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0" r:id="rId2"/>
    <p:sldId id="311" r:id="rId3"/>
    <p:sldId id="305" r:id="rId4"/>
    <p:sldId id="309" r:id="rId5"/>
    <p:sldId id="312" r:id="rId6"/>
    <p:sldId id="310" r:id="rId7"/>
    <p:sldId id="31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01" autoAdjust="0"/>
    <p:restoredTop sz="94660"/>
  </p:normalViewPr>
  <p:slideViewPr>
    <p:cSldViewPr>
      <p:cViewPr varScale="1">
        <p:scale>
          <a:sx n="91" d="100"/>
          <a:sy n="91" d="100"/>
        </p:scale>
        <p:origin x="1662" y="90"/>
      </p:cViewPr>
      <p:guideLst>
        <p:guide orient="horz" pos="2160"/>
        <p:guide pos="2880"/>
      </p:guideLst>
    </p:cSldViewPr>
  </p:slideViewPr>
  <p:notesTextViewPr>
    <p:cViewPr>
      <p:scale>
        <a:sx n="100" d="100"/>
        <a:sy n="100" d="100"/>
      </p:scale>
      <p:origin x="0" y="0"/>
    </p:cViewPr>
  </p:notesText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9/13/2018</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a:t>
            </a:r>
            <a:r>
              <a:rPr lang="en-US" sz="1400" b="1" dirty="0">
                <a:latin typeface="Times New Roman" pitchFamily="18" charset="0"/>
                <a:cs typeface="Times New Roman" pitchFamily="18" charset="0"/>
              </a:rPr>
              <a:t>2018</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15-18-0465-00-</a:t>
            </a:r>
            <a:r>
              <a:rPr lang="en-US" sz="1400" b="1" dirty="0" err="1" smtClean="0">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15-18-0465-00-</a:t>
            </a:r>
            <a:r>
              <a:rPr lang="en-US" sz="1400" b="1" dirty="0" err="1" smtClean="0">
                <a:latin typeface="Times New Roman" pitchFamily="18" charset="0"/>
                <a:cs typeface="Times New Roman" pitchFamily="18" charset="0"/>
              </a:rPr>
              <a:t>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9/13/2018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9/13/2018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9/13/2018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9/13/2018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9/13/2018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9/13/2018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4862870"/>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 : Technical considerations for OCC data rate enhancement</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[Sep, 2018]	</a:t>
            </a: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a:latin typeface="Times New Roman" pitchFamily="18" charset="0"/>
                <a:cs typeface="Times New Roman" pitchFamily="18" charset="0"/>
              </a:rPr>
              <a:t>Moh</a:t>
            </a:r>
            <a:r>
              <a:rPr lang="en-US" sz="1600" dirty="0">
                <a:latin typeface="Times New Roman" pitchFamily="18" charset="0"/>
                <a:cs typeface="Times New Roman" pitchFamily="18" charset="0"/>
              </a:rPr>
              <a:t>. Khalid Hasan</a:t>
            </a:r>
            <a:r>
              <a:rPr lang="en-US" sz="1600" dirty="0" smtClean="0">
                <a:latin typeface="Times New Roman" pitchFamily="18" charset="0"/>
                <a:cs typeface="Times New Roman" pitchFamily="18" charset="0"/>
              </a:rPr>
              <a:t>, Mostafa </a:t>
            </a:r>
            <a:r>
              <a:rPr lang="en-US" sz="1600" dirty="0">
                <a:latin typeface="Times New Roman" pitchFamily="18" charset="0"/>
                <a:cs typeface="Times New Roman" pitchFamily="18" charset="0"/>
              </a:rPr>
              <a:t>Zaman Chowdhury, Md. </a:t>
            </a:r>
            <a:r>
              <a:rPr lang="en-US" sz="1600" dirty="0" err="1" smtClean="0">
                <a:latin typeface="Times New Roman" pitchFamily="18" charset="0"/>
                <a:cs typeface="Times New Roman" pitchFamily="18" charset="0"/>
              </a:rPr>
              <a:t>Shahjalal</a:t>
            </a:r>
            <a:r>
              <a:rPr lang="en-US" sz="1600" dirty="0" smtClean="0">
                <a:latin typeface="Times New Roman" pitchFamily="18" charset="0"/>
                <a:cs typeface="Times New Roman" pitchFamily="18" charset="0"/>
              </a:rPr>
              <a:t>,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discusses about </a:t>
            </a:r>
            <a:r>
              <a:rPr lang="en-US" sz="1600" dirty="0" smtClean="0">
                <a:latin typeface="Times New Roman" pitchFamily="18" charset="0"/>
                <a:cs typeface="Times New Roman" pitchFamily="18" charset="0"/>
              </a:rPr>
              <a:t>possible considerations  to enhance the data rate for OCC.</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smtClean="0">
                <a:latin typeface="Times New Roman" pitchFamily="18" charset="0"/>
                <a:cs typeface="Times New Roman" pitchFamily="18" charset="0"/>
              </a:rPr>
              <a:t>To enhance the data rate with using existing modulation techniques.</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Currently radio frequency (RF) band is extensively used for communication purposes which is strictly regulated and is not sufficient for the future data traffic.</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Different visible light communication (VLC) technologies are introduced as complementary to RF. </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Most of the VLC technologies suffer from severe interference from sunlight and other ambient light sources.</a:t>
            </a:r>
            <a:endParaRPr lang="en-US" sz="2000" dirty="0">
              <a:latin typeface="Times New Roman" pitchFamily="18" charset="0"/>
              <a:cs typeface="Times New Roman" pitchFamily="18" charset="0"/>
            </a:endParaRP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Optical camera </a:t>
            </a:r>
            <a:r>
              <a:rPr lang="en-US" sz="2000" dirty="0" smtClean="0">
                <a:latin typeface="Times New Roman" pitchFamily="18" charset="0"/>
                <a:cs typeface="Times New Roman" pitchFamily="18" charset="0"/>
              </a:rPr>
              <a:t>communication (OCC) is a promising technology which is less affected from interferences.</a:t>
            </a:r>
          </a:p>
          <a:p>
            <a:pPr algn="just">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OCC can be used as a significant solution in the vehicular assistance technologies (VAT).</a:t>
            </a: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fontScale="90000"/>
          </a:bodyPr>
          <a:lstStyle/>
          <a:p>
            <a:r>
              <a:rPr lang="en-US" sz="4000" dirty="0">
                <a:latin typeface="Times New Roman" panose="02020603050405020304" pitchFamily="18" charset="0"/>
                <a:cs typeface="Times New Roman" panose="02020603050405020304" pitchFamily="18" charset="0"/>
              </a:rPr>
              <a:t>Technical </a:t>
            </a:r>
            <a:r>
              <a:rPr lang="en-US" sz="4000" dirty="0" smtClean="0">
                <a:latin typeface="Times New Roman" panose="02020603050405020304" pitchFamily="18" charset="0"/>
                <a:cs typeface="Times New Roman" panose="02020603050405020304" pitchFamily="18" charset="0"/>
              </a:rPr>
              <a:t>Requirements for high data rate</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417638"/>
            <a:ext cx="8229600" cy="4830762"/>
          </a:xfrm>
        </p:spPr>
        <p:txBody>
          <a:bodyPr vert="horz" lIns="91440" tIns="45720" rIns="91440" bIns="45720" rtlCol="0">
            <a:normAutofit/>
          </a:bodyPr>
          <a:lstStyle/>
          <a:p>
            <a:pPr marL="0" indent="0">
              <a:lnSpc>
                <a:spcPct val="110000"/>
              </a:lnSpc>
              <a:spcBef>
                <a:spcPts val="600"/>
              </a:spcBef>
              <a:spcAft>
                <a:spcPts val="600"/>
              </a:spcAft>
              <a:buNone/>
            </a:pPr>
            <a:r>
              <a:rPr lang="en-US" sz="2400" b="1" dirty="0">
                <a:latin typeface="Times New Roman" pitchFamily="18" charset="0"/>
                <a:cs typeface="Times New Roman" pitchFamily="18" charset="0"/>
              </a:rPr>
              <a:t>Transmitter 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High LED flickering rate.</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Narrow angle emission pattern.</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Multi-hop data transmissions.</a:t>
            </a:r>
            <a:endParaRPr lang="en-US" sz="2000" dirty="0">
              <a:latin typeface="Times New Roman" pitchFamily="18" charset="0"/>
              <a:cs typeface="Times New Roman" pitchFamily="18" charset="0"/>
            </a:endParaRPr>
          </a:p>
          <a:p>
            <a:pPr marL="0" indent="0">
              <a:lnSpc>
                <a:spcPct val="110000"/>
              </a:lnSpc>
              <a:spcBef>
                <a:spcPts val="600"/>
              </a:spcBef>
              <a:spcAft>
                <a:spcPts val="600"/>
              </a:spcAft>
              <a:buNone/>
            </a:pPr>
            <a:r>
              <a:rPr lang="en-US" sz="2400" b="1" dirty="0">
                <a:latin typeface="Times New Roman" pitchFamily="18" charset="0"/>
                <a:cs typeface="Times New Roman" pitchFamily="18" charset="0"/>
              </a:rPr>
              <a:t>Receiver requirements:</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Image sensor with high density of image pixels.</a:t>
            </a:r>
            <a:endParaRPr lang="en-US" sz="2000" dirty="0">
              <a:latin typeface="Times New Roman" pitchFamily="18" charset="0"/>
              <a:cs typeface="Times New Roman" pitchFamily="18" charset="0"/>
            </a:endParaRP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Enhanced focal length of camera</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Enhanced shutter speed.</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817179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Shutter speed synchronization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Shutter speed indicate the on and off speed of camera shutter.</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It indicates how much time a frame is exposed to illumination.</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Unsynchronized shutter speed results in high packet error rate.</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Also low shutter speed increases the bit error rate.</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Shutter speed must be more than twice of the sampling rate of camera.</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The synchronization of shutter speed with the LED flickering rate determines how many bits will be transmitted over one exposure of image frames.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06048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Data rate enhancement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If the shutter speed is very high, then the camera flickering rate could be increased, which will increase the overall data rate.</a:t>
            </a:r>
          </a:p>
          <a:p>
            <a:pPr>
              <a:lnSpc>
                <a:spcPct val="110000"/>
              </a:lnSpc>
              <a:spcBef>
                <a:spcPts val="600"/>
              </a:spcBef>
              <a:spcAft>
                <a:spcPts val="600"/>
              </a:spcAft>
              <a:buFont typeface="Wingdings" panose="05000000000000000000" pitchFamily="2" charset="2"/>
              <a:buChar char="q"/>
            </a:pPr>
            <a:r>
              <a:rPr lang="en-US" sz="2000" dirty="0" smtClean="0">
                <a:latin typeface="Times New Roman" pitchFamily="18" charset="0"/>
                <a:cs typeface="Times New Roman" pitchFamily="18" charset="0"/>
              </a:rPr>
              <a:t>After synchronization, the number of detectable </a:t>
            </a:r>
            <a:r>
              <a:rPr lang="en-US" sz="2000" dirty="0" err="1" smtClean="0">
                <a:latin typeface="Times New Roman" pitchFamily="18" charset="0"/>
                <a:cs typeface="Times New Roman" pitchFamily="18" charset="0"/>
              </a:rPr>
              <a:t>databits</a:t>
            </a:r>
            <a:r>
              <a:rPr lang="en-US" sz="2000" dirty="0" smtClean="0">
                <a:latin typeface="Times New Roman" pitchFamily="18" charset="0"/>
                <a:cs typeface="Times New Roman" pitchFamily="18" charset="0"/>
              </a:rPr>
              <a:t> can be represented as</a:t>
            </a:r>
          </a:p>
        </p:txBody>
      </p:sp>
      <p:pic>
        <p:nvPicPr>
          <p:cNvPr id="6" name="Picture 5"/>
          <p:cNvPicPr>
            <a:picLocks noChangeAspect="1"/>
          </p:cNvPicPr>
          <p:nvPr/>
        </p:nvPicPr>
        <p:blipFill>
          <a:blip r:embed="rId3"/>
          <a:stretch>
            <a:fillRect/>
          </a:stretch>
        </p:blipFill>
        <p:spPr>
          <a:xfrm>
            <a:off x="457200" y="4040065"/>
            <a:ext cx="8383989" cy="2075588"/>
          </a:xfrm>
          <a:prstGeom prst="rect">
            <a:avLst/>
          </a:prstGeom>
        </p:spPr>
      </p:pic>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289825642"/>
              </p:ext>
            </p:extLst>
          </p:nvPr>
        </p:nvGraphicFramePr>
        <p:xfrm>
          <a:off x="2374900" y="2989263"/>
          <a:ext cx="4395788" cy="854075"/>
        </p:xfrm>
        <a:graphic>
          <a:graphicData uri="http://schemas.openxmlformats.org/presentationml/2006/ole">
            <mc:AlternateContent xmlns:mc="http://schemas.openxmlformats.org/markup-compatibility/2006">
              <mc:Choice xmlns:v="urn:schemas-microsoft-com:vml" Requires="v">
                <p:oleObj spid="_x0000_s1032" name="Equation" r:id="rId4" imgW="1130040" imgH="215640" progId="Equation.DSMT4">
                  <p:embed/>
                </p:oleObj>
              </mc:Choice>
              <mc:Fallback>
                <p:oleObj name="Equation" r:id="rId4" imgW="1130040" imgH="215640" progId="Equation.DSMT4">
                  <p:embed/>
                  <p:pic>
                    <p:nvPicPr>
                      <p:cNvPr id="0" name="Object 1"/>
                      <p:cNvPicPr>
                        <a:picLocks noChangeAspect="1" noChangeArrowheads="1"/>
                      </p:cNvPicPr>
                      <p:nvPr/>
                    </p:nvPicPr>
                    <p:blipFill>
                      <a:blip r:embed="rId5"/>
                      <a:srcRect/>
                      <a:stretch>
                        <a:fillRect/>
                      </a:stretch>
                    </p:blipFill>
                    <p:spPr bwMode="auto">
                      <a:xfrm>
                        <a:off x="2374900" y="2989263"/>
                        <a:ext cx="4395788" cy="854075"/>
                      </a:xfrm>
                      <a:prstGeom prst="rect">
                        <a:avLst/>
                      </a:prstGeom>
                      <a:noFill/>
                    </p:spPr>
                  </p:pic>
                </p:oleObj>
              </mc:Fallback>
            </mc:AlternateContent>
          </a:graphicData>
        </a:graphic>
      </p:graphicFrame>
    </p:spTree>
    <p:extLst>
      <p:ext uri="{BB962C8B-B14F-4D97-AF65-F5344CB8AC3E}">
        <p14:creationId xmlns:p14="http://schemas.microsoft.com/office/powerpoint/2010/main" val="58514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Discussion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76400"/>
            <a:ext cx="3429000" cy="3429000"/>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i="1" dirty="0" smtClean="0">
                <a:latin typeface="Times New Roman" panose="02020603050405020304" pitchFamily="18" charset="0"/>
                <a:cs typeface="Times New Roman" panose="02020603050405020304" pitchFamily="18" charset="0"/>
              </a:rPr>
              <a:t>f</a:t>
            </a:r>
            <a:r>
              <a:rPr lang="en-US" sz="2000" i="1" baseline="-25000" dirty="0" smtClean="0">
                <a:latin typeface="Times New Roman" panose="02020603050405020304" pitchFamily="18" charset="0"/>
                <a:cs typeface="Times New Roman" panose="02020603050405020304" pitchFamily="18" charset="0"/>
              </a:rPr>
              <a:t>s</a:t>
            </a:r>
            <a:r>
              <a:rPr lang="en-US" sz="2000" dirty="0" smtClean="0">
                <a:latin typeface="Times New Roman" panose="02020603050405020304" pitchFamily="18" charset="0"/>
                <a:cs typeface="Times New Roman" panose="02020603050405020304" pitchFamily="18" charset="0"/>
              </a:rPr>
              <a:t> and </a:t>
            </a:r>
            <a:r>
              <a:rPr lang="en-US" sz="2000" i="1" dirty="0" err="1" smtClean="0">
                <a:latin typeface="Times New Roman" panose="02020603050405020304" pitchFamily="18" charset="0"/>
                <a:cs typeface="Times New Roman" panose="02020603050405020304" pitchFamily="18" charset="0"/>
              </a:rPr>
              <a:t>f</a:t>
            </a:r>
            <a:r>
              <a:rPr lang="en-US" sz="2000" i="1" baseline="-25000" dirty="0" err="1" smtClean="0">
                <a:latin typeface="Times New Roman" panose="02020603050405020304" pitchFamily="18" charset="0"/>
                <a:cs typeface="Times New Roman" panose="02020603050405020304" pitchFamily="18" charset="0"/>
              </a:rPr>
              <a:t>r</a:t>
            </a:r>
            <a:r>
              <a:rPr lang="en-US" sz="2000" dirty="0" smtClean="0">
                <a:latin typeface="Times New Roman" panose="02020603050405020304" pitchFamily="18" charset="0"/>
                <a:cs typeface="Times New Roman" panose="02020603050405020304" pitchFamily="18" charset="0"/>
              </a:rPr>
              <a:t> are the shutter speed and frame, respectively.</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The figure shows different achievable payload size with respect to exposure time for different LED flickering rates.</a:t>
            </a:r>
          </a:p>
        </p:txBody>
      </p:sp>
      <p:graphicFrame>
        <p:nvGraphicFramePr>
          <p:cNvPr id="8" name="Object 7"/>
          <p:cNvGraphicFramePr>
            <a:graphicFrameLocks noChangeAspect="1"/>
          </p:cNvGraphicFramePr>
          <p:nvPr>
            <p:extLst>
              <p:ext uri="{D42A27DB-BD31-4B8C-83A1-F6EECF244321}">
                <p14:modId xmlns:p14="http://schemas.microsoft.com/office/powerpoint/2010/main" val="3945143282"/>
              </p:ext>
            </p:extLst>
          </p:nvPr>
        </p:nvGraphicFramePr>
        <p:xfrm>
          <a:off x="3962400" y="1398588"/>
          <a:ext cx="5062421" cy="4216252"/>
        </p:xfrm>
        <a:graphic>
          <a:graphicData uri="http://schemas.openxmlformats.org/presentationml/2006/ole">
            <mc:AlternateContent xmlns:mc="http://schemas.openxmlformats.org/markup-compatibility/2006">
              <mc:Choice xmlns:v="urn:schemas-microsoft-com:vml" Requires="v">
                <p:oleObj spid="_x0000_s2057" name="Graph" r:id="rId3" imgW="3920947" imgH="3001670" progId="Origin50.Graph">
                  <p:embed/>
                </p:oleObj>
              </mc:Choice>
              <mc:Fallback>
                <p:oleObj name="Graph" r:id="rId3" imgW="3920947" imgH="3001670" progId="Origin50.Graph">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l="4369" t="5708" r="11327" b="2538"/>
                      <a:stretch>
                        <a:fillRect/>
                      </a:stretch>
                    </p:blipFill>
                    <p:spPr bwMode="auto">
                      <a:xfrm>
                        <a:off x="3962400" y="1398588"/>
                        <a:ext cx="5062421" cy="4216252"/>
                      </a:xfrm>
                      <a:prstGeom prst="rect">
                        <a:avLst/>
                      </a:prstGeom>
                      <a:noFill/>
                    </p:spPr>
                  </p:pic>
                </p:oleObj>
              </mc:Fallback>
            </mc:AlternateContent>
          </a:graphicData>
        </a:graphic>
      </p:graphicFrame>
    </p:spTree>
    <p:extLst>
      <p:ext uri="{BB962C8B-B14F-4D97-AF65-F5344CB8AC3E}">
        <p14:creationId xmlns:p14="http://schemas.microsoft.com/office/powerpoint/2010/main" val="391456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smtClean="0">
                <a:latin typeface="Times New Roman" panose="02020603050405020304" pitchFamily="18" charset="0"/>
                <a:cs typeface="Times New Roman" panose="02020603050405020304" pitchFamily="18" charset="0"/>
              </a:rPr>
              <a:t>Conclusion</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1"/>
            <a:ext cx="8229600" cy="3886200"/>
          </a:xfrm>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By transmitting a large number of bits per every exposure, the data rate can be increased to a great extent.</a:t>
            </a:r>
            <a:endParaRPr lang="en-US" sz="2000" dirty="0">
              <a:latin typeface="Times New Roman" panose="02020603050405020304" pitchFamily="18" charset="0"/>
              <a:cs typeface="Times New Roman" panose="02020603050405020304" pitchFamily="18" charset="0"/>
            </a:endParaRP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This technique can be employed for any existing modulation schemes.</a:t>
            </a:r>
          </a:p>
          <a:p>
            <a:pPr algn="just">
              <a:lnSpc>
                <a:spcPct val="130000"/>
              </a:lnSpc>
              <a:buFont typeface="Wingdings" panose="05000000000000000000" pitchFamily="2" charset="2"/>
              <a:buChar char="q"/>
            </a:pPr>
            <a:r>
              <a:rPr lang="en-US" sz="2000" dirty="0" smtClean="0">
                <a:latin typeface="Times New Roman" panose="02020603050405020304" pitchFamily="18" charset="0"/>
                <a:cs typeface="Times New Roman" panose="02020603050405020304" pitchFamily="18" charset="0"/>
              </a:rPr>
              <a:t>OCC with enhanced data rate will be a significant choice for communication in vehicular and other perspectives.</a:t>
            </a:r>
          </a:p>
          <a:p>
            <a:pPr algn="just">
              <a:lnSpc>
                <a:spcPct val="130000"/>
              </a:lnSpc>
              <a:buFont typeface="Wingdings" panose="05000000000000000000" pitchFamily="2" charset="2"/>
              <a:buChar char="q"/>
            </a:pPr>
            <a:endParaRPr lang="en-US" sz="2000" dirty="0">
              <a:latin typeface="Times New Roman" panose="02020603050405020304" pitchFamily="18" charset="0"/>
              <a:cs typeface="Times New Roman" panose="02020603050405020304" pitchFamily="18" charset="0"/>
            </a:endParaRPr>
          </a:p>
          <a:p>
            <a:pPr algn="just">
              <a:lnSpc>
                <a:spcPct val="13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0641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11953</TotalTime>
  <Words>385</Words>
  <Application>Microsoft Office PowerPoint</Application>
  <PresentationFormat>On-screen Show (4:3)</PresentationFormat>
  <Paragraphs>50</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7</vt:i4>
      </vt:variant>
    </vt:vector>
  </HeadingPairs>
  <TitlesOfParts>
    <vt:vector size="16" baseType="lpstr">
      <vt:lpstr>맑은 고딕</vt:lpstr>
      <vt:lpstr>ＭＳ Ｐゴシック</vt:lpstr>
      <vt:lpstr>Arial</vt:lpstr>
      <vt:lpstr>Calibri</vt:lpstr>
      <vt:lpstr>Times New Roman</vt:lpstr>
      <vt:lpstr>Wingdings</vt:lpstr>
      <vt:lpstr>Office Theme</vt:lpstr>
      <vt:lpstr>Equation</vt:lpstr>
      <vt:lpstr>Graph</vt:lpstr>
      <vt:lpstr>PowerPoint Presentation</vt:lpstr>
      <vt:lpstr>Introduction</vt:lpstr>
      <vt:lpstr>Technical Requirements for high data rate</vt:lpstr>
      <vt:lpstr>Shutter speed synchronization</vt:lpstr>
      <vt:lpstr>Data rate enhancement</vt:lpstr>
      <vt:lpstr>Discussion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Minh Duc Thieu</cp:lastModifiedBy>
  <cp:revision>333</cp:revision>
  <cp:lastPrinted>2017-05-07T15:48:38Z</cp:lastPrinted>
  <dcterms:created xsi:type="dcterms:W3CDTF">2010-05-15T17:50:32Z</dcterms:created>
  <dcterms:modified xsi:type="dcterms:W3CDTF">2018-09-13T18:31:47Z</dcterms:modified>
</cp:coreProperties>
</file>