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270" r:id="rId3"/>
    <p:sldId id="267" r:id="rId4"/>
    <p:sldId id="268" r:id="rId5"/>
    <p:sldId id="263" r:id="rId6"/>
    <p:sldId id="271" r:id="rId7"/>
    <p:sldId id="269" r:id="rId8"/>
    <p:sldId id="288" r:id="rId9"/>
    <p:sldId id="289" r:id="rId10"/>
    <p:sldId id="290"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270"/>
            <p14:sldId id="267"/>
            <p14:sldId id="268"/>
            <p14:sldId id="263"/>
            <p14:sldId id="271"/>
            <p14:sldId id="269"/>
            <p14:sldId id="288"/>
            <p14:sldId id="289"/>
            <p14:sldId id="290"/>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mclaughlin" initial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90922" autoAdjust="0"/>
  </p:normalViewPr>
  <p:slideViewPr>
    <p:cSldViewPr>
      <p:cViewPr>
        <p:scale>
          <a:sx n="100" d="100"/>
          <a:sy n="100" d="100"/>
        </p:scale>
        <p:origin x="-942" y="7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6" d="100"/>
          <a:sy n="126" d="100"/>
        </p:scale>
        <p:origin x="4716" y="16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lvl1pPr>
              <a:defRPr sz="2000"/>
            </a:lvl1pPr>
            <a:lvl2pPr>
              <a:defRPr sz="16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15-18-0460-00-004z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September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Michael McLaughlin, Prof Tony Fagan,  Decawave Ltd.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a:solidFill>
                  <a:srgbClr val="FF0000"/>
                </a:solidFill>
                <a:latin typeface="Times New Roman" pitchFamily="18" charset="0"/>
                <a:ea typeface="ＭＳ Ｐゴシック" pitchFamily="-65" charset="-128"/>
                <a:cs typeface="+mn-cs"/>
              </a:rPr>
              <a:t>P</a:t>
            </a:r>
            <a:r>
              <a:rPr lang="en-IE" sz="1600" dirty="0" smtClean="0">
                <a:solidFill>
                  <a:srgbClr val="FF0000"/>
                </a:solidFill>
                <a:latin typeface="Times New Roman" pitchFamily="18" charset="0"/>
                <a:ea typeface="ＭＳ Ｐゴシック" pitchFamily="-65" charset="-128"/>
                <a:cs typeface="+mn-cs"/>
              </a:rPr>
              <a:t>ulse </a:t>
            </a:r>
            <a:r>
              <a:rPr lang="en-IE" sz="1600" dirty="0" smtClean="0">
                <a:solidFill>
                  <a:srgbClr val="FF0000"/>
                </a:solidFill>
                <a:latin typeface="Times New Roman" pitchFamily="18" charset="0"/>
                <a:ea typeface="ＭＳ Ｐゴシック" pitchFamily="-65" charset="-128"/>
                <a:cs typeface="+mn-cs"/>
              </a:rPr>
              <a:t>energy considerations</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smtClean="0">
                <a:solidFill>
                  <a:schemeClr val="tx2"/>
                </a:solidFill>
                <a:latin typeface="Times New Roman" pitchFamily="18" charset="0"/>
                <a:ea typeface="ＭＳ Ｐゴシック" pitchFamily="-65" charset="-128"/>
                <a:cs typeface="+mn-cs"/>
              </a:rPr>
              <a:t>[</a:t>
            </a:r>
            <a:r>
              <a:rPr lang="en-US" sz="1600" smtClean="0">
                <a:solidFill>
                  <a:srgbClr val="FF0000"/>
                </a:solidFill>
                <a:latin typeface="Times New Roman" pitchFamily="18" charset="0"/>
                <a:ea typeface="ＭＳ Ｐゴシック" pitchFamily="-65" charset="-128"/>
                <a:cs typeface="+mn-cs"/>
              </a:rPr>
              <a:t>12th </a:t>
            </a:r>
            <a:r>
              <a:rPr lang="en-US" sz="1600" dirty="0" smtClean="0">
                <a:solidFill>
                  <a:srgbClr val="FF0000"/>
                </a:solidFill>
                <a:latin typeface="Times New Roman" pitchFamily="18" charset="0"/>
                <a:ea typeface="ＭＳ Ｐゴシック" pitchFamily="-65" charset="-128"/>
                <a:cs typeface="+mn-cs"/>
              </a:rPr>
              <a:t>September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Prof Tony Fagan, Michael McLaughlin</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billy.verso</a:t>
            </a:r>
            <a:r>
              <a:rPr lang="en-US" sz="1600" dirty="0">
                <a:solidFill>
                  <a:srgbClr val="FF0000"/>
                </a:solidFill>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[data modes for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[contribute to the enhanced impulse radio group w.r.t. the HRP UWB PHY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1E99A3-D35E-461D-B6D7-0C15971F1105}"/>
              </a:ext>
            </a:extLst>
          </p:cNvPr>
          <p:cNvSpPr>
            <a:spLocks noGrp="1"/>
          </p:cNvSpPr>
          <p:nvPr>
            <p:ph type="title"/>
          </p:nvPr>
        </p:nvSpPr>
        <p:spPr/>
        <p:txBody>
          <a:bodyPr/>
          <a:lstStyle/>
          <a:p>
            <a:r>
              <a:rPr lang="en-IE" dirty="0"/>
              <a:t>Data Rates proposal</a:t>
            </a:r>
          </a:p>
        </p:txBody>
      </p:sp>
      <p:sp>
        <p:nvSpPr>
          <p:cNvPr id="3" name="Content Placeholder 2">
            <a:extLst>
              <a:ext uri="{FF2B5EF4-FFF2-40B4-BE49-F238E27FC236}">
                <a16:creationId xmlns="" xmlns:a16="http://schemas.microsoft.com/office/drawing/2014/main" id="{A8C24BFD-A34A-4008-834F-361F16A8D7D0}"/>
              </a:ext>
            </a:extLst>
          </p:cNvPr>
          <p:cNvSpPr>
            <a:spLocks noGrp="1"/>
          </p:cNvSpPr>
          <p:nvPr>
            <p:ph idx="1"/>
          </p:nvPr>
        </p:nvSpPr>
        <p:spPr/>
        <p:txBody>
          <a:bodyPr/>
          <a:lstStyle/>
          <a:p>
            <a:r>
              <a:rPr lang="en-IE" dirty="0"/>
              <a:t>We propose that 4z has 3 data modes as shown</a:t>
            </a:r>
          </a:p>
          <a:p>
            <a:pPr lvl="1"/>
            <a:r>
              <a:rPr lang="en-IE" dirty="0" smtClean="0"/>
              <a:t>2 ns </a:t>
            </a:r>
            <a:r>
              <a:rPr lang="en-IE" dirty="0"/>
              <a:t>pulse spacing</a:t>
            </a:r>
          </a:p>
          <a:p>
            <a:pPr lvl="1"/>
            <a:r>
              <a:rPr lang="en-IE" dirty="0" smtClean="0"/>
              <a:t>250 MHz </a:t>
            </a:r>
            <a:r>
              <a:rPr lang="en-IE" dirty="0"/>
              <a:t>mean PRF</a:t>
            </a:r>
          </a:p>
          <a:p>
            <a:pPr lvl="1"/>
            <a:r>
              <a:rPr lang="en-IE" dirty="0"/>
              <a:t>50% guard time</a:t>
            </a:r>
          </a:p>
          <a:p>
            <a:pPr lvl="1"/>
            <a:r>
              <a:rPr lang="en-IE" dirty="0"/>
              <a:t>Concatenated 55/63 RS code with standard rate 1/8 K=3 convolutional code</a:t>
            </a:r>
          </a:p>
          <a:p>
            <a:endParaRPr lang="en-IE" dirty="0"/>
          </a:p>
          <a:p>
            <a:r>
              <a:rPr lang="en-IE" dirty="0" smtClean="0"/>
              <a:t>6.8 Mbps </a:t>
            </a:r>
            <a:r>
              <a:rPr lang="en-IE" dirty="0"/>
              <a:t>for maximum range</a:t>
            </a:r>
          </a:p>
          <a:p>
            <a:endParaRPr lang="en-IE" dirty="0"/>
          </a:p>
          <a:p>
            <a:r>
              <a:rPr lang="en-IE" dirty="0" smtClean="0"/>
              <a:t>27 Mbps </a:t>
            </a:r>
            <a:r>
              <a:rPr lang="en-IE" dirty="0"/>
              <a:t>for minimum power consumption</a:t>
            </a:r>
          </a:p>
          <a:p>
            <a:endParaRPr lang="en-IE" dirty="0"/>
          </a:p>
          <a:p>
            <a:r>
              <a:rPr lang="en-IE" dirty="0" smtClean="0"/>
              <a:t>13.6 Mbps </a:t>
            </a:r>
            <a:r>
              <a:rPr lang="en-IE" dirty="0"/>
              <a:t>for range/power compromise</a:t>
            </a:r>
          </a:p>
        </p:txBody>
      </p:sp>
    </p:spTree>
    <p:extLst>
      <p:ext uri="{BB962C8B-B14F-4D97-AF65-F5344CB8AC3E}">
        <p14:creationId xmlns:p14="http://schemas.microsoft.com/office/powerpoint/2010/main" val="3766439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585C22-C294-4A71-95AA-7AD265E7A8D8}"/>
              </a:ext>
            </a:extLst>
          </p:cNvPr>
          <p:cNvSpPr>
            <a:spLocks noGrp="1"/>
          </p:cNvSpPr>
          <p:nvPr>
            <p:ph type="title"/>
          </p:nvPr>
        </p:nvSpPr>
        <p:spPr/>
        <p:txBody>
          <a:bodyPr/>
          <a:lstStyle/>
          <a:p>
            <a:r>
              <a:rPr lang="en-IE" dirty="0"/>
              <a:t>Each frame is mean power limited</a:t>
            </a:r>
          </a:p>
        </p:txBody>
      </p:sp>
      <p:sp>
        <p:nvSpPr>
          <p:cNvPr id="3" name="Content Placeholder 2">
            <a:extLst>
              <a:ext uri="{FF2B5EF4-FFF2-40B4-BE49-F238E27FC236}">
                <a16:creationId xmlns="" xmlns:a16="http://schemas.microsoft.com/office/drawing/2014/main" id="{AA372288-F3C0-4838-810B-20CEB3C248C6}"/>
              </a:ext>
            </a:extLst>
          </p:cNvPr>
          <p:cNvSpPr>
            <a:spLocks noGrp="1"/>
          </p:cNvSpPr>
          <p:nvPr>
            <p:ph idx="1"/>
          </p:nvPr>
        </p:nvSpPr>
        <p:spPr/>
        <p:txBody>
          <a:bodyPr/>
          <a:lstStyle/>
          <a:p>
            <a:pPr>
              <a:spcBef>
                <a:spcPts val="0"/>
              </a:spcBef>
              <a:buSzPct val="150000"/>
              <a:buFont typeface="Arial" panose="020B0604020202020204" pitchFamily="34" charset="0"/>
              <a:buChar char="•"/>
            </a:pPr>
            <a:r>
              <a:rPr lang="en-GB" dirty="0">
                <a:solidFill>
                  <a:schemeClr val="tx1"/>
                </a:solidFill>
              </a:rPr>
              <a:t>Mean power must be &lt; -</a:t>
            </a:r>
            <a:r>
              <a:rPr lang="en-GB" dirty="0" smtClean="0">
                <a:solidFill>
                  <a:schemeClr val="tx1"/>
                </a:solidFill>
              </a:rPr>
              <a:t>41.3 dBm </a:t>
            </a:r>
            <a:r>
              <a:rPr lang="en-GB" dirty="0">
                <a:solidFill>
                  <a:schemeClr val="tx1"/>
                </a:solidFill>
              </a:rPr>
              <a:t>per MHz in any 1ms</a:t>
            </a:r>
          </a:p>
          <a:p>
            <a:pPr lvl="1">
              <a:spcBef>
                <a:spcPts val="0"/>
              </a:spcBef>
              <a:buSzPct val="150000"/>
              <a:buFont typeface="Arial" panose="020B0604020202020204" pitchFamily="34" charset="0"/>
              <a:buChar char="•"/>
            </a:pPr>
            <a:r>
              <a:rPr lang="en-GB" dirty="0">
                <a:solidFill>
                  <a:schemeClr val="tx1"/>
                </a:solidFill>
              </a:rPr>
              <a:t>500 MHz </a:t>
            </a:r>
            <a:r>
              <a:rPr lang="en-GB" dirty="0" smtClean="0">
                <a:solidFill>
                  <a:schemeClr val="tx1"/>
                </a:solidFill>
              </a:rPr>
              <a:t>BW </a:t>
            </a:r>
            <a:r>
              <a:rPr lang="en-IE" dirty="0" smtClean="0">
                <a:latin typeface="Symbol" panose="05050102010706020507" pitchFamily="18" charset="2"/>
              </a:rPr>
              <a:t>Þ </a:t>
            </a:r>
            <a:r>
              <a:rPr lang="en-GB" dirty="0">
                <a:solidFill>
                  <a:schemeClr val="tx1"/>
                </a:solidFill>
              </a:rPr>
              <a:t>&lt; 37.1 </a:t>
            </a:r>
            <a:r>
              <a:rPr lang="en-GB" dirty="0" err="1">
                <a:solidFill>
                  <a:schemeClr val="tx1"/>
                </a:solidFill>
              </a:rPr>
              <a:t>nJ</a:t>
            </a:r>
            <a:r>
              <a:rPr lang="en-GB" dirty="0">
                <a:solidFill>
                  <a:schemeClr val="tx1"/>
                </a:solidFill>
              </a:rPr>
              <a:t> of total energy in any frame </a:t>
            </a:r>
            <a:r>
              <a:rPr lang="en-GB" dirty="0" smtClean="0"/>
              <a:t>shorter </a:t>
            </a:r>
            <a:r>
              <a:rPr lang="en-GB" dirty="0"/>
              <a:t>than </a:t>
            </a:r>
            <a:r>
              <a:rPr lang="en-GB" dirty="0">
                <a:solidFill>
                  <a:schemeClr val="tx1"/>
                </a:solidFill>
              </a:rPr>
              <a:t>1ms</a:t>
            </a:r>
          </a:p>
          <a:p>
            <a:pPr>
              <a:spcBef>
                <a:spcPts val="0"/>
              </a:spcBef>
              <a:buSzPct val="150000"/>
              <a:buFont typeface="Arial" panose="020B0604020202020204" pitchFamily="34" charset="0"/>
              <a:buChar char="•"/>
            </a:pPr>
            <a:endParaRPr lang="en-GB" dirty="0">
              <a:solidFill>
                <a:schemeClr val="tx1"/>
              </a:solidFill>
            </a:endParaRPr>
          </a:p>
          <a:p>
            <a:pPr>
              <a:spcBef>
                <a:spcPts val="0"/>
              </a:spcBef>
              <a:buSzPct val="150000"/>
              <a:buFont typeface="Arial" panose="020B0604020202020204" pitchFamily="34" charset="0"/>
              <a:buChar char="•"/>
            </a:pPr>
            <a:r>
              <a:rPr lang="en-GB" dirty="0">
                <a:solidFill>
                  <a:schemeClr val="tx1"/>
                </a:solidFill>
              </a:rPr>
              <a:t>A minimum length secure ranging frame must contain a minimum number of pulses</a:t>
            </a:r>
          </a:p>
          <a:p>
            <a:pPr lvl="1">
              <a:spcBef>
                <a:spcPts val="0"/>
              </a:spcBef>
              <a:spcAft>
                <a:spcPts val="450"/>
              </a:spcAft>
              <a:buSzPct val="150000"/>
              <a:buFont typeface="Arial" panose="020B0604020202020204" pitchFamily="34" charset="0"/>
              <a:buChar char="•"/>
            </a:pPr>
            <a:r>
              <a:rPr lang="en-GB" dirty="0">
                <a:solidFill>
                  <a:schemeClr val="tx1"/>
                </a:solidFill>
              </a:rPr>
              <a:t>At least 4096 for the cipher/STS  (32</a:t>
            </a:r>
            <a:r>
              <a:rPr lang="el-GR" dirty="0">
                <a:solidFill>
                  <a:schemeClr val="tx1"/>
                </a:solidFill>
              </a:rPr>
              <a:t>μ</a:t>
            </a:r>
            <a:r>
              <a:rPr lang="en-IE" dirty="0">
                <a:solidFill>
                  <a:schemeClr val="tx1"/>
                </a:solidFill>
              </a:rPr>
              <a:t>s at 128MHz PRF</a:t>
            </a:r>
            <a:r>
              <a:rPr lang="en-GB" dirty="0">
                <a:solidFill>
                  <a:schemeClr val="tx1"/>
                </a:solidFill>
              </a:rPr>
              <a:t>)</a:t>
            </a:r>
          </a:p>
          <a:p>
            <a:pPr lvl="1">
              <a:spcBef>
                <a:spcPts val="0"/>
              </a:spcBef>
              <a:spcAft>
                <a:spcPts val="450"/>
              </a:spcAft>
              <a:buSzPct val="150000"/>
              <a:buFont typeface="Arial" panose="020B0604020202020204" pitchFamily="34" charset="0"/>
              <a:buChar char="•"/>
            </a:pPr>
            <a:r>
              <a:rPr lang="en-GB" dirty="0">
                <a:solidFill>
                  <a:schemeClr val="tx1"/>
                </a:solidFill>
              </a:rPr>
              <a:t>At least 2000 pulses for the </a:t>
            </a:r>
            <a:r>
              <a:rPr lang="en-IE" dirty="0">
                <a:solidFill>
                  <a:schemeClr val="tx1"/>
                </a:solidFill>
              </a:rPr>
              <a:t>SHR. (</a:t>
            </a:r>
            <a:r>
              <a:rPr lang="en-GB" dirty="0">
                <a:solidFill>
                  <a:schemeClr val="tx1"/>
                </a:solidFill>
              </a:rPr>
              <a:t>SYNC+SFD). </a:t>
            </a:r>
          </a:p>
          <a:p>
            <a:pPr lvl="2">
              <a:spcBef>
                <a:spcPts val="0"/>
              </a:spcBef>
              <a:spcAft>
                <a:spcPts val="450"/>
              </a:spcAft>
              <a:buSzPct val="150000"/>
              <a:buFont typeface="Arial" panose="020B0604020202020204" pitchFamily="34" charset="0"/>
              <a:buChar char="•"/>
            </a:pPr>
            <a:r>
              <a:rPr lang="en-GB" dirty="0">
                <a:solidFill>
                  <a:schemeClr val="tx1"/>
                </a:solidFill>
              </a:rPr>
              <a:t>20</a:t>
            </a:r>
            <a:r>
              <a:rPr lang="el-GR" dirty="0">
                <a:solidFill>
                  <a:schemeClr val="tx1"/>
                </a:solidFill>
              </a:rPr>
              <a:t>μ</a:t>
            </a:r>
            <a:r>
              <a:rPr lang="en-IE" dirty="0">
                <a:solidFill>
                  <a:schemeClr val="tx1"/>
                </a:solidFill>
              </a:rPr>
              <a:t>s</a:t>
            </a:r>
            <a:r>
              <a:rPr lang="en-GB" dirty="0">
                <a:solidFill>
                  <a:schemeClr val="tx1"/>
                </a:solidFill>
              </a:rPr>
              <a:t> of DW proposal or 16</a:t>
            </a:r>
            <a:r>
              <a:rPr lang="el-GR" dirty="0">
                <a:solidFill>
                  <a:schemeClr val="tx1"/>
                </a:solidFill>
              </a:rPr>
              <a:t> μ</a:t>
            </a:r>
            <a:r>
              <a:rPr lang="en-IE" dirty="0">
                <a:solidFill>
                  <a:schemeClr val="tx1"/>
                </a:solidFill>
              </a:rPr>
              <a:t>s of ABCN proposal</a:t>
            </a:r>
            <a:endParaRPr lang="en-GB" dirty="0">
              <a:solidFill>
                <a:schemeClr val="tx1"/>
              </a:solidFill>
            </a:endParaRPr>
          </a:p>
          <a:p>
            <a:pPr lvl="1">
              <a:spcBef>
                <a:spcPts val="0"/>
              </a:spcBef>
              <a:spcAft>
                <a:spcPts val="450"/>
              </a:spcAft>
              <a:buSzPct val="150000"/>
              <a:buFont typeface="Arial" panose="020B0604020202020204" pitchFamily="34" charset="0"/>
              <a:buChar char="•"/>
            </a:pPr>
            <a:r>
              <a:rPr lang="en-IE" dirty="0">
                <a:latin typeface="Symbol" panose="05050102010706020507" pitchFamily="18" charset="2"/>
              </a:rPr>
              <a:t>Þ </a:t>
            </a:r>
            <a:r>
              <a:rPr lang="en-GB" dirty="0">
                <a:solidFill>
                  <a:schemeClr val="tx1"/>
                </a:solidFill>
              </a:rPr>
              <a:t>At least 6096 pulses</a:t>
            </a:r>
          </a:p>
          <a:p>
            <a:pPr>
              <a:spcBef>
                <a:spcPts val="0"/>
              </a:spcBef>
              <a:spcAft>
                <a:spcPts val="450"/>
              </a:spcAft>
              <a:buSzPct val="150000"/>
              <a:buFont typeface="Arial" panose="020B0604020202020204" pitchFamily="34" charset="0"/>
              <a:buChar char="•"/>
            </a:pPr>
            <a:endParaRPr lang="en-GB" dirty="0" smtClean="0">
              <a:solidFill>
                <a:schemeClr val="tx1"/>
              </a:solidFill>
            </a:endParaRPr>
          </a:p>
          <a:p>
            <a:pPr>
              <a:spcBef>
                <a:spcPts val="0"/>
              </a:spcBef>
              <a:spcAft>
                <a:spcPts val="450"/>
              </a:spcAft>
              <a:buSzPct val="150000"/>
              <a:buFont typeface="Arial" panose="020B0604020202020204" pitchFamily="34" charset="0"/>
              <a:buChar char="•"/>
            </a:pPr>
            <a:r>
              <a:rPr lang="en-GB" dirty="0" smtClean="0">
                <a:solidFill>
                  <a:schemeClr val="tx1"/>
                </a:solidFill>
              </a:rPr>
              <a:t>Maximum </a:t>
            </a:r>
            <a:r>
              <a:rPr lang="en-GB" dirty="0">
                <a:solidFill>
                  <a:schemeClr val="tx1"/>
                </a:solidFill>
              </a:rPr>
              <a:t>energy per pulse = 37.1nJ / 6096 = </a:t>
            </a:r>
            <a:r>
              <a:rPr lang="en-GB" dirty="0" smtClean="0">
                <a:solidFill>
                  <a:schemeClr val="tx1"/>
                </a:solidFill>
              </a:rPr>
              <a:t>6.1 </a:t>
            </a:r>
            <a:r>
              <a:rPr lang="en-GB" dirty="0" err="1" smtClean="0">
                <a:solidFill>
                  <a:schemeClr val="tx1"/>
                </a:solidFill>
              </a:rPr>
              <a:t>pJ</a:t>
            </a:r>
            <a:endParaRPr lang="en-GB" dirty="0">
              <a:solidFill>
                <a:schemeClr val="tx1"/>
              </a:solidFill>
            </a:endParaRPr>
          </a:p>
          <a:p>
            <a:pPr>
              <a:spcBef>
                <a:spcPts val="0"/>
              </a:spcBef>
              <a:spcAft>
                <a:spcPts val="450"/>
              </a:spcAft>
              <a:buSzPct val="150000"/>
              <a:buFont typeface="Arial" panose="020B0604020202020204" pitchFamily="34" charset="0"/>
              <a:buChar char="•"/>
            </a:pPr>
            <a:endParaRPr lang="en-GB" dirty="0">
              <a:solidFill>
                <a:schemeClr val="tx1"/>
              </a:solidFill>
            </a:endParaRPr>
          </a:p>
          <a:p>
            <a:pPr>
              <a:spcBef>
                <a:spcPts val="0"/>
              </a:spcBef>
              <a:spcAft>
                <a:spcPts val="450"/>
              </a:spcAft>
              <a:buSzPct val="150000"/>
              <a:buFont typeface="Arial" panose="020B0604020202020204" pitchFamily="34" charset="0"/>
              <a:buChar char="•"/>
            </a:pPr>
            <a:endParaRPr lang="en-GB" dirty="0">
              <a:solidFill>
                <a:schemeClr val="tx1"/>
              </a:solidFill>
            </a:endParaRPr>
          </a:p>
          <a:p>
            <a:pPr>
              <a:spcBef>
                <a:spcPts val="0"/>
              </a:spcBef>
              <a:buSzPct val="150000"/>
              <a:buFont typeface="Arial" panose="020B0604020202020204" pitchFamily="34" charset="0"/>
              <a:buChar char="•"/>
            </a:pPr>
            <a:endParaRPr lang="en-IE" dirty="0"/>
          </a:p>
        </p:txBody>
      </p:sp>
      <p:sp>
        <p:nvSpPr>
          <p:cNvPr id="5" name="Slide Number Placeholder 4">
            <a:extLst>
              <a:ext uri="{FF2B5EF4-FFF2-40B4-BE49-F238E27FC236}">
                <a16:creationId xmlns="" xmlns:a16="http://schemas.microsoft.com/office/drawing/2014/main" id="{0EC77781-9E76-4BCD-9E50-64AF3093B6D3}"/>
              </a:ext>
            </a:extLst>
          </p:cNvPr>
          <p:cNvSpPr>
            <a:spLocks noGrp="1"/>
          </p:cNvSpPr>
          <p:nvPr>
            <p:ph type="sldNum" sz="quarter" idx="4294967295"/>
          </p:nvPr>
        </p:nvSpPr>
        <p:spPr/>
        <p:txBody>
          <a:bodyPr/>
          <a:lstStyle/>
          <a:p>
            <a:fld id="{6B450EA3-3075-447A-A319-AD94776F845B}" type="slidenum">
              <a:rPr lang="en-US" smtClean="0"/>
              <a:t>2</a:t>
            </a:fld>
            <a:endParaRPr lang="en-US" dirty="0"/>
          </a:p>
        </p:txBody>
      </p:sp>
    </p:spTree>
    <p:extLst>
      <p:ext uri="{BB962C8B-B14F-4D97-AF65-F5344CB8AC3E}">
        <p14:creationId xmlns:p14="http://schemas.microsoft.com/office/powerpoint/2010/main" val="130014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 xmlns:a16="http://schemas.microsoft.com/office/drawing/2014/main" id="{E560EAB8-BCA7-445C-8A62-0B481EE3239F}"/>
              </a:ext>
            </a:extLst>
          </p:cNvPr>
          <p:cNvPicPr>
            <a:picLocks noGrp="1" noChangeAspect="1"/>
          </p:cNvPicPr>
          <p:nvPr>
            <p:ph idx="1"/>
          </p:nvPr>
        </p:nvPicPr>
        <p:blipFill>
          <a:blip r:embed="rId2"/>
          <a:stretch>
            <a:fillRect/>
          </a:stretch>
        </p:blipFill>
        <p:spPr>
          <a:xfrm>
            <a:off x="685800" y="1905000"/>
            <a:ext cx="7022592" cy="4114800"/>
          </a:xfrm>
          <a:prstGeom prst="rect">
            <a:avLst/>
          </a:prstGeom>
        </p:spPr>
      </p:pic>
      <p:sp>
        <p:nvSpPr>
          <p:cNvPr id="2" name="Title 1">
            <a:extLst>
              <a:ext uri="{FF2B5EF4-FFF2-40B4-BE49-F238E27FC236}">
                <a16:creationId xmlns="" xmlns:a16="http://schemas.microsoft.com/office/drawing/2014/main" id="{2CAF099F-5050-4F9E-912E-B423F70DEAAF}"/>
              </a:ext>
            </a:extLst>
          </p:cNvPr>
          <p:cNvSpPr>
            <a:spLocks noGrp="1"/>
          </p:cNvSpPr>
          <p:nvPr>
            <p:ph type="title"/>
          </p:nvPr>
        </p:nvSpPr>
        <p:spPr/>
        <p:txBody>
          <a:bodyPr>
            <a:normAutofit/>
          </a:bodyPr>
          <a:lstStyle/>
          <a:p>
            <a:r>
              <a:rPr lang="en-IE" dirty="0"/>
              <a:t>Energy of a single pulse </a:t>
            </a:r>
            <a:r>
              <a:rPr lang="en-IE" sz="2400" dirty="0"/>
              <a:t/>
            </a:r>
            <a:br>
              <a:rPr lang="en-IE" sz="2400" dirty="0"/>
            </a:br>
            <a:r>
              <a:rPr lang="en-IE" sz="2400" dirty="0"/>
              <a:t>(Truncated 15.4a Reference pulse)</a:t>
            </a:r>
          </a:p>
        </p:txBody>
      </p:sp>
      <p:sp>
        <p:nvSpPr>
          <p:cNvPr id="5" name="Slide Number Placeholder 4">
            <a:extLst>
              <a:ext uri="{FF2B5EF4-FFF2-40B4-BE49-F238E27FC236}">
                <a16:creationId xmlns="" xmlns:a16="http://schemas.microsoft.com/office/drawing/2014/main" id="{49F20F63-9F93-47F8-9A8F-95058B52C97C}"/>
              </a:ext>
            </a:extLst>
          </p:cNvPr>
          <p:cNvSpPr>
            <a:spLocks noGrp="1"/>
          </p:cNvSpPr>
          <p:nvPr>
            <p:ph type="sldNum" sz="quarter" idx="4294967295"/>
          </p:nvPr>
        </p:nvSpPr>
        <p:spPr/>
        <p:txBody>
          <a:bodyPr/>
          <a:lstStyle/>
          <a:p>
            <a:fld id="{6B450EA3-3075-447A-A319-AD94776F845B}" type="slidenum">
              <a:rPr lang="en-US" smtClean="0"/>
              <a:t>3</a:t>
            </a:fld>
            <a:endParaRPr lang="en-US"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 xmlns:a16="http://schemas.microsoft.com/office/drawing/2014/main" id="{71E92B9C-DA51-4D8B-9C60-94FB09AAA62D}"/>
                  </a:ext>
                </a:extLst>
              </p:cNvPr>
              <p:cNvSpPr txBox="1"/>
              <p:nvPr/>
            </p:nvSpPr>
            <p:spPr>
              <a:xfrm>
                <a:off x="6477000" y="2590800"/>
                <a:ext cx="2548190" cy="2826030"/>
              </a:xfrm>
              <a:prstGeom prst="rect">
                <a:avLst/>
              </a:prstGeom>
              <a:solidFill>
                <a:schemeClr val="bg1"/>
              </a:solidFill>
            </p:spPr>
            <p:txBody>
              <a:bodyPr wrap="square" rtlCol="0">
                <a:spAutoFit/>
              </a:bodyPr>
              <a:lstStyle/>
              <a:p>
                <a14:m>
                  <m:oMath xmlns:m="http://schemas.openxmlformats.org/officeDocument/2006/math">
                    <m:r>
                      <a:rPr lang="en-IE" sz="1100" i="1" dirty="0" smtClean="0">
                        <a:latin typeface="Cambria Math" panose="02040503050406030204" pitchFamily="18" charset="0"/>
                      </a:rPr>
                      <m:t>𝐹𝑜𝑟</m:t>
                    </m:r>
                    <m:r>
                      <a:rPr lang="en-IE" sz="1100" i="1" dirty="0" smtClean="0">
                        <a:latin typeface="Cambria Math" panose="02040503050406030204" pitchFamily="18" charset="0"/>
                      </a:rPr>
                      <m:t> 499.2</m:t>
                    </m:r>
                    <m:r>
                      <a:rPr lang="en-IE" sz="1100" i="1" dirty="0" smtClean="0">
                        <a:latin typeface="Cambria Math" panose="02040503050406030204" pitchFamily="18" charset="0"/>
                      </a:rPr>
                      <m:t>𝑀𝐻𝑧</m:t>
                    </m:r>
                    <m:r>
                      <a:rPr lang="en-IE" sz="1100" i="1" dirty="0" smtClean="0">
                        <a:latin typeface="Cambria Math" panose="02040503050406030204" pitchFamily="18" charset="0"/>
                      </a:rPr>
                      <m:t> </m:t>
                    </m:r>
                    <m:r>
                      <a:rPr lang="en-IE" sz="1100" i="1" dirty="0" smtClean="0">
                        <a:latin typeface="Cambria Math" panose="02040503050406030204" pitchFamily="18" charset="0"/>
                      </a:rPr>
                      <m:t>𝐵𝑊</m:t>
                    </m:r>
                  </m:oMath>
                </a14:m>
                <a:r>
                  <a:rPr lang="en-IE" sz="1100" i="1" dirty="0">
                    <a:latin typeface="Cambria Math" panose="02040503050406030204" pitchFamily="18" charset="0"/>
                  </a:rPr>
                  <a:t>:</a:t>
                </a:r>
              </a:p>
              <a:p>
                <a:endParaRPr lang="en-IE" sz="11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E" sz="1100" i="1" dirty="0">
                          <a:latin typeface="Cambria Math" panose="02040503050406030204" pitchFamily="18" charset="0"/>
                        </a:rPr>
                        <m:t>𝐸𝑛𝑒𝑟𝑔𝑦</m:t>
                      </m:r>
                      <m:r>
                        <a:rPr lang="en-IE" sz="1100" i="1" dirty="0">
                          <a:latin typeface="Cambria Math" panose="02040503050406030204" pitchFamily="18" charset="0"/>
                        </a:rPr>
                        <m:t> / </m:t>
                      </m:r>
                      <m:r>
                        <a:rPr lang="en-IE" sz="1100" i="1" dirty="0">
                          <a:latin typeface="Cambria Math" panose="02040503050406030204" pitchFamily="18" charset="0"/>
                        </a:rPr>
                        <m:t>𝑝𝑢𝑙𝑠𝑒</m:t>
                      </m:r>
                      <m:r>
                        <a:rPr lang="en-IE" sz="1100" i="1" dirty="0">
                          <a:latin typeface="Cambria Math" panose="02040503050406030204" pitchFamily="18" charset="0"/>
                        </a:rPr>
                        <m:t> =</m:t>
                      </m:r>
                      <m:sSubSup>
                        <m:sSubSupPr>
                          <m:ctrlPr>
                            <a:rPr lang="en-IE" sz="1100" i="1" dirty="0">
                              <a:latin typeface="Cambria Math"/>
                            </a:rPr>
                          </m:ctrlPr>
                        </m:sSubSupPr>
                        <m:e>
                          <m:r>
                            <a:rPr lang="en-IE" sz="1100" i="1" dirty="0">
                              <a:latin typeface="Cambria Math" panose="02040503050406030204" pitchFamily="18" charset="0"/>
                            </a:rPr>
                            <m:t>16.26</m:t>
                          </m:r>
                          <m:r>
                            <a:rPr lang="en-IE" sz="1100" i="1" dirty="0">
                              <a:latin typeface="Cambria Math" panose="02040503050406030204" pitchFamily="18" charset="0"/>
                            </a:rPr>
                            <m:t>𝑉</m:t>
                          </m:r>
                        </m:e>
                        <m:sub>
                          <m:r>
                            <a:rPr lang="en-IE" sz="1100" i="1" dirty="0">
                              <a:latin typeface="Cambria Math" panose="02040503050406030204" pitchFamily="18" charset="0"/>
                            </a:rPr>
                            <m:t>𝑝𝑘</m:t>
                          </m:r>
                        </m:sub>
                        <m:sup>
                          <m:r>
                            <a:rPr lang="en-IE" sz="1100" i="1" dirty="0">
                              <a:latin typeface="Cambria Math" panose="02040503050406030204" pitchFamily="18" charset="0"/>
                            </a:rPr>
                            <m:t>2</m:t>
                          </m:r>
                        </m:sup>
                      </m:sSubSup>
                      <m:r>
                        <a:rPr lang="en-IE" sz="1100" i="1" dirty="0">
                          <a:latin typeface="Cambria Math" panose="02040503050406030204" pitchFamily="18" charset="0"/>
                        </a:rPr>
                        <m:t>𝑝𝐽</m:t>
                      </m:r>
                    </m:oMath>
                  </m:oMathPara>
                </a14:m>
                <a:endParaRPr lang="en-IE" sz="1100" dirty="0"/>
              </a:p>
              <a:p>
                <a:endParaRPr lang="en-IE" sz="1100" dirty="0"/>
              </a:p>
              <a:p>
                <a:r>
                  <a:rPr lang="en-IE" sz="1100" dirty="0"/>
                  <a:t>At 0.61V peak energy is </a:t>
                </a:r>
                <a:r>
                  <a:rPr lang="en-IE" sz="1100" dirty="0" smtClean="0"/>
                  <a:t>6.06 </a:t>
                </a:r>
                <a:r>
                  <a:rPr lang="en-IE" sz="1100" dirty="0" err="1" smtClean="0"/>
                  <a:t>pJ</a:t>
                </a:r>
                <a:endParaRPr lang="en-IE" sz="1100" dirty="0"/>
              </a:p>
              <a:p>
                <a:endParaRPr lang="en-IE" sz="1100" dirty="0"/>
              </a:p>
              <a:p>
                <a:r>
                  <a:rPr lang="en-IE" sz="1100" dirty="0"/>
                  <a:t>37100/6.06 = 6122 pulses</a:t>
                </a:r>
              </a:p>
              <a:p>
                <a:endParaRPr lang="en-IE" sz="1100" dirty="0"/>
              </a:p>
              <a:p>
                <a:r>
                  <a:rPr lang="en-IE" sz="1100" dirty="0"/>
                  <a:t>This just allows the smallest frame with </a:t>
                </a:r>
                <a:r>
                  <a:rPr lang="en-IE" sz="1100" i="1" dirty="0"/>
                  <a:t>No Data</a:t>
                </a:r>
              </a:p>
              <a:p>
                <a:endParaRPr lang="en-IE" sz="1100" i="1" dirty="0"/>
              </a:p>
              <a:p>
                <a:r>
                  <a:rPr lang="en-IE" sz="1100" dirty="0"/>
                  <a:t>Smallest usable data frame has </a:t>
                </a:r>
                <a:r>
                  <a:rPr lang="en-IE" sz="1100" dirty="0" smtClean="0"/>
                  <a:t>12 </a:t>
                </a:r>
                <a:r>
                  <a:rPr lang="en-IE" sz="1100" dirty="0"/>
                  <a:t>bytes </a:t>
                </a:r>
                <a:endParaRPr lang="en-IE" sz="1100" dirty="0" smtClean="0"/>
              </a:p>
              <a:p>
                <a:r>
                  <a:rPr lang="en-IE" sz="1100" dirty="0" smtClean="0"/>
                  <a:t>= </a:t>
                </a:r>
                <a:r>
                  <a:rPr lang="en-IE" sz="1100" dirty="0"/>
                  <a:t>1536 pulses at </a:t>
                </a:r>
                <a:r>
                  <a:rPr lang="en-IE" sz="1100" dirty="0" smtClean="0"/>
                  <a:t>125 MHz </a:t>
                </a:r>
                <a:r>
                  <a:rPr lang="en-IE" sz="1100" dirty="0"/>
                  <a:t>PRF at </a:t>
                </a:r>
                <a:r>
                  <a:rPr lang="en-IE" sz="1100" dirty="0" smtClean="0"/>
                  <a:t>7.8Mbps </a:t>
                </a:r>
                <a:r>
                  <a:rPr lang="en-IE" sz="1100" dirty="0"/>
                  <a:t>(ABCN scheme)</a:t>
                </a:r>
              </a:p>
              <a:p>
                <a:endParaRPr lang="en-IE" sz="1100" dirty="0"/>
              </a:p>
              <a:p>
                <a:r>
                  <a:rPr lang="en-IE" sz="1100" dirty="0">
                    <a:latin typeface="Symbol" panose="05050102010706020507" pitchFamily="18" charset="2"/>
                  </a:rPr>
                  <a:t>Þ </a:t>
                </a:r>
                <a:r>
                  <a:rPr lang="en-IE" sz="1100" dirty="0" smtClean="0"/>
                  <a:t>4.86 </a:t>
                </a:r>
                <a:r>
                  <a:rPr lang="en-IE" sz="1100" dirty="0" err="1" smtClean="0"/>
                  <a:t>pJ</a:t>
                </a:r>
                <a:r>
                  <a:rPr lang="en-IE" sz="1100" dirty="0" smtClean="0"/>
                  <a:t>/pulse </a:t>
                </a:r>
                <a:r>
                  <a:rPr lang="en-IE" sz="1100" dirty="0">
                    <a:latin typeface="Symbol" panose="05050102010706020507" pitchFamily="18" charset="2"/>
                  </a:rPr>
                  <a:t>Þ </a:t>
                </a:r>
                <a:r>
                  <a:rPr lang="en-IE" sz="1100" dirty="0"/>
                  <a:t>0.55 </a:t>
                </a:r>
                <a:r>
                  <a:rPr lang="en-IE" sz="1100" dirty="0" err="1" smtClean="0"/>
                  <a:t>V</a:t>
                </a:r>
                <a:r>
                  <a:rPr lang="en-IE" sz="1100" baseline="-25000" dirty="0" err="1" smtClean="0"/>
                  <a:t>pk</a:t>
                </a:r>
                <a:endParaRPr lang="en-IE" sz="1100" baseline="-25000" dirty="0"/>
              </a:p>
            </p:txBody>
          </p:sp>
        </mc:Choice>
        <mc:Fallback xmlns="">
          <p:sp>
            <p:nvSpPr>
              <p:cNvPr id="7" name="TextBox 6">
                <a:extLst>
                  <a:ext uri="{FF2B5EF4-FFF2-40B4-BE49-F238E27FC236}">
                    <a16:creationId xmlns:a16="http://schemas.microsoft.com/office/drawing/2014/main" xmlns:a14="http://schemas.microsoft.com/office/drawing/2010/main" xmlns="" id="{71E92B9C-DA51-4D8B-9C60-94FB09AAA62D}"/>
                  </a:ext>
                </a:extLst>
              </p:cNvPr>
              <p:cNvSpPr txBox="1">
                <a:spLocks noRot="1" noChangeAspect="1" noMove="1" noResize="1" noEditPoints="1" noAdjustHandles="1" noChangeArrowheads="1" noChangeShapeType="1" noTextEdit="1"/>
              </p:cNvSpPr>
              <p:nvPr/>
            </p:nvSpPr>
            <p:spPr>
              <a:xfrm>
                <a:off x="6477000" y="2590800"/>
                <a:ext cx="2548190" cy="2826030"/>
              </a:xfrm>
              <a:prstGeom prst="rect">
                <a:avLst/>
              </a:prstGeom>
              <a:blipFill rotWithShape="1">
                <a:blip r:embed="rId3"/>
                <a:stretch>
                  <a:fillRect t="-216" b="-647"/>
                </a:stretch>
              </a:blipFill>
            </p:spPr>
            <p:txBody>
              <a:bodyPr/>
              <a:lstStyle/>
              <a:p>
                <a:r>
                  <a:rPr lang="en-IE">
                    <a:noFill/>
                  </a:rPr>
                  <a:t> </a:t>
                </a:r>
              </a:p>
            </p:txBody>
          </p:sp>
        </mc:Fallback>
      </mc:AlternateContent>
    </p:spTree>
    <p:extLst>
      <p:ext uri="{BB962C8B-B14F-4D97-AF65-F5344CB8AC3E}">
        <p14:creationId xmlns:p14="http://schemas.microsoft.com/office/powerpoint/2010/main" val="380607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57A52B-0B12-4246-AAD4-7A6F67D0E861}"/>
              </a:ext>
            </a:extLst>
          </p:cNvPr>
          <p:cNvSpPr>
            <a:spLocks noGrp="1"/>
          </p:cNvSpPr>
          <p:nvPr>
            <p:ph type="title"/>
          </p:nvPr>
        </p:nvSpPr>
        <p:spPr>
          <a:xfrm>
            <a:off x="685800" y="685800"/>
            <a:ext cx="7772400" cy="990600"/>
          </a:xfrm>
        </p:spPr>
        <p:txBody>
          <a:bodyPr/>
          <a:lstStyle/>
          <a:p>
            <a:r>
              <a:rPr lang="en-IE" dirty="0"/>
              <a:t>Proposal</a:t>
            </a:r>
          </a:p>
        </p:txBody>
      </p:sp>
      <p:sp>
        <p:nvSpPr>
          <p:cNvPr id="3" name="Content Placeholder 2">
            <a:extLst>
              <a:ext uri="{FF2B5EF4-FFF2-40B4-BE49-F238E27FC236}">
                <a16:creationId xmlns="" xmlns:a16="http://schemas.microsoft.com/office/drawing/2014/main" id="{8BC5F16E-AB7C-4171-BD5E-D2B8A405BD37}"/>
              </a:ext>
            </a:extLst>
          </p:cNvPr>
          <p:cNvSpPr>
            <a:spLocks noGrp="1"/>
          </p:cNvSpPr>
          <p:nvPr>
            <p:ph idx="1"/>
          </p:nvPr>
        </p:nvSpPr>
        <p:spPr>
          <a:xfrm>
            <a:off x="685800" y="1828800"/>
            <a:ext cx="7772400" cy="4267200"/>
          </a:xfrm>
        </p:spPr>
        <p:txBody>
          <a:bodyPr/>
          <a:lstStyle/>
          <a:p>
            <a:pPr>
              <a:buFont typeface="Arial" panose="020B0604020202020204" pitchFamily="34" charset="0"/>
              <a:buChar char="•"/>
            </a:pPr>
            <a:endParaRPr lang="en-IE" dirty="0"/>
          </a:p>
          <a:p>
            <a:pPr>
              <a:buFont typeface="Arial" panose="020B0604020202020204" pitchFamily="34" charset="0"/>
              <a:buChar char="•"/>
            </a:pPr>
            <a:r>
              <a:rPr lang="en-IE" dirty="0"/>
              <a:t>All comparisons of preamble schemes use a maximum peak power of:</a:t>
            </a:r>
          </a:p>
          <a:p>
            <a:pPr>
              <a:buFont typeface="Arial" panose="020B0604020202020204" pitchFamily="34" charset="0"/>
              <a:buChar char="•"/>
            </a:pPr>
            <a:endParaRPr lang="en-IE" dirty="0"/>
          </a:p>
          <a:p>
            <a:pPr>
              <a:buFont typeface="Arial" panose="020B0604020202020204" pitchFamily="34" charset="0"/>
              <a:buChar char="•"/>
            </a:pPr>
            <a:endParaRPr lang="en-IE" dirty="0"/>
          </a:p>
          <a:p>
            <a:pPr>
              <a:buFont typeface="Arial" panose="020B0604020202020204" pitchFamily="34" charset="0"/>
              <a:buChar char="•"/>
            </a:pPr>
            <a:endParaRPr lang="en-IE" dirty="0"/>
          </a:p>
          <a:p>
            <a:pPr>
              <a:buFont typeface="Arial" panose="020B0604020202020204" pitchFamily="34" charset="0"/>
              <a:buChar char="•"/>
            </a:pPr>
            <a:r>
              <a:rPr lang="en-IE" dirty="0"/>
              <a:t>All comparisons of data modulation schemes use a maximum peak power calculated from number of pulses in smallest frame:</a:t>
            </a:r>
          </a:p>
          <a:p>
            <a:pPr>
              <a:buFont typeface="Arial" panose="020B0604020202020204" pitchFamily="34" charset="0"/>
              <a:buChar char="•"/>
            </a:pPr>
            <a:endParaRPr lang="en-IE" dirty="0"/>
          </a:p>
        </p:txBody>
      </p:sp>
      <p:sp>
        <p:nvSpPr>
          <p:cNvPr id="5" name="Slide Number Placeholder 4">
            <a:extLst>
              <a:ext uri="{FF2B5EF4-FFF2-40B4-BE49-F238E27FC236}">
                <a16:creationId xmlns="" xmlns:a16="http://schemas.microsoft.com/office/drawing/2014/main" id="{79A0601D-449A-4594-A19A-732C94DE3DBF}"/>
              </a:ext>
            </a:extLst>
          </p:cNvPr>
          <p:cNvSpPr>
            <a:spLocks noGrp="1"/>
          </p:cNvSpPr>
          <p:nvPr>
            <p:ph type="sldNum" sz="quarter" idx="4294967295"/>
          </p:nvPr>
        </p:nvSpPr>
        <p:spPr/>
        <p:txBody>
          <a:bodyPr/>
          <a:lstStyle/>
          <a:p>
            <a:fld id="{6B450EA3-3075-447A-A319-AD94776F845B}" type="slidenum">
              <a:rPr lang="en-US" smtClean="0"/>
              <a:t>4</a:t>
            </a:fld>
            <a:endParaRPr lang="en-US" dirty="0"/>
          </a:p>
        </p:txBody>
      </p:sp>
      <p:sp>
        <p:nvSpPr>
          <p:cNvPr id="6" name="TextBox 5">
            <a:extLst>
              <a:ext uri="{FF2B5EF4-FFF2-40B4-BE49-F238E27FC236}">
                <a16:creationId xmlns="" xmlns:a16="http://schemas.microsoft.com/office/drawing/2014/main" id="{18E70BA6-D3E4-49A5-AFD9-626C98B039F0}"/>
              </a:ext>
            </a:extLst>
          </p:cNvPr>
          <p:cNvSpPr txBox="1"/>
          <p:nvPr/>
        </p:nvSpPr>
        <p:spPr>
          <a:xfrm>
            <a:off x="1295400" y="5050415"/>
            <a:ext cx="5251784" cy="923330"/>
          </a:xfrm>
          <a:prstGeom prst="rect">
            <a:avLst/>
          </a:prstGeom>
          <a:noFill/>
        </p:spPr>
        <p:txBody>
          <a:bodyPr wrap="square" rtlCol="0">
            <a:spAutoFit/>
          </a:bodyPr>
          <a:lstStyle>
            <a:defPPr>
              <a:defRPr lang="en-US"/>
            </a:defPPr>
            <a:lvl1pPr>
              <a:defRPr sz="2400"/>
            </a:lvl1pPr>
          </a:lstStyle>
          <a:p>
            <a:r>
              <a:rPr lang="en-IE" sz="1800" dirty="0"/>
              <a:t>e.g. for ABCN </a:t>
            </a:r>
            <a:r>
              <a:rPr lang="en-IE" sz="1800" dirty="0" smtClean="0"/>
              <a:t>7.8 Mbps </a:t>
            </a:r>
            <a:r>
              <a:rPr lang="en-IE" sz="1800" dirty="0"/>
              <a:t>proposal </a:t>
            </a:r>
          </a:p>
          <a:p>
            <a:r>
              <a:rPr lang="en-IE" sz="1800" dirty="0"/>
              <a:t>Data Mode </a:t>
            </a:r>
            <a:r>
              <a:rPr lang="en-IE" sz="1800" dirty="0" err="1"/>
              <a:t>V</a:t>
            </a:r>
            <a:r>
              <a:rPr lang="en-IE" sz="1800" baseline="-25000" dirty="0" err="1"/>
              <a:t>pk</a:t>
            </a:r>
            <a:r>
              <a:rPr lang="en-IE" sz="1800" dirty="0"/>
              <a:t> ≤ 0.55 Volts referenced to 50 </a:t>
            </a:r>
            <a:r>
              <a:rPr lang="el-GR" sz="1800" dirty="0">
                <a:latin typeface="Calibri" panose="020F0502020204030204" pitchFamily="34" charset="0"/>
                <a:cs typeface="Calibri" panose="020F0502020204030204" pitchFamily="34" charset="0"/>
              </a:rPr>
              <a:t>Ω</a:t>
            </a:r>
            <a:endParaRPr lang="en-IE" sz="1800" dirty="0"/>
          </a:p>
          <a:p>
            <a:endParaRPr lang="en-IE" sz="1800" dirty="0"/>
          </a:p>
        </p:txBody>
      </p:sp>
      <p:sp>
        <p:nvSpPr>
          <p:cNvPr id="7" name="TextBox 6">
            <a:extLst>
              <a:ext uri="{FF2B5EF4-FFF2-40B4-BE49-F238E27FC236}">
                <a16:creationId xmlns="" xmlns:a16="http://schemas.microsoft.com/office/drawing/2014/main" id="{BBE53FDD-C6F7-4C3C-B160-A19AE341D4E0}"/>
              </a:ext>
            </a:extLst>
          </p:cNvPr>
          <p:cNvSpPr txBox="1"/>
          <p:nvPr/>
        </p:nvSpPr>
        <p:spPr>
          <a:xfrm>
            <a:off x="929440" y="3192642"/>
            <a:ext cx="5373604" cy="646331"/>
          </a:xfrm>
          <a:prstGeom prst="rect">
            <a:avLst/>
          </a:prstGeom>
          <a:noFill/>
        </p:spPr>
        <p:txBody>
          <a:bodyPr wrap="square" rtlCol="0">
            <a:spAutoFit/>
          </a:bodyPr>
          <a:lstStyle/>
          <a:p>
            <a:r>
              <a:rPr lang="en-IE" sz="1800" dirty="0"/>
              <a:t>Preamble </a:t>
            </a:r>
            <a:r>
              <a:rPr lang="en-IE" sz="1800" dirty="0" err="1"/>
              <a:t>V</a:t>
            </a:r>
            <a:r>
              <a:rPr lang="en-IE" sz="1800" baseline="-25000" dirty="0" err="1"/>
              <a:t>pk</a:t>
            </a:r>
            <a:r>
              <a:rPr lang="en-IE" sz="1800" dirty="0"/>
              <a:t> ≤ 0.61 Volts referenced to 50 </a:t>
            </a:r>
            <a:r>
              <a:rPr lang="el-GR" sz="1800" dirty="0">
                <a:latin typeface="Calibri" panose="020F0502020204030204" pitchFamily="34" charset="0"/>
                <a:cs typeface="Calibri" panose="020F0502020204030204" pitchFamily="34" charset="0"/>
              </a:rPr>
              <a:t>Ω</a:t>
            </a:r>
            <a:endParaRPr lang="en-IE" sz="1800" dirty="0"/>
          </a:p>
          <a:p>
            <a:endParaRPr lang="en-IE" sz="1800" dirty="0"/>
          </a:p>
        </p:txBody>
      </p:sp>
    </p:spTree>
    <p:extLst>
      <p:ext uri="{BB962C8B-B14F-4D97-AF65-F5344CB8AC3E}">
        <p14:creationId xmlns:p14="http://schemas.microsoft.com/office/powerpoint/2010/main" val="1322209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AD4022C0-0C3E-4D89-A36B-339DE177D5C3}"/>
              </a:ext>
            </a:extLst>
          </p:cNvPr>
          <p:cNvSpPr>
            <a:spLocks noGrp="1"/>
          </p:cNvSpPr>
          <p:nvPr>
            <p:ph type="title"/>
          </p:nvPr>
        </p:nvSpPr>
        <p:spPr>
          <a:xfrm>
            <a:off x="685800" y="685800"/>
            <a:ext cx="7772400" cy="914400"/>
          </a:xfrm>
        </p:spPr>
        <p:txBody>
          <a:bodyPr>
            <a:normAutofit/>
          </a:bodyPr>
          <a:lstStyle/>
          <a:p>
            <a:r>
              <a:rPr lang="en-US" dirty="0"/>
              <a:t>Practical peak power design considerations</a:t>
            </a:r>
          </a:p>
        </p:txBody>
      </p:sp>
      <p:sp>
        <p:nvSpPr>
          <p:cNvPr id="5" name="Content Placeholder 4">
            <a:extLst>
              <a:ext uri="{FF2B5EF4-FFF2-40B4-BE49-F238E27FC236}">
                <a16:creationId xmlns="" xmlns:a16="http://schemas.microsoft.com/office/drawing/2014/main" id="{3378CF60-0516-427F-8B87-322E2E76DF3A}"/>
              </a:ext>
            </a:extLst>
          </p:cNvPr>
          <p:cNvSpPr>
            <a:spLocks noGrp="1"/>
          </p:cNvSpPr>
          <p:nvPr>
            <p:ph idx="1"/>
          </p:nvPr>
        </p:nvSpPr>
        <p:spPr>
          <a:xfrm>
            <a:off x="685800" y="1828800"/>
            <a:ext cx="7772400" cy="4114800"/>
          </a:xfrm>
        </p:spPr>
        <p:txBody>
          <a:bodyPr wrap="square">
            <a:noAutofit/>
          </a:bodyPr>
          <a:lstStyle/>
          <a:p>
            <a:pPr>
              <a:spcBef>
                <a:spcPts val="0"/>
              </a:spcBef>
              <a:buSzPct val="150000"/>
              <a:buFont typeface="Arial" panose="020B0604020202020204" pitchFamily="34" charset="0"/>
              <a:buChar char="•"/>
            </a:pPr>
            <a:r>
              <a:rPr lang="en-IE" dirty="0">
                <a:solidFill>
                  <a:schemeClr val="tx1"/>
                </a:solidFill>
              </a:rPr>
              <a:t>Standard CMOS in a </a:t>
            </a:r>
            <a:r>
              <a:rPr lang="en-IE" dirty="0" smtClean="0">
                <a:solidFill>
                  <a:schemeClr val="tx1"/>
                </a:solidFill>
              </a:rPr>
              <a:t>40 nm </a:t>
            </a:r>
            <a:r>
              <a:rPr lang="en-IE" dirty="0">
                <a:solidFill>
                  <a:schemeClr val="tx1"/>
                </a:solidFill>
              </a:rPr>
              <a:t>process can only generate the peak power equivalent of about 0.7V peak into 50 </a:t>
            </a:r>
            <a:r>
              <a:rPr lang="el-GR" dirty="0">
                <a:solidFill>
                  <a:schemeClr val="tx1"/>
                </a:solidFill>
                <a:latin typeface="Calibri" panose="020F0502020204030204" pitchFamily="34" charset="0"/>
                <a:cs typeface="Calibri" panose="020F0502020204030204" pitchFamily="34" charset="0"/>
              </a:rPr>
              <a:t>Ω</a:t>
            </a:r>
            <a:r>
              <a:rPr lang="en-IE" dirty="0">
                <a:solidFill>
                  <a:schemeClr val="tx1"/>
                </a:solidFill>
              </a:rPr>
              <a:t> at the antenna when there are the following constraints:</a:t>
            </a:r>
          </a:p>
          <a:p>
            <a:pPr>
              <a:spcBef>
                <a:spcPts val="0"/>
              </a:spcBef>
              <a:buSzPct val="150000"/>
              <a:buFont typeface="Arial" panose="020B0604020202020204" pitchFamily="34" charset="0"/>
              <a:buChar char="•"/>
            </a:pPr>
            <a:endParaRPr lang="en-IE" dirty="0">
              <a:solidFill>
                <a:schemeClr val="tx1"/>
              </a:solidFill>
            </a:endParaRPr>
          </a:p>
          <a:p>
            <a:pPr lvl="1">
              <a:spcBef>
                <a:spcPts val="0"/>
              </a:spcBef>
              <a:spcAft>
                <a:spcPts val="225"/>
              </a:spcAft>
              <a:buSzPct val="150000"/>
              <a:buFont typeface="Arial" panose="020B0604020202020204" pitchFamily="34" charset="0"/>
              <a:buChar char="•"/>
            </a:pPr>
            <a:r>
              <a:rPr lang="en-IE" dirty="0"/>
              <a:t>wide band</a:t>
            </a:r>
          </a:p>
          <a:p>
            <a:pPr lvl="1">
              <a:spcBef>
                <a:spcPts val="0"/>
              </a:spcBef>
              <a:spcAft>
                <a:spcPts val="225"/>
              </a:spcAft>
              <a:buSzPct val="150000"/>
              <a:buFont typeface="Arial" panose="020B0604020202020204" pitchFamily="34" charset="0"/>
              <a:buChar char="•"/>
            </a:pPr>
            <a:r>
              <a:rPr lang="en-IE" dirty="0"/>
              <a:t>operates up to </a:t>
            </a:r>
            <a:r>
              <a:rPr lang="en-IE" dirty="0" smtClean="0"/>
              <a:t>8.25 GHz </a:t>
            </a:r>
            <a:endParaRPr lang="en-IE" dirty="0"/>
          </a:p>
          <a:p>
            <a:pPr lvl="1">
              <a:spcBef>
                <a:spcPts val="0"/>
              </a:spcBef>
              <a:spcAft>
                <a:spcPts val="225"/>
              </a:spcAft>
              <a:buSzPct val="150000"/>
              <a:buFont typeface="Arial" panose="020B0604020202020204" pitchFamily="34" charset="0"/>
              <a:buChar char="•"/>
            </a:pPr>
            <a:r>
              <a:rPr lang="en-IE" dirty="0"/>
              <a:t>variable output power</a:t>
            </a:r>
          </a:p>
          <a:p>
            <a:pPr lvl="1">
              <a:spcBef>
                <a:spcPts val="0"/>
              </a:spcBef>
              <a:spcAft>
                <a:spcPts val="225"/>
              </a:spcAft>
              <a:buSzPct val="150000"/>
              <a:buFont typeface="Arial" panose="020B0604020202020204" pitchFamily="34" charset="0"/>
              <a:buChar char="•"/>
            </a:pPr>
            <a:r>
              <a:rPr lang="en-IE" dirty="0"/>
              <a:t>power efficient</a:t>
            </a:r>
          </a:p>
          <a:p>
            <a:pPr lvl="1">
              <a:spcBef>
                <a:spcPts val="0"/>
              </a:spcBef>
              <a:spcAft>
                <a:spcPts val="225"/>
              </a:spcAft>
              <a:buSzPct val="150000"/>
              <a:buFont typeface="Arial" panose="020B0604020202020204" pitchFamily="34" charset="0"/>
              <a:buChar char="•"/>
            </a:pPr>
            <a:r>
              <a:rPr lang="en-IE" dirty="0"/>
              <a:t>meeting a predefined spectral transmission mask</a:t>
            </a:r>
          </a:p>
          <a:p>
            <a:pPr lvl="1">
              <a:spcBef>
                <a:spcPts val="0"/>
              </a:spcBef>
              <a:spcAft>
                <a:spcPts val="225"/>
              </a:spcAft>
              <a:buSzPct val="150000"/>
              <a:buFont typeface="Arial" panose="020B0604020202020204" pitchFamily="34" charset="0"/>
              <a:buChar char="•"/>
            </a:pPr>
            <a:r>
              <a:rPr lang="en-IE" dirty="0"/>
              <a:t>over all PVT corners up to </a:t>
            </a:r>
            <a:r>
              <a:rPr lang="en-IE" dirty="0" smtClean="0"/>
              <a:t>105 ⁰C</a:t>
            </a:r>
            <a:endParaRPr lang="en-IE" dirty="0"/>
          </a:p>
          <a:p>
            <a:pPr lvl="1">
              <a:spcBef>
                <a:spcPts val="0"/>
              </a:spcBef>
              <a:spcAft>
                <a:spcPts val="225"/>
              </a:spcAft>
              <a:buSzPct val="150000"/>
              <a:buFont typeface="Arial" panose="020B0604020202020204" pitchFamily="34" charset="0"/>
              <a:buChar char="•"/>
            </a:pPr>
            <a:r>
              <a:rPr lang="en-IE" dirty="0"/>
              <a:t>No external RF passives</a:t>
            </a:r>
          </a:p>
          <a:p>
            <a:pPr lvl="2">
              <a:spcBef>
                <a:spcPts val="0"/>
              </a:spcBef>
              <a:spcAft>
                <a:spcPts val="225"/>
              </a:spcAft>
              <a:buSzPct val="150000"/>
              <a:buFont typeface="Arial" panose="020B0604020202020204" pitchFamily="34" charset="0"/>
              <a:buChar char="•"/>
            </a:pPr>
            <a:r>
              <a:rPr lang="en-IE" sz="1600" dirty="0"/>
              <a:t>External passives can provide much higher Quality Factor than on-chip</a:t>
            </a:r>
          </a:p>
          <a:p>
            <a:pPr>
              <a:spcBef>
                <a:spcPts val="0"/>
              </a:spcBef>
              <a:buSzPct val="150000"/>
              <a:buFont typeface="Arial" panose="020B0604020202020204" pitchFamily="34" charset="0"/>
              <a:buChar char="•"/>
            </a:pPr>
            <a:endParaRPr lang="en-GB" dirty="0">
              <a:solidFill>
                <a:schemeClr val="tx1"/>
              </a:solidFill>
            </a:endParaRPr>
          </a:p>
          <a:p>
            <a:pPr>
              <a:spcBef>
                <a:spcPts val="0"/>
              </a:spcBef>
              <a:buSzPct val="150000"/>
              <a:buFont typeface="Arial" panose="020B0604020202020204" pitchFamily="34" charset="0"/>
              <a:buChar char="•"/>
            </a:pPr>
            <a:endParaRPr lang="en-GB" dirty="0">
              <a:solidFill>
                <a:schemeClr val="tx1"/>
              </a:solidFill>
            </a:endParaRPr>
          </a:p>
          <a:p>
            <a:pPr lvl="1">
              <a:spcBef>
                <a:spcPts val="0"/>
              </a:spcBef>
              <a:buSzPct val="150000"/>
              <a:buFont typeface="Arial" panose="020B0604020202020204" pitchFamily="34" charset="0"/>
              <a:buChar char="•"/>
            </a:pPr>
            <a:endParaRPr lang="en-GB" dirty="0">
              <a:solidFill>
                <a:schemeClr val="tx1"/>
              </a:solidFill>
            </a:endParaRPr>
          </a:p>
          <a:p>
            <a:pPr lvl="1">
              <a:spcBef>
                <a:spcPts val="0"/>
              </a:spcBef>
              <a:buSzPct val="150000"/>
              <a:buFont typeface="Arial" panose="020B0604020202020204" pitchFamily="34" charset="0"/>
              <a:buChar char="•"/>
            </a:pPr>
            <a:endParaRPr lang="en-GB" dirty="0">
              <a:solidFill>
                <a:schemeClr val="tx1"/>
              </a:solidFill>
            </a:endParaRPr>
          </a:p>
        </p:txBody>
      </p:sp>
      <p:sp>
        <p:nvSpPr>
          <p:cNvPr id="3" name="Slide Number Placeholder 2">
            <a:extLst>
              <a:ext uri="{FF2B5EF4-FFF2-40B4-BE49-F238E27FC236}">
                <a16:creationId xmlns="" xmlns:a16="http://schemas.microsoft.com/office/drawing/2014/main" id="{F3AE13BD-8482-428E-B69D-D121CB15BEC3}"/>
              </a:ext>
            </a:extLst>
          </p:cNvPr>
          <p:cNvSpPr>
            <a:spLocks noGrp="1"/>
          </p:cNvSpPr>
          <p:nvPr>
            <p:ph type="sldNum" sz="quarter" idx="4294967295"/>
          </p:nvPr>
        </p:nvSpPr>
        <p:spPr/>
        <p:txBody>
          <a:bodyPr/>
          <a:lstStyle/>
          <a:p>
            <a:fld id="{6B450EA3-3075-447A-A319-AD94776F845B}" type="slidenum">
              <a:rPr lang="en-US" smtClean="0"/>
              <a:t>5</a:t>
            </a:fld>
            <a:endParaRPr lang="en-US"/>
          </a:p>
        </p:txBody>
      </p:sp>
    </p:spTree>
    <p:extLst>
      <p:ext uri="{BB962C8B-B14F-4D97-AF65-F5344CB8AC3E}">
        <p14:creationId xmlns:p14="http://schemas.microsoft.com/office/powerpoint/2010/main" val="1048884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AD4022C0-0C3E-4D89-A36B-339DE177D5C3}"/>
              </a:ext>
            </a:extLst>
          </p:cNvPr>
          <p:cNvSpPr>
            <a:spLocks noGrp="1"/>
          </p:cNvSpPr>
          <p:nvPr>
            <p:ph type="title"/>
          </p:nvPr>
        </p:nvSpPr>
        <p:spPr>
          <a:xfrm>
            <a:off x="685800" y="685800"/>
            <a:ext cx="7772400" cy="914400"/>
          </a:xfrm>
        </p:spPr>
        <p:txBody>
          <a:bodyPr>
            <a:normAutofit/>
          </a:bodyPr>
          <a:lstStyle/>
          <a:p>
            <a:r>
              <a:rPr lang="en-US" dirty="0"/>
              <a:t>Peak power considerations</a:t>
            </a:r>
          </a:p>
        </p:txBody>
      </p:sp>
      <p:sp>
        <p:nvSpPr>
          <p:cNvPr id="5" name="Content Placeholder 4">
            <a:extLst>
              <a:ext uri="{FF2B5EF4-FFF2-40B4-BE49-F238E27FC236}">
                <a16:creationId xmlns="" xmlns:a16="http://schemas.microsoft.com/office/drawing/2014/main" id="{3378CF60-0516-427F-8B87-322E2E76DF3A}"/>
              </a:ext>
            </a:extLst>
          </p:cNvPr>
          <p:cNvSpPr>
            <a:spLocks noGrp="1"/>
          </p:cNvSpPr>
          <p:nvPr>
            <p:ph idx="1"/>
          </p:nvPr>
        </p:nvSpPr>
        <p:spPr>
          <a:xfrm>
            <a:off x="685800" y="1828800"/>
            <a:ext cx="7772400" cy="4267200"/>
          </a:xfrm>
        </p:spPr>
        <p:txBody>
          <a:bodyPr wrap="square">
            <a:noAutofit/>
          </a:bodyPr>
          <a:lstStyle/>
          <a:p>
            <a:pPr marL="0" indent="0">
              <a:spcBef>
                <a:spcPts val="0"/>
              </a:spcBef>
              <a:spcAft>
                <a:spcPts val="450"/>
              </a:spcAft>
              <a:buSzPct val="150000"/>
              <a:buNone/>
            </a:pPr>
            <a:r>
              <a:rPr lang="en-IE" dirty="0">
                <a:solidFill>
                  <a:schemeClr val="tx1"/>
                </a:solidFill>
              </a:rPr>
              <a:t>There are losses of </a:t>
            </a:r>
            <a:r>
              <a:rPr lang="en-IE" dirty="0" smtClean="0">
                <a:solidFill>
                  <a:schemeClr val="tx1"/>
                </a:solidFill>
              </a:rPr>
              <a:t>6 dB </a:t>
            </a:r>
            <a:r>
              <a:rPr lang="en-IE" dirty="0">
                <a:solidFill>
                  <a:schemeClr val="tx1"/>
                </a:solidFill>
              </a:rPr>
              <a:t>or more after the signal is generated before it reaches the antenna</a:t>
            </a:r>
            <a:endParaRPr lang="en-IE" dirty="0">
              <a:solidFill>
                <a:srgbClr val="FF0000"/>
              </a:solidFill>
            </a:endParaRPr>
          </a:p>
          <a:p>
            <a:pPr lvl="1">
              <a:spcBef>
                <a:spcPts val="0"/>
              </a:spcBef>
              <a:spcAft>
                <a:spcPts val="450"/>
              </a:spcAft>
              <a:buSzPct val="150000"/>
              <a:buFont typeface="Arial" panose="020B0604020202020204" pitchFamily="34" charset="0"/>
              <a:buChar char="•"/>
            </a:pPr>
            <a:r>
              <a:rPr lang="en-IE" dirty="0" smtClean="0">
                <a:solidFill>
                  <a:schemeClr val="tx1"/>
                </a:solidFill>
              </a:rPr>
              <a:t>8 GHz </a:t>
            </a:r>
            <a:r>
              <a:rPr lang="en-IE" dirty="0">
                <a:solidFill>
                  <a:schemeClr val="tx1"/>
                </a:solidFill>
              </a:rPr>
              <a:t>is a high frequency for standard </a:t>
            </a:r>
            <a:r>
              <a:rPr lang="en-IE" dirty="0" smtClean="0">
                <a:solidFill>
                  <a:schemeClr val="tx1"/>
                </a:solidFill>
              </a:rPr>
              <a:t>40 nm </a:t>
            </a:r>
            <a:r>
              <a:rPr lang="en-IE" dirty="0">
                <a:solidFill>
                  <a:schemeClr val="tx1"/>
                </a:solidFill>
              </a:rPr>
              <a:t>RF CMOS  </a:t>
            </a:r>
          </a:p>
          <a:p>
            <a:pPr lvl="2">
              <a:spcBef>
                <a:spcPts val="0"/>
              </a:spcBef>
              <a:spcAft>
                <a:spcPts val="450"/>
              </a:spcAft>
              <a:buSzPct val="150000"/>
              <a:buFont typeface="Arial" panose="020B0604020202020204" pitchFamily="34" charset="0"/>
              <a:buChar char="•"/>
            </a:pPr>
            <a:r>
              <a:rPr lang="en-IE" dirty="0">
                <a:solidFill>
                  <a:srgbClr val="FF0000"/>
                </a:solidFill>
              </a:rPr>
              <a:t>particularly production CMOS rather than research.</a:t>
            </a:r>
          </a:p>
          <a:p>
            <a:pPr lvl="1">
              <a:spcBef>
                <a:spcPts val="0"/>
              </a:spcBef>
              <a:spcAft>
                <a:spcPts val="450"/>
              </a:spcAft>
              <a:buSzPct val="150000"/>
              <a:buFont typeface="Arial" panose="020B0604020202020204" pitchFamily="34" charset="0"/>
              <a:buChar char="•"/>
            </a:pPr>
            <a:r>
              <a:rPr lang="en-IE" dirty="0">
                <a:solidFill>
                  <a:schemeClr val="tx1"/>
                </a:solidFill>
              </a:rPr>
              <a:t>Considerable loss in an integrated balun</a:t>
            </a:r>
          </a:p>
          <a:p>
            <a:pPr lvl="2">
              <a:spcBef>
                <a:spcPts val="0"/>
              </a:spcBef>
              <a:spcAft>
                <a:spcPts val="450"/>
              </a:spcAft>
              <a:buSzPct val="150000"/>
              <a:buFont typeface="Arial" panose="020B0604020202020204" pitchFamily="34" charset="0"/>
              <a:buChar char="•"/>
            </a:pPr>
            <a:r>
              <a:rPr lang="en-IE" dirty="0">
                <a:solidFill>
                  <a:srgbClr val="FF0000"/>
                </a:solidFill>
              </a:rPr>
              <a:t>exaggerated by non RF process i.e. standard substrate</a:t>
            </a:r>
          </a:p>
          <a:p>
            <a:pPr lvl="1">
              <a:spcBef>
                <a:spcPts val="0"/>
              </a:spcBef>
              <a:spcAft>
                <a:spcPts val="450"/>
              </a:spcAft>
              <a:buSzPct val="150000"/>
              <a:buFont typeface="Arial" panose="020B0604020202020204" pitchFamily="34" charset="0"/>
              <a:buChar char="•"/>
            </a:pPr>
            <a:r>
              <a:rPr lang="en-IE" dirty="0">
                <a:solidFill>
                  <a:schemeClr val="tx1"/>
                </a:solidFill>
              </a:rPr>
              <a:t>Losses in the Tx/Rx switches</a:t>
            </a:r>
          </a:p>
          <a:p>
            <a:pPr lvl="2">
              <a:spcBef>
                <a:spcPts val="0"/>
              </a:spcBef>
              <a:spcAft>
                <a:spcPts val="450"/>
              </a:spcAft>
              <a:buSzPct val="150000"/>
              <a:buFont typeface="Arial" panose="020B0604020202020204" pitchFamily="34" charset="0"/>
              <a:buChar char="•"/>
            </a:pPr>
            <a:r>
              <a:rPr lang="en-IE" dirty="0">
                <a:solidFill>
                  <a:srgbClr val="FF0000"/>
                </a:solidFill>
              </a:rPr>
              <a:t>exaggerated by bulk process i.e. limited device performance</a:t>
            </a:r>
            <a:endParaRPr lang="en-IE" dirty="0">
              <a:solidFill>
                <a:schemeClr val="tx1"/>
              </a:solidFill>
            </a:endParaRPr>
          </a:p>
          <a:p>
            <a:pPr lvl="1">
              <a:spcBef>
                <a:spcPts val="0"/>
              </a:spcBef>
              <a:spcAft>
                <a:spcPts val="450"/>
              </a:spcAft>
              <a:buSzPct val="150000"/>
              <a:buFont typeface="Arial" panose="020B0604020202020204" pitchFamily="34" charset="0"/>
              <a:buChar char="•"/>
            </a:pPr>
            <a:r>
              <a:rPr lang="en-IE" dirty="0">
                <a:solidFill>
                  <a:schemeClr val="tx1"/>
                </a:solidFill>
              </a:rPr>
              <a:t>Losses in the tracks </a:t>
            </a:r>
            <a:r>
              <a:rPr lang="en-IE" dirty="0"/>
              <a:t>and package</a:t>
            </a:r>
          </a:p>
          <a:p>
            <a:pPr lvl="2">
              <a:spcBef>
                <a:spcPts val="0"/>
              </a:spcBef>
              <a:spcAft>
                <a:spcPts val="450"/>
              </a:spcAft>
              <a:buSzPct val="150000"/>
              <a:buFont typeface="Arial" panose="020B0604020202020204" pitchFamily="34" charset="0"/>
              <a:buChar char="•"/>
            </a:pPr>
            <a:r>
              <a:rPr lang="en-IE" dirty="0">
                <a:solidFill>
                  <a:srgbClr val="FF0000"/>
                </a:solidFill>
              </a:rPr>
              <a:t>exaggerated by non RF process i.e. standard BEOL (metallisation and associated finishing)</a:t>
            </a:r>
            <a:endParaRPr lang="en-IE" dirty="0">
              <a:solidFill>
                <a:schemeClr val="tx1"/>
              </a:solidFill>
            </a:endParaRPr>
          </a:p>
          <a:p>
            <a:pPr lvl="1">
              <a:spcBef>
                <a:spcPts val="0"/>
              </a:spcBef>
              <a:spcAft>
                <a:spcPts val="450"/>
              </a:spcAft>
              <a:buSzPct val="150000"/>
              <a:buFont typeface="Arial" panose="020B0604020202020204" pitchFamily="34" charset="0"/>
              <a:buChar char="•"/>
            </a:pPr>
            <a:r>
              <a:rPr lang="en-IE" dirty="0">
                <a:solidFill>
                  <a:schemeClr val="tx1"/>
                </a:solidFill>
              </a:rPr>
              <a:t>Losses in the antenna feed and the antenna itself</a:t>
            </a:r>
          </a:p>
          <a:p>
            <a:pPr lvl="2">
              <a:spcBef>
                <a:spcPts val="0"/>
              </a:spcBef>
              <a:spcAft>
                <a:spcPts val="450"/>
              </a:spcAft>
              <a:buSzPct val="150000"/>
              <a:buFont typeface="Arial" panose="020B0604020202020204" pitchFamily="34" charset="0"/>
              <a:buChar char="•"/>
            </a:pPr>
            <a:r>
              <a:rPr lang="en-IE" dirty="0">
                <a:solidFill>
                  <a:srgbClr val="FF0000"/>
                </a:solidFill>
              </a:rPr>
              <a:t>exaggerated by low cost FR4 PCB substrates</a:t>
            </a:r>
          </a:p>
          <a:p>
            <a:pPr lvl="1">
              <a:spcBef>
                <a:spcPts val="0"/>
              </a:spcBef>
              <a:spcAft>
                <a:spcPts val="450"/>
              </a:spcAft>
              <a:buSzPct val="150000"/>
              <a:buFont typeface="Arial" panose="020B0604020202020204" pitchFamily="34" charset="0"/>
              <a:buChar char="•"/>
            </a:pPr>
            <a:r>
              <a:rPr lang="en-IE" dirty="0">
                <a:solidFill>
                  <a:schemeClr val="tx1"/>
                </a:solidFill>
              </a:rPr>
              <a:t>Losses higher at higher temperatures (must work to </a:t>
            </a:r>
            <a:r>
              <a:rPr lang="en-IE" dirty="0" smtClean="0">
                <a:solidFill>
                  <a:schemeClr val="tx1"/>
                </a:solidFill>
              </a:rPr>
              <a:t>105 ⁰</a:t>
            </a:r>
            <a:r>
              <a:rPr lang="en-IE" dirty="0">
                <a:solidFill>
                  <a:schemeClr val="tx1"/>
                </a:solidFill>
              </a:rPr>
              <a:t>C) </a:t>
            </a:r>
          </a:p>
          <a:p>
            <a:pPr lvl="2">
              <a:spcBef>
                <a:spcPts val="0"/>
              </a:spcBef>
              <a:spcAft>
                <a:spcPts val="450"/>
              </a:spcAft>
              <a:buSzPct val="150000"/>
              <a:buFont typeface="Arial" panose="020B0604020202020204" pitchFamily="34" charset="0"/>
              <a:buChar char="•"/>
            </a:pPr>
            <a:r>
              <a:rPr lang="en-IE" dirty="0">
                <a:solidFill>
                  <a:srgbClr val="FF0000"/>
                </a:solidFill>
              </a:rPr>
              <a:t>exaggerated by low cost packages with higher thermal resistance</a:t>
            </a:r>
            <a:endParaRPr lang="en-GB" dirty="0">
              <a:solidFill>
                <a:schemeClr val="tx1"/>
              </a:solidFill>
            </a:endParaRPr>
          </a:p>
          <a:p>
            <a:pPr>
              <a:spcBef>
                <a:spcPts val="0"/>
              </a:spcBef>
              <a:buSzPct val="150000"/>
              <a:buFont typeface="Arial" panose="020B0604020202020204" pitchFamily="34" charset="0"/>
              <a:buChar char="•"/>
            </a:pPr>
            <a:endParaRPr lang="en-GB" dirty="0">
              <a:solidFill>
                <a:schemeClr val="tx1"/>
              </a:solidFill>
            </a:endParaRPr>
          </a:p>
          <a:p>
            <a:pPr>
              <a:spcBef>
                <a:spcPts val="0"/>
              </a:spcBef>
              <a:buSzPct val="150000"/>
              <a:buFont typeface="Arial" panose="020B0604020202020204" pitchFamily="34" charset="0"/>
              <a:buChar char="•"/>
            </a:pPr>
            <a:endParaRPr lang="en-GB" dirty="0">
              <a:solidFill>
                <a:schemeClr val="tx1"/>
              </a:solidFill>
            </a:endParaRPr>
          </a:p>
          <a:p>
            <a:pPr lvl="1">
              <a:spcBef>
                <a:spcPts val="0"/>
              </a:spcBef>
              <a:buSzPct val="150000"/>
              <a:buFont typeface="Arial" panose="020B0604020202020204" pitchFamily="34" charset="0"/>
              <a:buChar char="•"/>
            </a:pPr>
            <a:endParaRPr lang="en-GB" dirty="0">
              <a:solidFill>
                <a:schemeClr val="tx1"/>
              </a:solidFill>
            </a:endParaRPr>
          </a:p>
          <a:p>
            <a:pPr lvl="1">
              <a:spcBef>
                <a:spcPts val="0"/>
              </a:spcBef>
              <a:buSzPct val="150000"/>
              <a:buFont typeface="Arial" panose="020B0604020202020204" pitchFamily="34" charset="0"/>
              <a:buChar char="•"/>
            </a:pPr>
            <a:endParaRPr lang="en-GB" dirty="0">
              <a:solidFill>
                <a:schemeClr val="tx1"/>
              </a:solidFill>
            </a:endParaRPr>
          </a:p>
        </p:txBody>
      </p:sp>
      <p:sp>
        <p:nvSpPr>
          <p:cNvPr id="3" name="Slide Number Placeholder 2">
            <a:extLst>
              <a:ext uri="{FF2B5EF4-FFF2-40B4-BE49-F238E27FC236}">
                <a16:creationId xmlns="" xmlns:a16="http://schemas.microsoft.com/office/drawing/2014/main" id="{F3AE13BD-8482-428E-B69D-D121CB15BEC3}"/>
              </a:ext>
            </a:extLst>
          </p:cNvPr>
          <p:cNvSpPr>
            <a:spLocks noGrp="1"/>
          </p:cNvSpPr>
          <p:nvPr>
            <p:ph type="sldNum" sz="quarter" idx="4294967295"/>
          </p:nvPr>
        </p:nvSpPr>
        <p:spPr/>
        <p:txBody>
          <a:bodyPr/>
          <a:lstStyle/>
          <a:p>
            <a:fld id="{6B450EA3-3075-447A-A319-AD94776F845B}" type="slidenum">
              <a:rPr lang="en-US" smtClean="0"/>
              <a:t>6</a:t>
            </a:fld>
            <a:endParaRPr lang="en-US"/>
          </a:p>
        </p:txBody>
      </p:sp>
    </p:spTree>
    <p:extLst>
      <p:ext uri="{BB962C8B-B14F-4D97-AF65-F5344CB8AC3E}">
        <p14:creationId xmlns:p14="http://schemas.microsoft.com/office/powerpoint/2010/main" val="1094519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A49CE7B1-2FEA-4EAF-BB02-2EBF9B18C384}"/>
              </a:ext>
            </a:extLst>
          </p:cNvPr>
          <p:cNvSpPr>
            <a:spLocks noGrp="1"/>
          </p:cNvSpPr>
          <p:nvPr>
            <p:ph type="title"/>
          </p:nvPr>
        </p:nvSpPr>
        <p:spPr>
          <a:xfrm>
            <a:off x="685800" y="685800"/>
            <a:ext cx="7772400" cy="914400"/>
          </a:xfrm>
        </p:spPr>
        <p:txBody>
          <a:bodyPr/>
          <a:lstStyle/>
          <a:p>
            <a:r>
              <a:rPr lang="en-IE" dirty="0"/>
              <a:t>Peak pulse power summary</a:t>
            </a:r>
          </a:p>
        </p:txBody>
      </p:sp>
      <p:sp>
        <p:nvSpPr>
          <p:cNvPr id="3" name="Content Placeholder 2">
            <a:extLst>
              <a:ext uri="{FF2B5EF4-FFF2-40B4-BE49-F238E27FC236}">
                <a16:creationId xmlns="" xmlns:a16="http://schemas.microsoft.com/office/drawing/2014/main" id="{1CD25F27-8706-46C7-A1E1-4F9A39BA37EB}"/>
              </a:ext>
            </a:extLst>
          </p:cNvPr>
          <p:cNvSpPr>
            <a:spLocks noGrp="1"/>
          </p:cNvSpPr>
          <p:nvPr>
            <p:ph idx="1"/>
          </p:nvPr>
        </p:nvSpPr>
        <p:spPr/>
        <p:txBody>
          <a:bodyPr/>
          <a:lstStyle/>
          <a:p>
            <a:pPr>
              <a:buFont typeface="Arial" panose="020B0604020202020204" pitchFamily="34" charset="0"/>
              <a:buChar char="•"/>
            </a:pPr>
            <a:r>
              <a:rPr lang="en-IE" dirty="0"/>
              <a:t>Difficult to get </a:t>
            </a:r>
            <a:r>
              <a:rPr lang="en-IE" dirty="0" smtClean="0"/>
              <a:t>&gt; 0.7 V </a:t>
            </a:r>
            <a:r>
              <a:rPr lang="en-IE" dirty="0"/>
              <a:t>with UWB design constraints</a:t>
            </a:r>
          </a:p>
          <a:p>
            <a:pPr>
              <a:buFont typeface="Arial" panose="020B0604020202020204" pitchFamily="34" charset="0"/>
              <a:buChar char="•"/>
            </a:pPr>
            <a:r>
              <a:rPr lang="en-IE" dirty="0"/>
              <a:t>No point in designing pulse generator that can go beyond 0.61V</a:t>
            </a:r>
          </a:p>
          <a:p>
            <a:pPr>
              <a:buFont typeface="Arial" panose="020B0604020202020204" pitchFamily="34" charset="0"/>
              <a:buChar char="•"/>
            </a:pPr>
            <a:r>
              <a:rPr lang="en-IE" dirty="0"/>
              <a:t>All schemes are mean limited if data is more than ~</a:t>
            </a:r>
            <a:r>
              <a:rPr lang="en-IE" dirty="0" smtClean="0"/>
              <a:t>10 bytes</a:t>
            </a:r>
            <a:endParaRPr lang="en-IE" dirty="0"/>
          </a:p>
          <a:p>
            <a:pPr>
              <a:buFont typeface="Arial" panose="020B0604020202020204" pitchFamily="34" charset="0"/>
              <a:buChar char="•"/>
            </a:pPr>
            <a:r>
              <a:rPr lang="en-IE" dirty="0"/>
              <a:t>Even with no data whatsoever, only preamble and cipher, only a </a:t>
            </a:r>
            <a:r>
              <a:rPr lang="en-IE" dirty="0" smtClean="0"/>
              <a:t>0.3 dB </a:t>
            </a:r>
            <a:r>
              <a:rPr lang="en-IE" dirty="0"/>
              <a:t>difference between peak limited frame and mean limited frame for both 4a </a:t>
            </a:r>
            <a:r>
              <a:rPr lang="en-IE" dirty="0" smtClean="0"/>
              <a:t>6.8 Mbps </a:t>
            </a:r>
            <a:r>
              <a:rPr lang="en-IE" dirty="0"/>
              <a:t>and DW proposed scheme</a:t>
            </a:r>
          </a:p>
          <a:p>
            <a:pPr>
              <a:buFont typeface="Arial" panose="020B0604020202020204" pitchFamily="34" charset="0"/>
              <a:buChar char="•"/>
            </a:pPr>
            <a:r>
              <a:rPr lang="en-IE" dirty="0" smtClean="0"/>
              <a:t>2 ns </a:t>
            </a:r>
            <a:r>
              <a:rPr lang="en-IE" dirty="0"/>
              <a:t>pulse spacing is just as good as </a:t>
            </a:r>
            <a:r>
              <a:rPr lang="en-IE" dirty="0" smtClean="0"/>
              <a:t>4 ns </a:t>
            </a:r>
            <a:r>
              <a:rPr lang="en-IE" dirty="0"/>
              <a:t>spacing. Extra peak amplitude possible for </a:t>
            </a:r>
            <a:r>
              <a:rPr lang="en-IE" dirty="0" smtClean="0"/>
              <a:t>4 ns </a:t>
            </a:r>
            <a:r>
              <a:rPr lang="en-IE" dirty="0"/>
              <a:t>pulses would break mean power limit</a:t>
            </a:r>
          </a:p>
          <a:p>
            <a:pPr>
              <a:buFont typeface="Arial" panose="020B0604020202020204" pitchFamily="34" charset="0"/>
              <a:buChar char="•"/>
            </a:pPr>
            <a:endParaRPr lang="en-IE" dirty="0"/>
          </a:p>
          <a:p>
            <a:pPr>
              <a:buFont typeface="Arial" panose="020B0604020202020204" pitchFamily="34" charset="0"/>
              <a:buChar char="•"/>
            </a:pPr>
            <a:endParaRPr lang="en-IE" dirty="0"/>
          </a:p>
        </p:txBody>
      </p:sp>
      <p:sp>
        <p:nvSpPr>
          <p:cNvPr id="5" name="Slide Number Placeholder 4">
            <a:extLst>
              <a:ext uri="{FF2B5EF4-FFF2-40B4-BE49-F238E27FC236}">
                <a16:creationId xmlns="" xmlns:a16="http://schemas.microsoft.com/office/drawing/2014/main" id="{4D92695F-ED93-4990-BCE2-C8272988E8F8}"/>
              </a:ext>
            </a:extLst>
          </p:cNvPr>
          <p:cNvSpPr>
            <a:spLocks noGrp="1"/>
          </p:cNvSpPr>
          <p:nvPr>
            <p:ph type="sldNum" sz="quarter" idx="4294967295"/>
          </p:nvPr>
        </p:nvSpPr>
        <p:spPr/>
        <p:txBody>
          <a:bodyPr/>
          <a:lstStyle/>
          <a:p>
            <a:fld id="{6B450EA3-3075-447A-A319-AD94776F845B}" type="slidenum">
              <a:rPr lang="en-US" smtClean="0"/>
              <a:t>7</a:t>
            </a:fld>
            <a:endParaRPr lang="en-US" dirty="0"/>
          </a:p>
        </p:txBody>
      </p:sp>
    </p:spTree>
    <p:extLst>
      <p:ext uri="{BB962C8B-B14F-4D97-AF65-F5344CB8AC3E}">
        <p14:creationId xmlns:p14="http://schemas.microsoft.com/office/powerpoint/2010/main" val="1925261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7B546F-24F6-4E62-B24E-7C7C0F766592}"/>
              </a:ext>
            </a:extLst>
          </p:cNvPr>
          <p:cNvSpPr>
            <a:spLocks noGrp="1"/>
          </p:cNvSpPr>
          <p:nvPr>
            <p:ph type="title"/>
          </p:nvPr>
        </p:nvSpPr>
        <p:spPr>
          <a:xfrm>
            <a:off x="685800" y="685800"/>
            <a:ext cx="7772400" cy="838199"/>
          </a:xfrm>
        </p:spPr>
        <p:txBody>
          <a:bodyPr/>
          <a:lstStyle/>
          <a:p>
            <a:r>
              <a:rPr lang="en-IE" dirty="0"/>
              <a:t>12 byte frame comparison</a:t>
            </a:r>
          </a:p>
        </p:txBody>
      </p:sp>
      <p:pic>
        <p:nvPicPr>
          <p:cNvPr id="8" name="Picture 7">
            <a:extLst>
              <a:ext uri="{FF2B5EF4-FFF2-40B4-BE49-F238E27FC236}">
                <a16:creationId xmlns="" xmlns:a16="http://schemas.microsoft.com/office/drawing/2014/main" id="{AB76A168-4609-4E1D-9547-4DA174C9FA8E}"/>
              </a:ext>
            </a:extLst>
          </p:cNvPr>
          <p:cNvPicPr>
            <a:picLocks noChangeAspect="1"/>
          </p:cNvPicPr>
          <p:nvPr/>
        </p:nvPicPr>
        <p:blipFill>
          <a:blip r:embed="rId2"/>
          <a:stretch>
            <a:fillRect/>
          </a:stretch>
        </p:blipFill>
        <p:spPr>
          <a:xfrm>
            <a:off x="762000" y="1523999"/>
            <a:ext cx="7620000" cy="3193148"/>
          </a:xfrm>
          <a:prstGeom prst="rect">
            <a:avLst/>
          </a:prstGeom>
        </p:spPr>
      </p:pic>
      <p:sp>
        <p:nvSpPr>
          <p:cNvPr id="11" name="Content Placeholder 5">
            <a:extLst>
              <a:ext uri="{FF2B5EF4-FFF2-40B4-BE49-F238E27FC236}">
                <a16:creationId xmlns="" xmlns:a16="http://schemas.microsoft.com/office/drawing/2014/main" id="{51F4CF58-189A-462D-93DD-6AC8885405BE}"/>
              </a:ext>
            </a:extLst>
          </p:cNvPr>
          <p:cNvSpPr txBox="1">
            <a:spLocks/>
          </p:cNvSpPr>
          <p:nvPr/>
        </p:nvSpPr>
        <p:spPr bwMode="auto">
          <a:xfrm>
            <a:off x="685800" y="4800600"/>
            <a:ext cx="7772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16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1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14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14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kern="0" dirty="0"/>
              <a:t>DW </a:t>
            </a:r>
            <a:r>
              <a:rPr lang="en-IE" kern="0" dirty="0" smtClean="0"/>
              <a:t>13.6 Mbps </a:t>
            </a:r>
            <a:r>
              <a:rPr lang="en-IE" kern="0" dirty="0"/>
              <a:t>mode gets same range as ABCN at </a:t>
            </a:r>
            <a:r>
              <a:rPr lang="en-IE" kern="0" dirty="0" smtClean="0"/>
              <a:t>6.8 Mbps</a:t>
            </a:r>
            <a:endParaRPr lang="en-IE" kern="0" dirty="0"/>
          </a:p>
          <a:p>
            <a:pPr lvl="1"/>
            <a:r>
              <a:rPr lang="en-IE" kern="0" dirty="0"/>
              <a:t>Halves the duration of the data portion </a:t>
            </a:r>
          </a:p>
          <a:p>
            <a:r>
              <a:rPr lang="en-IE" kern="0" dirty="0"/>
              <a:t>DW </a:t>
            </a:r>
            <a:r>
              <a:rPr lang="en-IE" kern="0" dirty="0" smtClean="0"/>
              <a:t>6.8 Mbps </a:t>
            </a:r>
            <a:r>
              <a:rPr lang="en-IE" kern="0" dirty="0"/>
              <a:t>gets considerably greater range</a:t>
            </a:r>
          </a:p>
          <a:p>
            <a:r>
              <a:rPr lang="en-IE" kern="0" dirty="0" smtClean="0"/>
              <a:t>2 ns </a:t>
            </a:r>
            <a:r>
              <a:rPr lang="en-IE" kern="0" dirty="0"/>
              <a:t>pulse spacing allows 50% guard time</a:t>
            </a:r>
          </a:p>
        </p:txBody>
      </p:sp>
    </p:spTree>
    <p:extLst>
      <p:ext uri="{BB962C8B-B14F-4D97-AF65-F5344CB8AC3E}">
        <p14:creationId xmlns:p14="http://schemas.microsoft.com/office/powerpoint/2010/main" val="2536613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7B546F-24F6-4E62-B24E-7C7C0F766592}"/>
              </a:ext>
            </a:extLst>
          </p:cNvPr>
          <p:cNvSpPr>
            <a:spLocks noGrp="1"/>
          </p:cNvSpPr>
          <p:nvPr>
            <p:ph type="title"/>
          </p:nvPr>
        </p:nvSpPr>
        <p:spPr>
          <a:xfrm>
            <a:off x="685800" y="685800"/>
            <a:ext cx="7772400" cy="838200"/>
          </a:xfrm>
        </p:spPr>
        <p:txBody>
          <a:bodyPr/>
          <a:lstStyle/>
          <a:p>
            <a:r>
              <a:rPr lang="en-IE" dirty="0"/>
              <a:t>40 byte frame comparison</a:t>
            </a:r>
          </a:p>
        </p:txBody>
      </p:sp>
      <p:pic>
        <p:nvPicPr>
          <p:cNvPr id="3" name="Picture 2">
            <a:extLst>
              <a:ext uri="{FF2B5EF4-FFF2-40B4-BE49-F238E27FC236}">
                <a16:creationId xmlns="" xmlns:a16="http://schemas.microsoft.com/office/drawing/2014/main" id="{7669AB49-32F4-4EEA-8DD3-4F480306C437}"/>
              </a:ext>
            </a:extLst>
          </p:cNvPr>
          <p:cNvPicPr>
            <a:picLocks noChangeAspect="1"/>
          </p:cNvPicPr>
          <p:nvPr/>
        </p:nvPicPr>
        <p:blipFill>
          <a:blip r:embed="rId2"/>
          <a:stretch>
            <a:fillRect/>
          </a:stretch>
        </p:blipFill>
        <p:spPr>
          <a:xfrm>
            <a:off x="780255" y="1524000"/>
            <a:ext cx="7617625" cy="3200400"/>
          </a:xfrm>
          <a:prstGeom prst="rect">
            <a:avLst/>
          </a:prstGeom>
        </p:spPr>
      </p:pic>
      <p:sp>
        <p:nvSpPr>
          <p:cNvPr id="9" name="Content Placeholder 5">
            <a:extLst>
              <a:ext uri="{FF2B5EF4-FFF2-40B4-BE49-F238E27FC236}">
                <a16:creationId xmlns="" xmlns:a16="http://schemas.microsoft.com/office/drawing/2014/main" id="{B2DF90DC-341C-45B1-A0AB-6BDB3A781CD4}"/>
              </a:ext>
            </a:extLst>
          </p:cNvPr>
          <p:cNvSpPr txBox="1">
            <a:spLocks/>
          </p:cNvSpPr>
          <p:nvPr/>
        </p:nvSpPr>
        <p:spPr bwMode="auto">
          <a:xfrm>
            <a:off x="687888" y="4800600"/>
            <a:ext cx="7772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16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1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14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14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kern="0" dirty="0"/>
              <a:t>DW </a:t>
            </a:r>
            <a:r>
              <a:rPr lang="en-IE" kern="0" dirty="0" smtClean="0"/>
              <a:t>13.6 Mbps </a:t>
            </a:r>
            <a:r>
              <a:rPr lang="en-IE" kern="0" dirty="0"/>
              <a:t>mode gets same range as ABCN at </a:t>
            </a:r>
            <a:r>
              <a:rPr lang="en-IE" kern="0" dirty="0" smtClean="0"/>
              <a:t>6.8 Mbps</a:t>
            </a:r>
            <a:endParaRPr lang="en-IE" kern="0" dirty="0"/>
          </a:p>
          <a:p>
            <a:pPr lvl="1"/>
            <a:r>
              <a:rPr lang="en-IE" kern="0" dirty="0"/>
              <a:t>Halves the duration of the data portion </a:t>
            </a:r>
          </a:p>
          <a:p>
            <a:r>
              <a:rPr lang="en-IE" kern="0" dirty="0"/>
              <a:t>DW </a:t>
            </a:r>
            <a:r>
              <a:rPr lang="en-IE" kern="0" dirty="0" smtClean="0"/>
              <a:t>6.8 Mbps </a:t>
            </a:r>
            <a:r>
              <a:rPr lang="en-IE" kern="0" dirty="0"/>
              <a:t>gets considerably greater range</a:t>
            </a:r>
          </a:p>
          <a:p>
            <a:r>
              <a:rPr lang="en-IE" kern="0" dirty="0" smtClean="0"/>
              <a:t>2 ns </a:t>
            </a:r>
            <a:r>
              <a:rPr lang="en-IE" kern="0" dirty="0"/>
              <a:t>pulse spacing allows 50% guard time</a:t>
            </a:r>
          </a:p>
        </p:txBody>
      </p:sp>
    </p:spTree>
    <p:extLst>
      <p:ext uri="{BB962C8B-B14F-4D97-AF65-F5344CB8AC3E}">
        <p14:creationId xmlns:p14="http://schemas.microsoft.com/office/powerpoint/2010/main" val="365909006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67578</TotalTime>
  <Words>702</Words>
  <Application>Microsoft Office PowerPoint</Application>
  <PresentationFormat>On-screen Show (4:3)</PresentationFormat>
  <Paragraphs>116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Each frame is mean power limited</vt:lpstr>
      <vt:lpstr>Energy of a single pulse  (Truncated 15.4a Reference pulse)</vt:lpstr>
      <vt:lpstr>Proposal</vt:lpstr>
      <vt:lpstr>Practical peak power design considerations</vt:lpstr>
      <vt:lpstr>Peak power considerations</vt:lpstr>
      <vt:lpstr>Peak pulse power summary</vt:lpstr>
      <vt:lpstr>12 byte frame comparison</vt:lpstr>
      <vt:lpstr>40 byte frame comparison</vt:lpstr>
      <vt:lpstr>Data Rates proposal</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1050</cp:revision>
  <cp:lastPrinted>2015-07-14T16:02:16Z</cp:lastPrinted>
  <dcterms:created xsi:type="dcterms:W3CDTF">2009-07-12T16:25:16Z</dcterms:created>
  <dcterms:modified xsi:type="dcterms:W3CDTF">2018-09-12T18:44:53Z</dcterms:modified>
</cp:coreProperties>
</file>