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9" r:id="rId5"/>
    <p:sldId id="270" r:id="rId6"/>
    <p:sldId id="273" r:id="rId7"/>
    <p:sldId id="271" r:id="rId8"/>
    <p:sldId id="272" r:id="rId9"/>
    <p:sldId id="274" r:id="rId10"/>
    <p:sldId id="275" r:id="rId11"/>
    <p:sldId id="266"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15-18-0457-00-004z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September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Frank Leong, NXP Semiconductors</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EIRP Considerations</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12 September,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Leong</a:t>
            </a:r>
            <a:r>
              <a:rPr lang="en-US" altLang="en-US" sz="1600" smtClean="0">
                <a:solidFill>
                  <a:schemeClr val="tx2"/>
                </a:solidFill>
              </a:rPr>
              <a:t>] </a:t>
            </a:r>
            <a:r>
              <a:rPr lang="en-US" altLang="en-US" sz="1600">
                <a:solidFill>
                  <a:schemeClr val="tx2"/>
                </a:solidFill>
              </a:rPr>
              <a:t>Company </a:t>
            </a:r>
            <a:r>
              <a:rPr lang="en-US" altLang="en-US" sz="1600" smtClean="0">
                <a:solidFill>
                  <a:schemeClr val="tx2"/>
                </a:solidFill>
              </a:rPr>
              <a:t>[</a:t>
            </a:r>
            <a:r>
              <a:rPr lang="en-US" altLang="en-US" sz="1600" smtClean="0">
                <a:solidFill>
                  <a:srgbClr val="FF0000"/>
                </a:solidFill>
              </a:rPr>
              <a:t>NXP Semiconductors</a:t>
            </a:r>
            <a:r>
              <a:rPr lang="en-US" altLang="en-US" sz="1600" smtClean="0">
                <a:solidFill>
                  <a:schemeClr val="tx2"/>
                </a:solidFill>
              </a:rPr>
              <a:t>]</a:t>
            </a:r>
            <a:endParaRPr lang="en-US" altLang="en-US" sz="1600">
              <a:solidFill>
                <a:schemeClr val="tx2"/>
              </a:solidFill>
            </a:endParaRPr>
          </a:p>
          <a:p>
            <a:r>
              <a:rPr lang="en-US" altLang="en-US" sz="1600">
                <a:solidFill>
                  <a:schemeClr val="tx2"/>
                </a:solidFill>
              </a:rPr>
              <a:t>Address </a:t>
            </a:r>
            <a:r>
              <a:rPr lang="en-US" altLang="en-US" sz="1600" smtClean="0">
                <a:solidFill>
                  <a:schemeClr val="tx2"/>
                </a:solidFill>
              </a:rPr>
              <a:t>[</a:t>
            </a:r>
            <a:r>
              <a:rPr lang="en-US" altLang="en-US" sz="1600">
                <a:solidFill>
                  <a:srgbClr val="FF0000"/>
                </a:solidFill>
              </a:rPr>
              <a:t>High Tech Campus 60, 5656 AG, The Netherlands</a:t>
            </a:r>
            <a:r>
              <a:rPr lang="en-US" altLang="en-US" sz="1600" smtClean="0">
                <a:solidFill>
                  <a:schemeClr val="tx2"/>
                </a:solidFill>
              </a:rPr>
              <a:t>]</a:t>
            </a:r>
            <a:endParaRPr lang="en-US" altLang="en-US" sz="1600">
              <a:solidFill>
                <a:schemeClr val="tx2"/>
              </a:solidFill>
            </a:endParaRPr>
          </a:p>
          <a:p>
            <a:r>
              <a:rPr lang="en-US" altLang="en-US" sz="1600">
                <a:solidFill>
                  <a:schemeClr val="tx2"/>
                </a:solidFill>
              </a:rPr>
              <a:t>Voice</a:t>
            </a:r>
            <a:r>
              <a:rPr lang="en-US" altLang="en-US" sz="1600" smtClean="0">
                <a:solidFill>
                  <a:schemeClr val="tx2"/>
                </a:solidFill>
              </a:rPr>
              <a:t>:[</a:t>
            </a:r>
            <a:r>
              <a:rPr lang="en-US" altLang="en-US" sz="1600" smtClean="0">
                <a:solidFill>
                  <a:srgbClr val="FF0000"/>
                </a:solidFill>
              </a:rPr>
              <a:t>+31 </a:t>
            </a:r>
            <a:r>
              <a:rPr lang="en-US" altLang="en-US" sz="1600">
                <a:solidFill>
                  <a:srgbClr val="FF0000"/>
                </a:solidFill>
              </a:rPr>
              <a:t>6 133 60727</a:t>
            </a:r>
            <a:r>
              <a:rPr lang="en-US" altLang="en-US" sz="1600" smtClean="0">
                <a:solidFill>
                  <a:schemeClr val="tx2"/>
                </a:solidFill>
              </a:rPr>
              <a:t>], E-Mail:[</a:t>
            </a:r>
            <a:r>
              <a:rPr lang="en-US" altLang="en-US" sz="1600" smtClean="0">
                <a:solidFill>
                  <a:srgbClr val="FF0000"/>
                </a:solidFill>
              </a:rPr>
              <a:t>Frank.Leong (at) nxp.com</a:t>
            </a:r>
            <a:r>
              <a:rPr lang="en-US" altLang="en-US" sz="1600" smtClean="0">
                <a:solidFill>
                  <a:schemeClr val="tx2"/>
                </a:solidFill>
              </a:rPr>
              <a:t>]</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enhancements to 802.15.4 for secure ranging, ranging integrity</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Short Frame Gain – Example (II)</a:t>
            </a:r>
            <a:endParaRPr lang="en-US" altLang="en-US" sz="320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xfrm>
                <a:off x="685800" y="1981200"/>
                <a:ext cx="7918648" cy="4114800"/>
              </a:xfrm>
              <a:ln/>
            </p:spPr>
            <p:txBody>
              <a:bodyPr/>
              <a:lstStyle/>
              <a:p>
                <a:r>
                  <a:rPr lang="en-US" sz="1800" smtClean="0"/>
                  <a:t>STS Frame (Poll, Response) acc. POM frame structure (PRF128 STS)</a:t>
                </a:r>
                <a:endParaRPr lang="en-US" sz="1800"/>
              </a:p>
              <a:p>
                <a:pPr lvl="1"/>
                <a:r>
                  <a:rPr lang="en-US" sz="1600"/>
                  <a:t>Sync of 32 symbols of ~1 µs length each = 32.56 µs</a:t>
                </a:r>
              </a:p>
              <a:p>
                <a:pPr lvl="1"/>
                <a:r>
                  <a:rPr lang="en-US" sz="1600"/>
                  <a:t>SFD of 4 symbols of ~1 µs length each = 4.07 µs</a:t>
                </a:r>
              </a:p>
              <a:p>
                <a:pPr lvl="1"/>
                <a:r>
                  <a:rPr lang="en-US" sz="1600" smtClean="0"/>
                  <a:t>Gap </a:t>
                </a:r>
                <a:r>
                  <a:rPr lang="en-US" sz="1600"/>
                  <a:t>of ~1 µs length = 1.03 </a:t>
                </a:r>
                <a:r>
                  <a:rPr lang="en-US" sz="1600" smtClean="0"/>
                  <a:t>µs (not counted)</a:t>
                </a:r>
                <a:endParaRPr lang="en-US" sz="1600"/>
              </a:p>
              <a:p>
                <a:pPr lvl="1"/>
                <a:r>
                  <a:rPr lang="en-US" sz="1600"/>
                  <a:t>STS </a:t>
                </a:r>
                <a:r>
                  <a:rPr lang="en-US" sz="1600" smtClean="0"/>
                  <a:t>where “</a:t>
                </a:r>
                <a14:m>
                  <m:oMath xmlns:m="http://schemas.openxmlformats.org/officeDocument/2006/math">
                    <m:r>
                      <a:rPr lang="en-US" sz="1600" i="1">
                        <a:latin typeface="Cambria Math"/>
                      </a:rPr>
                      <m:t>𝑙</m:t>
                    </m:r>
                    <m:r>
                      <a:rPr lang="en-US" sz="1600" i="1">
                        <a:latin typeface="Cambria Math"/>
                      </a:rPr>
                      <m:t>=0</m:t>
                    </m:r>
                  </m:oMath>
                </a14:m>
                <a:r>
                  <a:rPr lang="en-US" sz="1600" smtClean="0"/>
                  <a:t>” </a:t>
                </a:r>
                <a:r>
                  <a:rPr lang="en-US" sz="1600"/>
                  <a:t>= 32.82 </a:t>
                </a:r>
                <a:r>
                  <a:rPr lang="en-US" sz="1600" smtClean="0"/>
                  <a:t>µs</a:t>
                </a:r>
              </a:p>
              <a:p>
                <a:pPr lvl="1"/>
                <a:r>
                  <a:rPr lang="en-US" sz="1600"/>
                  <a:t>Overall length </a:t>
                </a:r>
                <a:r>
                  <a:rPr lang="en-US" sz="1600" smtClean="0"/>
                  <a:t>incl. </a:t>
                </a:r>
                <a:r>
                  <a:rPr lang="en-US" sz="1600"/>
                  <a:t>gap = </a:t>
                </a:r>
                <a:r>
                  <a:rPr lang="en-US" sz="1600" smtClean="0"/>
                  <a:t>70.48 </a:t>
                </a:r>
                <a:r>
                  <a:rPr lang="en-US" sz="1600"/>
                  <a:t>µs</a:t>
                </a:r>
              </a:p>
              <a:p>
                <a:pPr lvl="1"/>
                <a:r>
                  <a:rPr lang="en-US" sz="1600"/>
                  <a:t>Overall length </a:t>
                </a:r>
                <a:r>
                  <a:rPr lang="en-US" sz="1600" smtClean="0"/>
                  <a:t>minus gap = 69.45 µs </a:t>
                </a:r>
                <a:r>
                  <a:rPr lang="en-US" sz="1600" smtClean="0">
                    <a:latin typeface="Arial"/>
                    <a:cs typeface="Arial"/>
                  </a:rPr>
                  <a:t>→ </a:t>
                </a:r>
                <a:r>
                  <a:rPr lang="en-US" sz="1600" b="1" smtClean="0">
                    <a:latin typeface="Arial"/>
                    <a:cs typeface="Arial"/>
                  </a:rPr>
                  <a:t>Short Frame Gain = 11.6 dB</a:t>
                </a:r>
                <a:endParaRPr lang="en-US" sz="1600" b="1"/>
              </a:p>
              <a:p>
                <a:endParaRPr lang="en-US" sz="1800" smtClean="0"/>
              </a:p>
              <a:p>
                <a:r>
                  <a:rPr lang="en-US" sz="1800" smtClean="0"/>
                  <a:t>Data Frame (Result)</a:t>
                </a:r>
                <a:r>
                  <a:rPr lang="en-US" sz="1800"/>
                  <a:t> acc. POM frame </a:t>
                </a:r>
                <a:r>
                  <a:rPr lang="en-US" sz="1800" smtClean="0"/>
                  <a:t>structure (7.8 Mbit/s PSDU)</a:t>
                </a:r>
                <a:endParaRPr lang="en-US" sz="1800"/>
              </a:p>
              <a:p>
                <a:pPr lvl="1"/>
                <a:r>
                  <a:rPr lang="en-US" sz="1600"/>
                  <a:t>Sync of 32 symbols of ~1 µs length each = 32.56 µs</a:t>
                </a:r>
              </a:p>
              <a:p>
                <a:pPr lvl="1"/>
                <a:r>
                  <a:rPr lang="en-US" sz="1600"/>
                  <a:t>SFD of 4 symbols of ~1 µs length each = 4.07 µs</a:t>
                </a:r>
              </a:p>
              <a:p>
                <a:pPr lvl="1"/>
                <a:r>
                  <a:rPr lang="en-US" sz="1600" smtClean="0"/>
                  <a:t>PHR+PSDU </a:t>
                </a:r>
                <a:r>
                  <a:rPr lang="en-US" sz="1600"/>
                  <a:t>of 24 bytes of ~1 µs length each = 24.61 µs</a:t>
                </a:r>
              </a:p>
              <a:p>
                <a:pPr lvl="1"/>
                <a:r>
                  <a:rPr lang="en-US" sz="1600"/>
                  <a:t>Overall length = 61.25 </a:t>
                </a:r>
                <a:r>
                  <a:rPr lang="en-US" sz="1600" smtClean="0"/>
                  <a:t>µs</a:t>
                </a:r>
                <a:r>
                  <a:rPr lang="en-US" sz="1600"/>
                  <a:t> </a:t>
                </a:r>
                <a:r>
                  <a:rPr lang="en-US" sz="1600">
                    <a:cs typeface="Arial"/>
                  </a:rPr>
                  <a:t>→ </a:t>
                </a:r>
                <a:r>
                  <a:rPr lang="en-US" sz="1600" b="1">
                    <a:cs typeface="Arial"/>
                  </a:rPr>
                  <a:t>Short Frame Gain = </a:t>
                </a:r>
                <a:r>
                  <a:rPr lang="en-US" sz="1600" b="1" smtClean="0">
                    <a:cs typeface="Arial"/>
                  </a:rPr>
                  <a:t>12.1 dB</a:t>
                </a:r>
                <a:endParaRPr lang="en-US" sz="1600" b="1"/>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xfrm>
                <a:off x="685800" y="1981200"/>
                <a:ext cx="7918648" cy="4114800"/>
              </a:xfrm>
              <a:blipFill rotWithShape="1">
                <a:blip r:embed="rId3"/>
                <a:stretch>
                  <a:fillRect l="-539" t="-741"/>
                </a:stretch>
              </a:blipFill>
              <a:ln/>
            </p:spPr>
            <p:txBody>
              <a:bodyPr/>
              <a:lstStyle/>
              <a:p>
                <a:r>
                  <a:rPr lang="en-US">
                    <a:noFill/>
                  </a:rPr>
                  <a:t> </a:t>
                </a:r>
              </a:p>
            </p:txBody>
          </p:sp>
        </mc:Fallback>
      </mc:AlternateContent>
    </p:spTree>
    <p:extLst>
      <p:ext uri="{BB962C8B-B14F-4D97-AF65-F5344CB8AC3E}">
        <p14:creationId xmlns:p14="http://schemas.microsoft.com/office/powerpoint/2010/main" val="1224276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Peak EIRP </a:t>
            </a:r>
            <a:r>
              <a:rPr lang="en-US" altLang="en-US" sz="3200"/>
              <a:t>– </a:t>
            </a:r>
            <a:r>
              <a:rPr lang="en-US" altLang="en-US" sz="3200" smtClean="0"/>
              <a:t>Considerations</a:t>
            </a:r>
            <a:endParaRPr lang="en-US" altLang="en-US" sz="320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784" y="1951450"/>
            <a:ext cx="4106086" cy="30740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1951450"/>
            <a:ext cx="4106087" cy="307407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55576" y="6015849"/>
            <a:ext cx="3592650" cy="276999"/>
          </a:xfrm>
          <a:prstGeom prst="rect">
            <a:avLst/>
          </a:prstGeom>
          <a:noFill/>
        </p:spPr>
        <p:txBody>
          <a:bodyPr wrap="none" rtlCol="0">
            <a:spAutoFit/>
          </a:bodyPr>
          <a:lstStyle/>
          <a:p>
            <a:r>
              <a:rPr lang="en-US"/>
              <a:t>Note: Peak Power (Peak EIRP) defined acc. FCC/ETSI</a:t>
            </a:r>
          </a:p>
        </p:txBody>
      </p:sp>
    </p:spTree>
    <p:extLst>
      <p:ext uri="{BB962C8B-B14F-4D97-AF65-F5344CB8AC3E}">
        <p14:creationId xmlns:p14="http://schemas.microsoft.com/office/powerpoint/2010/main" val="142784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Peak EIRP – Remarks</a:t>
            </a:r>
            <a:endParaRPr lang="en-US" altLang="en-US" sz="3200"/>
          </a:p>
        </p:txBody>
      </p:sp>
      <p:sp>
        <p:nvSpPr>
          <p:cNvPr id="4099" name="Rectangle 3"/>
          <p:cNvSpPr>
            <a:spLocks noGrp="1" noChangeArrowheads="1"/>
          </p:cNvSpPr>
          <p:nvPr>
            <p:ph type="body" idx="1"/>
          </p:nvPr>
        </p:nvSpPr>
        <p:spPr>
          <a:xfrm>
            <a:off x="685800" y="1844824"/>
            <a:ext cx="7772400" cy="4251176"/>
          </a:xfrm>
          <a:ln/>
        </p:spPr>
        <p:txBody>
          <a:bodyPr/>
          <a:lstStyle/>
          <a:p>
            <a:r>
              <a:rPr lang="en-US" altLang="en-US" sz="2800" smtClean="0"/>
              <a:t>BPSK polarity matters</a:t>
            </a:r>
          </a:p>
          <a:p>
            <a:r>
              <a:rPr lang="en-US" altLang="en-US" sz="2800" smtClean="0"/>
              <a:t>Longer bursts (up to ~20 ns) lead to larger Peak EIRP in 50 MHz RBW</a:t>
            </a:r>
          </a:p>
          <a:p>
            <a:r>
              <a:rPr lang="en-US" altLang="en-US" sz="2800" smtClean="0"/>
              <a:t>Guard chips reduce Peak EIRP for equal number of pulses (&gt;2) per burst</a:t>
            </a:r>
          </a:p>
          <a:p>
            <a:endParaRPr lang="en-US" altLang="en-US" sz="2800" smtClean="0"/>
          </a:p>
          <a:p>
            <a:r>
              <a:rPr lang="en-US" altLang="en-US" sz="2800" smtClean="0"/>
              <a:t>Peak EIRP scales with 20 dB/dec, while Mean EIRP scales with 10 dB/dec</a:t>
            </a:r>
            <a:br>
              <a:rPr lang="en-US" altLang="en-US" sz="2800" smtClean="0"/>
            </a:br>
            <a:r>
              <a:rPr lang="en-US" altLang="en-US" sz="2000" smtClean="0">
                <a:latin typeface="Arial"/>
                <a:cs typeface="Arial"/>
              </a:rPr>
              <a:t>→ When splitting one pulse into two adjacent pulses, equal Mean EIRP corresponds to a ~3 dB increase in Peak EIRP</a:t>
            </a:r>
            <a:endParaRPr lang="en-US" altLang="en-US" sz="2800"/>
          </a:p>
        </p:txBody>
      </p:sp>
    </p:spTree>
    <p:extLst>
      <p:ext uri="{BB962C8B-B14F-4D97-AF65-F5344CB8AC3E}">
        <p14:creationId xmlns:p14="http://schemas.microsoft.com/office/powerpoint/2010/main" val="293845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smtClean="0"/>
              <a:t>EIRP Considerations</a:t>
            </a:r>
            <a:br>
              <a:rPr lang="en-US" altLang="en-US" smtClean="0"/>
            </a:br>
            <a:r>
              <a:rPr lang="en-US" altLang="en-US"/>
              <a:t/>
            </a:r>
            <a:br>
              <a:rPr lang="en-US" altLang="en-US"/>
            </a:br>
            <a:r>
              <a:rPr lang="en-US" altLang="en-US" smtClean="0"/>
              <a:t/>
            </a:r>
            <a:br>
              <a:rPr lang="en-US" altLang="en-US" smtClean="0"/>
            </a:br>
            <a:r>
              <a:rPr lang="en-US" altLang="en-US"/>
              <a:t/>
            </a:r>
            <a:br>
              <a:rPr lang="en-US" altLang="en-US"/>
            </a:br>
            <a:r>
              <a:rPr lang="en-US" altLang="en-US" sz="1800"/>
              <a:t>Note: Notation/nomenclature based on</a:t>
            </a:r>
            <a:br>
              <a:rPr lang="en-US" altLang="en-US" sz="1800"/>
            </a:br>
            <a:r>
              <a:rPr lang="en-US" altLang="en-US" sz="1800"/>
              <a:t>15-18-0286-01-004z-hrp-uwb-srdev-ppdu-text-contribution.docx</a:t>
            </a:r>
            <a:br>
              <a:rPr lang="en-US" altLang="en-US" sz="1800"/>
            </a:br>
            <a:r>
              <a:rPr lang="en-US" altLang="en-US" sz="1800"/>
              <a:t>and</a:t>
            </a:r>
            <a:br>
              <a:rPr lang="en-US" altLang="en-US" sz="1800"/>
            </a:br>
            <a:r>
              <a:rPr lang="en-US" altLang="en-US" sz="1800"/>
              <a:t>15-18-0335-00-004z-srdev-ppdu-for-enhanced-impulse-radio.pptx</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Rationale</a:t>
            </a:r>
            <a:endParaRPr lang="en-US" altLang="en-US" sz="3200"/>
          </a:p>
        </p:txBody>
      </p:sp>
      <p:sp>
        <p:nvSpPr>
          <p:cNvPr id="4099" name="Rectangle 3"/>
          <p:cNvSpPr>
            <a:spLocks noGrp="1" noChangeArrowheads="1"/>
          </p:cNvSpPr>
          <p:nvPr>
            <p:ph type="body" idx="1"/>
          </p:nvPr>
        </p:nvSpPr>
        <p:spPr>
          <a:xfrm>
            <a:off x="685800" y="1981200"/>
            <a:ext cx="7918648" cy="4114800"/>
          </a:xfrm>
          <a:ln/>
        </p:spPr>
        <p:txBody>
          <a:bodyPr/>
          <a:lstStyle/>
          <a:p>
            <a:r>
              <a:rPr lang="en-US" altLang="en-US" sz="2800" smtClean="0"/>
              <a:t>Secure </a:t>
            </a:r>
            <a:r>
              <a:rPr lang="en-US" altLang="en-US" sz="2800"/>
              <a:t>RF ranging on the PHY layer requires many short pulses per measurement</a:t>
            </a:r>
          </a:p>
          <a:p>
            <a:r>
              <a:rPr lang="en-US" altLang="en-US" sz="2800"/>
              <a:t>UWB as specified in IEEE 802.15.4 PHYs may be suitable as starting </a:t>
            </a:r>
            <a:r>
              <a:rPr lang="en-US" altLang="en-US" sz="2800" smtClean="0"/>
              <a:t>point</a:t>
            </a:r>
          </a:p>
          <a:p>
            <a:endParaRPr lang="en-US" altLang="en-US" sz="2800" smtClean="0"/>
          </a:p>
          <a:p>
            <a:r>
              <a:rPr lang="en-US" altLang="en-US" sz="2800" smtClean="0"/>
              <a:t>QoS depends on link budget</a:t>
            </a:r>
            <a:br>
              <a:rPr lang="en-US" altLang="en-US" sz="2800" smtClean="0"/>
            </a:br>
            <a:r>
              <a:rPr lang="en-US" altLang="en-US" sz="2800" smtClean="0">
                <a:latin typeface="Arial"/>
                <a:cs typeface="Arial"/>
              </a:rPr>
              <a:t>→ Aim to minimize impact of EIRP constraints</a:t>
            </a:r>
            <a:br>
              <a:rPr lang="en-US" altLang="en-US" sz="2800" smtClean="0">
                <a:latin typeface="Arial"/>
                <a:cs typeface="Arial"/>
              </a:rPr>
            </a:br>
            <a:r>
              <a:rPr lang="en-US" altLang="en-US" sz="2800" smtClean="0">
                <a:cs typeface="Arial"/>
              </a:rPr>
              <a:t>→ Design enhancements accordingly</a:t>
            </a:r>
            <a:endParaRPr lang="en-US" altLang="en-US"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IR-UWB Protocols with Short Frames </a:t>
            </a:r>
            <a:r>
              <a:rPr lang="en-US" altLang="en-US" sz="3200" smtClean="0"/>
              <a:t>(I</a:t>
            </a:r>
            <a:r>
              <a:rPr lang="en-US" altLang="en-US" sz="3200"/>
              <a:t>)</a:t>
            </a:r>
          </a:p>
        </p:txBody>
      </p:sp>
      <p:sp>
        <p:nvSpPr>
          <p:cNvPr id="4099" name="Rectangle 3"/>
          <p:cNvSpPr>
            <a:spLocks noGrp="1" noChangeArrowheads="1"/>
          </p:cNvSpPr>
          <p:nvPr>
            <p:ph type="body" idx="1"/>
          </p:nvPr>
        </p:nvSpPr>
        <p:spPr>
          <a:ln/>
        </p:spPr>
        <p:txBody>
          <a:bodyPr/>
          <a:lstStyle/>
          <a:p>
            <a:r>
              <a:rPr lang="en-US" sz="2000"/>
              <a:t>Short Frame UWB modes offer several interesting features:</a:t>
            </a:r>
          </a:p>
          <a:p>
            <a:pPr marL="600075" lvl="1" indent="-257175">
              <a:buFont typeface="+mj-lt"/>
              <a:buAutoNum type="arabicPeriod"/>
            </a:pPr>
            <a:r>
              <a:rPr lang="en-US" sz="1800"/>
              <a:t>Reduced on-time can significantly improve (key fob) battery life</a:t>
            </a:r>
          </a:p>
          <a:p>
            <a:pPr marL="600075" lvl="1" indent="-257175">
              <a:buFont typeface="+mj-lt"/>
              <a:buAutoNum type="arabicPeriod"/>
            </a:pPr>
            <a:r>
              <a:rPr lang="en-US" sz="1800"/>
              <a:t>High data rate can reduce system latency</a:t>
            </a:r>
          </a:p>
          <a:p>
            <a:pPr marL="600075" lvl="1" indent="-257175">
              <a:buFont typeface="+mj-lt"/>
              <a:buAutoNum type="arabicPeriod"/>
            </a:pPr>
            <a:r>
              <a:rPr lang="en-US" sz="1800"/>
              <a:t>Short symbol duration improves resilience against EDLC attacks</a:t>
            </a:r>
          </a:p>
          <a:p>
            <a:pPr marL="600075" lvl="1" indent="-257175">
              <a:buFont typeface="+mj-lt"/>
              <a:buAutoNum type="arabicPeriod"/>
            </a:pPr>
            <a:r>
              <a:rPr lang="en-US" sz="1800"/>
              <a:t>Reduced on-time </a:t>
            </a:r>
            <a:r>
              <a:rPr lang="en-US" sz="1800" smtClean="0"/>
              <a:t>reduces collision probability </a:t>
            </a:r>
            <a:r>
              <a:rPr lang="en-US" sz="1800"/>
              <a:t>in multi-user scenarios</a:t>
            </a:r>
          </a:p>
          <a:p>
            <a:pPr marL="600075" lvl="1" indent="-257175">
              <a:buFont typeface="+mj-lt"/>
              <a:buAutoNum type="arabicPeriod"/>
            </a:pPr>
            <a:r>
              <a:rPr lang="en-US" sz="1800"/>
              <a:t>Reduced on-time improves compatibility with duty-cycle regulation</a:t>
            </a:r>
          </a:p>
          <a:p>
            <a:endParaRPr lang="en-US" sz="2000"/>
          </a:p>
          <a:p>
            <a:r>
              <a:rPr lang="en-US" sz="2000"/>
              <a:t>All of these features are </a:t>
            </a:r>
            <a:r>
              <a:rPr lang="en-US" sz="2000" smtClean="0"/>
              <a:t>enhanced </a:t>
            </a:r>
            <a:r>
              <a:rPr lang="en-US" sz="2000"/>
              <a:t>by </a:t>
            </a:r>
            <a:r>
              <a:rPr lang="en-US" sz="2000" smtClean="0"/>
              <a:t>reducing the frame length relative to </a:t>
            </a:r>
            <a:r>
              <a:rPr lang="en-US" sz="2000"/>
              <a:t>the average power integration window </a:t>
            </a:r>
            <a:r>
              <a:rPr lang="en-US" sz="2000" smtClean="0"/>
              <a:t>length</a:t>
            </a:r>
            <a:endParaRPr lang="en-US" sz="2000"/>
          </a:p>
        </p:txBody>
      </p:sp>
    </p:spTree>
    <p:extLst>
      <p:ext uri="{BB962C8B-B14F-4D97-AF65-F5344CB8AC3E}">
        <p14:creationId xmlns:p14="http://schemas.microsoft.com/office/powerpoint/2010/main" val="2541882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IR-UWB Protocols with Short Frames (II)</a:t>
            </a:r>
          </a:p>
        </p:txBody>
      </p:sp>
      <p:sp>
        <p:nvSpPr>
          <p:cNvPr id="4099" name="Rectangle 3"/>
          <p:cNvSpPr>
            <a:spLocks noGrp="1" noChangeArrowheads="1"/>
          </p:cNvSpPr>
          <p:nvPr>
            <p:ph type="body" idx="1"/>
          </p:nvPr>
        </p:nvSpPr>
        <p:spPr>
          <a:ln/>
        </p:spPr>
        <p:txBody>
          <a:bodyPr/>
          <a:lstStyle/>
          <a:p>
            <a:r>
              <a:rPr lang="en-US" altLang="en-US" sz="2000"/>
              <a:t>For an intuitive understanding, we make an assumption:</a:t>
            </a:r>
            <a:br>
              <a:rPr lang="en-US" altLang="en-US" sz="2000"/>
            </a:br>
            <a:r>
              <a:rPr lang="en-US" altLang="en-US" sz="2000"/>
              <a:t> </a:t>
            </a:r>
            <a:br>
              <a:rPr lang="en-US" altLang="en-US" sz="2000"/>
            </a:br>
            <a:r>
              <a:rPr lang="en-US" altLang="en-US" sz="2000"/>
              <a:t>The modulated spectrum is approximately equal to the spectrum of a single pulse, multiplied by the number of pulses inside the integration window (i.e., the energy in two pulses is twice the energy of a </a:t>
            </a:r>
            <a:r>
              <a:rPr lang="en-US" altLang="en-US" sz="2000" smtClean="0"/>
              <a:t>single pulse)</a:t>
            </a:r>
            <a:r>
              <a:rPr lang="en-US" altLang="en-US" sz="2000"/>
              <a:t/>
            </a:r>
            <a:br>
              <a:rPr lang="en-US" altLang="en-US" sz="2000"/>
            </a:br>
            <a:r>
              <a:rPr lang="en-US" altLang="en-US" sz="2000"/>
              <a:t> </a:t>
            </a:r>
          </a:p>
          <a:p>
            <a:r>
              <a:rPr lang="en-US" altLang="en-US" sz="2000"/>
              <a:t>This assumption is supported by the</a:t>
            </a:r>
            <a:br>
              <a:rPr lang="en-US" altLang="en-US" sz="2000"/>
            </a:br>
            <a:r>
              <a:rPr lang="en-US" altLang="en-US" sz="2000"/>
              <a:t>following plot of a typical </a:t>
            </a:r>
            <a:r>
              <a:rPr lang="en-US" altLang="en-US" sz="2000" smtClean="0"/>
              <a:t>Mean EIRP</a:t>
            </a:r>
            <a:r>
              <a:rPr lang="en-US" altLang="en-US" sz="2000"/>
              <a:t/>
            </a:r>
            <a:br>
              <a:rPr lang="en-US" altLang="en-US" sz="2000"/>
            </a:br>
            <a:r>
              <a:rPr lang="en-US" altLang="en-US" sz="2000" smtClean="0"/>
              <a:t>for a</a:t>
            </a:r>
            <a:r>
              <a:rPr lang="en-US" altLang="en-US" sz="2000"/>
              <a:t> ~65 µs</a:t>
            </a:r>
            <a:r>
              <a:rPr lang="en-US" altLang="en-US" sz="2000" smtClean="0"/>
              <a:t> long PRF128 STS:</a:t>
            </a:r>
            <a:r>
              <a:rPr lang="en-US" altLang="en-US" sz="2000"/>
              <a:t/>
            </a:r>
            <a:br>
              <a:rPr lang="en-US" altLang="en-US" sz="2000"/>
            </a:br>
            <a:r>
              <a:rPr lang="en-US" altLang="en-US" sz="2000"/>
              <a:t/>
            </a:r>
            <a:br>
              <a:rPr lang="en-US" altLang="en-US" sz="2000"/>
            </a:br>
            <a:r>
              <a:rPr lang="en-US" altLang="en-US" sz="2000"/>
              <a:t>[Note how similar the spectrum is</a:t>
            </a:r>
            <a:br>
              <a:rPr lang="en-US" altLang="en-US" sz="2000"/>
            </a:br>
            <a:r>
              <a:rPr lang="en-US" altLang="en-US" sz="2000"/>
              <a:t>to the spectrum of the individual</a:t>
            </a:r>
            <a:br>
              <a:rPr lang="en-US" altLang="en-US" sz="2000"/>
            </a:br>
            <a:r>
              <a:rPr lang="en-US" altLang="en-US" sz="2000" smtClean="0"/>
              <a:t>Root-Raised Cosine pulse]</a:t>
            </a:r>
            <a:endParaRPr lang="en-US" altLang="en-US" sz="200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703" t="5822" r="7864" b="5783"/>
          <a:stretch/>
        </p:blipFill>
        <p:spPr bwMode="auto">
          <a:xfrm>
            <a:off x="5292080" y="3933056"/>
            <a:ext cx="3456384" cy="185978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623896" y="5902191"/>
            <a:ext cx="2792752" cy="276999"/>
          </a:xfrm>
          <a:prstGeom prst="rect">
            <a:avLst/>
          </a:prstGeom>
          <a:noFill/>
        </p:spPr>
        <p:txBody>
          <a:bodyPr wrap="none" rtlCol="0">
            <a:spAutoFit/>
          </a:bodyPr>
          <a:lstStyle/>
          <a:p>
            <a:r>
              <a:rPr lang="en-US"/>
              <a:t>Pulse </a:t>
            </a:r>
            <a:r>
              <a:rPr lang="en-US" smtClean="0"/>
              <a:t>shape: RRC </a:t>
            </a:r>
            <a:r>
              <a:rPr lang="en-US"/>
              <a:t>(Tp = 2 ns, alpha = 0.5)</a:t>
            </a:r>
          </a:p>
        </p:txBody>
      </p:sp>
    </p:spTree>
    <p:extLst>
      <p:ext uri="{BB962C8B-B14F-4D97-AF65-F5344CB8AC3E}">
        <p14:creationId xmlns:p14="http://schemas.microsoft.com/office/powerpoint/2010/main" val="1928993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IR-UWB Protocols with Short Frames (</a:t>
            </a:r>
            <a:r>
              <a:rPr lang="en-US" altLang="en-US" sz="3200" smtClean="0"/>
              <a:t>IIa)</a:t>
            </a:r>
            <a:endParaRPr lang="en-US" altLang="en-US" sz="3200"/>
          </a:p>
        </p:txBody>
      </p:sp>
      <p:sp>
        <p:nvSpPr>
          <p:cNvPr id="9" name="TextBox 8"/>
          <p:cNvSpPr txBox="1"/>
          <p:nvPr/>
        </p:nvSpPr>
        <p:spPr>
          <a:xfrm>
            <a:off x="6212315" y="3206451"/>
            <a:ext cx="2629246" cy="2862322"/>
          </a:xfrm>
          <a:prstGeom prst="rect">
            <a:avLst/>
          </a:prstGeom>
          <a:noFill/>
        </p:spPr>
        <p:txBody>
          <a:bodyPr wrap="none" rtlCol="0">
            <a:spAutoFit/>
          </a:bodyPr>
          <a:lstStyle/>
          <a:p>
            <a:r>
              <a:rPr lang="en-US" sz="2000" smtClean="0"/>
              <a:t>Example: Plot shows</a:t>
            </a:r>
            <a:br>
              <a:rPr lang="en-US" sz="2000" smtClean="0"/>
            </a:br>
            <a:r>
              <a:rPr lang="en-US" sz="2000" smtClean="0"/>
              <a:t>Mean EIRP of a</a:t>
            </a:r>
            <a:br>
              <a:rPr lang="en-US" sz="2000" smtClean="0"/>
            </a:br>
            <a:r>
              <a:rPr lang="en-US" sz="2000" smtClean="0"/>
              <a:t>CiL31 SYNC code*</a:t>
            </a:r>
            <a:br>
              <a:rPr lang="en-US" sz="2000" smtClean="0"/>
            </a:br>
            <a:r>
              <a:rPr lang="en-US" sz="2000" smtClean="0"/>
              <a:t>with spreading factor</a:t>
            </a:r>
            <a:br>
              <a:rPr lang="en-US" sz="2000" smtClean="0"/>
            </a:br>
            <a:r>
              <a:rPr lang="en-US" sz="2000" smtClean="0"/>
              <a:t>4 (i.e., ~4 MHz period),</a:t>
            </a:r>
            <a:br>
              <a:rPr lang="en-US" sz="2000" smtClean="0"/>
            </a:br>
            <a:r>
              <a:rPr lang="en-US" sz="2000" smtClean="0"/>
              <a:t>repeated 64 times</a:t>
            </a:r>
            <a:br>
              <a:rPr lang="en-US" sz="2000" smtClean="0"/>
            </a:br>
            <a:r>
              <a:rPr lang="en-US" sz="2000" smtClean="0"/>
              <a:t>(i.e., ~16 µs), resulting</a:t>
            </a:r>
            <a:br>
              <a:rPr lang="en-US" sz="2000" smtClean="0"/>
            </a:br>
            <a:r>
              <a:rPr lang="en-US" sz="2000" smtClean="0"/>
              <a:t>in ~4.5 dB band</a:t>
            </a:r>
            <a:br>
              <a:rPr lang="en-US" sz="2000" smtClean="0"/>
            </a:br>
            <a:r>
              <a:rPr lang="en-US" sz="2000" smtClean="0"/>
              <a:t>power loss</a:t>
            </a:r>
            <a:endParaRPr lang="en-US" sz="200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502" t="4671" r="8198" b="4815"/>
          <a:stretch/>
        </p:blipFill>
        <p:spPr bwMode="auto">
          <a:xfrm>
            <a:off x="827584" y="3181003"/>
            <a:ext cx="5360204" cy="295807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584" y="1412776"/>
            <a:ext cx="7899920" cy="1815882"/>
          </a:xfrm>
          <a:prstGeom prst="rect">
            <a:avLst/>
          </a:prstGeom>
          <a:noFill/>
        </p:spPr>
        <p:txBody>
          <a:bodyPr wrap="none" rtlCol="0">
            <a:spAutoFit/>
          </a:bodyPr>
          <a:lstStyle/>
          <a:p>
            <a:r>
              <a:rPr lang="en-US" sz="2000" smtClean="0"/>
              <a:t>Assumption:	Mean EIRP spectrum of a frame is</a:t>
            </a:r>
            <a:br>
              <a:rPr lang="en-US" sz="2000" smtClean="0"/>
            </a:br>
            <a:r>
              <a:rPr lang="en-US" sz="2000" smtClean="0"/>
              <a:t>		similar to the individual pulse spectrum</a:t>
            </a:r>
          </a:p>
          <a:p>
            <a:r>
              <a:rPr lang="en-US" sz="2000" smtClean="0"/>
              <a:t>Note:	This </a:t>
            </a:r>
            <a:r>
              <a:rPr lang="en-US" sz="2000"/>
              <a:t>is only true in the </a:t>
            </a:r>
            <a:r>
              <a:rPr lang="en-US" sz="2000" smtClean="0"/>
              <a:t>absence of </a:t>
            </a:r>
            <a:r>
              <a:rPr lang="en-US" sz="2000"/>
              <a:t>&gt;1 MHz modulation </a:t>
            </a:r>
            <a:r>
              <a:rPr lang="en-US" sz="2000" smtClean="0"/>
              <a:t>periodicity</a:t>
            </a:r>
          </a:p>
          <a:p>
            <a:r>
              <a:rPr lang="en-US" sz="2000"/>
              <a:t>	</a:t>
            </a:r>
            <a:r>
              <a:rPr lang="en-US" sz="1600"/>
              <a:t>(see </a:t>
            </a:r>
            <a:r>
              <a:rPr lang="en-US" sz="1600" smtClean="0"/>
              <a:t>also: </a:t>
            </a:r>
            <a:r>
              <a:rPr lang="en-US" sz="1600"/>
              <a:t>Y.-P. Nakache and A. Molisch, "Spectral Shape of </a:t>
            </a:r>
            <a:r>
              <a:rPr lang="en-US" sz="1600" smtClean="0"/>
              <a:t>UWB Signals –</a:t>
            </a:r>
            <a:br>
              <a:rPr lang="en-US" sz="1600" smtClean="0"/>
            </a:br>
            <a:r>
              <a:rPr lang="en-US" sz="1600" smtClean="0"/>
              <a:t>	Influence </a:t>
            </a:r>
            <a:r>
              <a:rPr lang="en-US" sz="1600"/>
              <a:t>of Modulation Format, Multiple Access </a:t>
            </a:r>
            <a:r>
              <a:rPr lang="en-US" sz="1600" smtClean="0"/>
              <a:t>Scheme and </a:t>
            </a:r>
            <a:r>
              <a:rPr lang="en-US" sz="1600"/>
              <a:t>Pulse Shape</a:t>
            </a:r>
            <a:r>
              <a:rPr lang="en-US" sz="1600" smtClean="0"/>
              <a:t>,“</a:t>
            </a:r>
            <a:br>
              <a:rPr lang="en-US" sz="1600" smtClean="0"/>
            </a:br>
            <a:r>
              <a:rPr lang="en-US" sz="1600" smtClean="0"/>
              <a:t>	IEEE </a:t>
            </a:r>
            <a:r>
              <a:rPr lang="en-US" sz="1600"/>
              <a:t>Vehicular Technology Conference, pp. 2510-2514, April </a:t>
            </a:r>
            <a:r>
              <a:rPr lang="en-US" sz="1600" smtClean="0"/>
              <a:t>2003)</a:t>
            </a:r>
            <a:endParaRPr lang="en-US" sz="1600"/>
          </a:p>
        </p:txBody>
      </p:sp>
      <p:sp>
        <p:nvSpPr>
          <p:cNvPr id="2" name="TextBox 1"/>
          <p:cNvSpPr txBox="1"/>
          <p:nvPr/>
        </p:nvSpPr>
        <p:spPr>
          <a:xfrm>
            <a:off x="5827748" y="6124126"/>
            <a:ext cx="2616422" cy="276999"/>
          </a:xfrm>
          <a:prstGeom prst="rect">
            <a:avLst/>
          </a:prstGeom>
          <a:noFill/>
        </p:spPr>
        <p:txBody>
          <a:bodyPr wrap="none" rtlCol="0">
            <a:spAutoFit/>
          </a:bodyPr>
          <a:lstStyle/>
          <a:p>
            <a:r>
              <a:rPr lang="en-US" smtClean="0"/>
              <a:t>*: --</a:t>
            </a:r>
            <a:r>
              <a:rPr lang="en-US"/>
              <a:t>0-+++++-+++-0++-0--+-+-0+00++</a:t>
            </a:r>
          </a:p>
        </p:txBody>
      </p:sp>
    </p:spTree>
    <p:extLst>
      <p:ext uri="{BB962C8B-B14F-4D97-AF65-F5344CB8AC3E}">
        <p14:creationId xmlns:p14="http://schemas.microsoft.com/office/powerpoint/2010/main" val="1731142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IR-UWB Protocols with Short Frames (</a:t>
            </a:r>
            <a:r>
              <a:rPr lang="en-US" altLang="en-US" sz="3200" smtClean="0"/>
              <a:t>III)</a:t>
            </a:r>
            <a:endParaRPr lang="en-US" altLang="en-US" sz="320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713" y="1698346"/>
            <a:ext cx="3384376" cy="4456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283968" y="1879633"/>
            <a:ext cx="4498347" cy="3785652"/>
          </a:xfrm>
          <a:prstGeom prst="rect">
            <a:avLst/>
          </a:prstGeom>
          <a:noFill/>
        </p:spPr>
        <p:txBody>
          <a:bodyPr wrap="none" rtlCol="0">
            <a:spAutoFit/>
          </a:bodyPr>
          <a:lstStyle/>
          <a:p>
            <a:r>
              <a:rPr lang="en-US" sz="2000" smtClean="0"/>
              <a:t>Simplified conceptual representation:</a:t>
            </a:r>
          </a:p>
          <a:p>
            <a:endParaRPr lang="en-US" sz="2000"/>
          </a:p>
          <a:p>
            <a:r>
              <a:rPr lang="en-US" sz="2000" smtClean="0"/>
              <a:t>Considering (BPM-)BPSK modulation</a:t>
            </a:r>
            <a:r>
              <a:rPr lang="en-US" sz="2000"/>
              <a:t/>
            </a:r>
            <a:br>
              <a:rPr lang="en-US" sz="2000"/>
            </a:br>
            <a:r>
              <a:rPr lang="en-US" sz="2000"/>
              <a:t>(not shown), the </a:t>
            </a:r>
            <a:r>
              <a:rPr lang="en-US" sz="2000" smtClean="0"/>
              <a:t>avg. power (Mean EIRP)</a:t>
            </a:r>
            <a:r>
              <a:rPr lang="en-US" sz="2000"/>
              <a:t/>
            </a:r>
            <a:br>
              <a:rPr lang="en-US" sz="2000"/>
            </a:br>
            <a:r>
              <a:rPr lang="en-US" sz="2000"/>
              <a:t>spectra corresponding to the three</a:t>
            </a:r>
            <a:br>
              <a:rPr lang="en-US" sz="2000"/>
            </a:br>
            <a:r>
              <a:rPr lang="en-US" sz="2000"/>
              <a:t>plots are basically identical</a:t>
            </a:r>
            <a:r>
              <a:rPr lang="en-US" sz="2000" smtClean="0"/>
              <a:t>.</a:t>
            </a:r>
            <a:br>
              <a:rPr lang="en-US" sz="2000" smtClean="0"/>
            </a:br>
            <a:r>
              <a:rPr lang="en-US" sz="2000" smtClean="0"/>
              <a:t/>
            </a:r>
            <a:br>
              <a:rPr lang="en-US" sz="2000" smtClean="0"/>
            </a:br>
            <a:r>
              <a:rPr lang="en-US" sz="2000" smtClean="0"/>
              <a:t>We </a:t>
            </a:r>
            <a:r>
              <a:rPr lang="en-US" sz="2000"/>
              <a:t>can have 8 pulses with power N,</a:t>
            </a:r>
            <a:br>
              <a:rPr lang="en-US" sz="2000"/>
            </a:br>
            <a:r>
              <a:rPr lang="en-US" sz="2000"/>
              <a:t>distributed equally or unequally, or</a:t>
            </a:r>
            <a:br>
              <a:rPr lang="en-US" sz="2000"/>
            </a:br>
            <a:r>
              <a:rPr lang="en-US" sz="2000"/>
              <a:t>4 pulses with power 2N. In all cases,</a:t>
            </a:r>
            <a:br>
              <a:rPr lang="en-US" sz="2000"/>
            </a:br>
            <a:r>
              <a:rPr lang="en-US" sz="2000"/>
              <a:t>the average power during the</a:t>
            </a:r>
            <a:br>
              <a:rPr lang="en-US" sz="2000"/>
            </a:br>
            <a:r>
              <a:rPr lang="en-US" sz="2000"/>
              <a:t>integration window is roughly equal.</a:t>
            </a:r>
          </a:p>
        </p:txBody>
      </p:sp>
    </p:spTree>
    <p:extLst>
      <p:ext uri="{BB962C8B-B14F-4D97-AF65-F5344CB8AC3E}">
        <p14:creationId xmlns:p14="http://schemas.microsoft.com/office/powerpoint/2010/main" val="2377090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IR-UWB Protocols with Short Frames (</a:t>
            </a:r>
            <a:r>
              <a:rPr lang="en-US" altLang="en-US" sz="3200" smtClean="0"/>
              <a:t>IV)</a:t>
            </a:r>
            <a:endParaRPr lang="en-US" altLang="en-US" sz="3200"/>
          </a:p>
        </p:txBody>
      </p:sp>
      <p:sp>
        <p:nvSpPr>
          <p:cNvPr id="4099" name="Rectangle 3"/>
          <p:cNvSpPr>
            <a:spLocks noGrp="1" noChangeArrowheads="1"/>
          </p:cNvSpPr>
          <p:nvPr>
            <p:ph type="body" idx="1"/>
          </p:nvPr>
        </p:nvSpPr>
        <p:spPr>
          <a:xfrm>
            <a:off x="685800" y="1981200"/>
            <a:ext cx="7918648" cy="4114800"/>
          </a:xfrm>
          <a:ln/>
        </p:spPr>
        <p:txBody>
          <a:bodyPr/>
          <a:lstStyle/>
          <a:p>
            <a:r>
              <a:rPr lang="en-US" sz="1800"/>
              <a:t>Conclusion:</a:t>
            </a:r>
            <a:br>
              <a:rPr lang="en-US" sz="1800"/>
            </a:br>
            <a:r>
              <a:rPr lang="en-US" sz="1800"/>
              <a:t>Max. PSD for short frames ≈ -41.3 + 10·log</a:t>
            </a:r>
            <a:r>
              <a:rPr lang="en-US" sz="1800" baseline="-25000"/>
              <a:t>10</a:t>
            </a:r>
            <a:r>
              <a:rPr lang="en-US" sz="1800"/>
              <a:t>(1 ms / L</a:t>
            </a:r>
            <a:r>
              <a:rPr lang="en-US" sz="1800" baseline="-25000"/>
              <a:t>frame</a:t>
            </a:r>
            <a:r>
              <a:rPr lang="en-US" sz="1800"/>
              <a:t>) dBm/MHz.</a:t>
            </a:r>
            <a:br>
              <a:rPr lang="en-US" sz="1800"/>
            </a:br>
            <a:r>
              <a:rPr lang="en-US" sz="1800"/>
              <a:t/>
            </a:r>
            <a:br>
              <a:rPr lang="en-US" sz="1800"/>
            </a:br>
            <a:endParaRPr lang="en-US" sz="1800"/>
          </a:p>
          <a:p>
            <a:r>
              <a:rPr lang="en-US" sz="1800" smtClean="0"/>
              <a:t>Example (assuming frame without &gt;1 MHz periodicity, such as POM):</a:t>
            </a:r>
            <a:r>
              <a:rPr lang="en-US" sz="1800"/>
              <a:t/>
            </a:r>
            <a:br>
              <a:rPr lang="en-US" sz="1800"/>
            </a:br>
            <a:r>
              <a:rPr lang="en-US" sz="1800"/>
              <a:t>For a 500 MHz wide brick-wall filtered IR-UWB signal and a frame length of 150 </a:t>
            </a:r>
            <a:r>
              <a:rPr lang="en-US" sz="1800" smtClean="0"/>
              <a:t>µs, the </a:t>
            </a:r>
            <a:r>
              <a:rPr lang="en-US" sz="1800"/>
              <a:t>allowed average power during the frame is</a:t>
            </a:r>
            <a:br>
              <a:rPr lang="en-US" sz="1800"/>
            </a:br>
            <a:r>
              <a:rPr lang="en-US" sz="1800"/>
              <a:t/>
            </a:r>
            <a:br>
              <a:rPr lang="en-US" sz="1800"/>
            </a:br>
            <a:r>
              <a:rPr lang="en-US" sz="1600"/>
              <a:t>-41.3 + 10·log</a:t>
            </a:r>
            <a:r>
              <a:rPr lang="en-US" sz="1600" baseline="-25000"/>
              <a:t>10</a:t>
            </a:r>
            <a:r>
              <a:rPr lang="en-US" sz="1600"/>
              <a:t>(500 MHz / 1 MHz) + 10·log</a:t>
            </a:r>
            <a:r>
              <a:rPr lang="en-US" sz="1600" baseline="-25000"/>
              <a:t>10</a:t>
            </a:r>
            <a:r>
              <a:rPr lang="en-US" sz="1600"/>
              <a:t>(1 ms / 0.15 ms) dBm = </a:t>
            </a:r>
            <a:r>
              <a:rPr lang="en-US" sz="1600" b="1"/>
              <a:t>-6.07 dBm</a:t>
            </a:r>
            <a:r>
              <a:rPr lang="en-US" sz="1600"/>
              <a:t>.</a:t>
            </a:r>
            <a:r>
              <a:rPr lang="en-US" sz="1800"/>
              <a:t/>
            </a:r>
            <a:br>
              <a:rPr lang="en-US" sz="1800"/>
            </a:br>
            <a:r>
              <a:rPr lang="en-US" sz="1800"/>
              <a:t/>
            </a:r>
            <a:br>
              <a:rPr lang="en-US" sz="1800"/>
            </a:br>
            <a:r>
              <a:rPr lang="en-US" sz="1800"/>
              <a:t>This represents an 8.24 dB amplitude increase for the short frame,</a:t>
            </a:r>
            <a:br>
              <a:rPr lang="en-US" sz="1800"/>
            </a:br>
            <a:r>
              <a:rPr lang="en-US" sz="1800"/>
              <a:t>when compared to a long frame</a:t>
            </a:r>
            <a:r>
              <a:rPr lang="en-US" sz="1800" smtClean="0"/>
              <a:t>.</a:t>
            </a:r>
            <a:br>
              <a:rPr lang="en-US" sz="1800" smtClean="0"/>
            </a:br>
            <a:r>
              <a:rPr lang="en-US" sz="1800"/>
              <a:t/>
            </a:r>
            <a:br>
              <a:rPr lang="en-US" sz="1800"/>
            </a:br>
            <a:r>
              <a:rPr lang="en-US" sz="1800">
                <a:cs typeface="Arial"/>
              </a:rPr>
              <a:t>→ Increased data rate does not always lead to link budget </a:t>
            </a:r>
            <a:r>
              <a:rPr lang="en-US" sz="1800" smtClean="0">
                <a:cs typeface="Arial"/>
              </a:rPr>
              <a:t>penalty.</a:t>
            </a:r>
            <a:endParaRPr lang="en-US" sz="1800"/>
          </a:p>
        </p:txBody>
      </p:sp>
    </p:spTree>
    <p:extLst>
      <p:ext uri="{BB962C8B-B14F-4D97-AF65-F5344CB8AC3E}">
        <p14:creationId xmlns:p14="http://schemas.microsoft.com/office/powerpoint/2010/main" val="3861377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2018</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Short Frame Gain – Example (I)</a:t>
            </a:r>
            <a:endParaRPr lang="en-US" altLang="en-US" sz="320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898650"/>
            <a:ext cx="6174484" cy="4194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053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169</TotalTime>
  <Words>753</Words>
  <Application>Microsoft Office PowerPoint</Application>
  <PresentationFormat>On-screen Show (4:3)</PresentationFormat>
  <Paragraphs>143</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PowerPoint Presentation</vt:lpstr>
      <vt:lpstr>EIRP Considerations    Note: Notation/nomenclature based on 15-18-0286-01-004z-hrp-uwb-srdev-ppdu-text-contribution.docx and 15-18-0335-00-004z-srdev-ppdu-for-enhanced-impulse-radio.pptx</vt:lpstr>
      <vt:lpstr>Rationale</vt:lpstr>
      <vt:lpstr>IR-UWB Protocols with Short Frames (I)</vt:lpstr>
      <vt:lpstr>IR-UWB Protocols with Short Frames (II)</vt:lpstr>
      <vt:lpstr>IR-UWB Protocols with Short Frames (IIa)</vt:lpstr>
      <vt:lpstr>IR-UWB Protocols with Short Frames (III)</vt:lpstr>
      <vt:lpstr>IR-UWB Protocols with Short Frames (IV)</vt:lpstr>
      <vt:lpstr>Short Frame Gain – Example (I)</vt:lpstr>
      <vt:lpstr>Short Frame Gain – Example (II)</vt:lpstr>
      <vt:lpstr>Peak EIRP – Considerations</vt:lpstr>
      <vt:lpstr>Peak EIRP – Remarks</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Frank Leong</cp:lastModifiedBy>
  <cp:revision>29</cp:revision>
  <cp:lastPrinted>1998-02-10T13:28:06Z</cp:lastPrinted>
  <dcterms:created xsi:type="dcterms:W3CDTF">2018-03-05T13:27:29Z</dcterms:created>
  <dcterms:modified xsi:type="dcterms:W3CDTF">2018-09-12T17:52:11Z</dcterms:modified>
</cp:coreProperties>
</file>