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19" r:id="rId2"/>
    <p:sldId id="484" r:id="rId3"/>
    <p:sldId id="483" r:id="rId4"/>
    <p:sldId id="482" r:id="rId5"/>
    <p:sldId id="331" r:id="rId6"/>
    <p:sldId id="329" r:id="rId7"/>
    <p:sldId id="324" r:id="rId8"/>
    <p:sldId id="485" r:id="rId9"/>
    <p:sldId id="333" r:id="rId10"/>
    <p:sldId id="477" r:id="rId11"/>
    <p:sldId id="325" r:id="rId12"/>
    <p:sldId id="326" r:id="rId13"/>
    <p:sldId id="334" r:id="rId14"/>
    <p:sldId id="481" r:id="rId15"/>
    <p:sldId id="486" r:id="rId16"/>
    <p:sldId id="487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85" autoAdjust="0"/>
    <p:restoredTop sz="95179" autoAdjust="0"/>
  </p:normalViewPr>
  <p:slideViewPr>
    <p:cSldViewPr>
      <p:cViewPr varScale="1">
        <p:scale>
          <a:sx n="103" d="100"/>
          <a:sy n="103" d="100"/>
        </p:scale>
        <p:origin x="4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090" y="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0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63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16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901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34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11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575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5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24694"/>
            <a:ext cx="77724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85567" y="6475413"/>
            <a:ext cx="1258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802.15-18/0456r00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8/18-18-0111-01-0000-agenda-koa-interim-11-13-nov-2018-rr-tag.ppt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8/18-18-0110-00-0000-meeting-minutes-july-2018-f2f-san-diego.doc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386-00-0wng-ngsm-next-generation-spectrum-management.pptx" TargetMode="External"/><Relationship Id="rId2" Type="http://schemas.openxmlformats.org/officeDocument/2006/relationships/hyperlink" Target="https://mentor.ieee.org/802.18/dcn/18/18-18-0097-00-0000-ex-parte-next-data-base-6-ghz-additional-fs-protection-discussion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-ec/dcn/18/ec-18-0155-00-00EC-push-to-bi-directional-spectrum-sharing.pptx" TargetMode="External"/><Relationship Id="rId5" Type="http://schemas.openxmlformats.org/officeDocument/2006/relationships/hyperlink" Target="https://mentor.ieee.org/802.18/dcn/18/18-18-0060-02-0000-a-future-for-unlicensed-spectrum.pptx" TargetMode="External"/><Relationship Id="rId4" Type="http://schemas.openxmlformats.org/officeDocument/2006/relationships/hyperlink" Target="https://mentor.ieee.org/802.11/dcn/18/11-18-1055-03-0wng-a-future-for-unlicensed-spectrum.ppt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ecfsapi.fcc.gov/file/108080219920074/WFA%20Ex%20Parte%20Letter.pdf" TargetMode="External"/><Relationship Id="rId3" Type="http://schemas.openxmlformats.org/officeDocument/2006/relationships/hyperlink" Target="https://ecfsapi.fcc.gov/file/109113089205438/SPA%20Comments%20(Sep%2011%202018)(FINAL).pdf" TargetMode="External"/><Relationship Id="rId7" Type="http://schemas.openxmlformats.org/officeDocument/2006/relationships/hyperlink" Target="https://ecfsapi.fcc.gov/file/10824085329605/Commscope%208.22.18%20Mtg%20Ex%20Parte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cfsapi.fcc.gov/file/1082899870012/2018-08-28%20ExP%20RLAN%20issues%20AS%20FILED%20(01229194xB3D1E).pdf" TargetMode="External"/><Relationship Id="rId5" Type="http://schemas.openxmlformats.org/officeDocument/2006/relationships/hyperlink" Target="https://ecfsapi.fcc.gov/file/1090794008994/WInnForum%20Comments%20on%20Spectrum%20Pipeline%20Act%20PN%20-%20Final.pdf" TargetMode="External"/><Relationship Id="rId4" Type="http://schemas.openxmlformats.org/officeDocument/2006/relationships/hyperlink" Target="https://ecfsapi.fcc.gov/file/109112152615349/Wi-Fi%20Alliance%20Comments%20on%20Spectrum%20Pipeline%20Act%20Report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cfsapi.fcc.gov/file/10717207604667/17-183%20FWCC%20ExP%20Notice%202018-07-17%20--%20AS%20FILED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cfsapi.fcc.gov/file/1072827774513/UTC%20ex%20parte%207-27-2018.doc" TargetMode="External"/><Relationship Id="rId5" Type="http://schemas.openxmlformats.org/officeDocument/2006/relationships/hyperlink" Target="https://ecfsapi.fcc.gov/file/104120372328746/6%20GHz%20OET%20and%20Bureaus%20Ex%20Parte%20(Apr.%2012,%202018).pdf" TargetMode="External"/><Relationship Id="rId4" Type="http://schemas.openxmlformats.org/officeDocument/2006/relationships/hyperlink" Target="https://ecfsapi.fcc.gov/file/1070541429397/7-5-18%20SES-Intelsat%20ex%20parte%20for%20McGrath%20and%20Javed.pdf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8/18-18-0027-00-0000-google-2018-03-07-soli-request-for-waiver-simulation-study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8/18-18-0089-00-0000-google-s-waiver-request-facebook-letter-after-reply-comments-motion-sensing-57-64-ghz.pdf" TargetMode="External"/><Relationship Id="rId5" Type="http://schemas.openxmlformats.org/officeDocument/2006/relationships/hyperlink" Target="https://mentor.ieee.org/802.18/dcn/18/18-18-0080-00-0000-google-s-waiver-request-supplement-to-coexist-with-802-11-with-motion-sensing-57-64ghz.pdf" TargetMode="External"/><Relationship Id="rId4" Type="http://schemas.openxmlformats.org/officeDocument/2006/relationships/hyperlink" Target="https://mentor.ieee.org/802.18/dcn/18/18-18-0032-05-0000-google-s-waiver-request-ieee-802-comments-motion-sensing-57-64-ghz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ecfs/search/filings?proceedings_name=18-122&amp;sort=date_disseminated,DES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federalregister.gov/documents/2018/08/29/2018-18288/expanding-flexible-use-of-the-37-to-42-ghz-band?utm_campaign=subscription%20mailing%20list&amp;utm_source=federalregister.gov&amp;utm_medium=email" TargetMode="External"/><Relationship Id="rId4" Type="http://schemas.openxmlformats.org/officeDocument/2006/relationships/hyperlink" Target="https://mentor.ieee.org/802.18/dcn/18/18-18-0076-01-0000-nprm-3-9-4-2ghz-gn-18-122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133-00-00EC-how-can-ieee-802-get-to-a-single-voice-for-6ghz-band.pptx" TargetMode="External"/><Relationship Id="rId2" Type="http://schemas.openxmlformats.org/officeDocument/2006/relationships/hyperlink" Target="https://mentor.ieee.org/802-ec/dcn/18/ec-18-0169-00-WCSG-2018-waikoloa-802-11ax-coexistence-comment-status.docx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8/18-18-0086-04-0000-uganda-tvws-comments-to-guidelines-for-consultation.docx" TargetMode="External"/><Relationship Id="rId2" Type="http://schemas.openxmlformats.org/officeDocument/2006/relationships/hyperlink" Target="https://mentor.ieee.org/802.18/dcn/18/18-18-0010-10-0000-sa-use-of-spectrum-draft-position-06dec17.doc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8/18-18-0088-03-0000-ofcom-consultation-comments-on-prep-for-wrc19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dirty="0"/>
            </a:br>
            <a:r>
              <a:rPr lang="en-US" sz="2400" dirty="0"/>
              <a:t>Waikoloa Interim Meeting </a:t>
            </a:r>
            <a:r>
              <a:rPr lang="en-GB" sz="2400" dirty="0"/>
              <a:t>Liaison from 802.18 to 802.15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05000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11 Sept 18</a:t>
            </a:r>
          </a:p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kern="0" dirty="0"/>
              <a:t>13 Sept 18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2265043"/>
              </p:ext>
            </p:extLst>
          </p:nvPr>
        </p:nvGraphicFramePr>
        <p:xfrm>
          <a:off x="550863" y="3605213"/>
          <a:ext cx="7918450" cy="253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Document" r:id="rId4" imgW="8245941" imgH="2645467" progId="Word.Document.8">
                  <p:embed/>
                </p:oleObj>
              </mc:Choice>
              <mc:Fallback>
                <p:oleObj name="Document" r:id="rId4" imgW="8245941" imgH="264546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3605213"/>
                        <a:ext cx="7918450" cy="2535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313656"/>
            <a:ext cx="7772400" cy="3886200"/>
          </a:xfrm>
        </p:spPr>
        <p:txBody>
          <a:bodyPr/>
          <a:lstStyle/>
          <a:p>
            <a:r>
              <a:rPr lang="en-US" altLang="en-US" sz="2000" dirty="0"/>
              <a:t>Documents Approved this week</a:t>
            </a:r>
            <a:endParaRPr lang="en-US" altLang="en-US" sz="1800" dirty="0"/>
          </a:p>
          <a:p>
            <a:pPr lvl="1"/>
            <a:r>
              <a:rPr lang="en-US" altLang="en-US" dirty="0"/>
              <a:t>Agenda for the week</a:t>
            </a:r>
          </a:p>
          <a:p>
            <a:pPr lvl="2"/>
            <a:r>
              <a:rPr lang="en-US" altLang="en-US" sz="1600" dirty="0">
                <a:hlinkClick r:id="rId2"/>
              </a:rPr>
              <a:t>https://mentor.ieee.org/802.18/dcn/18/18-18-0111-01-0000-agenda-koa-interim-11-13-nov-2018-rr-tag.pptx</a:t>
            </a:r>
            <a:r>
              <a:rPr lang="en-US" altLang="en-US" sz="1600" dirty="0"/>
              <a:t>   (or latest) </a:t>
            </a:r>
          </a:p>
          <a:p>
            <a:pPr lvl="1"/>
            <a:r>
              <a:rPr lang="en-US" altLang="en-US" dirty="0"/>
              <a:t>July Plenary minutes</a:t>
            </a:r>
            <a:endParaRPr lang="en-US" altLang="en-US" sz="1300" dirty="0">
              <a:hlinkClick r:id="rId3"/>
            </a:endParaRPr>
          </a:p>
          <a:p>
            <a:pPr lvl="2"/>
            <a:r>
              <a:rPr lang="en-US" altLang="en-US" sz="1600" dirty="0">
                <a:hlinkClick r:id="rId4"/>
              </a:rPr>
              <a:t>https://mentor.ieee.org/802.18/dcn/18/18-18-0110-00-0000-meeting-minutes-july-2018-f2f-san-diego.docx</a:t>
            </a:r>
            <a:endParaRPr lang="en-US" altLang="en-US" sz="1800" dirty="0"/>
          </a:p>
          <a:p>
            <a:pPr lvl="1"/>
            <a:endParaRPr lang="en-US" altLang="en-US" sz="1400" dirty="0"/>
          </a:p>
          <a:p>
            <a:pPr marL="857250" lvl="2" indent="0"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Actions required from this week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247775"/>
            <a:ext cx="7772400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B0F0"/>
                </a:solidFill>
              </a:rPr>
              <a:t>Setup agendas for 27 September and 04 October to do what we can on some preparation for the 6 GHz NPRM.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solidFill>
                <a:srgbClr val="00B0F0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B0F0"/>
                </a:solidFill>
              </a:rPr>
              <a:t>A member is working on 802.18 discussion points for the multiple data bases that are showing up. 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Monitor: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Sharing and license-exempt;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Additional Fixed Service (FS) Protection ex </a:t>
            </a:r>
            <a:r>
              <a:rPr lang="en-US" sz="1400" dirty="0" err="1"/>
              <a:t>parte</a:t>
            </a:r>
            <a:r>
              <a:rPr lang="en-US" sz="1400" dirty="0"/>
              <a:t>, another database </a:t>
            </a:r>
            <a:r>
              <a:rPr lang="en-US" sz="1400" dirty="0">
                <a:hlinkClick r:id="rId2"/>
              </a:rPr>
              <a:t>&lt;doc&gt;</a:t>
            </a:r>
            <a:endParaRPr lang="en-US" sz="1400" dirty="0"/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Next Generation Spectrum Management (NGSM) </a:t>
            </a:r>
            <a:r>
              <a:rPr lang="en-US" altLang="en-US" sz="1400" dirty="0">
                <a:hlinkClick r:id="rId3"/>
              </a:rPr>
              <a:t>&lt;doc&gt;</a:t>
            </a:r>
            <a:endParaRPr lang="en-US" altLang="en-US" sz="1400" dirty="0"/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802.11 WNG proposal on Future of Unlicensed Spectrum </a:t>
            </a:r>
            <a:r>
              <a:rPr lang="en-US" altLang="en-US" sz="1400" dirty="0">
                <a:hlinkClick r:id="rId4"/>
              </a:rPr>
              <a:t>&lt;doc&gt;</a:t>
            </a:r>
            <a:r>
              <a:rPr lang="en-US" altLang="en-US" sz="1400" dirty="0"/>
              <a:t>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A perspective on regardless of everything we do, the available spectrum has a hard limit </a:t>
            </a:r>
            <a:r>
              <a:rPr lang="en-US" altLang="en-US" sz="1400" dirty="0">
                <a:hlinkClick r:id="rId5"/>
              </a:rPr>
              <a:t>&lt;doc&gt;</a:t>
            </a:r>
            <a:r>
              <a:rPr lang="en-US" altLang="en-US" sz="1400" dirty="0"/>
              <a:t>             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Including push to bi-directional sharing </a:t>
            </a:r>
            <a:r>
              <a:rPr lang="en-US" altLang="en-US" sz="1400" dirty="0">
                <a:hlinkClick r:id="rId6"/>
              </a:rPr>
              <a:t>&lt;doc&gt;</a:t>
            </a:r>
            <a:r>
              <a:rPr lang="en-US" altLang="en-US" sz="1400" dirty="0"/>
              <a:t>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Other: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EU Spectrum Management Statement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Google waiver</a:t>
            </a:r>
          </a:p>
        </p:txBody>
      </p:sp>
    </p:spTree>
    <p:extLst>
      <p:ext uri="{BB962C8B-B14F-4D97-AF65-F5344CB8AC3E}">
        <p14:creationId xmlns:p14="http://schemas.microsoft.com/office/powerpoint/2010/main" val="3544624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8446122" cy="4951413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sz="2000" dirty="0"/>
              <a:t>Will hold weekly, as needed, teleconferences, 15:00-15:55 ET Thursdays</a:t>
            </a:r>
          </a:p>
          <a:p>
            <a:pPr lvl="1"/>
            <a:r>
              <a:rPr lang="en-US" dirty="0"/>
              <a:t>Scheduled through  27 December 2018</a:t>
            </a:r>
          </a:p>
          <a:p>
            <a:pPr lvl="1"/>
            <a:r>
              <a:rPr lang="en-US" dirty="0"/>
              <a:t>Watch for updates via 802.18 </a:t>
            </a:r>
            <a:r>
              <a:rPr lang="en-US" dirty="0" err="1"/>
              <a:t>listserver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b="1" dirty="0"/>
              <a:t>Next teleconference planed for 27 Sept 2018, </a:t>
            </a:r>
            <a:r>
              <a:rPr lang="en-US" dirty="0"/>
              <a:t>1500et/1200pt</a:t>
            </a:r>
          </a:p>
          <a:p>
            <a:pPr lvl="2"/>
            <a:r>
              <a:rPr lang="en-US" dirty="0"/>
              <a:t>No teleconference next week, 20 Sept. </a:t>
            </a:r>
          </a:p>
          <a:p>
            <a:pPr lvl="2"/>
            <a:r>
              <a:rPr lang="en-US" sz="2000" dirty="0"/>
              <a:t>Call in information: </a:t>
            </a:r>
            <a:r>
              <a:rPr lang="en-US" altLang="en-US" sz="2000" dirty="0"/>
              <a:t>18-16/0038-10 </a:t>
            </a:r>
            <a:r>
              <a:rPr lang="en-US" altLang="en-US" sz="2000" b="1" dirty="0"/>
              <a:t>(</a:t>
            </a:r>
            <a:r>
              <a:rPr lang="en-US" altLang="en-US" sz="2000" b="1" i="1" u="sng" dirty="0"/>
              <a:t>or latest, watch for an update</a:t>
            </a:r>
            <a:r>
              <a:rPr lang="en-US" altLang="en-US" sz="2000" b="1" dirty="0"/>
              <a:t>)</a:t>
            </a:r>
            <a:endParaRPr lang="en-US" sz="2000" b="1" dirty="0"/>
          </a:p>
          <a:p>
            <a:pPr lvl="2"/>
            <a:r>
              <a:rPr lang="en-US" sz="2000" dirty="0"/>
              <a:t>All notices are sent through the 802.18 list server reflector. </a:t>
            </a:r>
          </a:p>
          <a:p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next face to face meeting of the 802.18 RR-TAG will be at the IEEE 802 Plenary 11-16 Nov 2018 at the, Marriott Marquis Bangkok, Thailand.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US" sz="2800" dirty="0"/>
              <a:t>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8446122" cy="4951413"/>
          </a:xfrm>
        </p:spPr>
        <p:txBody>
          <a:bodyPr/>
          <a:lstStyle/>
          <a:p>
            <a:r>
              <a:rPr lang="en-US" sz="2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79739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471100"/>
            <a:ext cx="8534400" cy="1066800"/>
          </a:xfrm>
        </p:spPr>
        <p:txBody>
          <a:bodyPr/>
          <a:lstStyle/>
          <a:p>
            <a:r>
              <a:rPr lang="en-US" sz="2400" dirty="0"/>
              <a:t>Backup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D380C5-194E-4113-A241-7EE5E4F09C07}"/>
              </a:ext>
            </a:extLst>
          </p:cNvPr>
          <p:cNvSpPr/>
          <p:nvPr/>
        </p:nvSpPr>
        <p:spPr>
          <a:xfrm>
            <a:off x="393539" y="1143000"/>
            <a:ext cx="86106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Here are some of the most important filings to help show the direction the filing is going, considering the different interest groups.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3"/>
              </a:rPr>
              <a:t>https://ecfsapi.fcc.gov/file/109113089205438/SPA%20Comments%20(Sep%2011%202018)(FINAL).pdf</a:t>
            </a:r>
            <a:endParaRPr lang="en-US" altLang="en-US" sz="1600" dirty="0"/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 </a:t>
            </a:r>
            <a:r>
              <a:rPr lang="en-US" altLang="en-US" sz="1400" dirty="0"/>
              <a:t>Response to FWCC and </a:t>
            </a:r>
            <a:r>
              <a:rPr lang="en-US" altLang="en-US" sz="1400" dirty="0" err="1"/>
              <a:t>Comscope</a:t>
            </a:r>
            <a:r>
              <a:rPr lang="en-US" altLang="en-US" sz="1400" dirty="0"/>
              <a:t>.</a:t>
            </a:r>
            <a:endParaRPr lang="en-US" altLang="en-US" sz="1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4"/>
              </a:rPr>
              <a:t>https://ecfsapi.fcc.gov/file/109112152615349/Wi-Fi%20Alliance%20Comments%20on%20Spectrum%20Pipeline%20Act%20Report.pdf</a:t>
            </a:r>
            <a:r>
              <a:rPr lang="en-US" altLang="en-US" sz="1600" dirty="0"/>
              <a:t> 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This is the refined position, with some changes.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5"/>
              </a:rPr>
              <a:t>https://ecfsapi.fcc.gov/file/1090794008994/WInnForum%20Comments%20on%20Spectrum%20Pipeline%20Act%20PN%20-%20Final.pdf</a:t>
            </a:r>
            <a:r>
              <a:rPr lang="en-US" altLang="en-US" sz="1600" dirty="0"/>
              <a:t>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Wanting to make 6 GHz like the 3.5 GHz for sharing.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6"/>
              </a:rPr>
              <a:t>https://ecfsapi.fcc.gov/file/1082899870012/2018-08-28%20ExP%20RLAN%20issues%20AS%20FILED%20(01229194xB3D1E).pdf</a:t>
            </a:r>
            <a:endParaRPr lang="en-US" altLang="en-US" sz="1600" dirty="0"/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The 4 big mobile operators.   1000 new receivers that are activated per year, now, under current rules. Doesn’t include all the changes also going on.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7"/>
              </a:rPr>
              <a:t>https://ecfsapi.fcc.gov/file/10824085329605/Commscope%208.22.18%20Mtg%20Ex%20Parte.pdf</a:t>
            </a:r>
            <a:r>
              <a:rPr lang="en-US" altLang="en-US" sz="1600" dirty="0"/>
              <a:t>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Primary frequency coordination, so has lots of history/experience for frequency coordination..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8"/>
              </a:rPr>
              <a:t>https://ecfsapi.fcc.gov/file/108080219920074/WFA%20Ex%20Parte%20Letter.pdf</a:t>
            </a:r>
            <a:r>
              <a:rPr lang="en-US" altLang="en-US" sz="1600" dirty="0"/>
              <a:t>  </a:t>
            </a:r>
            <a:endParaRPr lang="en-US" altLang="en-US" dirty="0"/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How to protect incumbents.  </a:t>
            </a:r>
          </a:p>
        </p:txBody>
      </p:sp>
    </p:spTree>
    <p:extLst>
      <p:ext uri="{BB962C8B-B14F-4D97-AF65-F5344CB8AC3E}">
        <p14:creationId xmlns:p14="http://schemas.microsoft.com/office/powerpoint/2010/main" val="2298457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471100"/>
            <a:ext cx="8534400" cy="1066800"/>
          </a:xfrm>
        </p:spPr>
        <p:txBody>
          <a:bodyPr/>
          <a:lstStyle/>
          <a:p>
            <a:r>
              <a:rPr lang="en-US" sz="2400" dirty="0"/>
              <a:t>Backup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CBEB1EF-9D30-46F9-BBC6-27EA47838675}"/>
              </a:ext>
            </a:extLst>
          </p:cNvPr>
          <p:cNvSpPr/>
          <p:nvPr/>
        </p:nvSpPr>
        <p:spPr>
          <a:xfrm>
            <a:off x="724694" y="838196"/>
            <a:ext cx="819070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More: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3"/>
              </a:rPr>
              <a:t>https://ecfsapi.fcc.gov/file/10717207604667/17-183%20FWCC%20ExP%20Notice%202018-07-17%20--%20AS%20FILED.pdf</a:t>
            </a:r>
            <a:r>
              <a:rPr lang="en-US" altLang="en-US" sz="1600" dirty="0"/>
              <a:t> </a:t>
            </a:r>
            <a:endParaRPr lang="en-US" altLang="en-US" sz="1400" dirty="0"/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Read attachment.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 </a:t>
            </a:r>
            <a:r>
              <a:rPr lang="en-US" altLang="en-US" sz="1600" dirty="0">
                <a:hlinkClick r:id="rId4"/>
              </a:rPr>
              <a:t>https://ecfsapi.fcc.gov/file/1070541429397/7-5-18%20SES-Intelsat%20ex%20parte%20for%20McGrath%20and%20Javed.pdf</a:t>
            </a:r>
            <a:r>
              <a:rPr lang="en-US" altLang="en-US" sz="1600" dirty="0"/>
              <a:t>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Other 2 satellite operators.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5"/>
              </a:rPr>
              <a:t>https://ecfsapi.fcc.gov/file/104120372328746/6%20GHz%20OET%20and%20Bureaus%20Ex%20Parte%20(Apr.%2012%2C%202018).pdf</a:t>
            </a:r>
            <a:r>
              <a:rPr lang="en-US" altLang="en-US" sz="1600" dirty="0"/>
              <a:t>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OET debriefing, lots of points covered. Gets you up to April 2018.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Some of the primary interest groups.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Broadcast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Satellite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Coordinator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Skipped over utilities (will be protected; looking further asking for protection) </a:t>
            </a:r>
            <a:r>
              <a:rPr lang="en-US" altLang="en-US" sz="1600" dirty="0">
                <a:hlinkClick r:id="rId6"/>
              </a:rPr>
              <a:t>&lt;see latest&gt;</a:t>
            </a:r>
            <a:r>
              <a:rPr lang="en-US" altLang="en-US" sz="16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Skipped over public safety (going to First Net) (some discussion how backbone will work)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 No federal government uses </a:t>
            </a:r>
            <a:endParaRPr lang="en-US" altLang="en-US" sz="1800" dirty="0"/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Some additional notes.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This band with 9 sets of rules is a very unique band in that respect.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b="1" u="sng" dirty="0"/>
              <a:t>To add to the possible list of option for a single voice for IEEE 802: have a view on spectrum management of the band. (and maybe more silent on the rest). 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b="1" u="sng" dirty="0"/>
              <a:t>Along with the desired one on technologies. </a:t>
            </a:r>
          </a:p>
        </p:txBody>
      </p:sp>
    </p:spTree>
    <p:extLst>
      <p:ext uri="{BB962C8B-B14F-4D97-AF65-F5344CB8AC3E}">
        <p14:creationId xmlns:p14="http://schemas.microsoft.com/office/powerpoint/2010/main" val="498820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471100"/>
            <a:ext cx="8534400" cy="1066800"/>
          </a:xfrm>
        </p:spPr>
        <p:txBody>
          <a:bodyPr/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8229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471100"/>
            <a:ext cx="8534400" cy="1066800"/>
          </a:xfrm>
        </p:spPr>
        <p:txBody>
          <a:bodyPr/>
          <a:lstStyle/>
          <a:p>
            <a:r>
              <a:rPr lang="en-US" altLang="en-US" sz="2400" dirty="0"/>
              <a:t>Congratulations </a:t>
            </a:r>
            <a:endParaRPr lang="en-US" sz="24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2BBBEFA-BCE5-4842-AC17-1FCD49BC9B3E}"/>
              </a:ext>
            </a:extLst>
          </p:cNvPr>
          <p:cNvSpPr txBox="1">
            <a:spLocks/>
          </p:cNvSpPr>
          <p:nvPr/>
        </p:nvSpPr>
        <p:spPr bwMode="auto">
          <a:xfrm>
            <a:off x="838198" y="1295399"/>
            <a:ext cx="7772400" cy="5332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altLang="en-US" sz="16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kern="0" dirty="0"/>
              <a:t>Congratulations to Rich Kennedy for being awarded: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/>
              <a:t>IEEE-SA Standards Medallion </a:t>
            </a:r>
            <a:endParaRPr lang="en-US" altLang="en-US" sz="20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kern="0" dirty="0"/>
              <a:t> </a:t>
            </a:r>
            <a:r>
              <a:rPr lang="en-US" sz="2000" i="1" kern="0" dirty="0"/>
              <a:t>“For being a driving force to achieve the worldwide harmonization of spectrum for IEEE 802</a:t>
            </a:r>
            <a:r>
              <a:rPr lang="en-US" sz="2000" i="1" kern="0" baseline="30000" dirty="0"/>
              <a:t>TM</a:t>
            </a:r>
            <a:r>
              <a:rPr lang="en-US" sz="2000" i="1" kern="0" dirty="0"/>
              <a:t> Wireless Networks (e.g. Wi-Fi).”</a:t>
            </a:r>
            <a:endParaRPr lang="en-US" alt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600" u="sng" kern="0" dirty="0"/>
          </a:p>
        </p:txBody>
      </p:sp>
    </p:spTree>
    <p:extLst>
      <p:ext uri="{BB962C8B-B14F-4D97-AF65-F5344CB8AC3E}">
        <p14:creationId xmlns:p14="http://schemas.microsoft.com/office/powerpoint/2010/main" val="4241115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471100"/>
            <a:ext cx="8534400" cy="1066800"/>
          </a:xfrm>
        </p:spPr>
        <p:txBody>
          <a:bodyPr/>
          <a:lstStyle/>
          <a:p>
            <a:r>
              <a:rPr lang="en-US" sz="2400" dirty="0"/>
              <a:t>EU items </a:t>
            </a:r>
            <a:r>
              <a:rPr lang="en-US" sz="1800" dirty="0"/>
              <a:t>-1</a:t>
            </a:r>
            <a:endParaRPr lang="en-US" sz="24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1D8C4750-23EC-497C-BD50-4E0C85837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295" y="1700808"/>
            <a:ext cx="7772400" cy="430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The publication process for ETSI wireless standards is being interrupted by controversies over the content of and process for creating and publishing the standards.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ETSI BRAN: Meeting #99: 18-21 September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Upper 6 GHz band TFES TR 103 612 early draft is out </a:t>
            </a:r>
            <a:r>
              <a:rPr lang="en-US" sz="1800" kern="0" dirty="0"/>
              <a:t>and BRAN TR 103 631 is posted.</a:t>
            </a:r>
            <a:endParaRPr lang="en-US" sz="240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ETSI-ERM-TG-11:  Meeting #54: 15-19 October </a:t>
            </a:r>
            <a:r>
              <a:rPr lang="en-US" sz="1600" kern="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EN 300 328 (v2.2.1 (2018-04)) will not be published in the OJEU.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To avoid existence of 2 different versions, the older v2.1.1. may be withdrawn.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023016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471100"/>
            <a:ext cx="8534400" cy="1066800"/>
          </a:xfrm>
        </p:spPr>
        <p:txBody>
          <a:bodyPr/>
          <a:lstStyle/>
          <a:p>
            <a:r>
              <a:rPr lang="en-US" sz="2400" dirty="0"/>
              <a:t>EU Items </a:t>
            </a:r>
            <a:r>
              <a:rPr lang="en-US" sz="1800" dirty="0"/>
              <a:t>-2</a:t>
            </a:r>
            <a:endParaRPr lang="en-US" sz="24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62AEDA5-298D-4E7A-9BCB-FC745FDF8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671" y="1362868"/>
            <a:ext cx="8451908" cy="52935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CEPT–ECC SE45: </a:t>
            </a:r>
            <a:r>
              <a:rPr lang="en-US" dirty="0"/>
              <a:t>Next f2f: 2-3 October, Maisons-Alfort, Paris (France)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Minutes have been published for the previous meeting.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Discussions took place in SE45 and in FM57 on UWB, FM57 Document 8 has the details.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Input papers being worked on for the next meeting, revised simulation results,  duty cycle, channelization, etc.  </a:t>
            </a:r>
          </a:p>
          <a:p>
            <a:pPr marL="514350" lvl="1" indent="0"/>
            <a:endParaRPr lang="en-US" sz="12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CEPT–ECC FM57: </a:t>
            </a:r>
            <a:r>
              <a:rPr lang="en-US" dirty="0"/>
              <a:t>Next f2f: 4 October in Maisons-Alfort, Paris (France)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telecon on just yesterday, minutes not out yet.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FM57(18)007 Draft interim report in response to mandate is available for comment.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512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en-US" sz="2400" dirty="0"/>
              <a:t>Google Waiver request, increased power at 60 GHz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206887"/>
            <a:ext cx="8077200" cy="51800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b="0" dirty="0"/>
              <a:t>Original waiver request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100" b="0" dirty="0">
                <a:hlinkClick r:id="rId3"/>
              </a:rPr>
              <a:t>https://mentor.ieee.org/802.18/dcn/18/18-18-0027-00-0000-google-2018-03-07-soli-request-for-waiver-simulation-study.pdf</a:t>
            </a:r>
            <a:r>
              <a:rPr lang="en-US" altLang="en-US" sz="1100" b="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b="0" dirty="0"/>
              <a:t>Our comments: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100" b="0" dirty="0">
                <a:hlinkClick r:id="rId4"/>
              </a:rPr>
              <a:t>https://mentor.ieee.org/802.18/dcn/18/18-18-0032-05-0000-google-s-waiver-request-ieee-802-comments-motion-sensing-57-64-ghz.pdf</a:t>
            </a:r>
            <a:endParaRPr lang="en-US" altLang="en-US" sz="11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Google reply:</a:t>
            </a:r>
          </a:p>
          <a:p>
            <a:pPr lvl="2"/>
            <a:r>
              <a:rPr lang="en-US" sz="1100" dirty="0">
                <a:hlinkClick r:id="rId5"/>
              </a:rPr>
              <a:t>https://mentor.ieee.org/802.18/dcn/18/18-18-0080-00-0000-google-s-waiver-request-supplement-to-coexist-with-802-11-with-motion-sensing-57-64ghz.pdf</a:t>
            </a:r>
            <a:r>
              <a:rPr lang="en-US" sz="11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Facebook support of IEEE comments and more</a:t>
            </a:r>
          </a:p>
          <a:p>
            <a:pPr lvl="2"/>
            <a:r>
              <a:rPr lang="en-US" altLang="en-US" sz="1100" dirty="0"/>
              <a:t> </a:t>
            </a:r>
            <a:r>
              <a:rPr lang="en-US" sz="1100" dirty="0">
                <a:hlinkClick r:id="rId6"/>
              </a:rPr>
              <a:t>https://mentor.ieee.org/802.18/dcn/18/18-18-0089-00-0000-google-s-waiver-request-facebook-letter-after-reply-comments-motion-sensing-57-64-ghz.pdf</a:t>
            </a:r>
            <a:r>
              <a:rPr lang="en-US" sz="1100" dirty="0"/>
              <a:t> </a:t>
            </a:r>
            <a:endParaRPr lang="en-US" alt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6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b="1" dirty="0"/>
              <a:t>Google reply to our comments did not fully answer our concerns, however Facebook did do a nice response that covered these points.</a:t>
            </a:r>
            <a:endParaRPr lang="en-US" altLang="en-US" sz="1200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A joint letter from Google and </a:t>
            </a:r>
            <a:r>
              <a:rPr lang="en-US" sz="1600" b="1" dirty="0" err="1"/>
              <a:t>FaceBook</a:t>
            </a:r>
            <a:r>
              <a:rPr lang="en-US" sz="1600" b="1" dirty="0"/>
              <a:t> was just posted in the FCC filing.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With a compromise of lower EIRP of +13dBm from original request and duty cycle limits of 10% over 33mS.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This task is moving to monitor only, to see what final results are. </a:t>
            </a:r>
          </a:p>
          <a:p>
            <a:pPr lvl="2"/>
            <a:endParaRPr lang="en-US" altLang="en-US" sz="800" dirty="0"/>
          </a:p>
        </p:txBody>
      </p:sp>
    </p:spTree>
    <p:extLst>
      <p:ext uri="{BB962C8B-B14F-4D97-AF65-F5344CB8AC3E}">
        <p14:creationId xmlns:p14="http://schemas.microsoft.com/office/powerpoint/2010/main" val="1190608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471100"/>
            <a:ext cx="8534400" cy="1066800"/>
          </a:xfrm>
        </p:spPr>
        <p:txBody>
          <a:bodyPr/>
          <a:lstStyle/>
          <a:p>
            <a:r>
              <a:rPr lang="en-US" sz="2400" dirty="0"/>
              <a:t>FCC – Flexible Use of the 3.7 to 4.2 GHz Band, Order &amp; NPRM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2272" y="1238250"/>
            <a:ext cx="7851653" cy="5256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ECFS: </a:t>
            </a:r>
            <a:r>
              <a:rPr lang="en-US" sz="1400" dirty="0">
                <a:hlinkClick r:id="rId3"/>
              </a:rPr>
              <a:t>https://www.fcc.gov/ecfs/search/filings?proceedings_name=18-122&amp;sort=date_disseminated,DESC</a:t>
            </a:r>
            <a:r>
              <a:rPr lang="en-US" sz="1400" dirty="0"/>
              <a:t>   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Mentor:  </a:t>
            </a:r>
            <a:r>
              <a:rPr lang="en-US" sz="1400" dirty="0">
                <a:hlinkClick r:id="rId4"/>
              </a:rPr>
              <a:t>https://mentor.ieee.org/802.18/dcn/18/18-18-0076-01-0000-nprm-3-7-4-2ghz-gn-18-122.pdf</a:t>
            </a:r>
            <a:r>
              <a:rPr lang="en-US" sz="1400" dirty="0"/>
              <a:t>   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NPRM came out in Federal Register on 29 Aug:    </a:t>
            </a:r>
            <a:r>
              <a:rPr lang="en-US" sz="2000" b="1" dirty="0">
                <a:hlinkClick r:id="rId5"/>
              </a:rPr>
              <a:t>&lt;click here&gt;</a:t>
            </a:r>
            <a:r>
              <a:rPr lang="en-US" sz="2000" b="1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Comments are due on or before October 29, 2018;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Reply comments are due on or before November 27, 2018.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Sent to .11, .15, .22 and .24 chairs.</a:t>
            </a:r>
            <a:r>
              <a:rPr lang="en-US" sz="1800" dirty="0">
                <a:solidFill>
                  <a:srgbClr val="00B0F0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8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1" dirty="0"/>
              <a:t>To date, no contributions for doing comments, will drop off  list.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4225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en-US" sz="2800" dirty="0"/>
              <a:t>6 GHz and single voice from IEEE 802 </a:t>
            </a:r>
            <a:r>
              <a:rPr lang="en-US" altLang="en-US" sz="1400" dirty="0"/>
              <a:t>(1/2)   </a:t>
            </a:r>
            <a:endParaRPr lang="en-US" altLang="en-US" sz="28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1ADB82B-3653-468A-BC38-FC344F7CA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04106"/>
            <a:ext cx="8458200" cy="5371307"/>
          </a:xfrm>
        </p:spPr>
        <p:txBody>
          <a:bodyPr/>
          <a:lstStyle/>
          <a:p>
            <a:pPr marL="457200" lvl="1" indent="0">
              <a:spcBef>
                <a:spcPts val="0"/>
              </a:spcBef>
            </a:pP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Should see the NPRM ‘draft’ text 3 weeks before the FCC Open meeting  this is on the agenda.  (Open meeting dates:  </a:t>
            </a:r>
            <a:r>
              <a:rPr lang="en-US" altLang="en-US" sz="2000" strike="dblStrike" dirty="0"/>
              <a:t>26 Sept, </a:t>
            </a:r>
            <a:r>
              <a:rPr lang="en-US" altLang="en-US" sz="2000" dirty="0"/>
              <a:t>23 Oct, 15 Nov)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The time frame for comments and reply comments should be in this. 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Next step continues on where the 11ax CoEx document goes.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There is a draft of the CoEx document comment resolutions and status: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2"/>
              </a:rPr>
              <a:t>https://mentor.ieee.org/802-ec/dcn/18/ec-18-0169-00-WCSG-2018-waikoloa-802-11ax-coexistence-comment-status.docx</a:t>
            </a:r>
            <a:r>
              <a:rPr lang="en-US" altLang="en-US" sz="16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Plan is to have CoEx document in place by the November Plenary.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If the NPRM comes out before IEEE 802 has a single voice, the .18 chair will call teleconference (s?) to work on the plan for NPRM response. </a:t>
            </a:r>
          </a:p>
          <a:p>
            <a:pPr marL="57150" indent="0">
              <a:spcBef>
                <a:spcPts val="0"/>
              </a:spcBef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Here is the link to the document discussed at the July Plenary with several of the EC Chairs, that talks to some options.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3"/>
              </a:rPr>
              <a:t>https://mentor.ieee.org/802-ec/dcn/18/ec-18-0133-00-00EC-how-can-ieee-802-get-to-a-single-voice-for-6ghz-band.pptx</a:t>
            </a:r>
            <a:r>
              <a:rPr lang="en-US" alt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9811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en-US" sz="2800" dirty="0"/>
              <a:t>6 GHz and single voice from IEEE 802 </a:t>
            </a:r>
            <a:r>
              <a:rPr lang="en-US" altLang="en-US" sz="1400" dirty="0"/>
              <a:t>(2/2)</a:t>
            </a:r>
            <a:r>
              <a:rPr lang="en-US" altLang="en-US" sz="2800" dirty="0"/>
              <a:t>   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1ADB82B-3653-468A-BC38-FC344F7CA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7770813" cy="52562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Question asked thursday: Anything we can do to prepare for NPRM?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We identified several of the more pertinent filings in the proceeding that represents the different groups to understand direction the proceeding is going.  </a:t>
            </a:r>
            <a:r>
              <a:rPr lang="en-US" altLang="en-US" sz="2000" u="sng" dirty="0"/>
              <a:t>(see back up slides at end.)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20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Will have discussion on 27 September 802.18 teleconference on observations from the filing and educating all on the proceeding.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Then on 04 October 802.18 teleconference there is possibility of the draft NPRM maybe out to start to review and understand it.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20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At the end meeting, if IEEE 802 is not finding a single voice / plan for the NPRM on desired IEEE 802 technologies for the band, would like to add to the option list maybe IEEE 802 comments on a view for spectrum management of the band. </a:t>
            </a:r>
            <a:endParaRPr lang="en-US" alt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442525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400" dirty="0"/>
              <a:t>Since July Plenary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1313656"/>
            <a:ext cx="8218487" cy="38862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IEEE EU spectrum management statement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Summary was the IEEE EU should consider using the IEEE SA Intelligent Spectrum Allocation and Management statement: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hlinkClick r:id="rId2"/>
              </a:rPr>
              <a:t>https://mentor.ieee.org/802.18/dcn/18/18-18-0010-10-0000-sa-use-of-spectrum-draft-position-06dec17.docx</a:t>
            </a:r>
            <a:r>
              <a:rPr lang="en-US" altLang="en-US" sz="1800" dirty="0"/>
              <a:t>	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Email sent to GPPC and </a:t>
            </a:r>
            <a:r>
              <a:rPr lang="en-US" sz="1800" dirty="0" err="1"/>
              <a:t>cc:’d</a:t>
            </a:r>
            <a:r>
              <a:rPr lang="en-US" sz="1800" dirty="0"/>
              <a:t> the IEEE EU spectrum group contact. </a:t>
            </a:r>
            <a:r>
              <a:rPr lang="en-US" sz="1600" dirty="0"/>
              <a:t>	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No reply at this point.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Uganda Consultation Approved and sent to UCC.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Asking for feedback on guidelines to guide its management of TVWS.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EC approved:  </a:t>
            </a:r>
            <a:r>
              <a:rPr lang="en-US" sz="1600" dirty="0">
                <a:hlinkClick r:id="rId3"/>
              </a:rPr>
              <a:t>https://mentor.ieee.org/802.18/dcn/18/18-18-0086-04-0000-uganda-tvws-comments-to-guidelines-for-consultation.docx</a:t>
            </a:r>
            <a:r>
              <a:rPr lang="en-US" sz="1600" dirty="0"/>
              <a:t> </a:t>
            </a:r>
            <a:endParaRPr lang="en-US" sz="1600" dirty="0">
              <a:highlight>
                <a:srgbClr val="FFFF00"/>
              </a:highlight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Ofcom Consultation, RR-TAG approved, EC Ballot done this week.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Asking for feedback on WRC-19 Agenda Items.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RR-TAG approved: </a:t>
            </a:r>
            <a:r>
              <a:rPr lang="en-US" sz="1600" b="0" dirty="0"/>
              <a:t>. 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hlinkClick r:id="rId4"/>
              </a:rPr>
              <a:t>https://mentor.ieee.org/802.18/dcn/18/18-18-0088-03-0000-ofcom-consultation-comments-on-prep-for-wrc19.docx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600" dirty="0"/>
              <a:t>;</a:t>
            </a: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8906992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2604</TotalTime>
  <Words>1934</Words>
  <Application>Microsoft Office PowerPoint</Application>
  <PresentationFormat>On-screen Show (4:3)</PresentationFormat>
  <Paragraphs>250</Paragraphs>
  <Slides>16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ＭＳ Ｐゴシック</vt:lpstr>
      <vt:lpstr>Arial</vt:lpstr>
      <vt:lpstr>Times New Roman</vt:lpstr>
      <vt:lpstr>802-18-Submission</vt:lpstr>
      <vt:lpstr>Document</vt:lpstr>
      <vt:lpstr>IEEE 802.18 RR-TAG Waikoloa Interim Meeting Liaison from 802.18 to 802.15</vt:lpstr>
      <vt:lpstr>Congratulations </vt:lpstr>
      <vt:lpstr>EU items -1</vt:lpstr>
      <vt:lpstr>EU Items -2</vt:lpstr>
      <vt:lpstr>Google Waiver request, increased power at 60 GHz </vt:lpstr>
      <vt:lpstr>FCC – Flexible Use of the 3.7 to 4.2 GHz Band, Order &amp; NPRM</vt:lpstr>
      <vt:lpstr>6 GHz and single voice from IEEE 802 (1/2)   </vt:lpstr>
      <vt:lpstr>6 GHz and single voice from IEEE 802 (2/2)   </vt:lpstr>
      <vt:lpstr>Since July Plenary</vt:lpstr>
      <vt:lpstr>Approved</vt:lpstr>
      <vt:lpstr>Actions required from this week</vt:lpstr>
      <vt:lpstr>802.18 Meeting Close</vt:lpstr>
      <vt:lpstr> </vt:lpstr>
      <vt:lpstr>Backup</vt:lpstr>
      <vt:lpstr>Backup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591</cp:revision>
  <cp:lastPrinted>2012-05-17T14:33:36Z</cp:lastPrinted>
  <dcterms:created xsi:type="dcterms:W3CDTF">2012-05-17T18:49:07Z</dcterms:created>
  <dcterms:modified xsi:type="dcterms:W3CDTF">2018-09-14T02:08:50Z</dcterms:modified>
</cp:coreProperties>
</file>