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26" r:id="rId2"/>
    <p:sldId id="530" r:id="rId3"/>
    <p:sldId id="527" r:id="rId4"/>
    <p:sldId id="53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08" y="-3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4625"/>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733058D7-F10E-4D38-AF53-05376C552339}"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897611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250"/>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70EF6F2D-7E2D-44A6-BDC6-A538BD68E4FE}"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68191947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CA964658-693B-4F36-8225-8925894DB7DC}" type="slidenum">
              <a:rPr lang="en-US" altLang="zh-CN"/>
              <a:pPr/>
              <a:t>‹#›</a:t>
            </a:fld>
            <a:endParaRPr lang="en-US" altLang="zh-CN"/>
          </a:p>
        </p:txBody>
      </p:sp>
    </p:spTree>
    <p:extLst>
      <p:ext uri="{BB962C8B-B14F-4D97-AF65-F5344CB8AC3E}">
        <p14:creationId xmlns:p14="http://schemas.microsoft.com/office/powerpoint/2010/main" val="365315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95706F3C-6750-4F4F-97A8-C238AF218A88}" type="slidenum">
              <a:rPr lang="en-US" altLang="zh-CN"/>
              <a:pPr/>
              <a:t>‹#›</a:t>
            </a:fld>
            <a:endParaRPr lang="en-US" altLang="zh-CN"/>
          </a:p>
        </p:txBody>
      </p:sp>
      <p:sp>
        <p:nvSpPr>
          <p:cNvPr id="6"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Chong Han (pureLiFi)</a:t>
            </a:r>
            <a:endParaRPr lang="en-US" altLang="zh-CN" dirty="0"/>
          </a:p>
        </p:txBody>
      </p:sp>
    </p:spTree>
    <p:extLst>
      <p:ext uri="{BB962C8B-B14F-4D97-AF65-F5344CB8AC3E}">
        <p14:creationId xmlns:p14="http://schemas.microsoft.com/office/powerpoint/2010/main" val="31837857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dirty="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a:t>September 2018</a:t>
            </a:r>
            <a:endParaRPr lang="en-US" dirty="0"/>
          </a:p>
        </p:txBody>
      </p:sp>
      <p:sp>
        <p:nvSpPr>
          <p:cNvPr id="1029" name="Rectangle 5"/>
          <p:cNvSpPr>
            <a:spLocks noGrp="1" noChangeArrowheads="1"/>
          </p:cNvSpPr>
          <p:nvPr>
            <p:ph type="ftr" sz="quarter" idx="3"/>
          </p:nvPr>
        </p:nvSpPr>
        <p:spPr bwMode="auto">
          <a:xfrm>
            <a:off x="7457088" y="6475413"/>
            <a:ext cx="10868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Chong Han (pureLiFi)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5224AC82-1B38-4D7E-B738-A6BC7FD862DC}" type="slidenum">
              <a:rPr lang="en-US" altLang="zh-CN"/>
              <a:pPr/>
              <a:t>‹#›</a:t>
            </a:fld>
            <a:endParaRPr lang="en-US" altLang="zh-CN"/>
          </a:p>
        </p:txBody>
      </p:sp>
      <p:sp>
        <p:nvSpPr>
          <p:cNvPr id="1031" name="Rectangle 7"/>
          <p:cNvSpPr>
            <a:spLocks noChangeArrowheads="1"/>
          </p:cNvSpPr>
          <p:nvPr/>
        </p:nvSpPr>
        <p:spPr bwMode="auto">
          <a:xfrm>
            <a:off x="5168775" y="332601"/>
            <a:ext cx="329577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solidFill>
                  <a:schemeClr val="tx1"/>
                </a:solidFill>
              </a:rPr>
              <a:t>doc.: IEEE 802.15-17/0450r0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a:t>September 2018</a:t>
            </a:r>
            <a:endParaRPr lang="en-US" altLang="zh-CN" dirty="0"/>
          </a:p>
        </p:txBody>
      </p:sp>
      <p:sp>
        <p:nvSpPr>
          <p:cNvPr id="5" name="灯片编号占位符 4"/>
          <p:cNvSpPr>
            <a:spLocks noGrp="1"/>
          </p:cNvSpPr>
          <p:nvPr>
            <p:ph type="sldNum" sz="quarter" idx="11"/>
          </p:nvPr>
        </p:nvSpPr>
        <p:spPr/>
        <p:txBody>
          <a:bodyPr/>
          <a:lstStyle/>
          <a:p>
            <a:r>
              <a:rPr lang="en-US" altLang="zh-CN"/>
              <a:t>Slide </a:t>
            </a:r>
            <a:fld id="{95706F3C-6750-4F4F-97A8-C238AF218A88}" type="slidenum">
              <a:rPr lang="en-US" altLang="zh-CN" smtClean="0"/>
              <a:pPr/>
              <a:t>1</a:t>
            </a:fld>
            <a:endParaRPr lang="en-US" altLang="zh-CN"/>
          </a:p>
        </p:txBody>
      </p:sp>
      <p:sp>
        <p:nvSpPr>
          <p:cNvPr id="6" name="页脚占位符 5"/>
          <p:cNvSpPr>
            <a:spLocks noGrp="1"/>
          </p:cNvSpPr>
          <p:nvPr>
            <p:ph type="ftr" sz="quarter" idx="4294967295"/>
          </p:nvPr>
        </p:nvSpPr>
        <p:spPr/>
        <p:txBody>
          <a:bodyPr/>
          <a:lstStyle/>
          <a:p>
            <a:r>
              <a:rPr lang="en-US" altLang="zh-CN"/>
              <a:t>Chong Han (pureLiFi)</a:t>
            </a:r>
            <a:endParaRPr lang="en-US" altLang="zh-CN" dirty="0"/>
          </a:p>
        </p:txBody>
      </p:sp>
      <p:sp>
        <p:nvSpPr>
          <p:cNvPr id="7"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zh-CN" sz="1600" dirty="0">
                <a:solidFill>
                  <a:schemeClr val="tx2"/>
                </a:solidFill>
              </a:rPr>
              <a:t>Discussion on MAC structure</a:t>
            </a:r>
            <a:endParaRPr lang="en-US" altLang="en-US" sz="1600" dirty="0">
              <a:solidFill>
                <a:schemeClr val="tx2"/>
              </a:solidFill>
            </a:endParaRPr>
          </a:p>
          <a:p>
            <a:r>
              <a:rPr lang="en-US" altLang="en-US" sz="1600" b="1" dirty="0">
                <a:solidFill>
                  <a:schemeClr val="tx2"/>
                </a:solidFill>
              </a:rPr>
              <a:t>Date Submitted: </a:t>
            </a:r>
            <a:r>
              <a:rPr lang="en-US" altLang="en-US" sz="1600" dirty="0">
                <a:solidFill>
                  <a:schemeClr val="tx2"/>
                </a:solidFill>
              </a:rPr>
              <a:t>September 11th, 2018	</a:t>
            </a:r>
          </a:p>
          <a:p>
            <a:r>
              <a:rPr lang="en-US" altLang="en-US" sz="1600" b="1" dirty="0">
                <a:solidFill>
                  <a:schemeClr val="tx2"/>
                </a:solidFill>
              </a:rPr>
              <a:t>Source:</a:t>
            </a:r>
            <a:r>
              <a:rPr lang="en-US" altLang="en-US" sz="1600" dirty="0">
                <a:solidFill>
                  <a:schemeClr val="tx2"/>
                </a:solidFill>
              </a:rPr>
              <a:t> 	Nikola </a:t>
            </a:r>
            <a:r>
              <a:rPr lang="en-US" altLang="zh-CN" sz="1600" dirty="0">
                <a:solidFill>
                  <a:schemeClr val="tx1">
                    <a:lumMod val="85000"/>
                    <a:lumOff val="15000"/>
                  </a:schemeClr>
                </a:solidFill>
                <a:ea typeface="宋体" charset="-122"/>
              </a:rPr>
              <a:t>Serafimovski, Chong Han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r>
              <a:rPr lang="en-US" altLang="en-US" sz="1600" dirty="0">
                <a:solidFill>
                  <a:schemeClr val="tx2"/>
                </a:solidFill>
              </a:rPr>
              <a:t>	</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This document provides the MAC structure</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Assist discussion on MAC functionalities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9680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 few questions asked before proposal</a:t>
            </a:r>
            <a:endParaRPr lang="zh-CN" altLang="en-US" dirty="0"/>
          </a:p>
        </p:txBody>
      </p:sp>
      <p:sp>
        <p:nvSpPr>
          <p:cNvPr id="3" name="内容占位符 2"/>
          <p:cNvSpPr>
            <a:spLocks noGrp="1"/>
          </p:cNvSpPr>
          <p:nvPr>
            <p:ph idx="1"/>
          </p:nvPr>
        </p:nvSpPr>
        <p:spPr>
          <a:xfrm>
            <a:off x="723900" y="1751806"/>
            <a:ext cx="7772400" cy="4538942"/>
          </a:xfrm>
        </p:spPr>
        <p:txBody>
          <a:bodyPr/>
          <a:lstStyle/>
          <a:p>
            <a:r>
              <a:rPr lang="en-US" altLang="zh-CN" sz="2000" dirty="0"/>
              <a:t>For discussion</a:t>
            </a:r>
          </a:p>
          <a:p>
            <a:pPr lvl="1"/>
            <a:r>
              <a:rPr lang="en-US" altLang="zh-CN" sz="1800" dirty="0"/>
              <a:t>Is CSMA/CA working in OWC? How do we define ‘carrier sensing’ and ‘CCA’ in the term of OWC? Need comprehensive introduction to the mechanism. </a:t>
            </a:r>
          </a:p>
          <a:p>
            <a:pPr lvl="1"/>
            <a:r>
              <a:rPr lang="en-US" altLang="zh-CN" sz="1800" dirty="0"/>
              <a:t>How well can the CSMA/CA perform in terms of scalability? Need proof in terms of simulation results. </a:t>
            </a:r>
          </a:p>
          <a:p>
            <a:pPr lvl="1"/>
            <a:r>
              <a:rPr lang="en-GB" altLang="zh-CN" sz="1800" dirty="0"/>
              <a:t>Polling can be deemed as either contention based or contention free. In other words, it has both contention-based and contention-free periods. However, the two periods/intervals shall work together and keep the intervals contiguous, since the coordinator may make decisions based on outcome from the previous random access period in the polling period. </a:t>
            </a:r>
          </a:p>
          <a:p>
            <a:pPr lvl="1"/>
            <a:r>
              <a:rPr lang="en-GB" altLang="zh-CN" sz="1800" dirty="0"/>
              <a:t>Polling itself has both scheduled and contention-based transmissions. Is it necessary to keep another working random access mechanism (e.g., 5.1.2.1) in the same standard? </a:t>
            </a:r>
          </a:p>
        </p:txBody>
      </p:sp>
      <p:sp>
        <p:nvSpPr>
          <p:cNvPr id="4" name="日期占位符 3"/>
          <p:cNvSpPr>
            <a:spLocks noGrp="1"/>
          </p:cNvSpPr>
          <p:nvPr>
            <p:ph type="dt" sz="half" idx="10"/>
          </p:nvPr>
        </p:nvSpPr>
        <p:spPr/>
        <p:txBody>
          <a:bodyPr/>
          <a:lstStyle/>
          <a:p>
            <a:pPr>
              <a:defRPr/>
            </a:pPr>
            <a:r>
              <a:rPr lang="en-US" altLang="zh-CN"/>
              <a:t>September 2018</a:t>
            </a:r>
            <a:endParaRPr lang="en-US" altLang="zh-CN" dirty="0"/>
          </a:p>
        </p:txBody>
      </p:sp>
      <p:sp>
        <p:nvSpPr>
          <p:cNvPr id="5" name="灯片编号占位符 4"/>
          <p:cNvSpPr>
            <a:spLocks noGrp="1"/>
          </p:cNvSpPr>
          <p:nvPr>
            <p:ph type="sldNum" sz="quarter" idx="11"/>
          </p:nvPr>
        </p:nvSpPr>
        <p:spPr/>
        <p:txBody>
          <a:bodyPr/>
          <a:lstStyle/>
          <a:p>
            <a:r>
              <a:rPr lang="en-US" altLang="zh-CN"/>
              <a:t>Slide </a:t>
            </a:r>
            <a:fld id="{95706F3C-6750-4F4F-97A8-C238AF218A88}" type="slidenum">
              <a:rPr lang="en-US" altLang="zh-CN" smtClean="0"/>
              <a:pPr/>
              <a:t>2</a:t>
            </a:fld>
            <a:endParaRPr lang="en-US" altLang="zh-CN"/>
          </a:p>
        </p:txBody>
      </p:sp>
      <p:sp>
        <p:nvSpPr>
          <p:cNvPr id="6" name="页脚占位符 5"/>
          <p:cNvSpPr>
            <a:spLocks noGrp="1"/>
          </p:cNvSpPr>
          <p:nvPr>
            <p:ph type="ftr" sz="quarter" idx="4294967295"/>
          </p:nvPr>
        </p:nvSpPr>
        <p:spPr/>
        <p:txBody>
          <a:bodyPr/>
          <a:lstStyle/>
          <a:p>
            <a:r>
              <a:rPr lang="en-US" altLang="zh-CN"/>
              <a:t>Chong Han (pureLiFi)</a:t>
            </a:r>
            <a:endParaRPr lang="en-US" altLang="zh-CN" dirty="0"/>
          </a:p>
        </p:txBody>
      </p:sp>
    </p:spTree>
    <p:extLst>
      <p:ext uri="{BB962C8B-B14F-4D97-AF65-F5344CB8AC3E}">
        <p14:creationId xmlns:p14="http://schemas.microsoft.com/office/powerpoint/2010/main" val="3536677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Proposed MAC structure</a:t>
            </a:r>
            <a:endParaRPr lang="zh-CN" altLang="en-US" dirty="0"/>
          </a:p>
        </p:txBody>
      </p:sp>
      <p:sp>
        <p:nvSpPr>
          <p:cNvPr id="4" name="日期占位符 3"/>
          <p:cNvSpPr>
            <a:spLocks noGrp="1"/>
          </p:cNvSpPr>
          <p:nvPr>
            <p:ph type="dt" sz="half" idx="10"/>
          </p:nvPr>
        </p:nvSpPr>
        <p:spPr/>
        <p:txBody>
          <a:bodyPr/>
          <a:lstStyle/>
          <a:p>
            <a:pPr>
              <a:defRPr/>
            </a:pPr>
            <a:r>
              <a:rPr lang="en-US" altLang="zh-CN"/>
              <a:t>September 2018</a:t>
            </a:r>
            <a:endParaRPr lang="en-US" altLang="zh-CN" dirty="0"/>
          </a:p>
        </p:txBody>
      </p:sp>
      <p:sp>
        <p:nvSpPr>
          <p:cNvPr id="5" name="灯片编号占位符 4"/>
          <p:cNvSpPr>
            <a:spLocks noGrp="1"/>
          </p:cNvSpPr>
          <p:nvPr>
            <p:ph type="sldNum" sz="quarter" idx="11"/>
          </p:nvPr>
        </p:nvSpPr>
        <p:spPr/>
        <p:txBody>
          <a:bodyPr/>
          <a:lstStyle/>
          <a:p>
            <a:r>
              <a:rPr lang="en-US" altLang="zh-CN"/>
              <a:t>Slide </a:t>
            </a:r>
            <a:fld id="{95706F3C-6750-4F4F-97A8-C238AF218A88}" type="slidenum">
              <a:rPr lang="en-US" altLang="zh-CN" smtClean="0"/>
              <a:pPr/>
              <a:t>3</a:t>
            </a:fld>
            <a:endParaRPr lang="en-US" altLang="zh-CN"/>
          </a:p>
        </p:txBody>
      </p:sp>
      <p:sp>
        <p:nvSpPr>
          <p:cNvPr id="6" name="页脚占位符 5"/>
          <p:cNvSpPr>
            <a:spLocks noGrp="1"/>
          </p:cNvSpPr>
          <p:nvPr>
            <p:ph type="ftr" sz="quarter" idx="4294967295"/>
          </p:nvPr>
        </p:nvSpPr>
        <p:spPr/>
        <p:txBody>
          <a:bodyPr/>
          <a:lstStyle/>
          <a:p>
            <a:r>
              <a:rPr lang="en-US" altLang="zh-CN"/>
              <a:t>Chong Han (pureLiFi)</a:t>
            </a:r>
            <a:endParaRPr lang="en-US" altLang="zh-CN" dirty="0"/>
          </a:p>
        </p:txBody>
      </p:sp>
      <p:sp>
        <p:nvSpPr>
          <p:cNvPr id="3" name="Rectangle 2">
            <a:extLst>
              <a:ext uri="{FF2B5EF4-FFF2-40B4-BE49-F238E27FC236}">
                <a16:creationId xmlns:a16="http://schemas.microsoft.com/office/drawing/2014/main" id="{A1469EB8-97D3-4BF3-98F7-D9105BD6B24D}"/>
              </a:ext>
            </a:extLst>
          </p:cNvPr>
          <p:cNvSpPr/>
          <p:nvPr/>
        </p:nvSpPr>
        <p:spPr bwMode="auto">
          <a:xfrm>
            <a:off x="1524000" y="1676400"/>
            <a:ext cx="6096000" cy="685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10" name="Straight Connector 9">
            <a:extLst>
              <a:ext uri="{FF2B5EF4-FFF2-40B4-BE49-F238E27FC236}">
                <a16:creationId xmlns:a16="http://schemas.microsoft.com/office/drawing/2014/main" id="{601407F8-AFFF-4543-9B36-2E9C2BCB7E15}"/>
              </a:ext>
            </a:extLst>
          </p:cNvPr>
          <p:cNvCxnSpPr>
            <a:cxnSpLocks/>
          </p:cNvCxnSpPr>
          <p:nvPr/>
        </p:nvCxnSpPr>
        <p:spPr bwMode="auto">
          <a:xfrm>
            <a:off x="1905000" y="16764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TextBox 13">
            <a:extLst>
              <a:ext uri="{FF2B5EF4-FFF2-40B4-BE49-F238E27FC236}">
                <a16:creationId xmlns:a16="http://schemas.microsoft.com/office/drawing/2014/main" id="{8D18028E-0AC6-4BEC-A598-0E7BE55626EF}"/>
              </a:ext>
            </a:extLst>
          </p:cNvPr>
          <p:cNvSpPr txBox="1"/>
          <p:nvPr/>
        </p:nvSpPr>
        <p:spPr>
          <a:xfrm>
            <a:off x="1600206" y="1874668"/>
            <a:ext cx="228589" cy="276999"/>
          </a:xfrm>
          <a:prstGeom prst="rect">
            <a:avLst/>
          </a:prstGeom>
          <a:noFill/>
        </p:spPr>
        <p:txBody>
          <a:bodyPr wrap="square" rtlCol="0">
            <a:spAutoFit/>
          </a:bodyPr>
          <a:lstStyle/>
          <a:p>
            <a:r>
              <a:rPr lang="en-GB" dirty="0"/>
              <a:t>B</a:t>
            </a:r>
          </a:p>
        </p:txBody>
      </p:sp>
      <p:sp>
        <p:nvSpPr>
          <p:cNvPr id="15" name="TextBox 14">
            <a:extLst>
              <a:ext uri="{FF2B5EF4-FFF2-40B4-BE49-F238E27FC236}">
                <a16:creationId xmlns:a16="http://schemas.microsoft.com/office/drawing/2014/main" id="{F99EDF08-20F9-4547-B84C-467EA814DCA4}"/>
              </a:ext>
            </a:extLst>
          </p:cNvPr>
          <p:cNvSpPr txBox="1"/>
          <p:nvPr/>
        </p:nvSpPr>
        <p:spPr>
          <a:xfrm>
            <a:off x="4201377" y="1882806"/>
            <a:ext cx="2133593" cy="276999"/>
          </a:xfrm>
          <a:prstGeom prst="rect">
            <a:avLst/>
          </a:prstGeom>
          <a:noFill/>
        </p:spPr>
        <p:txBody>
          <a:bodyPr wrap="square" rtlCol="0">
            <a:spAutoFit/>
          </a:bodyPr>
          <a:lstStyle/>
          <a:p>
            <a:r>
              <a:rPr lang="en-GB" dirty="0"/>
              <a:t>Polling</a:t>
            </a:r>
          </a:p>
        </p:txBody>
      </p:sp>
      <p:cxnSp>
        <p:nvCxnSpPr>
          <p:cNvPr id="17" name="Straight Connector 16">
            <a:extLst>
              <a:ext uri="{FF2B5EF4-FFF2-40B4-BE49-F238E27FC236}">
                <a16:creationId xmlns:a16="http://schemas.microsoft.com/office/drawing/2014/main" id="{FF600BFE-ACD6-491C-BCAF-E0751067F729}"/>
              </a:ext>
            </a:extLst>
          </p:cNvPr>
          <p:cNvCxnSpPr>
            <a:cxnSpLocks/>
          </p:cNvCxnSpPr>
          <p:nvPr/>
        </p:nvCxnSpPr>
        <p:spPr bwMode="auto">
          <a:xfrm>
            <a:off x="1905000" y="2362200"/>
            <a:ext cx="1143014" cy="51564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B502C720-1D39-42F7-A4E2-66A73DD5B0A1}"/>
              </a:ext>
            </a:extLst>
          </p:cNvPr>
          <p:cNvCxnSpPr>
            <a:cxnSpLocks/>
          </p:cNvCxnSpPr>
          <p:nvPr/>
        </p:nvCxnSpPr>
        <p:spPr bwMode="auto">
          <a:xfrm flipH="1">
            <a:off x="7086600" y="2362200"/>
            <a:ext cx="533400" cy="51564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Rectangle 21">
            <a:extLst>
              <a:ext uri="{FF2B5EF4-FFF2-40B4-BE49-F238E27FC236}">
                <a16:creationId xmlns:a16="http://schemas.microsoft.com/office/drawing/2014/main" id="{5839D058-6878-4DBC-ACA0-A8E61B6299A4}"/>
              </a:ext>
            </a:extLst>
          </p:cNvPr>
          <p:cNvSpPr/>
          <p:nvPr/>
        </p:nvSpPr>
        <p:spPr bwMode="auto">
          <a:xfrm>
            <a:off x="3048014" y="2877845"/>
            <a:ext cx="4038586"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23" name="Straight Connector 22">
            <a:extLst>
              <a:ext uri="{FF2B5EF4-FFF2-40B4-BE49-F238E27FC236}">
                <a16:creationId xmlns:a16="http://schemas.microsoft.com/office/drawing/2014/main" id="{778A9F51-0434-4459-A3AB-2136593823B2}"/>
              </a:ext>
            </a:extLst>
          </p:cNvPr>
          <p:cNvCxnSpPr>
            <a:cxnSpLocks/>
          </p:cNvCxnSpPr>
          <p:nvPr/>
        </p:nvCxnSpPr>
        <p:spPr bwMode="auto">
          <a:xfrm>
            <a:off x="3200408" y="287784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C6A27CB8-BA02-4774-ADA7-F57FFCCC80EE}"/>
              </a:ext>
            </a:extLst>
          </p:cNvPr>
          <p:cNvCxnSpPr>
            <a:cxnSpLocks/>
          </p:cNvCxnSpPr>
          <p:nvPr/>
        </p:nvCxnSpPr>
        <p:spPr bwMode="auto">
          <a:xfrm>
            <a:off x="4267208" y="287784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188D14A9-FE91-436D-A378-E7DCA0659E2E}"/>
              </a:ext>
            </a:extLst>
          </p:cNvPr>
          <p:cNvCxnSpPr>
            <a:cxnSpLocks/>
          </p:cNvCxnSpPr>
          <p:nvPr/>
        </p:nvCxnSpPr>
        <p:spPr bwMode="auto">
          <a:xfrm>
            <a:off x="4419608" y="287784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7" name="TextBox 26">
            <a:extLst>
              <a:ext uri="{FF2B5EF4-FFF2-40B4-BE49-F238E27FC236}">
                <a16:creationId xmlns:a16="http://schemas.microsoft.com/office/drawing/2014/main" id="{AE1FD365-9D94-438A-AD3D-105E776FCD0A}"/>
              </a:ext>
            </a:extLst>
          </p:cNvPr>
          <p:cNvSpPr txBox="1"/>
          <p:nvPr/>
        </p:nvSpPr>
        <p:spPr>
          <a:xfrm>
            <a:off x="2985875" y="3060479"/>
            <a:ext cx="228589" cy="276999"/>
          </a:xfrm>
          <a:prstGeom prst="rect">
            <a:avLst/>
          </a:prstGeom>
          <a:noFill/>
        </p:spPr>
        <p:txBody>
          <a:bodyPr wrap="square" rtlCol="0">
            <a:spAutoFit/>
          </a:bodyPr>
          <a:lstStyle/>
          <a:p>
            <a:r>
              <a:rPr lang="en-GB" dirty="0"/>
              <a:t>B</a:t>
            </a:r>
          </a:p>
        </p:txBody>
      </p:sp>
      <p:sp>
        <p:nvSpPr>
          <p:cNvPr id="28" name="TextBox 27">
            <a:extLst>
              <a:ext uri="{FF2B5EF4-FFF2-40B4-BE49-F238E27FC236}">
                <a16:creationId xmlns:a16="http://schemas.microsoft.com/office/drawing/2014/main" id="{AB1A3BD9-60E4-4549-B835-3C47CF099225}"/>
              </a:ext>
            </a:extLst>
          </p:cNvPr>
          <p:cNvSpPr txBox="1"/>
          <p:nvPr/>
        </p:nvSpPr>
        <p:spPr>
          <a:xfrm>
            <a:off x="4207277" y="3082245"/>
            <a:ext cx="228589" cy="276999"/>
          </a:xfrm>
          <a:prstGeom prst="rect">
            <a:avLst/>
          </a:prstGeom>
          <a:noFill/>
        </p:spPr>
        <p:txBody>
          <a:bodyPr wrap="square" rtlCol="0">
            <a:spAutoFit/>
          </a:bodyPr>
          <a:lstStyle/>
          <a:p>
            <a:r>
              <a:rPr lang="en-GB" dirty="0"/>
              <a:t>B</a:t>
            </a:r>
          </a:p>
        </p:txBody>
      </p:sp>
      <p:sp>
        <p:nvSpPr>
          <p:cNvPr id="29" name="TextBox 28">
            <a:extLst>
              <a:ext uri="{FF2B5EF4-FFF2-40B4-BE49-F238E27FC236}">
                <a16:creationId xmlns:a16="http://schemas.microsoft.com/office/drawing/2014/main" id="{D2CB7103-9E02-4412-8FB1-7A4E667C11D1}"/>
              </a:ext>
            </a:extLst>
          </p:cNvPr>
          <p:cNvSpPr txBox="1"/>
          <p:nvPr/>
        </p:nvSpPr>
        <p:spPr>
          <a:xfrm>
            <a:off x="3202629" y="2937769"/>
            <a:ext cx="1029827" cy="577081"/>
          </a:xfrm>
          <a:prstGeom prst="rect">
            <a:avLst/>
          </a:prstGeom>
          <a:noFill/>
        </p:spPr>
        <p:txBody>
          <a:bodyPr wrap="square" rtlCol="0">
            <a:spAutoFit/>
          </a:bodyPr>
          <a:lstStyle/>
          <a:p>
            <a:r>
              <a:rPr lang="en-GB" sz="1050" dirty="0"/>
              <a:t>Random access</a:t>
            </a:r>
          </a:p>
          <a:p>
            <a:r>
              <a:rPr lang="en-GB" sz="1050" dirty="0"/>
              <a:t>(association, TX request)</a:t>
            </a:r>
          </a:p>
        </p:txBody>
      </p:sp>
      <p:sp>
        <p:nvSpPr>
          <p:cNvPr id="30" name="TextBox 29">
            <a:extLst>
              <a:ext uri="{FF2B5EF4-FFF2-40B4-BE49-F238E27FC236}">
                <a16:creationId xmlns:a16="http://schemas.microsoft.com/office/drawing/2014/main" id="{4215180A-6264-4AFB-936E-FC4471C41C51}"/>
              </a:ext>
            </a:extLst>
          </p:cNvPr>
          <p:cNvSpPr txBox="1"/>
          <p:nvPr/>
        </p:nvSpPr>
        <p:spPr>
          <a:xfrm>
            <a:off x="4948937" y="2986362"/>
            <a:ext cx="1608335" cy="415498"/>
          </a:xfrm>
          <a:prstGeom prst="rect">
            <a:avLst/>
          </a:prstGeom>
          <a:noFill/>
        </p:spPr>
        <p:txBody>
          <a:bodyPr wrap="square" rtlCol="0">
            <a:spAutoFit/>
          </a:bodyPr>
          <a:lstStyle/>
          <a:p>
            <a:r>
              <a:rPr lang="en-GB" sz="1050" dirty="0"/>
              <a:t>Polling</a:t>
            </a:r>
          </a:p>
          <a:p>
            <a:r>
              <a:rPr lang="en-GB" sz="1050" dirty="0"/>
              <a:t>(data transmission)</a:t>
            </a:r>
          </a:p>
        </p:txBody>
      </p:sp>
      <p:sp>
        <p:nvSpPr>
          <p:cNvPr id="31" name="Rectangle 30">
            <a:extLst>
              <a:ext uri="{FF2B5EF4-FFF2-40B4-BE49-F238E27FC236}">
                <a16:creationId xmlns:a16="http://schemas.microsoft.com/office/drawing/2014/main" id="{E943570C-89F8-4A9A-B48B-A9BD4C033E00}"/>
              </a:ext>
            </a:extLst>
          </p:cNvPr>
          <p:cNvSpPr/>
          <p:nvPr/>
        </p:nvSpPr>
        <p:spPr bwMode="auto">
          <a:xfrm>
            <a:off x="1600206" y="4410215"/>
            <a:ext cx="4038586"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32" name="Straight Connector 31">
            <a:extLst>
              <a:ext uri="{FF2B5EF4-FFF2-40B4-BE49-F238E27FC236}">
                <a16:creationId xmlns:a16="http://schemas.microsoft.com/office/drawing/2014/main" id="{CE22DB34-55BC-4515-8579-3D8479D77A5E}"/>
              </a:ext>
            </a:extLst>
          </p:cNvPr>
          <p:cNvCxnSpPr>
            <a:cxnSpLocks/>
          </p:cNvCxnSpPr>
          <p:nvPr/>
        </p:nvCxnSpPr>
        <p:spPr bwMode="auto">
          <a:xfrm>
            <a:off x="1752600" y="4410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A51A4941-A17B-43C0-8BB7-898B2BE4E68C}"/>
              </a:ext>
            </a:extLst>
          </p:cNvPr>
          <p:cNvCxnSpPr>
            <a:cxnSpLocks/>
          </p:cNvCxnSpPr>
          <p:nvPr/>
        </p:nvCxnSpPr>
        <p:spPr bwMode="auto">
          <a:xfrm>
            <a:off x="2819400" y="4410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a:extLst>
              <a:ext uri="{FF2B5EF4-FFF2-40B4-BE49-F238E27FC236}">
                <a16:creationId xmlns:a16="http://schemas.microsoft.com/office/drawing/2014/main" id="{9314A748-5054-49F1-B0D2-6E6E5A4F85CF}"/>
              </a:ext>
            </a:extLst>
          </p:cNvPr>
          <p:cNvCxnSpPr>
            <a:cxnSpLocks/>
          </p:cNvCxnSpPr>
          <p:nvPr/>
        </p:nvCxnSpPr>
        <p:spPr bwMode="auto">
          <a:xfrm>
            <a:off x="2971800" y="4410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TextBox 34">
            <a:extLst>
              <a:ext uri="{FF2B5EF4-FFF2-40B4-BE49-F238E27FC236}">
                <a16:creationId xmlns:a16="http://schemas.microsoft.com/office/drawing/2014/main" id="{B68BD13F-4E2F-415F-A899-B83C3A1CEE61}"/>
              </a:ext>
            </a:extLst>
          </p:cNvPr>
          <p:cNvSpPr txBox="1"/>
          <p:nvPr/>
        </p:nvSpPr>
        <p:spPr>
          <a:xfrm>
            <a:off x="1538067" y="4592849"/>
            <a:ext cx="228589" cy="276999"/>
          </a:xfrm>
          <a:prstGeom prst="rect">
            <a:avLst/>
          </a:prstGeom>
          <a:noFill/>
        </p:spPr>
        <p:txBody>
          <a:bodyPr wrap="square" rtlCol="0">
            <a:spAutoFit/>
          </a:bodyPr>
          <a:lstStyle/>
          <a:p>
            <a:r>
              <a:rPr lang="en-GB" dirty="0"/>
              <a:t>B</a:t>
            </a:r>
          </a:p>
        </p:txBody>
      </p:sp>
      <p:sp>
        <p:nvSpPr>
          <p:cNvPr id="36" name="TextBox 35">
            <a:extLst>
              <a:ext uri="{FF2B5EF4-FFF2-40B4-BE49-F238E27FC236}">
                <a16:creationId xmlns:a16="http://schemas.microsoft.com/office/drawing/2014/main" id="{8446F130-80AD-444A-91E8-C4FB20922A06}"/>
              </a:ext>
            </a:extLst>
          </p:cNvPr>
          <p:cNvSpPr txBox="1"/>
          <p:nvPr/>
        </p:nvSpPr>
        <p:spPr>
          <a:xfrm>
            <a:off x="2775023" y="4587982"/>
            <a:ext cx="228589" cy="276999"/>
          </a:xfrm>
          <a:prstGeom prst="rect">
            <a:avLst/>
          </a:prstGeom>
          <a:noFill/>
        </p:spPr>
        <p:txBody>
          <a:bodyPr wrap="square" rtlCol="0">
            <a:spAutoFit/>
          </a:bodyPr>
          <a:lstStyle/>
          <a:p>
            <a:r>
              <a:rPr lang="en-GB" dirty="0"/>
              <a:t>B</a:t>
            </a:r>
          </a:p>
        </p:txBody>
      </p:sp>
      <p:sp>
        <p:nvSpPr>
          <p:cNvPr id="37" name="TextBox 36">
            <a:extLst>
              <a:ext uri="{FF2B5EF4-FFF2-40B4-BE49-F238E27FC236}">
                <a16:creationId xmlns:a16="http://schemas.microsoft.com/office/drawing/2014/main" id="{5A6A15F0-FA03-4858-AF99-B0072EA29A1E}"/>
              </a:ext>
            </a:extLst>
          </p:cNvPr>
          <p:cNvSpPr txBox="1"/>
          <p:nvPr/>
        </p:nvSpPr>
        <p:spPr>
          <a:xfrm>
            <a:off x="1754821" y="4470139"/>
            <a:ext cx="1029827" cy="577081"/>
          </a:xfrm>
          <a:prstGeom prst="rect">
            <a:avLst/>
          </a:prstGeom>
          <a:noFill/>
        </p:spPr>
        <p:txBody>
          <a:bodyPr wrap="square" rtlCol="0">
            <a:spAutoFit/>
          </a:bodyPr>
          <a:lstStyle/>
          <a:p>
            <a:r>
              <a:rPr lang="en-GB" sz="1050" dirty="0"/>
              <a:t>Random access</a:t>
            </a:r>
          </a:p>
          <a:p>
            <a:r>
              <a:rPr lang="en-GB" sz="1050" dirty="0"/>
              <a:t>(association, TX request)</a:t>
            </a:r>
          </a:p>
        </p:txBody>
      </p:sp>
      <p:sp>
        <p:nvSpPr>
          <p:cNvPr id="38" name="TextBox 37">
            <a:extLst>
              <a:ext uri="{FF2B5EF4-FFF2-40B4-BE49-F238E27FC236}">
                <a16:creationId xmlns:a16="http://schemas.microsoft.com/office/drawing/2014/main" id="{B7E4D7BF-5888-4191-A2F6-2C0A23412EF3}"/>
              </a:ext>
            </a:extLst>
          </p:cNvPr>
          <p:cNvSpPr txBox="1"/>
          <p:nvPr/>
        </p:nvSpPr>
        <p:spPr>
          <a:xfrm>
            <a:off x="3501129" y="4518732"/>
            <a:ext cx="1608335" cy="415498"/>
          </a:xfrm>
          <a:prstGeom prst="rect">
            <a:avLst/>
          </a:prstGeom>
          <a:noFill/>
        </p:spPr>
        <p:txBody>
          <a:bodyPr wrap="square" rtlCol="0">
            <a:spAutoFit/>
          </a:bodyPr>
          <a:lstStyle/>
          <a:p>
            <a:r>
              <a:rPr lang="en-GB" sz="1050" dirty="0"/>
              <a:t>Polling</a:t>
            </a:r>
          </a:p>
          <a:p>
            <a:r>
              <a:rPr lang="en-GB" sz="1050" dirty="0"/>
              <a:t>(data transmission)</a:t>
            </a:r>
          </a:p>
        </p:txBody>
      </p:sp>
      <p:sp>
        <p:nvSpPr>
          <p:cNvPr id="39" name="Rectangle 38">
            <a:extLst>
              <a:ext uri="{FF2B5EF4-FFF2-40B4-BE49-F238E27FC236}">
                <a16:creationId xmlns:a16="http://schemas.microsoft.com/office/drawing/2014/main" id="{7D5C2806-0BE9-45E3-B916-11ABC50F9737}"/>
              </a:ext>
            </a:extLst>
          </p:cNvPr>
          <p:cNvSpPr/>
          <p:nvPr/>
        </p:nvSpPr>
        <p:spPr bwMode="auto">
          <a:xfrm>
            <a:off x="5638793" y="4410215"/>
            <a:ext cx="2667008"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40" name="Straight Connector 39">
            <a:extLst>
              <a:ext uri="{FF2B5EF4-FFF2-40B4-BE49-F238E27FC236}">
                <a16:creationId xmlns:a16="http://schemas.microsoft.com/office/drawing/2014/main" id="{97A2856C-7A3A-449C-BADD-18FE7FF4FF82}"/>
              </a:ext>
            </a:extLst>
          </p:cNvPr>
          <p:cNvCxnSpPr>
            <a:cxnSpLocks/>
          </p:cNvCxnSpPr>
          <p:nvPr/>
        </p:nvCxnSpPr>
        <p:spPr bwMode="auto">
          <a:xfrm>
            <a:off x="5791186" y="4410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a:extLst>
              <a:ext uri="{FF2B5EF4-FFF2-40B4-BE49-F238E27FC236}">
                <a16:creationId xmlns:a16="http://schemas.microsoft.com/office/drawing/2014/main" id="{7EFD9713-9D99-4C0D-803C-EB22F98F5E3D}"/>
              </a:ext>
            </a:extLst>
          </p:cNvPr>
          <p:cNvCxnSpPr>
            <a:cxnSpLocks/>
          </p:cNvCxnSpPr>
          <p:nvPr/>
        </p:nvCxnSpPr>
        <p:spPr bwMode="auto">
          <a:xfrm>
            <a:off x="6293311" y="4410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a:extLst>
              <a:ext uri="{FF2B5EF4-FFF2-40B4-BE49-F238E27FC236}">
                <a16:creationId xmlns:a16="http://schemas.microsoft.com/office/drawing/2014/main" id="{72C8CC3B-F117-4699-A0CD-3A776AEE1937}"/>
              </a:ext>
            </a:extLst>
          </p:cNvPr>
          <p:cNvCxnSpPr>
            <a:cxnSpLocks/>
          </p:cNvCxnSpPr>
          <p:nvPr/>
        </p:nvCxnSpPr>
        <p:spPr bwMode="auto">
          <a:xfrm>
            <a:off x="6470160" y="44196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TextBox 42">
            <a:extLst>
              <a:ext uri="{FF2B5EF4-FFF2-40B4-BE49-F238E27FC236}">
                <a16:creationId xmlns:a16="http://schemas.microsoft.com/office/drawing/2014/main" id="{A30582BB-780D-4DEF-B776-E7FECD5BCA46}"/>
              </a:ext>
            </a:extLst>
          </p:cNvPr>
          <p:cNvSpPr txBox="1"/>
          <p:nvPr/>
        </p:nvSpPr>
        <p:spPr>
          <a:xfrm>
            <a:off x="5576653" y="4592849"/>
            <a:ext cx="228589" cy="276999"/>
          </a:xfrm>
          <a:prstGeom prst="rect">
            <a:avLst/>
          </a:prstGeom>
          <a:noFill/>
        </p:spPr>
        <p:txBody>
          <a:bodyPr wrap="square" rtlCol="0">
            <a:spAutoFit/>
          </a:bodyPr>
          <a:lstStyle/>
          <a:p>
            <a:r>
              <a:rPr lang="en-GB" dirty="0"/>
              <a:t>B</a:t>
            </a:r>
          </a:p>
        </p:txBody>
      </p:sp>
      <p:sp>
        <p:nvSpPr>
          <p:cNvPr id="44" name="TextBox 43">
            <a:extLst>
              <a:ext uri="{FF2B5EF4-FFF2-40B4-BE49-F238E27FC236}">
                <a16:creationId xmlns:a16="http://schemas.microsoft.com/office/drawing/2014/main" id="{D31F40E4-BCE4-418F-BE8D-289190232DB9}"/>
              </a:ext>
            </a:extLst>
          </p:cNvPr>
          <p:cNvSpPr txBox="1"/>
          <p:nvPr/>
        </p:nvSpPr>
        <p:spPr>
          <a:xfrm>
            <a:off x="6241571" y="4599801"/>
            <a:ext cx="228589" cy="276999"/>
          </a:xfrm>
          <a:prstGeom prst="rect">
            <a:avLst/>
          </a:prstGeom>
          <a:noFill/>
        </p:spPr>
        <p:txBody>
          <a:bodyPr wrap="square" rtlCol="0">
            <a:spAutoFit/>
          </a:bodyPr>
          <a:lstStyle/>
          <a:p>
            <a:r>
              <a:rPr lang="en-GB" dirty="0"/>
              <a:t>B</a:t>
            </a:r>
          </a:p>
        </p:txBody>
      </p:sp>
      <p:sp>
        <p:nvSpPr>
          <p:cNvPr id="45" name="TextBox 44">
            <a:extLst>
              <a:ext uri="{FF2B5EF4-FFF2-40B4-BE49-F238E27FC236}">
                <a16:creationId xmlns:a16="http://schemas.microsoft.com/office/drawing/2014/main" id="{B62B0DCC-5746-444E-B7DC-CFD87115E093}"/>
              </a:ext>
            </a:extLst>
          </p:cNvPr>
          <p:cNvSpPr txBox="1"/>
          <p:nvPr/>
        </p:nvSpPr>
        <p:spPr>
          <a:xfrm>
            <a:off x="5765482" y="4583838"/>
            <a:ext cx="541161" cy="338554"/>
          </a:xfrm>
          <a:prstGeom prst="rect">
            <a:avLst/>
          </a:prstGeom>
          <a:noFill/>
        </p:spPr>
        <p:txBody>
          <a:bodyPr wrap="square" rtlCol="0">
            <a:spAutoFit/>
          </a:bodyPr>
          <a:lstStyle/>
          <a:p>
            <a:r>
              <a:rPr lang="en-GB" sz="800" dirty="0"/>
              <a:t>Random access</a:t>
            </a:r>
          </a:p>
        </p:txBody>
      </p:sp>
      <p:sp>
        <p:nvSpPr>
          <p:cNvPr id="46" name="TextBox 45">
            <a:extLst>
              <a:ext uri="{FF2B5EF4-FFF2-40B4-BE49-F238E27FC236}">
                <a16:creationId xmlns:a16="http://schemas.microsoft.com/office/drawing/2014/main" id="{50F1771B-9D2E-40ED-BBD9-C823F19CEE49}"/>
              </a:ext>
            </a:extLst>
          </p:cNvPr>
          <p:cNvSpPr txBox="1"/>
          <p:nvPr/>
        </p:nvSpPr>
        <p:spPr>
          <a:xfrm>
            <a:off x="6712535" y="4518732"/>
            <a:ext cx="1608335" cy="415498"/>
          </a:xfrm>
          <a:prstGeom prst="rect">
            <a:avLst/>
          </a:prstGeom>
          <a:noFill/>
        </p:spPr>
        <p:txBody>
          <a:bodyPr wrap="square" rtlCol="0">
            <a:spAutoFit/>
          </a:bodyPr>
          <a:lstStyle/>
          <a:p>
            <a:r>
              <a:rPr lang="en-GB" sz="1050" dirty="0"/>
              <a:t>Polling</a:t>
            </a:r>
          </a:p>
          <a:p>
            <a:r>
              <a:rPr lang="en-GB" sz="1050" dirty="0"/>
              <a:t>(data transmission)</a:t>
            </a:r>
          </a:p>
        </p:txBody>
      </p:sp>
      <p:sp>
        <p:nvSpPr>
          <p:cNvPr id="47" name="TextBox 46">
            <a:extLst>
              <a:ext uri="{FF2B5EF4-FFF2-40B4-BE49-F238E27FC236}">
                <a16:creationId xmlns:a16="http://schemas.microsoft.com/office/drawing/2014/main" id="{1E67CAAA-AE8F-41A7-AB1A-42B16E45F700}"/>
              </a:ext>
            </a:extLst>
          </p:cNvPr>
          <p:cNvSpPr txBox="1"/>
          <p:nvPr/>
        </p:nvSpPr>
        <p:spPr>
          <a:xfrm>
            <a:off x="282051" y="4430698"/>
            <a:ext cx="1067093" cy="646331"/>
          </a:xfrm>
          <a:prstGeom prst="rect">
            <a:avLst/>
          </a:prstGeom>
          <a:noFill/>
        </p:spPr>
        <p:txBody>
          <a:bodyPr wrap="square" rtlCol="0">
            <a:spAutoFit/>
          </a:bodyPr>
          <a:lstStyle/>
          <a:p>
            <a:r>
              <a:rPr lang="en-GB" dirty="0"/>
              <a:t>No </a:t>
            </a:r>
            <a:r>
              <a:rPr lang="en-GB" dirty="0" err="1"/>
              <a:t>superframe</a:t>
            </a:r>
            <a:r>
              <a:rPr lang="en-GB" dirty="0"/>
              <a:t> structure: </a:t>
            </a:r>
          </a:p>
        </p:txBody>
      </p:sp>
      <p:sp>
        <p:nvSpPr>
          <p:cNvPr id="48" name="TextBox 47">
            <a:extLst>
              <a:ext uri="{FF2B5EF4-FFF2-40B4-BE49-F238E27FC236}">
                <a16:creationId xmlns:a16="http://schemas.microsoft.com/office/drawing/2014/main" id="{B7372976-21C4-4039-BCBD-EC33DDDECD83}"/>
              </a:ext>
            </a:extLst>
          </p:cNvPr>
          <p:cNvSpPr txBox="1"/>
          <p:nvPr/>
        </p:nvSpPr>
        <p:spPr>
          <a:xfrm>
            <a:off x="280200" y="1715869"/>
            <a:ext cx="1067093" cy="461665"/>
          </a:xfrm>
          <a:prstGeom prst="rect">
            <a:avLst/>
          </a:prstGeom>
          <a:noFill/>
        </p:spPr>
        <p:txBody>
          <a:bodyPr wrap="square" rtlCol="0">
            <a:spAutoFit/>
          </a:bodyPr>
          <a:lstStyle/>
          <a:p>
            <a:r>
              <a:rPr lang="en-GB" dirty="0" err="1"/>
              <a:t>Superframe</a:t>
            </a:r>
            <a:r>
              <a:rPr lang="en-GB" dirty="0"/>
              <a:t> structure: </a:t>
            </a:r>
          </a:p>
        </p:txBody>
      </p:sp>
      <p:sp>
        <p:nvSpPr>
          <p:cNvPr id="53" name="Speech Bubble: Rectangle with Corners Rounded 52">
            <a:extLst>
              <a:ext uri="{FF2B5EF4-FFF2-40B4-BE49-F238E27FC236}">
                <a16:creationId xmlns:a16="http://schemas.microsoft.com/office/drawing/2014/main" id="{26BC8E05-A109-4A9E-A13E-A85E36B89FBE}"/>
              </a:ext>
            </a:extLst>
          </p:cNvPr>
          <p:cNvSpPr/>
          <p:nvPr/>
        </p:nvSpPr>
        <p:spPr bwMode="auto">
          <a:xfrm>
            <a:off x="761987" y="2523985"/>
            <a:ext cx="952513" cy="531627"/>
          </a:xfrm>
          <a:prstGeom prst="wedgeRoundRectCallout">
            <a:avLst>
              <a:gd name="adj1" fmla="val 47205"/>
              <a:gd name="adj2" fmla="val -129023"/>
              <a:gd name="adj3" fmla="val 16667"/>
            </a:avLst>
          </a:prstGeom>
          <a:ln>
            <a:headEnd type="none" w="sm" len="sm"/>
            <a:tailEnd type="none" w="sm" len="s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To start a </a:t>
            </a:r>
            <a:r>
              <a:rPr kumimoji="0" lang="en-GB" sz="1200" b="0" i="0" u="none" strike="noStrike" cap="none" normalizeH="0" baseline="0" dirty="0" err="1">
                <a:ln>
                  <a:noFill/>
                </a:ln>
                <a:solidFill>
                  <a:schemeClr val="tx1"/>
                </a:solidFill>
                <a:effectLst/>
                <a:latin typeface="Times New Roman" pitchFamily="18" charset="0"/>
              </a:rPr>
              <a:t>superframe</a:t>
            </a:r>
            <a:endParaRPr kumimoji="0" lang="en-GB" sz="1200" b="0" i="0" u="none" strike="noStrike" cap="none" normalizeH="0" baseline="0" dirty="0">
              <a:ln>
                <a:noFill/>
              </a:ln>
              <a:solidFill>
                <a:schemeClr val="tx1"/>
              </a:solidFill>
              <a:effectLst/>
              <a:latin typeface="Times New Roman" pitchFamily="18" charset="0"/>
            </a:endParaRPr>
          </a:p>
        </p:txBody>
      </p:sp>
      <p:sp>
        <p:nvSpPr>
          <p:cNvPr id="54" name="Speech Bubble: Rectangle with Corners Rounded 53">
            <a:extLst>
              <a:ext uri="{FF2B5EF4-FFF2-40B4-BE49-F238E27FC236}">
                <a16:creationId xmlns:a16="http://schemas.microsoft.com/office/drawing/2014/main" id="{53D9A264-6A70-4D14-A01D-B9782030E8BF}"/>
              </a:ext>
            </a:extLst>
          </p:cNvPr>
          <p:cNvSpPr/>
          <p:nvPr/>
        </p:nvSpPr>
        <p:spPr bwMode="auto">
          <a:xfrm>
            <a:off x="3218357" y="3629054"/>
            <a:ext cx="1094950" cy="583939"/>
          </a:xfrm>
          <a:prstGeom prst="wedgeRoundRectCallout">
            <a:avLst>
              <a:gd name="adj1" fmla="val 52912"/>
              <a:gd name="adj2" fmla="val -101379"/>
              <a:gd name="adj3" fmla="val 16667"/>
            </a:avLst>
          </a:prstGeom>
          <a:ln>
            <a:headEnd type="none" w="sm" len="sm"/>
            <a:tailEnd type="none" w="sm" len="s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Times New Roman" pitchFamily="18" charset="0"/>
              </a:rPr>
              <a:t>To start a random access or polling period</a:t>
            </a:r>
          </a:p>
        </p:txBody>
      </p:sp>
      <p:cxnSp>
        <p:nvCxnSpPr>
          <p:cNvPr id="56" name="Straight Arrow Connector 55">
            <a:extLst>
              <a:ext uri="{FF2B5EF4-FFF2-40B4-BE49-F238E27FC236}">
                <a16:creationId xmlns:a16="http://schemas.microsoft.com/office/drawing/2014/main" id="{E631571F-F14E-4F27-A2B6-FA28E1888D6F}"/>
              </a:ext>
            </a:extLst>
          </p:cNvPr>
          <p:cNvCxnSpPr>
            <a:cxnSpLocks/>
          </p:cNvCxnSpPr>
          <p:nvPr/>
        </p:nvCxnSpPr>
        <p:spPr bwMode="auto">
          <a:xfrm flipH="1" flipV="1">
            <a:off x="3106836" y="3563645"/>
            <a:ext cx="245964" cy="654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8" name="TextBox 57">
            <a:extLst>
              <a:ext uri="{FF2B5EF4-FFF2-40B4-BE49-F238E27FC236}">
                <a16:creationId xmlns:a16="http://schemas.microsoft.com/office/drawing/2014/main" id="{114643E5-B34E-41CD-8094-537E6FE0644F}"/>
              </a:ext>
            </a:extLst>
          </p:cNvPr>
          <p:cNvSpPr txBox="1"/>
          <p:nvPr/>
        </p:nvSpPr>
        <p:spPr>
          <a:xfrm>
            <a:off x="1473751" y="1706424"/>
            <a:ext cx="481497" cy="215444"/>
          </a:xfrm>
          <a:prstGeom prst="rect">
            <a:avLst/>
          </a:prstGeom>
          <a:noFill/>
        </p:spPr>
        <p:txBody>
          <a:bodyPr wrap="square" rtlCol="0">
            <a:spAutoFit/>
          </a:bodyPr>
          <a:lstStyle/>
          <a:p>
            <a:r>
              <a:rPr lang="en-GB" sz="800" dirty="0"/>
              <a:t>5.1.1.1</a:t>
            </a:r>
          </a:p>
        </p:txBody>
      </p:sp>
      <p:sp>
        <p:nvSpPr>
          <p:cNvPr id="59" name="TextBox 58">
            <a:extLst>
              <a:ext uri="{FF2B5EF4-FFF2-40B4-BE49-F238E27FC236}">
                <a16:creationId xmlns:a16="http://schemas.microsoft.com/office/drawing/2014/main" id="{47F6C3D8-8C31-496D-B1F8-1D9F7BC243DA}"/>
              </a:ext>
            </a:extLst>
          </p:cNvPr>
          <p:cNvSpPr txBox="1"/>
          <p:nvPr/>
        </p:nvSpPr>
        <p:spPr>
          <a:xfrm>
            <a:off x="4267208" y="1716969"/>
            <a:ext cx="481497" cy="215444"/>
          </a:xfrm>
          <a:prstGeom prst="rect">
            <a:avLst/>
          </a:prstGeom>
          <a:noFill/>
        </p:spPr>
        <p:txBody>
          <a:bodyPr wrap="square" rtlCol="0">
            <a:spAutoFit/>
          </a:bodyPr>
          <a:lstStyle/>
          <a:p>
            <a:r>
              <a:rPr lang="en-GB" sz="800" dirty="0"/>
              <a:t>5.1.2.4</a:t>
            </a:r>
          </a:p>
        </p:txBody>
      </p:sp>
      <p:sp>
        <p:nvSpPr>
          <p:cNvPr id="60" name="TextBox 59">
            <a:extLst>
              <a:ext uri="{FF2B5EF4-FFF2-40B4-BE49-F238E27FC236}">
                <a16:creationId xmlns:a16="http://schemas.microsoft.com/office/drawing/2014/main" id="{A53C7AEB-0898-4558-B25D-DCFA449D0A46}"/>
              </a:ext>
            </a:extLst>
          </p:cNvPr>
          <p:cNvSpPr txBox="1"/>
          <p:nvPr/>
        </p:nvSpPr>
        <p:spPr>
          <a:xfrm>
            <a:off x="3486786" y="2844031"/>
            <a:ext cx="554041" cy="215444"/>
          </a:xfrm>
          <a:prstGeom prst="rect">
            <a:avLst/>
          </a:prstGeom>
          <a:noFill/>
        </p:spPr>
        <p:txBody>
          <a:bodyPr wrap="square" rtlCol="0">
            <a:spAutoFit/>
          </a:bodyPr>
          <a:lstStyle/>
          <a:p>
            <a:r>
              <a:rPr lang="en-GB" sz="800" dirty="0"/>
              <a:t>5.1.2.4.1</a:t>
            </a:r>
          </a:p>
        </p:txBody>
      </p:sp>
      <p:sp>
        <p:nvSpPr>
          <p:cNvPr id="61" name="TextBox 60">
            <a:extLst>
              <a:ext uri="{FF2B5EF4-FFF2-40B4-BE49-F238E27FC236}">
                <a16:creationId xmlns:a16="http://schemas.microsoft.com/office/drawing/2014/main" id="{B7B7C5EB-51AE-488D-B72D-56842B0C12C1}"/>
              </a:ext>
            </a:extLst>
          </p:cNvPr>
          <p:cNvSpPr txBox="1"/>
          <p:nvPr/>
        </p:nvSpPr>
        <p:spPr>
          <a:xfrm>
            <a:off x="5016560" y="2856032"/>
            <a:ext cx="1428850" cy="215444"/>
          </a:xfrm>
          <a:prstGeom prst="rect">
            <a:avLst/>
          </a:prstGeom>
          <a:noFill/>
        </p:spPr>
        <p:txBody>
          <a:bodyPr wrap="square" rtlCol="0">
            <a:spAutoFit/>
          </a:bodyPr>
          <a:lstStyle/>
          <a:p>
            <a:r>
              <a:rPr lang="en-GB" sz="800" dirty="0"/>
              <a:t>5.1.2.4.2 and 5.1.2.4.3</a:t>
            </a:r>
          </a:p>
        </p:txBody>
      </p:sp>
      <p:sp>
        <p:nvSpPr>
          <p:cNvPr id="62" name="TextBox 61">
            <a:extLst>
              <a:ext uri="{FF2B5EF4-FFF2-40B4-BE49-F238E27FC236}">
                <a16:creationId xmlns:a16="http://schemas.microsoft.com/office/drawing/2014/main" id="{9A898F27-EF1B-4DCD-A11B-52164805B440}"/>
              </a:ext>
            </a:extLst>
          </p:cNvPr>
          <p:cNvSpPr txBox="1"/>
          <p:nvPr/>
        </p:nvSpPr>
        <p:spPr>
          <a:xfrm>
            <a:off x="1932499" y="4384023"/>
            <a:ext cx="554041" cy="215444"/>
          </a:xfrm>
          <a:prstGeom prst="rect">
            <a:avLst/>
          </a:prstGeom>
          <a:noFill/>
        </p:spPr>
        <p:txBody>
          <a:bodyPr wrap="square" rtlCol="0">
            <a:spAutoFit/>
          </a:bodyPr>
          <a:lstStyle/>
          <a:p>
            <a:r>
              <a:rPr lang="en-GB" sz="800" dirty="0"/>
              <a:t>5.1.2.4.1</a:t>
            </a:r>
          </a:p>
        </p:txBody>
      </p:sp>
      <p:sp>
        <p:nvSpPr>
          <p:cNvPr id="63" name="TextBox 62">
            <a:extLst>
              <a:ext uri="{FF2B5EF4-FFF2-40B4-BE49-F238E27FC236}">
                <a16:creationId xmlns:a16="http://schemas.microsoft.com/office/drawing/2014/main" id="{1C1B5DEC-65F9-46F1-9973-FD50E230A4B9}"/>
              </a:ext>
            </a:extLst>
          </p:cNvPr>
          <p:cNvSpPr txBox="1"/>
          <p:nvPr/>
        </p:nvSpPr>
        <p:spPr>
          <a:xfrm>
            <a:off x="5760287" y="4406712"/>
            <a:ext cx="554041" cy="215444"/>
          </a:xfrm>
          <a:prstGeom prst="rect">
            <a:avLst/>
          </a:prstGeom>
          <a:noFill/>
        </p:spPr>
        <p:txBody>
          <a:bodyPr wrap="square" rtlCol="0">
            <a:spAutoFit/>
          </a:bodyPr>
          <a:lstStyle/>
          <a:p>
            <a:r>
              <a:rPr lang="en-GB" sz="800" dirty="0"/>
              <a:t>5.1.2.4.1</a:t>
            </a:r>
          </a:p>
        </p:txBody>
      </p:sp>
      <p:sp>
        <p:nvSpPr>
          <p:cNvPr id="64" name="TextBox 63">
            <a:extLst>
              <a:ext uri="{FF2B5EF4-FFF2-40B4-BE49-F238E27FC236}">
                <a16:creationId xmlns:a16="http://schemas.microsoft.com/office/drawing/2014/main" id="{656F14DD-54E0-4595-9E50-646F8E88D172}"/>
              </a:ext>
            </a:extLst>
          </p:cNvPr>
          <p:cNvSpPr txBox="1"/>
          <p:nvPr/>
        </p:nvSpPr>
        <p:spPr>
          <a:xfrm>
            <a:off x="3492921" y="4384023"/>
            <a:ext cx="1428850" cy="215444"/>
          </a:xfrm>
          <a:prstGeom prst="rect">
            <a:avLst/>
          </a:prstGeom>
          <a:noFill/>
        </p:spPr>
        <p:txBody>
          <a:bodyPr wrap="square" rtlCol="0">
            <a:spAutoFit/>
          </a:bodyPr>
          <a:lstStyle/>
          <a:p>
            <a:r>
              <a:rPr lang="en-GB" sz="800" dirty="0"/>
              <a:t>5.1.2.4.2 and 5.1.2.4.3</a:t>
            </a:r>
          </a:p>
        </p:txBody>
      </p:sp>
      <p:sp>
        <p:nvSpPr>
          <p:cNvPr id="65" name="TextBox 64">
            <a:extLst>
              <a:ext uri="{FF2B5EF4-FFF2-40B4-BE49-F238E27FC236}">
                <a16:creationId xmlns:a16="http://schemas.microsoft.com/office/drawing/2014/main" id="{D84D00FC-0702-4D4B-A6E3-5F489378F4EC}"/>
              </a:ext>
            </a:extLst>
          </p:cNvPr>
          <p:cNvSpPr txBox="1"/>
          <p:nvPr/>
        </p:nvSpPr>
        <p:spPr>
          <a:xfrm>
            <a:off x="6694342" y="4401625"/>
            <a:ext cx="1428850" cy="215444"/>
          </a:xfrm>
          <a:prstGeom prst="rect">
            <a:avLst/>
          </a:prstGeom>
          <a:noFill/>
        </p:spPr>
        <p:txBody>
          <a:bodyPr wrap="square" rtlCol="0">
            <a:spAutoFit/>
          </a:bodyPr>
          <a:lstStyle/>
          <a:p>
            <a:r>
              <a:rPr lang="en-GB" sz="800" dirty="0"/>
              <a:t>5.1.2.4.2 and 5.1.2.4.3</a:t>
            </a:r>
          </a:p>
        </p:txBody>
      </p:sp>
      <p:sp>
        <p:nvSpPr>
          <p:cNvPr id="66" name="文本框 7">
            <a:extLst>
              <a:ext uri="{FF2B5EF4-FFF2-40B4-BE49-F238E27FC236}">
                <a16:creationId xmlns:a16="http://schemas.microsoft.com/office/drawing/2014/main" id="{0F8B44BC-BAB1-4EF3-8BFA-C98B44B9FA28}"/>
              </a:ext>
            </a:extLst>
          </p:cNvPr>
          <p:cNvSpPr txBox="1"/>
          <p:nvPr/>
        </p:nvSpPr>
        <p:spPr>
          <a:xfrm>
            <a:off x="633905" y="5177842"/>
            <a:ext cx="8229600" cy="1384995"/>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t>The star topology is considered as the basic topology by polling. </a:t>
            </a:r>
          </a:p>
          <a:p>
            <a:pPr marL="285750" indent="-285750">
              <a:buFont typeface="Arial" panose="020B0604020202020204" pitchFamily="34" charset="0"/>
              <a:buChar char="•"/>
            </a:pPr>
            <a:r>
              <a:rPr lang="en-US" altLang="zh-CN" sz="1400" dirty="0"/>
              <a:t>Polling consists of two types of periods: </a:t>
            </a:r>
          </a:p>
          <a:p>
            <a:pPr marL="914400" lvl="1" indent="-457200">
              <a:buAutoNum type="arabicPeriod"/>
            </a:pPr>
            <a:r>
              <a:rPr lang="en-US" altLang="zh-CN" sz="1400" dirty="0"/>
              <a:t>Random access for (re)association and transmission request</a:t>
            </a:r>
          </a:p>
          <a:p>
            <a:pPr marL="914400" lvl="1" indent="-457200">
              <a:buAutoNum type="arabicPeriod"/>
            </a:pPr>
            <a:r>
              <a:rPr lang="en-GB" altLang="zh-CN" sz="1400" dirty="0"/>
              <a:t>Polling for data exchange</a:t>
            </a:r>
          </a:p>
          <a:p>
            <a:pPr marL="285750" indent="-285750">
              <a:buFont typeface="Arial" panose="020B0604020202020204" pitchFamily="34" charset="0"/>
              <a:buChar char="•"/>
            </a:pPr>
            <a:r>
              <a:rPr lang="en-GB" altLang="zh-CN" sz="1400" dirty="0"/>
              <a:t>Polling does not require a separate Beacon Period, hence it fits in both </a:t>
            </a:r>
            <a:r>
              <a:rPr lang="en-GB" altLang="zh-CN" sz="1400" dirty="0" err="1"/>
              <a:t>superframe</a:t>
            </a:r>
            <a:r>
              <a:rPr lang="en-GB" altLang="zh-CN" sz="1400" dirty="0"/>
              <a:t> or non-</a:t>
            </a:r>
            <a:r>
              <a:rPr lang="en-GB" altLang="zh-CN" sz="1400" dirty="0" err="1"/>
              <a:t>superframe</a:t>
            </a:r>
            <a:r>
              <a:rPr lang="en-GB" altLang="zh-CN" sz="1400" dirty="0"/>
              <a:t> structure. </a:t>
            </a:r>
            <a:endParaRPr lang="zh-CN" altLang="en-US" sz="1400" dirty="0"/>
          </a:p>
        </p:txBody>
      </p:sp>
    </p:spTree>
    <p:extLst>
      <p:ext uri="{BB962C8B-B14F-4D97-AF65-F5344CB8AC3E}">
        <p14:creationId xmlns:p14="http://schemas.microsoft.com/office/powerpoint/2010/main" val="943252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Proposed MAC structure</a:t>
            </a:r>
            <a:endParaRPr lang="zh-CN" altLang="en-US" dirty="0"/>
          </a:p>
        </p:txBody>
      </p:sp>
      <p:sp>
        <p:nvSpPr>
          <p:cNvPr id="4" name="日期占位符 3"/>
          <p:cNvSpPr>
            <a:spLocks noGrp="1"/>
          </p:cNvSpPr>
          <p:nvPr>
            <p:ph type="dt" sz="half" idx="10"/>
          </p:nvPr>
        </p:nvSpPr>
        <p:spPr/>
        <p:txBody>
          <a:bodyPr/>
          <a:lstStyle/>
          <a:p>
            <a:pPr>
              <a:defRPr/>
            </a:pPr>
            <a:r>
              <a:rPr lang="en-US" altLang="zh-CN"/>
              <a:t>September 2018</a:t>
            </a:r>
            <a:endParaRPr lang="en-US" altLang="zh-CN" dirty="0"/>
          </a:p>
        </p:txBody>
      </p:sp>
      <p:sp>
        <p:nvSpPr>
          <p:cNvPr id="5" name="灯片编号占位符 4"/>
          <p:cNvSpPr>
            <a:spLocks noGrp="1"/>
          </p:cNvSpPr>
          <p:nvPr>
            <p:ph type="sldNum" sz="quarter" idx="11"/>
          </p:nvPr>
        </p:nvSpPr>
        <p:spPr/>
        <p:txBody>
          <a:bodyPr/>
          <a:lstStyle/>
          <a:p>
            <a:r>
              <a:rPr lang="en-US" altLang="zh-CN"/>
              <a:t>Slide </a:t>
            </a:r>
            <a:fld id="{95706F3C-6750-4F4F-97A8-C238AF218A88}" type="slidenum">
              <a:rPr lang="en-US" altLang="zh-CN" smtClean="0"/>
              <a:pPr/>
              <a:t>4</a:t>
            </a:fld>
            <a:endParaRPr lang="en-US" altLang="zh-CN"/>
          </a:p>
        </p:txBody>
      </p:sp>
      <p:sp>
        <p:nvSpPr>
          <p:cNvPr id="6" name="页脚占位符 5"/>
          <p:cNvSpPr>
            <a:spLocks noGrp="1"/>
          </p:cNvSpPr>
          <p:nvPr>
            <p:ph type="ftr" sz="quarter" idx="4294967295"/>
          </p:nvPr>
        </p:nvSpPr>
        <p:spPr/>
        <p:txBody>
          <a:bodyPr/>
          <a:lstStyle/>
          <a:p>
            <a:r>
              <a:rPr lang="en-US" altLang="zh-CN"/>
              <a:t>Chong Han (pureLiFi)</a:t>
            </a:r>
            <a:endParaRPr lang="en-US" altLang="zh-CN" dirty="0"/>
          </a:p>
        </p:txBody>
      </p:sp>
      <p:sp>
        <p:nvSpPr>
          <p:cNvPr id="8" name="文本框 7"/>
          <p:cNvSpPr txBox="1"/>
          <p:nvPr/>
        </p:nvSpPr>
        <p:spPr>
          <a:xfrm>
            <a:off x="609599" y="4724400"/>
            <a:ext cx="8153399" cy="1754326"/>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t>The star topology is considered as the basic topology by polling. </a:t>
            </a:r>
          </a:p>
          <a:p>
            <a:pPr marL="285750" indent="-285750">
              <a:buFont typeface="Arial" panose="020B0604020202020204" pitchFamily="34" charset="0"/>
              <a:buChar char="•"/>
            </a:pPr>
            <a:r>
              <a:rPr lang="en-US" altLang="zh-CN" sz="1800" dirty="0"/>
              <a:t>Polling consists of two types of periods: </a:t>
            </a:r>
          </a:p>
          <a:p>
            <a:pPr marL="914400" lvl="1" indent="-457200">
              <a:buAutoNum type="arabicPeriod"/>
            </a:pPr>
            <a:r>
              <a:rPr lang="en-US" altLang="zh-CN" sz="1800" dirty="0"/>
              <a:t>Random access for (re)association and transmission request</a:t>
            </a:r>
          </a:p>
          <a:p>
            <a:pPr marL="914400" lvl="1" indent="-457200">
              <a:buAutoNum type="arabicPeriod"/>
            </a:pPr>
            <a:r>
              <a:rPr lang="en-GB" altLang="zh-CN" sz="1800" dirty="0"/>
              <a:t>Polling for data exchange</a:t>
            </a:r>
          </a:p>
          <a:p>
            <a:pPr marL="285750" indent="-285750">
              <a:buFont typeface="Arial" panose="020B0604020202020204" pitchFamily="34" charset="0"/>
              <a:buChar char="•"/>
            </a:pPr>
            <a:r>
              <a:rPr lang="en-GB" altLang="zh-CN" sz="1800" dirty="0"/>
              <a:t>Polling does not require a separate Beacon Period, hence it fits in both </a:t>
            </a:r>
            <a:r>
              <a:rPr lang="en-GB" altLang="zh-CN" sz="1800" dirty="0" err="1"/>
              <a:t>superframe</a:t>
            </a:r>
            <a:r>
              <a:rPr lang="en-GB" altLang="zh-CN" sz="1800" dirty="0"/>
              <a:t> or non-</a:t>
            </a:r>
            <a:r>
              <a:rPr lang="en-GB" altLang="zh-CN" sz="1800" dirty="0" err="1"/>
              <a:t>superframe</a:t>
            </a:r>
            <a:r>
              <a:rPr lang="en-GB" altLang="zh-CN" sz="1800" dirty="0"/>
              <a:t> structure. </a:t>
            </a:r>
            <a:endParaRPr lang="zh-CN" altLang="en-US" sz="1800" dirty="0"/>
          </a:p>
        </p:txBody>
      </p:sp>
      <p:sp>
        <p:nvSpPr>
          <p:cNvPr id="3" name="Rectangle 2">
            <a:extLst>
              <a:ext uri="{FF2B5EF4-FFF2-40B4-BE49-F238E27FC236}">
                <a16:creationId xmlns:a16="http://schemas.microsoft.com/office/drawing/2014/main" id="{A1469EB8-97D3-4BF3-98F7-D9105BD6B24D}"/>
              </a:ext>
            </a:extLst>
          </p:cNvPr>
          <p:cNvSpPr/>
          <p:nvPr/>
        </p:nvSpPr>
        <p:spPr bwMode="auto">
          <a:xfrm>
            <a:off x="1524000" y="1676400"/>
            <a:ext cx="6096000" cy="685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10" name="Straight Connector 9">
            <a:extLst>
              <a:ext uri="{FF2B5EF4-FFF2-40B4-BE49-F238E27FC236}">
                <a16:creationId xmlns:a16="http://schemas.microsoft.com/office/drawing/2014/main" id="{601407F8-AFFF-4543-9B36-2E9C2BCB7E15}"/>
              </a:ext>
            </a:extLst>
          </p:cNvPr>
          <p:cNvCxnSpPr>
            <a:cxnSpLocks/>
          </p:cNvCxnSpPr>
          <p:nvPr/>
        </p:nvCxnSpPr>
        <p:spPr bwMode="auto">
          <a:xfrm>
            <a:off x="1905000" y="16764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D5D074-6470-47C3-A820-17211AF400FA}"/>
              </a:ext>
            </a:extLst>
          </p:cNvPr>
          <p:cNvCxnSpPr>
            <a:cxnSpLocks/>
          </p:cNvCxnSpPr>
          <p:nvPr/>
        </p:nvCxnSpPr>
        <p:spPr bwMode="auto">
          <a:xfrm>
            <a:off x="5181600" y="1676400"/>
            <a:ext cx="0" cy="6858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 name="TextBox 13">
            <a:extLst>
              <a:ext uri="{FF2B5EF4-FFF2-40B4-BE49-F238E27FC236}">
                <a16:creationId xmlns:a16="http://schemas.microsoft.com/office/drawing/2014/main" id="{8D18028E-0AC6-4BEC-A598-0E7BE55626EF}"/>
              </a:ext>
            </a:extLst>
          </p:cNvPr>
          <p:cNvSpPr txBox="1"/>
          <p:nvPr/>
        </p:nvSpPr>
        <p:spPr>
          <a:xfrm>
            <a:off x="1600206" y="1874668"/>
            <a:ext cx="228589" cy="276999"/>
          </a:xfrm>
          <a:prstGeom prst="rect">
            <a:avLst/>
          </a:prstGeom>
          <a:noFill/>
        </p:spPr>
        <p:txBody>
          <a:bodyPr wrap="square" rtlCol="0">
            <a:spAutoFit/>
          </a:bodyPr>
          <a:lstStyle/>
          <a:p>
            <a:r>
              <a:rPr lang="en-GB" dirty="0"/>
              <a:t>B</a:t>
            </a:r>
          </a:p>
        </p:txBody>
      </p:sp>
      <p:sp>
        <p:nvSpPr>
          <p:cNvPr id="15" name="TextBox 14">
            <a:extLst>
              <a:ext uri="{FF2B5EF4-FFF2-40B4-BE49-F238E27FC236}">
                <a16:creationId xmlns:a16="http://schemas.microsoft.com/office/drawing/2014/main" id="{F99EDF08-20F9-4547-B84C-467EA814DCA4}"/>
              </a:ext>
            </a:extLst>
          </p:cNvPr>
          <p:cNvSpPr txBox="1"/>
          <p:nvPr/>
        </p:nvSpPr>
        <p:spPr>
          <a:xfrm>
            <a:off x="3200400" y="1874668"/>
            <a:ext cx="2133593" cy="276999"/>
          </a:xfrm>
          <a:prstGeom prst="rect">
            <a:avLst/>
          </a:prstGeom>
          <a:noFill/>
        </p:spPr>
        <p:txBody>
          <a:bodyPr wrap="square" rtlCol="0">
            <a:spAutoFit/>
          </a:bodyPr>
          <a:lstStyle/>
          <a:p>
            <a:r>
              <a:rPr lang="en-GB" dirty="0"/>
              <a:t>Polling</a:t>
            </a:r>
          </a:p>
        </p:txBody>
      </p:sp>
      <p:cxnSp>
        <p:nvCxnSpPr>
          <p:cNvPr id="17" name="Straight Connector 16">
            <a:extLst>
              <a:ext uri="{FF2B5EF4-FFF2-40B4-BE49-F238E27FC236}">
                <a16:creationId xmlns:a16="http://schemas.microsoft.com/office/drawing/2014/main" id="{FF600BFE-ACD6-491C-BCAF-E0751067F729}"/>
              </a:ext>
            </a:extLst>
          </p:cNvPr>
          <p:cNvCxnSpPr>
            <a:cxnSpLocks/>
          </p:cNvCxnSpPr>
          <p:nvPr/>
        </p:nvCxnSpPr>
        <p:spPr bwMode="auto">
          <a:xfrm>
            <a:off x="1905000" y="2362200"/>
            <a:ext cx="533631" cy="22155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B502C720-1D39-42F7-A4E2-66A73DD5B0A1}"/>
              </a:ext>
            </a:extLst>
          </p:cNvPr>
          <p:cNvCxnSpPr>
            <a:cxnSpLocks/>
          </p:cNvCxnSpPr>
          <p:nvPr/>
        </p:nvCxnSpPr>
        <p:spPr bwMode="auto">
          <a:xfrm>
            <a:off x="5181599" y="2362200"/>
            <a:ext cx="1288561" cy="22155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Rectangle 21">
            <a:extLst>
              <a:ext uri="{FF2B5EF4-FFF2-40B4-BE49-F238E27FC236}">
                <a16:creationId xmlns:a16="http://schemas.microsoft.com/office/drawing/2014/main" id="{5839D058-6878-4DBC-ACA0-A8E61B6299A4}"/>
              </a:ext>
            </a:extLst>
          </p:cNvPr>
          <p:cNvSpPr/>
          <p:nvPr/>
        </p:nvSpPr>
        <p:spPr bwMode="auto">
          <a:xfrm>
            <a:off x="2431574" y="2583759"/>
            <a:ext cx="4038586"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23" name="Straight Connector 22">
            <a:extLst>
              <a:ext uri="{FF2B5EF4-FFF2-40B4-BE49-F238E27FC236}">
                <a16:creationId xmlns:a16="http://schemas.microsoft.com/office/drawing/2014/main" id="{778A9F51-0434-4459-A3AB-2136593823B2}"/>
              </a:ext>
            </a:extLst>
          </p:cNvPr>
          <p:cNvCxnSpPr>
            <a:cxnSpLocks/>
          </p:cNvCxnSpPr>
          <p:nvPr/>
        </p:nvCxnSpPr>
        <p:spPr bwMode="auto">
          <a:xfrm>
            <a:off x="2583968" y="258375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C6A27CB8-BA02-4774-ADA7-F57FFCCC80EE}"/>
              </a:ext>
            </a:extLst>
          </p:cNvPr>
          <p:cNvCxnSpPr>
            <a:cxnSpLocks/>
          </p:cNvCxnSpPr>
          <p:nvPr/>
        </p:nvCxnSpPr>
        <p:spPr bwMode="auto">
          <a:xfrm>
            <a:off x="3650768" y="258375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188D14A9-FE91-436D-A378-E7DCA0659E2E}"/>
              </a:ext>
            </a:extLst>
          </p:cNvPr>
          <p:cNvCxnSpPr>
            <a:cxnSpLocks/>
          </p:cNvCxnSpPr>
          <p:nvPr/>
        </p:nvCxnSpPr>
        <p:spPr bwMode="auto">
          <a:xfrm>
            <a:off x="3803168" y="258375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7" name="TextBox 26">
            <a:extLst>
              <a:ext uri="{FF2B5EF4-FFF2-40B4-BE49-F238E27FC236}">
                <a16:creationId xmlns:a16="http://schemas.microsoft.com/office/drawing/2014/main" id="{AE1FD365-9D94-438A-AD3D-105E776FCD0A}"/>
              </a:ext>
            </a:extLst>
          </p:cNvPr>
          <p:cNvSpPr txBox="1"/>
          <p:nvPr/>
        </p:nvSpPr>
        <p:spPr>
          <a:xfrm>
            <a:off x="2369435" y="2766393"/>
            <a:ext cx="228589" cy="276999"/>
          </a:xfrm>
          <a:prstGeom prst="rect">
            <a:avLst/>
          </a:prstGeom>
          <a:noFill/>
        </p:spPr>
        <p:txBody>
          <a:bodyPr wrap="square" rtlCol="0">
            <a:spAutoFit/>
          </a:bodyPr>
          <a:lstStyle/>
          <a:p>
            <a:r>
              <a:rPr lang="en-GB" dirty="0"/>
              <a:t>B</a:t>
            </a:r>
          </a:p>
        </p:txBody>
      </p:sp>
      <p:sp>
        <p:nvSpPr>
          <p:cNvPr id="28" name="TextBox 27">
            <a:extLst>
              <a:ext uri="{FF2B5EF4-FFF2-40B4-BE49-F238E27FC236}">
                <a16:creationId xmlns:a16="http://schemas.microsoft.com/office/drawing/2014/main" id="{AB1A3BD9-60E4-4549-B835-3C47CF099225}"/>
              </a:ext>
            </a:extLst>
          </p:cNvPr>
          <p:cNvSpPr txBox="1"/>
          <p:nvPr/>
        </p:nvSpPr>
        <p:spPr>
          <a:xfrm>
            <a:off x="3606391" y="2761526"/>
            <a:ext cx="228589" cy="276999"/>
          </a:xfrm>
          <a:prstGeom prst="rect">
            <a:avLst/>
          </a:prstGeom>
          <a:noFill/>
        </p:spPr>
        <p:txBody>
          <a:bodyPr wrap="square" rtlCol="0">
            <a:spAutoFit/>
          </a:bodyPr>
          <a:lstStyle/>
          <a:p>
            <a:r>
              <a:rPr lang="en-GB" dirty="0"/>
              <a:t>B</a:t>
            </a:r>
          </a:p>
        </p:txBody>
      </p:sp>
      <p:sp>
        <p:nvSpPr>
          <p:cNvPr id="29" name="TextBox 28">
            <a:extLst>
              <a:ext uri="{FF2B5EF4-FFF2-40B4-BE49-F238E27FC236}">
                <a16:creationId xmlns:a16="http://schemas.microsoft.com/office/drawing/2014/main" id="{D2CB7103-9E02-4412-8FB1-7A4E667C11D1}"/>
              </a:ext>
            </a:extLst>
          </p:cNvPr>
          <p:cNvSpPr txBox="1"/>
          <p:nvPr/>
        </p:nvSpPr>
        <p:spPr>
          <a:xfrm>
            <a:off x="2586189" y="2643683"/>
            <a:ext cx="1029827" cy="577081"/>
          </a:xfrm>
          <a:prstGeom prst="rect">
            <a:avLst/>
          </a:prstGeom>
          <a:noFill/>
        </p:spPr>
        <p:txBody>
          <a:bodyPr wrap="square" rtlCol="0">
            <a:spAutoFit/>
          </a:bodyPr>
          <a:lstStyle/>
          <a:p>
            <a:r>
              <a:rPr lang="en-GB" sz="1050" dirty="0"/>
              <a:t>Random access</a:t>
            </a:r>
          </a:p>
          <a:p>
            <a:r>
              <a:rPr lang="en-GB" sz="1050" dirty="0"/>
              <a:t>(association, TX request)</a:t>
            </a:r>
          </a:p>
        </p:txBody>
      </p:sp>
      <p:sp>
        <p:nvSpPr>
          <p:cNvPr id="30" name="TextBox 29">
            <a:extLst>
              <a:ext uri="{FF2B5EF4-FFF2-40B4-BE49-F238E27FC236}">
                <a16:creationId xmlns:a16="http://schemas.microsoft.com/office/drawing/2014/main" id="{4215180A-6264-4AFB-936E-FC4471C41C51}"/>
              </a:ext>
            </a:extLst>
          </p:cNvPr>
          <p:cNvSpPr txBox="1"/>
          <p:nvPr/>
        </p:nvSpPr>
        <p:spPr>
          <a:xfrm>
            <a:off x="4332497" y="2692276"/>
            <a:ext cx="1608335" cy="415498"/>
          </a:xfrm>
          <a:prstGeom prst="rect">
            <a:avLst/>
          </a:prstGeom>
          <a:noFill/>
        </p:spPr>
        <p:txBody>
          <a:bodyPr wrap="square" rtlCol="0">
            <a:spAutoFit/>
          </a:bodyPr>
          <a:lstStyle/>
          <a:p>
            <a:r>
              <a:rPr lang="en-GB" sz="1050" dirty="0"/>
              <a:t>Polling</a:t>
            </a:r>
          </a:p>
          <a:p>
            <a:r>
              <a:rPr lang="en-GB" sz="1050" dirty="0"/>
              <a:t>(data transmission)</a:t>
            </a:r>
          </a:p>
        </p:txBody>
      </p:sp>
      <p:sp>
        <p:nvSpPr>
          <p:cNvPr id="31" name="Rectangle 30">
            <a:extLst>
              <a:ext uri="{FF2B5EF4-FFF2-40B4-BE49-F238E27FC236}">
                <a16:creationId xmlns:a16="http://schemas.microsoft.com/office/drawing/2014/main" id="{E943570C-89F8-4A9A-B48B-A9BD4C033E00}"/>
              </a:ext>
            </a:extLst>
          </p:cNvPr>
          <p:cNvSpPr/>
          <p:nvPr/>
        </p:nvSpPr>
        <p:spPr bwMode="auto">
          <a:xfrm>
            <a:off x="1600206" y="4029215"/>
            <a:ext cx="4038586"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32" name="Straight Connector 31">
            <a:extLst>
              <a:ext uri="{FF2B5EF4-FFF2-40B4-BE49-F238E27FC236}">
                <a16:creationId xmlns:a16="http://schemas.microsoft.com/office/drawing/2014/main" id="{CE22DB34-55BC-4515-8579-3D8479D77A5E}"/>
              </a:ext>
            </a:extLst>
          </p:cNvPr>
          <p:cNvCxnSpPr>
            <a:cxnSpLocks/>
          </p:cNvCxnSpPr>
          <p:nvPr/>
        </p:nvCxnSpPr>
        <p:spPr bwMode="auto">
          <a:xfrm>
            <a:off x="1752600" y="4029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A51A4941-A17B-43C0-8BB7-898B2BE4E68C}"/>
              </a:ext>
            </a:extLst>
          </p:cNvPr>
          <p:cNvCxnSpPr>
            <a:cxnSpLocks/>
          </p:cNvCxnSpPr>
          <p:nvPr/>
        </p:nvCxnSpPr>
        <p:spPr bwMode="auto">
          <a:xfrm>
            <a:off x="2819400" y="4029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a:extLst>
              <a:ext uri="{FF2B5EF4-FFF2-40B4-BE49-F238E27FC236}">
                <a16:creationId xmlns:a16="http://schemas.microsoft.com/office/drawing/2014/main" id="{9314A748-5054-49F1-B0D2-6E6E5A4F85CF}"/>
              </a:ext>
            </a:extLst>
          </p:cNvPr>
          <p:cNvCxnSpPr>
            <a:cxnSpLocks/>
          </p:cNvCxnSpPr>
          <p:nvPr/>
        </p:nvCxnSpPr>
        <p:spPr bwMode="auto">
          <a:xfrm>
            <a:off x="2971800" y="4029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TextBox 34">
            <a:extLst>
              <a:ext uri="{FF2B5EF4-FFF2-40B4-BE49-F238E27FC236}">
                <a16:creationId xmlns:a16="http://schemas.microsoft.com/office/drawing/2014/main" id="{B68BD13F-4E2F-415F-A899-B83C3A1CEE61}"/>
              </a:ext>
            </a:extLst>
          </p:cNvPr>
          <p:cNvSpPr txBox="1"/>
          <p:nvPr/>
        </p:nvSpPr>
        <p:spPr>
          <a:xfrm>
            <a:off x="1538067" y="4211849"/>
            <a:ext cx="228589" cy="276999"/>
          </a:xfrm>
          <a:prstGeom prst="rect">
            <a:avLst/>
          </a:prstGeom>
          <a:noFill/>
        </p:spPr>
        <p:txBody>
          <a:bodyPr wrap="square" rtlCol="0">
            <a:spAutoFit/>
          </a:bodyPr>
          <a:lstStyle/>
          <a:p>
            <a:r>
              <a:rPr lang="en-GB" dirty="0"/>
              <a:t>B</a:t>
            </a:r>
          </a:p>
        </p:txBody>
      </p:sp>
      <p:sp>
        <p:nvSpPr>
          <p:cNvPr id="36" name="TextBox 35">
            <a:extLst>
              <a:ext uri="{FF2B5EF4-FFF2-40B4-BE49-F238E27FC236}">
                <a16:creationId xmlns:a16="http://schemas.microsoft.com/office/drawing/2014/main" id="{8446F130-80AD-444A-91E8-C4FB20922A06}"/>
              </a:ext>
            </a:extLst>
          </p:cNvPr>
          <p:cNvSpPr txBox="1"/>
          <p:nvPr/>
        </p:nvSpPr>
        <p:spPr>
          <a:xfrm>
            <a:off x="2775023" y="4206982"/>
            <a:ext cx="228589" cy="276999"/>
          </a:xfrm>
          <a:prstGeom prst="rect">
            <a:avLst/>
          </a:prstGeom>
          <a:noFill/>
        </p:spPr>
        <p:txBody>
          <a:bodyPr wrap="square" rtlCol="0">
            <a:spAutoFit/>
          </a:bodyPr>
          <a:lstStyle/>
          <a:p>
            <a:r>
              <a:rPr lang="en-GB" dirty="0"/>
              <a:t>B</a:t>
            </a:r>
          </a:p>
        </p:txBody>
      </p:sp>
      <p:sp>
        <p:nvSpPr>
          <p:cNvPr id="37" name="TextBox 36">
            <a:extLst>
              <a:ext uri="{FF2B5EF4-FFF2-40B4-BE49-F238E27FC236}">
                <a16:creationId xmlns:a16="http://schemas.microsoft.com/office/drawing/2014/main" id="{5A6A15F0-FA03-4858-AF99-B0072EA29A1E}"/>
              </a:ext>
            </a:extLst>
          </p:cNvPr>
          <p:cNvSpPr txBox="1"/>
          <p:nvPr/>
        </p:nvSpPr>
        <p:spPr>
          <a:xfrm>
            <a:off x="1754821" y="4089139"/>
            <a:ext cx="1029827" cy="577081"/>
          </a:xfrm>
          <a:prstGeom prst="rect">
            <a:avLst/>
          </a:prstGeom>
          <a:noFill/>
        </p:spPr>
        <p:txBody>
          <a:bodyPr wrap="square" rtlCol="0">
            <a:spAutoFit/>
          </a:bodyPr>
          <a:lstStyle/>
          <a:p>
            <a:r>
              <a:rPr lang="en-GB" sz="1050" dirty="0"/>
              <a:t>Random access</a:t>
            </a:r>
          </a:p>
          <a:p>
            <a:r>
              <a:rPr lang="en-GB" sz="1050" dirty="0"/>
              <a:t>(association, TX request)</a:t>
            </a:r>
          </a:p>
        </p:txBody>
      </p:sp>
      <p:sp>
        <p:nvSpPr>
          <p:cNvPr id="38" name="TextBox 37">
            <a:extLst>
              <a:ext uri="{FF2B5EF4-FFF2-40B4-BE49-F238E27FC236}">
                <a16:creationId xmlns:a16="http://schemas.microsoft.com/office/drawing/2014/main" id="{B7E4D7BF-5888-4191-A2F6-2C0A23412EF3}"/>
              </a:ext>
            </a:extLst>
          </p:cNvPr>
          <p:cNvSpPr txBox="1"/>
          <p:nvPr/>
        </p:nvSpPr>
        <p:spPr>
          <a:xfrm>
            <a:off x="3501129" y="4137732"/>
            <a:ext cx="1608335" cy="415498"/>
          </a:xfrm>
          <a:prstGeom prst="rect">
            <a:avLst/>
          </a:prstGeom>
          <a:noFill/>
        </p:spPr>
        <p:txBody>
          <a:bodyPr wrap="square" rtlCol="0">
            <a:spAutoFit/>
          </a:bodyPr>
          <a:lstStyle/>
          <a:p>
            <a:r>
              <a:rPr lang="en-GB" sz="1050" dirty="0"/>
              <a:t>Polling</a:t>
            </a:r>
          </a:p>
          <a:p>
            <a:r>
              <a:rPr lang="en-GB" sz="1050" dirty="0"/>
              <a:t>(data transmission)</a:t>
            </a:r>
          </a:p>
        </p:txBody>
      </p:sp>
      <p:sp>
        <p:nvSpPr>
          <p:cNvPr id="39" name="Rectangle 38">
            <a:extLst>
              <a:ext uri="{FF2B5EF4-FFF2-40B4-BE49-F238E27FC236}">
                <a16:creationId xmlns:a16="http://schemas.microsoft.com/office/drawing/2014/main" id="{7D5C2806-0BE9-45E3-B916-11ABC50F9737}"/>
              </a:ext>
            </a:extLst>
          </p:cNvPr>
          <p:cNvSpPr/>
          <p:nvPr/>
        </p:nvSpPr>
        <p:spPr bwMode="auto">
          <a:xfrm>
            <a:off x="5638793" y="4029215"/>
            <a:ext cx="2667008"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cxnSp>
        <p:nvCxnSpPr>
          <p:cNvPr id="40" name="Straight Connector 39">
            <a:extLst>
              <a:ext uri="{FF2B5EF4-FFF2-40B4-BE49-F238E27FC236}">
                <a16:creationId xmlns:a16="http://schemas.microsoft.com/office/drawing/2014/main" id="{97A2856C-7A3A-449C-BADD-18FE7FF4FF82}"/>
              </a:ext>
            </a:extLst>
          </p:cNvPr>
          <p:cNvCxnSpPr>
            <a:cxnSpLocks/>
          </p:cNvCxnSpPr>
          <p:nvPr/>
        </p:nvCxnSpPr>
        <p:spPr bwMode="auto">
          <a:xfrm>
            <a:off x="5791186" y="4029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a:extLst>
              <a:ext uri="{FF2B5EF4-FFF2-40B4-BE49-F238E27FC236}">
                <a16:creationId xmlns:a16="http://schemas.microsoft.com/office/drawing/2014/main" id="{7EFD9713-9D99-4C0D-803C-EB22F98F5E3D}"/>
              </a:ext>
            </a:extLst>
          </p:cNvPr>
          <p:cNvCxnSpPr>
            <a:cxnSpLocks/>
          </p:cNvCxnSpPr>
          <p:nvPr/>
        </p:nvCxnSpPr>
        <p:spPr bwMode="auto">
          <a:xfrm>
            <a:off x="6293311" y="4029215"/>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a:extLst>
              <a:ext uri="{FF2B5EF4-FFF2-40B4-BE49-F238E27FC236}">
                <a16:creationId xmlns:a16="http://schemas.microsoft.com/office/drawing/2014/main" id="{72C8CC3B-F117-4699-A0CD-3A776AEE1937}"/>
              </a:ext>
            </a:extLst>
          </p:cNvPr>
          <p:cNvCxnSpPr>
            <a:cxnSpLocks/>
          </p:cNvCxnSpPr>
          <p:nvPr/>
        </p:nvCxnSpPr>
        <p:spPr bwMode="auto">
          <a:xfrm>
            <a:off x="6470160" y="40386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TextBox 42">
            <a:extLst>
              <a:ext uri="{FF2B5EF4-FFF2-40B4-BE49-F238E27FC236}">
                <a16:creationId xmlns:a16="http://schemas.microsoft.com/office/drawing/2014/main" id="{A30582BB-780D-4DEF-B776-E7FECD5BCA46}"/>
              </a:ext>
            </a:extLst>
          </p:cNvPr>
          <p:cNvSpPr txBox="1"/>
          <p:nvPr/>
        </p:nvSpPr>
        <p:spPr>
          <a:xfrm>
            <a:off x="5576653" y="4211849"/>
            <a:ext cx="228589" cy="276999"/>
          </a:xfrm>
          <a:prstGeom prst="rect">
            <a:avLst/>
          </a:prstGeom>
          <a:noFill/>
        </p:spPr>
        <p:txBody>
          <a:bodyPr wrap="square" rtlCol="0">
            <a:spAutoFit/>
          </a:bodyPr>
          <a:lstStyle/>
          <a:p>
            <a:r>
              <a:rPr lang="en-GB" dirty="0"/>
              <a:t>B</a:t>
            </a:r>
          </a:p>
        </p:txBody>
      </p:sp>
      <p:sp>
        <p:nvSpPr>
          <p:cNvPr id="44" name="TextBox 43">
            <a:extLst>
              <a:ext uri="{FF2B5EF4-FFF2-40B4-BE49-F238E27FC236}">
                <a16:creationId xmlns:a16="http://schemas.microsoft.com/office/drawing/2014/main" id="{D31F40E4-BCE4-418F-BE8D-289190232DB9}"/>
              </a:ext>
            </a:extLst>
          </p:cNvPr>
          <p:cNvSpPr txBox="1"/>
          <p:nvPr/>
        </p:nvSpPr>
        <p:spPr>
          <a:xfrm>
            <a:off x="6241571" y="4218801"/>
            <a:ext cx="228589" cy="276999"/>
          </a:xfrm>
          <a:prstGeom prst="rect">
            <a:avLst/>
          </a:prstGeom>
          <a:noFill/>
        </p:spPr>
        <p:txBody>
          <a:bodyPr wrap="square" rtlCol="0">
            <a:spAutoFit/>
          </a:bodyPr>
          <a:lstStyle/>
          <a:p>
            <a:r>
              <a:rPr lang="en-GB" dirty="0"/>
              <a:t>B</a:t>
            </a:r>
          </a:p>
        </p:txBody>
      </p:sp>
      <p:sp>
        <p:nvSpPr>
          <p:cNvPr id="45" name="TextBox 44">
            <a:extLst>
              <a:ext uri="{FF2B5EF4-FFF2-40B4-BE49-F238E27FC236}">
                <a16:creationId xmlns:a16="http://schemas.microsoft.com/office/drawing/2014/main" id="{B62B0DCC-5746-444E-B7DC-CFD87115E093}"/>
              </a:ext>
            </a:extLst>
          </p:cNvPr>
          <p:cNvSpPr txBox="1"/>
          <p:nvPr/>
        </p:nvSpPr>
        <p:spPr>
          <a:xfrm>
            <a:off x="5765482" y="4202838"/>
            <a:ext cx="541161" cy="338554"/>
          </a:xfrm>
          <a:prstGeom prst="rect">
            <a:avLst/>
          </a:prstGeom>
          <a:noFill/>
        </p:spPr>
        <p:txBody>
          <a:bodyPr wrap="square" rtlCol="0">
            <a:spAutoFit/>
          </a:bodyPr>
          <a:lstStyle/>
          <a:p>
            <a:r>
              <a:rPr lang="en-GB" sz="800" dirty="0"/>
              <a:t>Random access</a:t>
            </a:r>
          </a:p>
        </p:txBody>
      </p:sp>
      <p:sp>
        <p:nvSpPr>
          <p:cNvPr id="46" name="TextBox 45">
            <a:extLst>
              <a:ext uri="{FF2B5EF4-FFF2-40B4-BE49-F238E27FC236}">
                <a16:creationId xmlns:a16="http://schemas.microsoft.com/office/drawing/2014/main" id="{50F1771B-9D2E-40ED-BBD9-C823F19CEE49}"/>
              </a:ext>
            </a:extLst>
          </p:cNvPr>
          <p:cNvSpPr txBox="1"/>
          <p:nvPr/>
        </p:nvSpPr>
        <p:spPr>
          <a:xfrm>
            <a:off x="6712535" y="4137732"/>
            <a:ext cx="1608335" cy="415498"/>
          </a:xfrm>
          <a:prstGeom prst="rect">
            <a:avLst/>
          </a:prstGeom>
          <a:noFill/>
        </p:spPr>
        <p:txBody>
          <a:bodyPr wrap="square" rtlCol="0">
            <a:spAutoFit/>
          </a:bodyPr>
          <a:lstStyle/>
          <a:p>
            <a:r>
              <a:rPr lang="en-GB" sz="1050" dirty="0"/>
              <a:t>Polling</a:t>
            </a:r>
          </a:p>
          <a:p>
            <a:r>
              <a:rPr lang="en-GB" sz="1050" dirty="0"/>
              <a:t>(data transmission)</a:t>
            </a:r>
          </a:p>
        </p:txBody>
      </p:sp>
      <p:sp>
        <p:nvSpPr>
          <p:cNvPr id="47" name="TextBox 46">
            <a:extLst>
              <a:ext uri="{FF2B5EF4-FFF2-40B4-BE49-F238E27FC236}">
                <a16:creationId xmlns:a16="http://schemas.microsoft.com/office/drawing/2014/main" id="{1E67CAAA-AE8F-41A7-AB1A-42B16E45F700}"/>
              </a:ext>
            </a:extLst>
          </p:cNvPr>
          <p:cNvSpPr txBox="1"/>
          <p:nvPr/>
        </p:nvSpPr>
        <p:spPr>
          <a:xfrm>
            <a:off x="282051" y="4049698"/>
            <a:ext cx="1067093" cy="646331"/>
          </a:xfrm>
          <a:prstGeom prst="rect">
            <a:avLst/>
          </a:prstGeom>
          <a:noFill/>
        </p:spPr>
        <p:txBody>
          <a:bodyPr wrap="square" rtlCol="0">
            <a:spAutoFit/>
          </a:bodyPr>
          <a:lstStyle/>
          <a:p>
            <a:r>
              <a:rPr lang="en-GB" dirty="0"/>
              <a:t>No </a:t>
            </a:r>
            <a:r>
              <a:rPr lang="en-GB" dirty="0" err="1"/>
              <a:t>superframe</a:t>
            </a:r>
            <a:r>
              <a:rPr lang="en-GB" dirty="0"/>
              <a:t> structure: </a:t>
            </a:r>
          </a:p>
        </p:txBody>
      </p:sp>
      <p:sp>
        <p:nvSpPr>
          <p:cNvPr id="48" name="TextBox 47">
            <a:extLst>
              <a:ext uri="{FF2B5EF4-FFF2-40B4-BE49-F238E27FC236}">
                <a16:creationId xmlns:a16="http://schemas.microsoft.com/office/drawing/2014/main" id="{B7372976-21C4-4039-BCBD-EC33DDDECD83}"/>
              </a:ext>
            </a:extLst>
          </p:cNvPr>
          <p:cNvSpPr txBox="1"/>
          <p:nvPr/>
        </p:nvSpPr>
        <p:spPr>
          <a:xfrm>
            <a:off x="280200" y="1715869"/>
            <a:ext cx="1067093" cy="461665"/>
          </a:xfrm>
          <a:prstGeom prst="rect">
            <a:avLst/>
          </a:prstGeom>
          <a:noFill/>
        </p:spPr>
        <p:txBody>
          <a:bodyPr wrap="square" rtlCol="0">
            <a:spAutoFit/>
          </a:bodyPr>
          <a:lstStyle/>
          <a:p>
            <a:r>
              <a:rPr lang="en-GB" dirty="0" err="1"/>
              <a:t>Superframe</a:t>
            </a:r>
            <a:r>
              <a:rPr lang="en-GB" dirty="0"/>
              <a:t> structure: </a:t>
            </a:r>
          </a:p>
        </p:txBody>
      </p:sp>
      <p:sp>
        <p:nvSpPr>
          <p:cNvPr id="7" name="TextBox 6">
            <a:extLst>
              <a:ext uri="{FF2B5EF4-FFF2-40B4-BE49-F238E27FC236}">
                <a16:creationId xmlns:a16="http://schemas.microsoft.com/office/drawing/2014/main" id="{C902AF3A-C3B6-49CE-BFB6-C2CC7472D429}"/>
              </a:ext>
            </a:extLst>
          </p:cNvPr>
          <p:cNvSpPr txBox="1"/>
          <p:nvPr/>
        </p:nvSpPr>
        <p:spPr>
          <a:xfrm>
            <a:off x="6164792" y="1884053"/>
            <a:ext cx="1371604" cy="276999"/>
          </a:xfrm>
          <a:prstGeom prst="rect">
            <a:avLst/>
          </a:prstGeom>
          <a:noFill/>
        </p:spPr>
        <p:txBody>
          <a:bodyPr wrap="square" rtlCol="0">
            <a:spAutoFit/>
          </a:bodyPr>
          <a:lstStyle/>
          <a:p>
            <a:r>
              <a:rPr lang="en-GB" dirty="0"/>
              <a:t>GTS ?</a:t>
            </a:r>
          </a:p>
        </p:txBody>
      </p:sp>
      <p:sp>
        <p:nvSpPr>
          <p:cNvPr id="49" name="TextBox 48">
            <a:extLst>
              <a:ext uri="{FF2B5EF4-FFF2-40B4-BE49-F238E27FC236}">
                <a16:creationId xmlns:a16="http://schemas.microsoft.com/office/drawing/2014/main" id="{9DF4BE9D-03FC-426A-B42E-8B27A97915DF}"/>
              </a:ext>
            </a:extLst>
          </p:cNvPr>
          <p:cNvSpPr txBox="1"/>
          <p:nvPr/>
        </p:nvSpPr>
        <p:spPr>
          <a:xfrm>
            <a:off x="4302162" y="2583759"/>
            <a:ext cx="1428850" cy="215444"/>
          </a:xfrm>
          <a:prstGeom prst="rect">
            <a:avLst/>
          </a:prstGeom>
          <a:noFill/>
        </p:spPr>
        <p:txBody>
          <a:bodyPr wrap="square" rtlCol="0">
            <a:spAutoFit/>
          </a:bodyPr>
          <a:lstStyle/>
          <a:p>
            <a:r>
              <a:rPr lang="en-GB" sz="800" dirty="0"/>
              <a:t>5.1.2.4.2 and 5.1.2.4.3</a:t>
            </a:r>
          </a:p>
        </p:txBody>
      </p:sp>
      <p:sp>
        <p:nvSpPr>
          <p:cNvPr id="50" name="TextBox 49">
            <a:extLst>
              <a:ext uri="{FF2B5EF4-FFF2-40B4-BE49-F238E27FC236}">
                <a16:creationId xmlns:a16="http://schemas.microsoft.com/office/drawing/2014/main" id="{11BDC06B-8750-48F5-B44C-2DD3753C878D}"/>
              </a:ext>
            </a:extLst>
          </p:cNvPr>
          <p:cNvSpPr txBox="1"/>
          <p:nvPr/>
        </p:nvSpPr>
        <p:spPr>
          <a:xfrm>
            <a:off x="3486361" y="4030010"/>
            <a:ext cx="1428850" cy="215444"/>
          </a:xfrm>
          <a:prstGeom prst="rect">
            <a:avLst/>
          </a:prstGeom>
          <a:noFill/>
        </p:spPr>
        <p:txBody>
          <a:bodyPr wrap="square" rtlCol="0">
            <a:spAutoFit/>
          </a:bodyPr>
          <a:lstStyle/>
          <a:p>
            <a:r>
              <a:rPr lang="en-GB" sz="800" dirty="0"/>
              <a:t>5.1.2.4.2 and 5.1.2.4.3</a:t>
            </a:r>
          </a:p>
        </p:txBody>
      </p:sp>
      <p:sp>
        <p:nvSpPr>
          <p:cNvPr id="51" name="TextBox 50">
            <a:extLst>
              <a:ext uri="{FF2B5EF4-FFF2-40B4-BE49-F238E27FC236}">
                <a16:creationId xmlns:a16="http://schemas.microsoft.com/office/drawing/2014/main" id="{CE3EA755-7AD5-4F61-976C-47799B49F41B}"/>
              </a:ext>
            </a:extLst>
          </p:cNvPr>
          <p:cNvSpPr txBox="1"/>
          <p:nvPr/>
        </p:nvSpPr>
        <p:spPr>
          <a:xfrm>
            <a:off x="6723737" y="4020625"/>
            <a:ext cx="1428850" cy="215444"/>
          </a:xfrm>
          <a:prstGeom prst="rect">
            <a:avLst/>
          </a:prstGeom>
          <a:noFill/>
        </p:spPr>
        <p:txBody>
          <a:bodyPr wrap="square" rtlCol="0">
            <a:spAutoFit/>
          </a:bodyPr>
          <a:lstStyle/>
          <a:p>
            <a:r>
              <a:rPr lang="en-GB" sz="800" dirty="0"/>
              <a:t>5.1.2.4.2 and 5.1.2.4.3</a:t>
            </a:r>
          </a:p>
        </p:txBody>
      </p:sp>
      <p:sp>
        <p:nvSpPr>
          <p:cNvPr id="52" name="TextBox 51">
            <a:extLst>
              <a:ext uri="{FF2B5EF4-FFF2-40B4-BE49-F238E27FC236}">
                <a16:creationId xmlns:a16="http://schemas.microsoft.com/office/drawing/2014/main" id="{759AD400-9BA3-439A-A3CD-B55F57E79F39}"/>
              </a:ext>
            </a:extLst>
          </p:cNvPr>
          <p:cNvSpPr txBox="1"/>
          <p:nvPr/>
        </p:nvSpPr>
        <p:spPr>
          <a:xfrm>
            <a:off x="1473751" y="1706424"/>
            <a:ext cx="481497" cy="215444"/>
          </a:xfrm>
          <a:prstGeom prst="rect">
            <a:avLst/>
          </a:prstGeom>
          <a:noFill/>
        </p:spPr>
        <p:txBody>
          <a:bodyPr wrap="square" rtlCol="0">
            <a:spAutoFit/>
          </a:bodyPr>
          <a:lstStyle/>
          <a:p>
            <a:r>
              <a:rPr lang="en-GB" sz="800" dirty="0"/>
              <a:t>5.1.1.1</a:t>
            </a:r>
          </a:p>
        </p:txBody>
      </p:sp>
      <p:sp>
        <p:nvSpPr>
          <p:cNvPr id="53" name="TextBox 52">
            <a:extLst>
              <a:ext uri="{FF2B5EF4-FFF2-40B4-BE49-F238E27FC236}">
                <a16:creationId xmlns:a16="http://schemas.microsoft.com/office/drawing/2014/main" id="{093F1F88-0A5F-4009-AACA-257E78F50112}"/>
              </a:ext>
            </a:extLst>
          </p:cNvPr>
          <p:cNvSpPr txBox="1"/>
          <p:nvPr/>
        </p:nvSpPr>
        <p:spPr>
          <a:xfrm>
            <a:off x="3260380" y="1697540"/>
            <a:ext cx="481497" cy="215444"/>
          </a:xfrm>
          <a:prstGeom prst="rect">
            <a:avLst/>
          </a:prstGeom>
          <a:noFill/>
        </p:spPr>
        <p:txBody>
          <a:bodyPr wrap="square" rtlCol="0">
            <a:spAutoFit/>
          </a:bodyPr>
          <a:lstStyle/>
          <a:p>
            <a:r>
              <a:rPr lang="en-GB" sz="800" dirty="0"/>
              <a:t>5.1.2.4</a:t>
            </a:r>
          </a:p>
        </p:txBody>
      </p:sp>
      <p:sp>
        <p:nvSpPr>
          <p:cNvPr id="54" name="TextBox 53">
            <a:extLst>
              <a:ext uri="{FF2B5EF4-FFF2-40B4-BE49-F238E27FC236}">
                <a16:creationId xmlns:a16="http://schemas.microsoft.com/office/drawing/2014/main" id="{5B00572E-A91E-4061-B105-D440EC4FD527}"/>
              </a:ext>
            </a:extLst>
          </p:cNvPr>
          <p:cNvSpPr txBox="1"/>
          <p:nvPr/>
        </p:nvSpPr>
        <p:spPr>
          <a:xfrm>
            <a:off x="2774130" y="2546082"/>
            <a:ext cx="554041" cy="215444"/>
          </a:xfrm>
          <a:prstGeom prst="rect">
            <a:avLst/>
          </a:prstGeom>
          <a:noFill/>
        </p:spPr>
        <p:txBody>
          <a:bodyPr wrap="square" rtlCol="0">
            <a:spAutoFit/>
          </a:bodyPr>
          <a:lstStyle/>
          <a:p>
            <a:r>
              <a:rPr lang="en-GB" sz="800" dirty="0"/>
              <a:t>5.1.2.4.1</a:t>
            </a:r>
          </a:p>
        </p:txBody>
      </p:sp>
      <p:sp>
        <p:nvSpPr>
          <p:cNvPr id="55" name="TextBox 54">
            <a:extLst>
              <a:ext uri="{FF2B5EF4-FFF2-40B4-BE49-F238E27FC236}">
                <a16:creationId xmlns:a16="http://schemas.microsoft.com/office/drawing/2014/main" id="{121A67B3-30AD-4943-8C34-0886ACC1429E}"/>
              </a:ext>
            </a:extLst>
          </p:cNvPr>
          <p:cNvSpPr txBox="1"/>
          <p:nvPr/>
        </p:nvSpPr>
        <p:spPr>
          <a:xfrm>
            <a:off x="1950570" y="3987394"/>
            <a:ext cx="554041" cy="215444"/>
          </a:xfrm>
          <a:prstGeom prst="rect">
            <a:avLst/>
          </a:prstGeom>
          <a:noFill/>
        </p:spPr>
        <p:txBody>
          <a:bodyPr wrap="square" rtlCol="0">
            <a:spAutoFit/>
          </a:bodyPr>
          <a:lstStyle/>
          <a:p>
            <a:r>
              <a:rPr lang="en-GB" sz="800" dirty="0"/>
              <a:t>5.1.2.4.1</a:t>
            </a:r>
          </a:p>
        </p:txBody>
      </p:sp>
      <p:sp>
        <p:nvSpPr>
          <p:cNvPr id="56" name="TextBox 55">
            <a:extLst>
              <a:ext uri="{FF2B5EF4-FFF2-40B4-BE49-F238E27FC236}">
                <a16:creationId xmlns:a16="http://schemas.microsoft.com/office/drawing/2014/main" id="{62466D5A-84C5-4F32-A355-6A6E0609DB4D}"/>
              </a:ext>
            </a:extLst>
          </p:cNvPr>
          <p:cNvSpPr txBox="1"/>
          <p:nvPr/>
        </p:nvSpPr>
        <p:spPr>
          <a:xfrm>
            <a:off x="5785529" y="4008305"/>
            <a:ext cx="554041" cy="215444"/>
          </a:xfrm>
          <a:prstGeom prst="rect">
            <a:avLst/>
          </a:prstGeom>
          <a:noFill/>
        </p:spPr>
        <p:txBody>
          <a:bodyPr wrap="square" rtlCol="0">
            <a:spAutoFit/>
          </a:bodyPr>
          <a:lstStyle/>
          <a:p>
            <a:r>
              <a:rPr lang="en-GB" sz="800" dirty="0"/>
              <a:t>5.1.2.4.1</a:t>
            </a:r>
          </a:p>
        </p:txBody>
      </p:sp>
      <p:sp>
        <p:nvSpPr>
          <p:cNvPr id="57" name="Speech Bubble: Rectangle with Corners Rounded 56">
            <a:extLst>
              <a:ext uri="{FF2B5EF4-FFF2-40B4-BE49-F238E27FC236}">
                <a16:creationId xmlns:a16="http://schemas.microsoft.com/office/drawing/2014/main" id="{B186EA2A-1D7A-460C-A8B8-F6401FA96F4F}"/>
              </a:ext>
            </a:extLst>
          </p:cNvPr>
          <p:cNvSpPr/>
          <p:nvPr/>
        </p:nvSpPr>
        <p:spPr bwMode="auto">
          <a:xfrm>
            <a:off x="761987" y="2523985"/>
            <a:ext cx="952513" cy="531627"/>
          </a:xfrm>
          <a:prstGeom prst="wedgeRoundRectCallout">
            <a:avLst>
              <a:gd name="adj1" fmla="val 47205"/>
              <a:gd name="adj2" fmla="val -129023"/>
              <a:gd name="adj3" fmla="val 16667"/>
            </a:avLst>
          </a:prstGeom>
          <a:ln>
            <a:headEnd type="none" w="sm" len="sm"/>
            <a:tailEnd type="none" w="sm" len="s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To start a </a:t>
            </a:r>
            <a:r>
              <a:rPr kumimoji="0" lang="en-GB" sz="1200" b="0" i="0" u="none" strike="noStrike" cap="none" normalizeH="0" baseline="0" dirty="0" err="1">
                <a:ln>
                  <a:noFill/>
                </a:ln>
                <a:solidFill>
                  <a:schemeClr val="tx1"/>
                </a:solidFill>
                <a:effectLst/>
                <a:latin typeface="Times New Roman" pitchFamily="18" charset="0"/>
              </a:rPr>
              <a:t>superframe</a:t>
            </a:r>
            <a:endParaRPr kumimoji="0" lang="en-GB" sz="1200" b="0" i="0" u="none" strike="noStrike" cap="none" normalizeH="0" baseline="0" dirty="0">
              <a:ln>
                <a:noFill/>
              </a:ln>
              <a:solidFill>
                <a:schemeClr val="tx1"/>
              </a:solidFill>
              <a:effectLst/>
              <a:latin typeface="Times New Roman" pitchFamily="18" charset="0"/>
            </a:endParaRPr>
          </a:p>
        </p:txBody>
      </p:sp>
      <p:sp>
        <p:nvSpPr>
          <p:cNvPr id="58" name="Speech Bubble: Rectangle with Corners Rounded 57">
            <a:extLst>
              <a:ext uri="{FF2B5EF4-FFF2-40B4-BE49-F238E27FC236}">
                <a16:creationId xmlns:a16="http://schemas.microsoft.com/office/drawing/2014/main" id="{5B3AE003-1384-44E0-B06E-5DF057DA6CE5}"/>
              </a:ext>
            </a:extLst>
          </p:cNvPr>
          <p:cNvSpPr/>
          <p:nvPr/>
        </p:nvSpPr>
        <p:spPr bwMode="auto">
          <a:xfrm>
            <a:off x="2583968" y="3343474"/>
            <a:ext cx="1094950" cy="583939"/>
          </a:xfrm>
          <a:prstGeom prst="wedgeRoundRectCallout">
            <a:avLst>
              <a:gd name="adj1" fmla="val 52912"/>
              <a:gd name="adj2" fmla="val -101379"/>
              <a:gd name="adj3" fmla="val 16667"/>
            </a:avLst>
          </a:prstGeom>
          <a:ln>
            <a:headEnd type="none" w="sm" len="sm"/>
            <a:tailEnd type="none" w="sm" len="s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Times New Roman" pitchFamily="18" charset="0"/>
              </a:rPr>
              <a:t>To start a random access or polling period</a:t>
            </a:r>
          </a:p>
        </p:txBody>
      </p:sp>
      <p:cxnSp>
        <p:nvCxnSpPr>
          <p:cNvPr id="59" name="Straight Arrow Connector 58">
            <a:extLst>
              <a:ext uri="{FF2B5EF4-FFF2-40B4-BE49-F238E27FC236}">
                <a16:creationId xmlns:a16="http://schemas.microsoft.com/office/drawing/2014/main" id="{CC911992-62E5-4E64-B23F-D479151A0C75}"/>
              </a:ext>
            </a:extLst>
          </p:cNvPr>
          <p:cNvCxnSpPr>
            <a:cxnSpLocks/>
          </p:cNvCxnSpPr>
          <p:nvPr/>
        </p:nvCxnSpPr>
        <p:spPr bwMode="auto">
          <a:xfrm flipH="1" flipV="1">
            <a:off x="2466107" y="3209550"/>
            <a:ext cx="131917" cy="1403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4341931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36629</TotalTime>
  <Words>479</Words>
  <Application>Microsoft Office PowerPoint</Application>
  <PresentationFormat>On-screen Show (4:3)</PresentationFormat>
  <Paragraphs>105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MS PGothic</vt:lpstr>
      <vt:lpstr>MS PGothic</vt:lpstr>
      <vt:lpstr>宋体</vt:lpstr>
      <vt:lpstr>Arial</vt:lpstr>
      <vt:lpstr>Times New Roman</vt:lpstr>
      <vt:lpstr>802-11-Submission</vt:lpstr>
      <vt:lpstr>PowerPoint Presentation</vt:lpstr>
      <vt:lpstr>A few questions asked before proposal</vt:lpstr>
      <vt:lpstr>Proposed MAC structure</vt:lpstr>
      <vt:lpstr>Proposed MAC structure</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SG usage model</dc:title>
  <dc:creator>John Li</dc:creator>
  <cp:lastModifiedBy>Chong Han</cp:lastModifiedBy>
  <cp:revision>1702</cp:revision>
  <cp:lastPrinted>1998-02-10T13:28:06Z</cp:lastPrinted>
  <dcterms:created xsi:type="dcterms:W3CDTF">2007-04-17T18:10:23Z</dcterms:created>
  <dcterms:modified xsi:type="dcterms:W3CDTF">2018-09-11T14:36:25Z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(3)iMELFeVCSXZNXUNkgvRzQ0Tb11p3tmCVvTD5OQ2ycf6R55/zN7z3Av5O7Z2liLTfTuanmgAD
6XXUahnwyDOespWf9D4Yaem/w4OoD8joT0CrlFUVZELs3lYoJ4TN5UtQoOF0HCutRxB+4YL0
tOuPRpMYleZoZ0Cu7cfXw7Gfm9edlvFI525qMMAFRb6sU/n4e39wTn5o1ofmSYyY5CuNAD6R
/BNM/fqw8kshJoNF6W</vt:lpwstr>
  </property>
  <property fmtid="{D5CDD505-2E9C-101B-9397-08002B2CF9AE}" pid="10" name="_2015_ms_pID_7253431">
    <vt:lpwstr>GR0xZO9V8oHrXR7K2N7o9vNGXZ+f8MobYOS5c3CpDSz+uAv2IH3G/1
GZpxqTGj1Sy7IlsKXiOgAiQ3LMTYU1fcAV2gwRsopE9szXbzFq6jJeJ9JYD3VgxVq099IWUn
9XSZhI31Y0s9364t2MYzMbgLFjsD9qsyAthtcbdd+AIH3LtyQhH5mBBemOGyIk6T/yMUeKcm
U37exIfLIX+oydGVm7Uzxyi6we+PLztjK/eS</vt:lpwstr>
  </property>
  <property fmtid="{D5CDD505-2E9C-101B-9397-08002B2CF9AE}" pid="11" name="_2015_ms_pID_7253432">
    <vt:lpwstr>lj2Gg3ic8U3uSgq5az/Y/o0=</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1509675532</vt:lpwstr>
  </property>
</Properties>
</file>