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526" r:id="rId2"/>
    <p:sldId id="527" r:id="rId3"/>
    <p:sldId id="530" r:id="rId4"/>
    <p:sldId id="528" r:id="rId5"/>
    <p:sldId id="529"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808" y="-3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4625"/>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733058D7-F10E-4D38-AF53-05376C552339}"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897611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250"/>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70EF6F2D-7E2D-44A6-BDC6-A538BD68E4FE}"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68191947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dirty="0" smtClean="0"/>
              <a:t>September 2018</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CA964658-693B-4F36-8225-8925894DB7DC}" type="slidenum">
              <a:rPr lang="en-US" altLang="zh-CN"/>
              <a:pPr/>
              <a:t>‹#›</a:t>
            </a:fld>
            <a:endParaRPr lang="en-US" altLang="zh-CN"/>
          </a:p>
        </p:txBody>
      </p:sp>
    </p:spTree>
    <p:extLst>
      <p:ext uri="{BB962C8B-B14F-4D97-AF65-F5344CB8AC3E}">
        <p14:creationId xmlns:p14="http://schemas.microsoft.com/office/powerpoint/2010/main" val="36531503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dirty="0" smtClean="0"/>
              <a:t>September 2018</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95706F3C-6750-4F4F-97A8-C238AF218A88}" type="slidenum">
              <a:rPr lang="en-US" altLang="zh-CN"/>
              <a:pPr/>
              <a:t>‹#›</a:t>
            </a:fld>
            <a:endParaRPr lang="en-US" altLang="zh-CN"/>
          </a:p>
        </p:txBody>
      </p:sp>
      <p:sp>
        <p:nvSpPr>
          <p:cNvPr id="6" name="Footer Placeholder 4"/>
          <p:cNvSpPr>
            <a:spLocks noGrp="1"/>
          </p:cNvSpPr>
          <p:nvPr>
            <p:ph type="ftr" sz="quarter" idx="4294967295"/>
          </p:nvPr>
        </p:nvSpPr>
        <p:spPr>
          <a:xfrm>
            <a:off x="7457088" y="6475413"/>
            <a:ext cx="108683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smtClean="0"/>
              <a:t>John Li (Huawei)</a:t>
            </a:r>
          </a:p>
        </p:txBody>
      </p:sp>
    </p:spTree>
    <p:extLst>
      <p:ext uri="{BB962C8B-B14F-4D97-AF65-F5344CB8AC3E}">
        <p14:creationId xmlns:p14="http://schemas.microsoft.com/office/powerpoint/2010/main" val="31837857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ltLang="zh-CN" dirty="0" smtClean="0"/>
              <a:t>September</a:t>
            </a:r>
            <a:r>
              <a:rPr lang="en-US" dirty="0" smtClean="0"/>
              <a:t> 2018</a:t>
            </a:r>
            <a:endParaRPr lang="en-US" dirty="0"/>
          </a:p>
        </p:txBody>
      </p:sp>
      <p:sp>
        <p:nvSpPr>
          <p:cNvPr id="1029" name="Rectangle 5"/>
          <p:cNvSpPr>
            <a:spLocks noGrp="1" noChangeArrowheads="1"/>
          </p:cNvSpPr>
          <p:nvPr>
            <p:ph type="ftr" sz="quarter" idx="3"/>
          </p:nvPr>
        </p:nvSpPr>
        <p:spPr bwMode="auto">
          <a:xfrm>
            <a:off x="7457088" y="6475413"/>
            <a:ext cx="10868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John Li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5224AC82-1B38-4D7E-B738-A6BC7FD862DC}" type="slidenum">
              <a:rPr lang="en-US" altLang="zh-CN"/>
              <a:pPr/>
              <a:t>‹#›</a:t>
            </a:fld>
            <a:endParaRPr lang="en-US" altLang="zh-CN"/>
          </a:p>
        </p:txBody>
      </p:sp>
      <p:sp>
        <p:nvSpPr>
          <p:cNvPr id="1031" name="Rectangle 7"/>
          <p:cNvSpPr>
            <a:spLocks noChangeArrowheads="1"/>
          </p:cNvSpPr>
          <p:nvPr/>
        </p:nvSpPr>
        <p:spPr bwMode="auto">
          <a:xfrm>
            <a:off x="5168775" y="332601"/>
            <a:ext cx="329577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solidFill>
                  <a:schemeClr val="tx1"/>
                </a:solidFill>
              </a:rPr>
              <a:t>doc.: IEEE </a:t>
            </a:r>
            <a:r>
              <a:rPr lang="en-US" sz="1800" b="1" dirty="0" smtClean="0">
                <a:solidFill>
                  <a:schemeClr val="tx1"/>
                </a:solidFill>
              </a:rPr>
              <a:t>802.15-17/0448r0</a:t>
            </a:r>
            <a:endParaRPr lang="en-US" sz="18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altLang="zh-CN" dirty="0" smtClean="0"/>
              <a:t>September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1</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
        <p:nvSpPr>
          <p:cNvPr id="7"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a:t>
            </a:r>
            <a:r>
              <a:rPr lang="en-US" altLang="zh-CN" sz="1600" dirty="0" smtClean="0">
                <a:solidFill>
                  <a:schemeClr val="tx2"/>
                </a:solidFill>
              </a:rPr>
              <a:t>Discussion on MAC functionalities</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March </a:t>
            </a:r>
            <a:r>
              <a:rPr lang="en-US" altLang="en-US" sz="1600" dirty="0">
                <a:solidFill>
                  <a:schemeClr val="tx2"/>
                </a:solidFill>
              </a:rPr>
              <a:t>6</a:t>
            </a:r>
            <a:r>
              <a:rPr lang="en-US" altLang="en-US" sz="1600" dirty="0" smtClean="0">
                <a:solidFill>
                  <a:schemeClr val="tx2"/>
                </a:solidFill>
              </a:rPr>
              <a:t>, 2018</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John Li	</a:t>
            </a:r>
          </a:p>
          <a:p>
            <a:r>
              <a:rPr lang="en-US" altLang="en-US" sz="1600" dirty="0" smtClean="0">
                <a:solidFill>
                  <a:schemeClr val="tx2"/>
                </a:solidFill>
              </a:rPr>
              <a:t>Company: Huawei</a:t>
            </a:r>
            <a:endParaRPr kumimoji="1" lang="en-US" altLang="zh-TW" sz="1600" dirty="0" smtClean="0"/>
          </a:p>
          <a:p>
            <a:r>
              <a:rPr lang="en-US" altLang="en-US" sz="1600" dirty="0" smtClean="0">
                <a:solidFill>
                  <a:schemeClr val="tx2"/>
                </a:solidFill>
              </a:rPr>
              <a:t>Address: 	No.156 </a:t>
            </a:r>
            <a:r>
              <a:rPr lang="en-US" altLang="en-US" sz="1600" dirty="0" err="1" smtClean="0">
                <a:solidFill>
                  <a:schemeClr val="tx2"/>
                </a:solidFill>
              </a:rPr>
              <a:t>Beiqing</a:t>
            </a:r>
            <a:r>
              <a:rPr lang="en-US" altLang="en-US" sz="1600" dirty="0" smtClean="0">
                <a:solidFill>
                  <a:schemeClr val="tx2"/>
                </a:solidFill>
              </a:rPr>
              <a:t> road, Beijing</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+86 158 0153 9749 </a:t>
            </a:r>
          </a:p>
          <a:p>
            <a:r>
              <a:rPr lang="en-US" altLang="en-US" sz="1600" dirty="0" smtClean="0">
                <a:solidFill>
                  <a:schemeClr val="tx2"/>
                </a:solidFill>
              </a:rPr>
              <a:t>e-mail: 	john.liqiang@hisilicon.com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document summarize the MAC functionalities in current draft and assist discussion on future MAC</a:t>
            </a:r>
            <a:r>
              <a:rPr lang="zh-CN" altLang="en-US" sz="1600" dirty="0">
                <a:solidFill>
                  <a:schemeClr val="tx2"/>
                </a:solidFill>
              </a:rPr>
              <a:t> </a:t>
            </a:r>
            <a:r>
              <a:rPr lang="en-US" altLang="zh-CN" sz="1600" dirty="0" smtClean="0">
                <a:solidFill>
                  <a:schemeClr val="tx2"/>
                </a:solidFill>
              </a:rPr>
              <a:t>development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Assist discussion on MAC functionalities</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9680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MAC functionalities</a:t>
            </a:r>
            <a:endParaRPr lang="zh-CN" altLang="en-US" dirty="0"/>
          </a:p>
        </p:txBody>
      </p:sp>
      <p:sp>
        <p:nvSpPr>
          <p:cNvPr id="4" name="日期占位符 3"/>
          <p:cNvSpPr>
            <a:spLocks noGrp="1"/>
          </p:cNvSpPr>
          <p:nvPr>
            <p:ph type="dt" sz="half" idx="10"/>
          </p:nvPr>
        </p:nvSpPr>
        <p:spPr/>
        <p:txBody>
          <a:bodyPr/>
          <a:lstStyle/>
          <a:p>
            <a:pPr>
              <a:defRPr/>
            </a:pPr>
            <a:r>
              <a:rPr lang="en-US" altLang="zh-CN" smtClean="0"/>
              <a:t>September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2</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graphicFrame>
        <p:nvGraphicFramePr>
          <p:cNvPr id="7" name="表格 6"/>
          <p:cNvGraphicFramePr>
            <a:graphicFrameLocks noGrp="1"/>
          </p:cNvGraphicFramePr>
          <p:nvPr>
            <p:extLst>
              <p:ext uri="{D42A27DB-BD31-4B8C-83A1-F6EECF244321}">
                <p14:modId xmlns:p14="http://schemas.microsoft.com/office/powerpoint/2010/main" val="2663518165"/>
              </p:ext>
            </p:extLst>
          </p:nvPr>
        </p:nvGraphicFramePr>
        <p:xfrm>
          <a:off x="0" y="1888966"/>
          <a:ext cx="9144000" cy="2194560"/>
        </p:xfrm>
        <a:graphic>
          <a:graphicData uri="http://schemas.openxmlformats.org/drawingml/2006/table">
            <a:tbl>
              <a:tblPr firstRow="1" bandRow="1">
                <a:tableStyleId>{5C22544A-7EE6-4342-B048-85BDC9FD1C3A}</a:tableStyleId>
              </a:tblPr>
              <a:tblGrid>
                <a:gridCol w="2286000"/>
                <a:gridCol w="2286000"/>
                <a:gridCol w="2286000"/>
                <a:gridCol w="2286000"/>
              </a:tblGrid>
              <a:tr h="370840">
                <a:tc>
                  <a:txBody>
                    <a:bodyPr/>
                    <a:lstStyle/>
                    <a:p>
                      <a:endParaRPr lang="zh-CN" altLang="en-US" dirty="0"/>
                    </a:p>
                  </a:txBody>
                  <a:tcPr/>
                </a:tc>
                <a:tc>
                  <a:txBody>
                    <a:bodyPr/>
                    <a:lstStyle/>
                    <a:p>
                      <a:r>
                        <a:rPr lang="en-US" altLang="zh-CN" dirty="0" err="1" smtClean="0"/>
                        <a:t>Superframe</a:t>
                      </a:r>
                      <a:r>
                        <a:rPr lang="en-US" altLang="zh-CN" baseline="0" dirty="0" smtClean="0"/>
                        <a:t> structure </a:t>
                      </a:r>
                      <a:endParaRPr lang="zh-CN" altLang="en-US" dirty="0"/>
                    </a:p>
                  </a:txBody>
                  <a:tcPr/>
                </a:tc>
                <a:tc>
                  <a:txBody>
                    <a:bodyPr/>
                    <a:lstStyle/>
                    <a:p>
                      <a:r>
                        <a:rPr lang="en-US" altLang="zh-CN" dirty="0" smtClean="0"/>
                        <a:t>Slotted or not</a:t>
                      </a:r>
                      <a:endParaRPr lang="zh-CN" altLang="en-US" dirty="0"/>
                    </a:p>
                  </a:txBody>
                  <a:tcPr/>
                </a:tc>
                <a:tc>
                  <a:txBody>
                    <a:bodyPr/>
                    <a:lstStyle/>
                    <a:p>
                      <a:r>
                        <a:rPr lang="en-US" altLang="zh-CN" dirty="0" smtClean="0"/>
                        <a:t>CSMA</a:t>
                      </a:r>
                      <a:endParaRPr lang="zh-CN" altLang="en-US" dirty="0"/>
                    </a:p>
                  </a:txBody>
                  <a:tcPr/>
                </a:tc>
              </a:tr>
              <a:tr h="370840">
                <a:tc>
                  <a:txBody>
                    <a:bodyPr/>
                    <a:lstStyle/>
                    <a:p>
                      <a:r>
                        <a:rPr lang="en-US" altLang="zh-CN" dirty="0" smtClean="0"/>
                        <a:t>Beacon enabled OWPAN</a:t>
                      </a:r>
                      <a:endParaRPr lang="zh-CN" altLang="en-US" dirty="0"/>
                    </a:p>
                  </a:txBody>
                  <a:tcPr/>
                </a:tc>
                <a:tc>
                  <a:txBody>
                    <a:bodyPr/>
                    <a:lstStyle/>
                    <a:p>
                      <a:r>
                        <a:rPr lang="en-US" altLang="zh-CN" dirty="0" smtClean="0"/>
                        <a:t>With </a:t>
                      </a:r>
                      <a:r>
                        <a:rPr lang="en-US" altLang="zh-CN" dirty="0" err="1" smtClean="0"/>
                        <a:t>superframe</a:t>
                      </a:r>
                      <a:r>
                        <a:rPr lang="en-US" altLang="zh-CN" dirty="0" smtClean="0"/>
                        <a:t> structure</a:t>
                      </a:r>
                    </a:p>
                    <a:p>
                      <a:r>
                        <a:rPr lang="en-US" altLang="zh-CN" dirty="0" smtClean="0"/>
                        <a:t>BP + CAP + CFP</a:t>
                      </a:r>
                      <a:endParaRPr lang="zh-CN" altLang="en-US" dirty="0"/>
                    </a:p>
                  </a:txBody>
                  <a:tcPr/>
                </a:tc>
                <a:tc>
                  <a:txBody>
                    <a:bodyPr/>
                    <a:lstStyle/>
                    <a:p>
                      <a:r>
                        <a:rPr lang="en-US" altLang="zh-CN" dirty="0" smtClean="0"/>
                        <a:t>Slotted</a:t>
                      </a:r>
                      <a:endParaRPr lang="zh-CN" altLang="en-US" dirty="0"/>
                    </a:p>
                  </a:txBody>
                  <a:tcPr/>
                </a:tc>
                <a:tc>
                  <a:txBody>
                    <a:bodyPr/>
                    <a:lstStyle/>
                    <a:p>
                      <a:r>
                        <a:rPr lang="en-US" altLang="zh-CN" dirty="0" smtClean="0"/>
                        <a:t>Slotted</a:t>
                      </a:r>
                      <a:r>
                        <a:rPr lang="en-US" altLang="zh-CN" baseline="0" dirty="0" smtClean="0"/>
                        <a:t> CSMA/CA; </a:t>
                      </a:r>
                    </a:p>
                    <a:p>
                      <a:r>
                        <a:rPr lang="en-US" altLang="zh-CN" baseline="0" dirty="0" smtClean="0"/>
                        <a:t>Polling</a:t>
                      </a:r>
                      <a:endParaRPr lang="zh-CN" altLang="en-US" dirty="0"/>
                    </a:p>
                  </a:txBody>
                  <a:tcPr/>
                </a:tc>
              </a:tr>
              <a:tr h="370840">
                <a:tc>
                  <a:txBody>
                    <a:bodyPr/>
                    <a:lstStyle/>
                    <a:p>
                      <a:r>
                        <a:rPr lang="en-US" altLang="zh-CN" dirty="0" smtClean="0"/>
                        <a:t>Non-Beacon</a:t>
                      </a:r>
                      <a:r>
                        <a:rPr lang="en-US" altLang="zh-CN" baseline="0" dirty="0" smtClean="0"/>
                        <a:t> enabled OWPAN</a:t>
                      </a:r>
                      <a:endParaRPr lang="zh-CN" altLang="en-US" dirty="0"/>
                    </a:p>
                  </a:txBody>
                  <a:tcPr/>
                </a:tc>
                <a:tc>
                  <a:txBody>
                    <a:bodyPr/>
                    <a:lstStyle/>
                    <a:p>
                      <a:r>
                        <a:rPr lang="en-US" altLang="zh-CN" dirty="0" smtClean="0"/>
                        <a:t>No </a:t>
                      </a:r>
                      <a:r>
                        <a:rPr lang="en-US" altLang="zh-CN" dirty="0" err="1" smtClean="0"/>
                        <a:t>superframe</a:t>
                      </a:r>
                      <a:r>
                        <a:rPr lang="en-US" altLang="zh-CN" dirty="0" smtClean="0"/>
                        <a:t> structure</a:t>
                      </a:r>
                      <a:endParaRPr lang="zh-CN" altLang="en-US" dirty="0"/>
                    </a:p>
                  </a:txBody>
                  <a:tcPr/>
                </a:tc>
                <a:tc>
                  <a:txBody>
                    <a:bodyPr/>
                    <a:lstStyle/>
                    <a:p>
                      <a:r>
                        <a:rPr lang="en-US" altLang="zh-CN" dirty="0" smtClean="0"/>
                        <a:t>No slot</a:t>
                      </a:r>
                      <a:endParaRPr lang="zh-CN" altLang="en-US" dirty="0"/>
                    </a:p>
                  </a:txBody>
                  <a:tcPr/>
                </a:tc>
                <a:tc>
                  <a:txBody>
                    <a:bodyPr/>
                    <a:lstStyle/>
                    <a:p>
                      <a:r>
                        <a:rPr lang="en-US" altLang="zh-CN" dirty="0" err="1" smtClean="0"/>
                        <a:t>unslotted</a:t>
                      </a:r>
                      <a:r>
                        <a:rPr lang="en-US" altLang="zh-CN" dirty="0" smtClean="0"/>
                        <a:t> CSMA/CA</a:t>
                      </a:r>
                      <a:r>
                        <a:rPr lang="zh-CN" altLang="en-US" baseline="0" dirty="0" smtClean="0"/>
                        <a:t> </a:t>
                      </a:r>
                      <a:endParaRPr lang="en-US" altLang="zh-CN" dirty="0" smtClean="0"/>
                    </a:p>
                  </a:txBody>
                  <a:tcPr/>
                </a:tc>
              </a:tr>
            </a:tbl>
          </a:graphicData>
        </a:graphic>
      </p:graphicFrame>
      <p:sp>
        <p:nvSpPr>
          <p:cNvPr id="8" name="文本框 7"/>
          <p:cNvSpPr txBox="1"/>
          <p:nvPr/>
        </p:nvSpPr>
        <p:spPr>
          <a:xfrm>
            <a:off x="609600" y="4724400"/>
            <a:ext cx="7902035" cy="1323439"/>
          </a:xfrm>
          <a:prstGeom prst="rect">
            <a:avLst/>
          </a:prstGeom>
          <a:noFill/>
        </p:spPr>
        <p:txBody>
          <a:bodyPr wrap="none" rtlCol="0">
            <a:spAutoFit/>
          </a:bodyPr>
          <a:lstStyle/>
          <a:p>
            <a:r>
              <a:rPr lang="en-US" altLang="zh-CN" sz="2000" dirty="0" smtClean="0"/>
              <a:t>For discussion: </a:t>
            </a:r>
          </a:p>
          <a:p>
            <a:pPr marL="171450" indent="-171450">
              <a:buFontTx/>
              <a:buChar char="-"/>
            </a:pPr>
            <a:r>
              <a:rPr lang="en-US" altLang="zh-CN" sz="2000" dirty="0" smtClean="0"/>
              <a:t>Option 1: only beacon enabled OWPAN is kept </a:t>
            </a:r>
          </a:p>
          <a:p>
            <a:pPr marL="171450" indent="-171450">
              <a:buFontTx/>
              <a:buChar char="-"/>
            </a:pPr>
            <a:r>
              <a:rPr lang="en-US" altLang="zh-CN" sz="2000" dirty="0" smtClean="0"/>
              <a:t>Option 2: only non-beacon enabled OWPAN is kept</a:t>
            </a:r>
          </a:p>
          <a:p>
            <a:pPr marL="171450" indent="-171450">
              <a:buFontTx/>
              <a:buChar char="-"/>
            </a:pPr>
            <a:r>
              <a:rPr lang="en-US" altLang="zh-CN" sz="2000" dirty="0" smtClean="0"/>
              <a:t>Option 3: both beacon enabled and non beacon enabled OWPAN are kept</a:t>
            </a:r>
            <a:endParaRPr lang="zh-CN" altLang="en-US" sz="2000" dirty="0"/>
          </a:p>
        </p:txBody>
      </p:sp>
    </p:spTree>
    <p:extLst>
      <p:ext uri="{BB962C8B-B14F-4D97-AF65-F5344CB8AC3E}">
        <p14:creationId xmlns:p14="http://schemas.microsoft.com/office/powerpoint/2010/main" val="943252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Superframe</a:t>
            </a:r>
            <a:r>
              <a:rPr lang="en-US" altLang="zh-CN" dirty="0" smtClean="0"/>
              <a:t> structure</a:t>
            </a:r>
            <a:endParaRPr lang="zh-CN" altLang="en-US" dirty="0"/>
          </a:p>
        </p:txBody>
      </p:sp>
      <p:sp>
        <p:nvSpPr>
          <p:cNvPr id="3" name="内容占位符 2"/>
          <p:cNvSpPr>
            <a:spLocks noGrp="1"/>
          </p:cNvSpPr>
          <p:nvPr>
            <p:ph idx="1"/>
          </p:nvPr>
        </p:nvSpPr>
        <p:spPr>
          <a:xfrm>
            <a:off x="685800" y="4800600"/>
            <a:ext cx="7772400" cy="1295400"/>
          </a:xfrm>
        </p:spPr>
        <p:txBody>
          <a:bodyPr/>
          <a:lstStyle/>
          <a:p>
            <a:r>
              <a:rPr lang="en-US" altLang="zh-CN" dirty="0" smtClean="0"/>
              <a:t>For discussion</a:t>
            </a:r>
          </a:p>
          <a:p>
            <a:pPr lvl="1"/>
            <a:r>
              <a:rPr lang="en-US" altLang="zh-CN" dirty="0" smtClean="0"/>
              <a:t>Is inactive part necessary</a:t>
            </a:r>
            <a:r>
              <a:rPr lang="en-US" altLang="zh-CN" dirty="0"/>
              <a:t>?</a:t>
            </a:r>
            <a:endParaRPr lang="zh-CN" altLang="en-US" dirty="0"/>
          </a:p>
        </p:txBody>
      </p:sp>
      <p:sp>
        <p:nvSpPr>
          <p:cNvPr id="4" name="日期占位符 3"/>
          <p:cNvSpPr>
            <a:spLocks noGrp="1"/>
          </p:cNvSpPr>
          <p:nvPr>
            <p:ph type="dt" sz="half" idx="10"/>
          </p:nvPr>
        </p:nvSpPr>
        <p:spPr/>
        <p:txBody>
          <a:bodyPr/>
          <a:lstStyle/>
          <a:p>
            <a:pPr>
              <a:defRPr/>
            </a:pPr>
            <a:r>
              <a:rPr lang="en-US" altLang="zh-CN" smtClean="0"/>
              <a:t>September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3</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pic>
        <p:nvPicPr>
          <p:cNvPr id="8" name="图片 7"/>
          <p:cNvPicPr>
            <a:picLocks noChangeAspect="1"/>
          </p:cNvPicPr>
          <p:nvPr/>
        </p:nvPicPr>
        <p:blipFill>
          <a:blip r:embed="rId2"/>
          <a:stretch>
            <a:fillRect/>
          </a:stretch>
        </p:blipFill>
        <p:spPr>
          <a:xfrm>
            <a:off x="1052300" y="1801829"/>
            <a:ext cx="7372350" cy="2983230"/>
          </a:xfrm>
          <a:prstGeom prst="rect">
            <a:avLst/>
          </a:prstGeom>
        </p:spPr>
      </p:pic>
    </p:spTree>
    <p:extLst>
      <p:ext uri="{BB962C8B-B14F-4D97-AF65-F5344CB8AC3E}">
        <p14:creationId xmlns:p14="http://schemas.microsoft.com/office/powerpoint/2010/main" val="3536677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MAC functionalities</a:t>
            </a:r>
            <a:endParaRPr lang="zh-CN" altLang="en-US" dirty="0"/>
          </a:p>
        </p:txBody>
      </p:sp>
      <p:sp>
        <p:nvSpPr>
          <p:cNvPr id="3" name="内容占位符 2"/>
          <p:cNvSpPr>
            <a:spLocks noGrp="1"/>
          </p:cNvSpPr>
          <p:nvPr>
            <p:ph idx="1"/>
          </p:nvPr>
        </p:nvSpPr>
        <p:spPr>
          <a:xfrm>
            <a:off x="685800" y="1981200"/>
            <a:ext cx="4800600" cy="4114800"/>
          </a:xfrm>
        </p:spPr>
        <p:txBody>
          <a:bodyPr/>
          <a:lstStyle/>
          <a:p>
            <a:r>
              <a:rPr lang="en-US" altLang="zh-CN" dirty="0" smtClean="0"/>
              <a:t>CAP (Contention Access Period)</a:t>
            </a:r>
          </a:p>
          <a:p>
            <a:pPr lvl="1"/>
            <a:r>
              <a:rPr lang="en-US" altLang="zh-CN" dirty="0" smtClean="0"/>
              <a:t>Slotted </a:t>
            </a:r>
            <a:r>
              <a:rPr lang="en-US" altLang="zh-CN" dirty="0"/>
              <a:t>CSMA/CA; </a:t>
            </a:r>
          </a:p>
          <a:p>
            <a:pPr lvl="2"/>
            <a:r>
              <a:rPr lang="en-US" altLang="zh-CN" dirty="0" smtClean="0"/>
              <a:t>RTS / CTS</a:t>
            </a:r>
            <a:endParaRPr lang="en-US" altLang="zh-CN" dirty="0"/>
          </a:p>
          <a:p>
            <a:pPr lvl="1"/>
            <a:r>
              <a:rPr lang="en-US" altLang="zh-CN" dirty="0" smtClean="0"/>
              <a:t>Polling</a:t>
            </a:r>
          </a:p>
          <a:p>
            <a:r>
              <a:rPr lang="en-US" altLang="zh-CN" dirty="0" smtClean="0"/>
              <a:t>For discussion</a:t>
            </a:r>
          </a:p>
          <a:p>
            <a:pPr lvl="1"/>
            <a:r>
              <a:rPr lang="en-US" altLang="zh-CN" dirty="0" smtClean="0"/>
              <a:t>Option 1: CSMA/CA only</a:t>
            </a:r>
          </a:p>
          <a:p>
            <a:pPr lvl="1"/>
            <a:r>
              <a:rPr lang="en-US" altLang="zh-CN" dirty="0" smtClean="0"/>
              <a:t>Option 2: Polling only</a:t>
            </a:r>
          </a:p>
          <a:p>
            <a:pPr lvl="1"/>
            <a:r>
              <a:rPr lang="en-US" altLang="zh-CN" dirty="0" smtClean="0"/>
              <a:t>Option 3: Polling is integrated into CSMA/CA (if coordinator gained access, it will occupy the channel and use polling for the remaining time)</a:t>
            </a:r>
            <a:endParaRPr lang="zh-CN" altLang="en-US" dirty="0"/>
          </a:p>
        </p:txBody>
      </p:sp>
      <p:sp>
        <p:nvSpPr>
          <p:cNvPr id="4" name="日期占位符 3"/>
          <p:cNvSpPr>
            <a:spLocks noGrp="1"/>
          </p:cNvSpPr>
          <p:nvPr>
            <p:ph type="dt" sz="half" idx="10"/>
          </p:nvPr>
        </p:nvSpPr>
        <p:spPr/>
        <p:txBody>
          <a:bodyPr/>
          <a:lstStyle/>
          <a:p>
            <a:pPr>
              <a:defRPr/>
            </a:pPr>
            <a:r>
              <a:rPr lang="en-US" altLang="zh-CN" smtClean="0"/>
              <a:t>September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4</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pic>
        <p:nvPicPr>
          <p:cNvPr id="7" name="图片 6"/>
          <p:cNvPicPr>
            <a:picLocks noChangeAspect="1"/>
          </p:cNvPicPr>
          <p:nvPr/>
        </p:nvPicPr>
        <p:blipFill>
          <a:blip r:embed="rId2"/>
          <a:stretch>
            <a:fillRect/>
          </a:stretch>
        </p:blipFill>
        <p:spPr>
          <a:xfrm>
            <a:off x="5638800" y="1466988"/>
            <a:ext cx="3456272" cy="5372564"/>
          </a:xfrm>
          <a:prstGeom prst="rect">
            <a:avLst/>
          </a:prstGeom>
        </p:spPr>
      </p:pic>
    </p:spTree>
    <p:extLst>
      <p:ext uri="{BB962C8B-B14F-4D97-AF65-F5344CB8AC3E}">
        <p14:creationId xmlns:p14="http://schemas.microsoft.com/office/powerpoint/2010/main" val="100282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MAC functionalities</a:t>
            </a:r>
            <a:endParaRPr lang="zh-CN" altLang="en-US" dirty="0"/>
          </a:p>
        </p:txBody>
      </p:sp>
      <p:sp>
        <p:nvSpPr>
          <p:cNvPr id="3" name="内容占位符 2"/>
          <p:cNvSpPr>
            <a:spLocks noGrp="1"/>
          </p:cNvSpPr>
          <p:nvPr>
            <p:ph idx="1"/>
          </p:nvPr>
        </p:nvSpPr>
        <p:spPr/>
        <p:txBody>
          <a:bodyPr/>
          <a:lstStyle/>
          <a:p>
            <a:r>
              <a:rPr lang="en-US" altLang="zh-CN" dirty="0" smtClean="0"/>
              <a:t>CFP (optional)</a:t>
            </a:r>
          </a:p>
          <a:p>
            <a:pPr lvl="1"/>
            <a:r>
              <a:rPr lang="en-US" altLang="zh-CN" dirty="0" smtClean="0"/>
              <a:t>GTS</a:t>
            </a:r>
          </a:p>
          <a:p>
            <a:pPr lvl="1"/>
            <a:r>
              <a:rPr lang="en-US" altLang="zh-CN" dirty="0" smtClean="0"/>
              <a:t>Polling?</a:t>
            </a:r>
          </a:p>
          <a:p>
            <a:pPr lvl="1"/>
            <a:endParaRPr lang="en-US" altLang="zh-CN" dirty="0"/>
          </a:p>
          <a:p>
            <a:r>
              <a:rPr lang="en-US" altLang="zh-CN" dirty="0" smtClean="0"/>
              <a:t>For discussion</a:t>
            </a:r>
          </a:p>
          <a:p>
            <a:pPr lvl="1"/>
            <a:r>
              <a:rPr lang="en-US" altLang="zh-CN" dirty="0" smtClean="0"/>
              <a:t>Should CFP</a:t>
            </a:r>
            <a:r>
              <a:rPr lang="zh-CN" altLang="en-US" dirty="0"/>
              <a:t> </a:t>
            </a:r>
            <a:r>
              <a:rPr lang="en-US" altLang="zh-CN" dirty="0" smtClean="0"/>
              <a:t>be made mandatory?</a:t>
            </a:r>
          </a:p>
          <a:p>
            <a:pPr lvl="1"/>
            <a:r>
              <a:rPr lang="en-US" altLang="zh-CN" dirty="0" smtClean="0"/>
              <a:t>Is polling part of CFP?</a:t>
            </a:r>
            <a:endParaRPr lang="zh-CN" altLang="en-US" dirty="0"/>
          </a:p>
        </p:txBody>
      </p:sp>
      <p:sp>
        <p:nvSpPr>
          <p:cNvPr id="4" name="日期占位符 3"/>
          <p:cNvSpPr>
            <a:spLocks noGrp="1"/>
          </p:cNvSpPr>
          <p:nvPr>
            <p:ph type="dt" sz="half" idx="10"/>
          </p:nvPr>
        </p:nvSpPr>
        <p:spPr/>
        <p:txBody>
          <a:bodyPr/>
          <a:lstStyle/>
          <a:p>
            <a:pPr>
              <a:defRPr/>
            </a:pPr>
            <a:r>
              <a:rPr lang="en-US" altLang="zh-CN" smtClean="0"/>
              <a:t>September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5</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Tree>
    <p:extLst>
      <p:ext uri="{BB962C8B-B14F-4D97-AF65-F5344CB8AC3E}">
        <p14:creationId xmlns:p14="http://schemas.microsoft.com/office/powerpoint/2010/main" val="121358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36403</TotalTime>
  <Words>230</Words>
  <Application>Microsoft Office PowerPoint</Application>
  <PresentationFormat>全屏显示(4:3)</PresentationFormat>
  <Paragraphs>67</Paragraphs>
  <Slides>5</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5</vt:i4>
      </vt:variant>
    </vt:vector>
  </HeadingPairs>
  <TitlesOfParts>
    <vt:vector size="9" baseType="lpstr">
      <vt:lpstr>ＭＳ Ｐゴシック</vt:lpstr>
      <vt:lpstr>ＭＳ Ｐゴシック</vt:lpstr>
      <vt:lpstr>Times New Roman</vt:lpstr>
      <vt:lpstr>802-11-Submission</vt:lpstr>
      <vt:lpstr>PowerPoint 演示文稿</vt:lpstr>
      <vt:lpstr>Current MAC functionalities</vt:lpstr>
      <vt:lpstr>Superframe structure</vt:lpstr>
      <vt:lpstr>Current MAC functionalities</vt:lpstr>
      <vt:lpstr>Current MAC functionalities</vt:lpstr>
    </vt:vector>
  </TitlesOfParts>
  <Company>Huawei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SG usage model</dc:title>
  <dc:creator>John Li</dc:creator>
  <cp:lastModifiedBy>Liqiang (John)</cp:lastModifiedBy>
  <cp:revision>1687</cp:revision>
  <cp:lastPrinted>1998-02-10T13:28:06Z</cp:lastPrinted>
  <dcterms:created xsi:type="dcterms:W3CDTF">2007-04-17T18:10:23Z</dcterms:created>
  <dcterms:modified xsi:type="dcterms:W3CDTF">2018-09-11T00:01:02Z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(3)iMELFeVCSXZNXUNkgvRzQ0Tb11p3tmCVvTD5OQ2ycf6R55/zN7z3Av5O7Z2liLTfTuanmgAD
6XXUahnwyDOespWf9D4Yaem/w4OoD8joT0CrlFUVZELs3lYoJ4TN5UtQoOF0HCutRxB+4YL0
tOuPRpMYleZoZ0Cu7cfXw7Gfm9edlvFI525qMMAFRb6sU/n4e39wTn5o1ofmSYyY5CuNAD6R
/BNM/fqw8kshJoNF6W</vt:lpwstr>
  </property>
  <property fmtid="{D5CDD505-2E9C-101B-9397-08002B2CF9AE}" pid="10" name="_2015_ms_pID_7253431">
    <vt:lpwstr>GR0xZO9V8oHrXR7K2N7o9vNGXZ+f8MobYOS5c3CpDSz+uAv2IH3G/1
GZpxqTGj1Sy7IlsKXiOgAiQ3LMTYU1fcAV2gwRsopE9szXbzFq6jJeJ9JYD3VgxVq099IWUn
9XSZhI31Y0s9364t2MYzMbgLFjsD9qsyAthtcbdd+AIH3LtyQhH5mBBemOGyIk6T/yMUeKcm
U37exIfLIX+oydGVm7Uzxyi6we+PLztjK/eS</vt:lpwstr>
  </property>
  <property fmtid="{D5CDD505-2E9C-101B-9397-08002B2CF9AE}" pid="11" name="_2015_ms_pID_7253432">
    <vt:lpwstr>lj2Gg3ic8U3uSgq5az/Y/o0=</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1509675532</vt:lpwstr>
  </property>
</Properties>
</file>