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259" r:id="rId2"/>
    <p:sldId id="258" r:id="rId3"/>
    <p:sldId id="299" r:id="rId4"/>
    <p:sldId id="301" r:id="rId5"/>
    <p:sldId id="302" r:id="rId6"/>
    <p:sldId id="303" r:id="rId7"/>
    <p:sldId id="308" r:id="rId8"/>
    <p:sldId id="322" r:id="rId9"/>
    <p:sldId id="324" r:id="rId10"/>
    <p:sldId id="315" r:id="rId11"/>
    <p:sldId id="318" r:id="rId12"/>
    <p:sldId id="320" r:id="rId13"/>
    <p:sldId id="264" r:id="rId14"/>
    <p:sldId id="319" r:id="rId15"/>
    <p:sldId id="265" r:id="rId16"/>
    <p:sldId id="338" r:id="rId17"/>
    <p:sldId id="323" r:id="rId18"/>
    <p:sldId id="306" r:id="rId19"/>
    <p:sldId id="269" r:id="rId20"/>
    <p:sldId id="268" r:id="rId21"/>
    <p:sldId id="271" r:id="rId22"/>
    <p:sldId id="266" r:id="rId23"/>
    <p:sldId id="321" r:id="rId24"/>
    <p:sldId id="273" r:id="rId25"/>
    <p:sldId id="312" r:id="rId26"/>
    <p:sldId id="310" r:id="rId27"/>
    <p:sldId id="309" r:id="rId28"/>
    <p:sldId id="277" r:id="rId29"/>
    <p:sldId id="344" r:id="rId30"/>
    <p:sldId id="332" r:id="rId31"/>
    <p:sldId id="336" r:id="rId32"/>
    <p:sldId id="337" r:id="rId33"/>
    <p:sldId id="340" r:id="rId34"/>
    <p:sldId id="342" r:id="rId35"/>
    <p:sldId id="341" r:id="rId36"/>
    <p:sldId id="334" r:id="rId37"/>
    <p:sldId id="333" r:id="rId38"/>
    <p:sldId id="317" r:id="rId39"/>
    <p:sldId id="314" r:id="rId40"/>
    <p:sldId id="283" r:id="rId41"/>
    <p:sldId id="284" r:id="rId42"/>
    <p:sldId id="289" r:id="rId43"/>
    <p:sldId id="293" r:id="rId44"/>
    <p:sldId id="294" r:id="rId45"/>
    <p:sldId id="295" r:id="rId46"/>
    <p:sldId id="325" r:id="rId47"/>
    <p:sldId id="288" r:id="rId48"/>
    <p:sldId id="286" r:id="rId49"/>
    <p:sldId id="326" r:id="rId50"/>
    <p:sldId id="327" r:id="rId51"/>
    <p:sldId id="328" r:id="rId52"/>
    <p:sldId id="329" r:id="rId53"/>
    <p:sldId id="330" r:id="rId54"/>
    <p:sldId id="339" r:id="rId55"/>
    <p:sldId id="298" r:id="rId56"/>
    <p:sldId id="304" r:id="rId5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B9B9"/>
    <a:srgbClr val="00FF00"/>
    <a:srgbClr val="FF9393"/>
    <a:srgbClr val="FF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5" autoAdjust="0"/>
    <p:restoredTop sz="93299" autoAdjust="0"/>
  </p:normalViewPr>
  <p:slideViewPr>
    <p:cSldViewPr>
      <p:cViewPr varScale="1">
        <p:scale>
          <a:sx n="97" d="100"/>
          <a:sy n="97" d="100"/>
        </p:scale>
        <p:origin x="124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smtClean="0"/>
              <a:t>doc.: IEEE 802.15-18-0310-00-004w</a:t>
            </a:r>
            <a:endParaRPr lang="en-US" altLang="de-DE"/>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a:t>Page </a:t>
            </a:r>
            <a:fld id="{71C0276E-EC66-483F-BBDA-D7148BE73092}" type="slidenum">
              <a:rPr lang="en-US" altLang="de-DE"/>
              <a:pPr/>
              <a:t>‹#›</a:t>
            </a:fld>
            <a:endParaRPr lang="en-US" altLang="de-DE"/>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smtClean="0"/>
              <a:t>doc.: IEEE 802.15-18-0310-00-004w</a:t>
            </a:r>
            <a:endParaRPr lang="en-US" altLang="de-DE"/>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a:t>Page </a:t>
            </a:r>
            <a:fld id="{ECFF3797-3F17-404F-A491-12A903848464}" type="slidenum">
              <a:rPr lang="en-US" altLang="de-DE"/>
              <a:pPr/>
              <a:t>‹#›</a:t>
            </a:fld>
            <a:endParaRPr lang="en-US" altLang="de-DE"/>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9</a:t>
            </a:fld>
            <a:endParaRPr lang="en-US" altLang="de-DE"/>
          </a:p>
        </p:txBody>
      </p:sp>
    </p:spTree>
    <p:extLst>
      <p:ext uri="{BB962C8B-B14F-4D97-AF65-F5344CB8AC3E}">
        <p14:creationId xmlns:p14="http://schemas.microsoft.com/office/powerpoint/2010/main" val="237565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40</a:t>
            </a:fld>
            <a:endParaRPr lang="en-US" altLang="de-DE"/>
          </a:p>
        </p:txBody>
      </p:sp>
    </p:spTree>
    <p:extLst>
      <p:ext uri="{BB962C8B-B14F-4D97-AF65-F5344CB8AC3E}">
        <p14:creationId xmlns:p14="http://schemas.microsoft.com/office/powerpoint/2010/main" val="322002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11</a:t>
            </a:fld>
            <a:endParaRPr lang="en-US" altLang="de-DE"/>
          </a:p>
        </p:txBody>
      </p:sp>
    </p:spTree>
    <p:extLst>
      <p:ext uri="{BB962C8B-B14F-4D97-AF65-F5344CB8AC3E}">
        <p14:creationId xmlns:p14="http://schemas.microsoft.com/office/powerpoint/2010/main" val="42854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12</a:t>
            </a:fld>
            <a:endParaRPr lang="en-US" altLang="de-DE"/>
          </a:p>
        </p:txBody>
      </p:sp>
    </p:spTree>
    <p:extLst>
      <p:ext uri="{BB962C8B-B14F-4D97-AF65-F5344CB8AC3E}">
        <p14:creationId xmlns:p14="http://schemas.microsoft.com/office/powerpoint/2010/main" val="96626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13</a:t>
            </a:fld>
            <a:endParaRPr lang="en-US" altLang="de-DE"/>
          </a:p>
        </p:txBody>
      </p:sp>
    </p:spTree>
    <p:extLst>
      <p:ext uri="{BB962C8B-B14F-4D97-AF65-F5344CB8AC3E}">
        <p14:creationId xmlns:p14="http://schemas.microsoft.com/office/powerpoint/2010/main" val="1377802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17</a:t>
            </a:fld>
            <a:endParaRPr lang="en-US" altLang="de-DE"/>
          </a:p>
        </p:txBody>
      </p:sp>
    </p:spTree>
    <p:extLst>
      <p:ext uri="{BB962C8B-B14F-4D97-AF65-F5344CB8AC3E}">
        <p14:creationId xmlns:p14="http://schemas.microsoft.com/office/powerpoint/2010/main" val="78285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18</a:t>
            </a:fld>
            <a:endParaRPr lang="en-US" altLang="de-DE"/>
          </a:p>
        </p:txBody>
      </p:sp>
    </p:spTree>
    <p:extLst>
      <p:ext uri="{BB962C8B-B14F-4D97-AF65-F5344CB8AC3E}">
        <p14:creationId xmlns:p14="http://schemas.microsoft.com/office/powerpoint/2010/main" val="35020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28</a:t>
            </a:fld>
            <a:endParaRPr lang="en-US" altLang="de-DE"/>
          </a:p>
        </p:txBody>
      </p:sp>
    </p:spTree>
    <p:extLst>
      <p:ext uri="{BB962C8B-B14F-4D97-AF65-F5344CB8AC3E}">
        <p14:creationId xmlns:p14="http://schemas.microsoft.com/office/powerpoint/2010/main" val="266402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38</a:t>
            </a:fld>
            <a:endParaRPr lang="en-US" altLang="de-DE"/>
          </a:p>
        </p:txBody>
      </p:sp>
    </p:spTree>
    <p:extLst>
      <p:ext uri="{BB962C8B-B14F-4D97-AF65-F5344CB8AC3E}">
        <p14:creationId xmlns:p14="http://schemas.microsoft.com/office/powerpoint/2010/main" val="402561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39</a:t>
            </a:fld>
            <a:endParaRPr lang="en-US" altLang="de-DE"/>
          </a:p>
        </p:txBody>
      </p:sp>
    </p:spTree>
    <p:extLst>
      <p:ext uri="{BB962C8B-B14F-4D97-AF65-F5344CB8AC3E}">
        <p14:creationId xmlns:p14="http://schemas.microsoft.com/office/powerpoint/2010/main" val="409308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de-DE" smtClean="0"/>
              <a:t>September 2018</a:t>
            </a:r>
            <a:endParaRPr lang="en-US" altLang="de-DE" dirty="0"/>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dirty="0"/>
          </a:p>
        </p:txBody>
      </p:sp>
      <p:sp>
        <p:nvSpPr>
          <p:cNvPr id="6" name="Slide Number Placeholder 5"/>
          <p:cNvSpPr>
            <a:spLocks noGrp="1"/>
          </p:cNvSpPr>
          <p:nvPr>
            <p:ph type="sldNum" sz="quarter" idx="12"/>
          </p:nvPr>
        </p:nvSpPr>
        <p:spPr/>
        <p:txBody>
          <a:bodyPr/>
          <a:lstStyle>
            <a:lvl1pPr>
              <a:defRPr/>
            </a:lvl1pPr>
          </a:lstStyle>
          <a:p>
            <a:r>
              <a:rPr lang="en-US" altLang="de-DE" dirty="0"/>
              <a:t>Slide </a:t>
            </a:r>
            <a:fld id="{3B04A3F7-2FCF-493A-81AE-FE7853FFE34D}" type="slidenum">
              <a:rPr lang="en-US" altLang="de-DE"/>
              <a:pPr/>
              <a:t>‹#›</a:t>
            </a:fld>
            <a:endParaRPr lang="en-US" altLang="de-DE" dirty="0"/>
          </a:p>
        </p:txBody>
      </p:sp>
    </p:spTree>
    <p:extLst>
      <p:ext uri="{BB962C8B-B14F-4D97-AF65-F5344CB8AC3E}">
        <p14:creationId xmlns:p14="http://schemas.microsoft.com/office/powerpoint/2010/main" val="116539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30581946-A243-4EDF-9B7C-E5D46F89AD3E}" type="slidenum">
              <a:rPr lang="en-US" altLang="de-DE"/>
              <a:pPr/>
              <a:t>‹#›</a:t>
            </a:fld>
            <a:endParaRPr lang="en-US" altLang="de-DE"/>
          </a:p>
        </p:txBody>
      </p:sp>
    </p:spTree>
    <p:extLst>
      <p:ext uri="{BB962C8B-B14F-4D97-AF65-F5344CB8AC3E}">
        <p14:creationId xmlns:p14="http://schemas.microsoft.com/office/powerpoint/2010/main" val="87845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DD33DAD5-5519-4649-9A56-CB588E2CFE91}" type="slidenum">
              <a:rPr lang="en-US" altLang="de-DE"/>
              <a:pPr/>
              <a:t>‹#›</a:t>
            </a:fld>
            <a:endParaRPr lang="en-US" altLang="de-DE"/>
          </a:p>
        </p:txBody>
      </p:sp>
    </p:spTree>
    <p:extLst>
      <p:ext uri="{BB962C8B-B14F-4D97-AF65-F5344CB8AC3E}">
        <p14:creationId xmlns:p14="http://schemas.microsoft.com/office/powerpoint/2010/main" val="95126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F036D98A-9574-4173-AF74-E30638B0F820}" type="slidenum">
              <a:rPr lang="en-US" altLang="de-DE"/>
              <a:pPr/>
              <a:t>‹#›</a:t>
            </a:fld>
            <a:endParaRPr lang="en-US" altLang="de-DE"/>
          </a:p>
        </p:txBody>
      </p:sp>
    </p:spTree>
    <p:extLst>
      <p:ext uri="{BB962C8B-B14F-4D97-AF65-F5344CB8AC3E}">
        <p14:creationId xmlns:p14="http://schemas.microsoft.com/office/powerpoint/2010/main" val="390799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626113E6-3492-485F-9949-B85B75E9EA8B}" type="slidenum">
              <a:rPr lang="en-US" altLang="de-DE"/>
              <a:pPr/>
              <a:t>‹#›</a:t>
            </a:fld>
            <a:endParaRPr lang="en-US" altLang="de-DE"/>
          </a:p>
        </p:txBody>
      </p:sp>
    </p:spTree>
    <p:extLst>
      <p:ext uri="{BB962C8B-B14F-4D97-AF65-F5344CB8AC3E}">
        <p14:creationId xmlns:p14="http://schemas.microsoft.com/office/powerpoint/2010/main" val="5970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lvl1pPr>
              <a:defRPr/>
            </a:lvl1pPr>
          </a:lstStyle>
          <a:p>
            <a:r>
              <a:rPr lang="en-US" altLang="de-DE"/>
              <a:t>Slide </a:t>
            </a:r>
            <a:fld id="{21FF040C-F25F-4F61-9884-3721763A205E}" type="slidenum">
              <a:rPr lang="en-US" altLang="de-DE"/>
              <a:pPr/>
              <a:t>‹#›</a:t>
            </a:fld>
            <a:endParaRPr lang="en-US" altLang="de-DE"/>
          </a:p>
        </p:txBody>
      </p:sp>
    </p:spTree>
    <p:extLst>
      <p:ext uri="{BB962C8B-B14F-4D97-AF65-F5344CB8AC3E}">
        <p14:creationId xmlns:p14="http://schemas.microsoft.com/office/powerpoint/2010/main" val="408331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8" name="Footer Placeholder 7"/>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9" name="Slide Number Placeholder 8"/>
          <p:cNvSpPr>
            <a:spLocks noGrp="1"/>
          </p:cNvSpPr>
          <p:nvPr>
            <p:ph type="sldNum" sz="quarter" idx="12"/>
          </p:nvPr>
        </p:nvSpPr>
        <p:spPr/>
        <p:txBody>
          <a:bodyPr/>
          <a:lstStyle>
            <a:lvl1pPr>
              <a:defRPr/>
            </a:lvl1pPr>
          </a:lstStyle>
          <a:p>
            <a:r>
              <a:rPr lang="en-US" altLang="de-DE"/>
              <a:t>Slide </a:t>
            </a:r>
            <a:fld id="{5F37DCA1-94D7-402B-BCFD-7C7E8D0231A8}" type="slidenum">
              <a:rPr lang="en-US" altLang="de-DE"/>
              <a:pPr/>
              <a:t>‹#›</a:t>
            </a:fld>
            <a:endParaRPr lang="en-US" altLang="de-DE"/>
          </a:p>
        </p:txBody>
      </p:sp>
    </p:spTree>
    <p:extLst>
      <p:ext uri="{BB962C8B-B14F-4D97-AF65-F5344CB8AC3E}">
        <p14:creationId xmlns:p14="http://schemas.microsoft.com/office/powerpoint/2010/main" val="167968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4" name="Footer Placeholder 3"/>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5" name="Slide Number Placeholder 4"/>
          <p:cNvSpPr>
            <a:spLocks noGrp="1"/>
          </p:cNvSpPr>
          <p:nvPr>
            <p:ph type="sldNum" sz="quarter" idx="12"/>
          </p:nvPr>
        </p:nvSpPr>
        <p:spPr/>
        <p:txBody>
          <a:bodyPr/>
          <a:lstStyle>
            <a:lvl1pPr>
              <a:defRPr/>
            </a:lvl1pPr>
          </a:lstStyle>
          <a:p>
            <a:r>
              <a:rPr lang="en-US" altLang="de-DE"/>
              <a:t>Slide </a:t>
            </a:r>
            <a:fld id="{AD186A9F-6C97-41B0-BF20-7AB58527F20B}" type="slidenum">
              <a:rPr lang="en-US" altLang="de-DE"/>
              <a:pPr/>
              <a:t>‹#›</a:t>
            </a:fld>
            <a:endParaRPr lang="en-US" altLang="de-DE"/>
          </a:p>
        </p:txBody>
      </p:sp>
    </p:spTree>
    <p:extLst>
      <p:ext uri="{BB962C8B-B14F-4D97-AF65-F5344CB8AC3E}">
        <p14:creationId xmlns:p14="http://schemas.microsoft.com/office/powerpoint/2010/main" val="417865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3" name="Footer Placeholder 2"/>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4" name="Slide Number Placeholder 3"/>
          <p:cNvSpPr>
            <a:spLocks noGrp="1"/>
          </p:cNvSpPr>
          <p:nvPr>
            <p:ph type="sldNum" sz="quarter" idx="12"/>
          </p:nvPr>
        </p:nvSpPr>
        <p:spPr/>
        <p:txBody>
          <a:bodyPr/>
          <a:lstStyle>
            <a:lvl1pPr>
              <a:defRPr/>
            </a:lvl1pPr>
          </a:lstStyle>
          <a:p>
            <a:r>
              <a:rPr lang="en-US" altLang="de-DE"/>
              <a:t>Slide </a:t>
            </a:r>
            <a:fld id="{A0EC5459-9AEF-41B9-9006-82B96EA637FA}" type="slidenum">
              <a:rPr lang="en-US" altLang="de-DE"/>
              <a:pPr/>
              <a:t>‹#›</a:t>
            </a:fld>
            <a:endParaRPr lang="en-US" altLang="de-DE"/>
          </a:p>
        </p:txBody>
      </p:sp>
    </p:spTree>
    <p:extLst>
      <p:ext uri="{BB962C8B-B14F-4D97-AF65-F5344CB8AC3E}">
        <p14:creationId xmlns:p14="http://schemas.microsoft.com/office/powerpoint/2010/main" val="14688545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lvl1pPr>
              <a:defRPr/>
            </a:lvl1pPr>
          </a:lstStyle>
          <a:p>
            <a:r>
              <a:rPr lang="en-US" altLang="de-DE"/>
              <a:t>Slide </a:t>
            </a:r>
            <a:fld id="{7BFE88B0-138B-4909-BF0B-73E0CBB94990}" type="slidenum">
              <a:rPr lang="en-US" altLang="de-DE"/>
              <a:pPr/>
              <a:t>‹#›</a:t>
            </a:fld>
            <a:endParaRPr lang="en-US" altLang="de-DE"/>
          </a:p>
        </p:txBody>
      </p:sp>
    </p:spTree>
    <p:extLst>
      <p:ext uri="{BB962C8B-B14F-4D97-AF65-F5344CB8AC3E}">
        <p14:creationId xmlns:p14="http://schemas.microsoft.com/office/powerpoint/2010/main" val="170676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lvl1pPr>
              <a:defRPr/>
            </a:lvl1pPr>
          </a:lstStyle>
          <a:p>
            <a:r>
              <a:rPr lang="en-US" altLang="de-DE"/>
              <a:t>Slide </a:t>
            </a:r>
            <a:fld id="{E886731C-9D8A-4C3B-AE3F-57A46BDAAAA4}" type="slidenum">
              <a:rPr lang="en-US" altLang="de-DE"/>
              <a:pPr/>
              <a:t>‹#›</a:t>
            </a:fld>
            <a:endParaRPr lang="en-US" altLang="de-DE"/>
          </a:p>
        </p:txBody>
      </p:sp>
    </p:spTree>
    <p:extLst>
      <p:ext uri="{BB962C8B-B14F-4D97-AF65-F5344CB8AC3E}">
        <p14:creationId xmlns:p14="http://schemas.microsoft.com/office/powerpoint/2010/main" val="338040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de-DE"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de-DE" dirty="0" smtClean="0"/>
              <a:t>Edit Master text styles</a:t>
            </a:r>
          </a:p>
          <a:p>
            <a:pPr lvl="1"/>
            <a:r>
              <a:rPr lang="en-US" altLang="de-DE" dirty="0" smtClean="0"/>
              <a:t>Second level</a:t>
            </a:r>
          </a:p>
          <a:p>
            <a:pPr lvl="2"/>
            <a:r>
              <a:rPr lang="en-US" altLang="de-DE" dirty="0" smtClean="0"/>
              <a:t>Third level</a:t>
            </a:r>
          </a:p>
          <a:p>
            <a:pPr lvl="3"/>
            <a:r>
              <a:rPr lang="en-US" altLang="de-DE" dirty="0" smtClean="0"/>
              <a:t>Fourth level</a:t>
            </a:r>
          </a:p>
          <a:p>
            <a:pPr lvl="4"/>
            <a:r>
              <a:rPr lang="en-US" altLang="de-DE" dirty="0"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de-DE" smtClean="0"/>
              <a:t>September 2018</a:t>
            </a:r>
            <a:endParaRPr lang="en-US" altLang="de-DE"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de-DE" smtClean="0"/>
              <a:t>Johannes Wechsler, Fraunhofer IIS</a:t>
            </a:r>
            <a:endParaRPr lang="en-US" altLang="de-DE"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a:t>Slide </a:t>
            </a:r>
            <a:fld id="{57493A2A-2524-4608-BE9F-CB08418DFF9E}" type="slidenum">
              <a:rPr lang="en-US" altLang="de-DE"/>
              <a:pPr/>
              <a:t>‹#›</a:t>
            </a:fld>
            <a:endParaRPr lang="en-US" altLang="de-DE"/>
          </a:p>
        </p:txBody>
      </p:sp>
      <p:sp>
        <p:nvSpPr>
          <p:cNvPr id="1031" name="Rectangle 7"/>
          <p:cNvSpPr>
            <a:spLocks noChangeArrowheads="1"/>
          </p:cNvSpPr>
          <p:nvPr/>
        </p:nvSpPr>
        <p:spPr bwMode="auto">
          <a:xfrm>
            <a:off x="3707904" y="394156"/>
            <a:ext cx="47502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de-DE" sz="1400" b="1" dirty="0"/>
              <a:t>doc.: IEEE </a:t>
            </a:r>
            <a:r>
              <a:rPr lang="en-US" altLang="de-DE" sz="1400" b="1" dirty="0" smtClean="0"/>
              <a:t>802.15-18-0447-00-004w</a:t>
            </a:r>
            <a:endParaRPr lang="en-US" altLang="de-DE"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16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12.bin"/><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8.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8.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ltLang="de-DE" smtClean="0"/>
              <a:t>September 2018</a:t>
            </a:r>
            <a:endParaRPr lang="en-US" altLang="de-DE" dirty="0"/>
          </a:p>
        </p:txBody>
      </p:sp>
      <p:sp>
        <p:nvSpPr>
          <p:cNvPr id="5" name="Footer Placeholder 2"/>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3"/>
          <p:cNvSpPr>
            <a:spLocks noGrp="1"/>
          </p:cNvSpPr>
          <p:nvPr>
            <p:ph type="sldNum" sz="quarter" idx="12"/>
          </p:nvPr>
        </p:nvSpPr>
        <p:spPr/>
        <p:txBody>
          <a:bodyPr/>
          <a:lstStyle/>
          <a:p>
            <a:r>
              <a:rPr lang="en-US" altLang="de-DE"/>
              <a:t>Slide </a:t>
            </a:r>
            <a:fld id="{6B6FBC5C-BE56-4696-8DA8-08643F7358F0}" type="slidenum">
              <a:rPr lang="en-US" altLang="de-DE"/>
              <a:pPr/>
              <a:t>1</a:t>
            </a:fld>
            <a:endParaRPr lang="en-US" altLang="de-DE"/>
          </a:p>
        </p:txBody>
      </p:sp>
      <p:sp>
        <p:nvSpPr>
          <p:cNvPr id="27651" name="Rectangle 3"/>
          <p:cNvSpPr>
            <a:spLocks noChangeArrowheads="1"/>
          </p:cNvSpPr>
          <p:nvPr/>
        </p:nvSpPr>
        <p:spPr bwMode="auto">
          <a:xfrm>
            <a:off x="152400" y="609600"/>
            <a:ext cx="89916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de-DE" sz="1600" b="1" dirty="0">
              <a:solidFill>
                <a:schemeClr val="tx2"/>
              </a:solidFill>
            </a:endParaRPr>
          </a:p>
          <a:p>
            <a:endParaRPr lang="en-US" altLang="de-DE" sz="1600" dirty="0">
              <a:solidFill>
                <a:schemeClr val="tx2"/>
              </a:solidFill>
            </a:endParaRPr>
          </a:p>
          <a:p>
            <a:r>
              <a:rPr lang="en-US" altLang="de-DE" sz="1600" b="1" dirty="0">
                <a:solidFill>
                  <a:schemeClr val="tx2"/>
                </a:solidFill>
              </a:rPr>
              <a:t>Submission Title: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802.15.4w </a:t>
            </a:r>
            <a:r>
              <a:rPr lang="en-US" altLang="de-DE" sz="1600" dirty="0" err="1" smtClean="0">
                <a:solidFill>
                  <a:srgbClr val="FF0000"/>
                </a:solidFill>
              </a:rPr>
              <a:t>Fraunhofer</a:t>
            </a:r>
            <a:r>
              <a:rPr lang="en-US" altLang="de-DE" sz="1600" dirty="0" smtClean="0">
                <a:solidFill>
                  <a:srgbClr val="FF0000"/>
                </a:solidFill>
              </a:rPr>
              <a:t> IIS proposal discussion slides</a:t>
            </a:r>
            <a:r>
              <a:rPr lang="en-US" altLang="de-DE" sz="1600" dirty="0" smtClean="0">
                <a:solidFill>
                  <a:schemeClr val="tx2"/>
                </a:solidFill>
              </a:rPr>
              <a:t>]</a:t>
            </a:r>
            <a:r>
              <a:rPr lang="en-US" altLang="de-DE" sz="1600" dirty="0">
                <a:solidFill>
                  <a:schemeClr val="tx2"/>
                </a:solidFill>
              </a:rPr>
              <a:t>	</a:t>
            </a:r>
          </a:p>
          <a:p>
            <a:r>
              <a:rPr lang="en-US" altLang="de-DE" sz="1600" b="1" dirty="0">
                <a:solidFill>
                  <a:schemeClr val="tx2"/>
                </a:solidFill>
              </a:rPr>
              <a:t>Date Submitted: </a:t>
            </a:r>
            <a:r>
              <a:rPr lang="en-US" altLang="de-DE" sz="1600" dirty="0" smtClean="0">
                <a:solidFill>
                  <a:schemeClr val="tx2"/>
                </a:solidFill>
              </a:rPr>
              <a:t>[</a:t>
            </a:r>
            <a:r>
              <a:rPr lang="en-US" altLang="de-DE" sz="1600" smtClean="0">
                <a:solidFill>
                  <a:srgbClr val="FF0000"/>
                </a:solidFill>
              </a:rPr>
              <a:t>10 September, </a:t>
            </a:r>
            <a:r>
              <a:rPr lang="en-US" altLang="de-DE" sz="1600" dirty="0" smtClean="0">
                <a:solidFill>
                  <a:srgbClr val="FF0000"/>
                </a:solidFill>
              </a:rPr>
              <a:t>2018</a:t>
            </a:r>
            <a:r>
              <a:rPr lang="en-US" altLang="de-DE" sz="1600" dirty="0" smtClean="0">
                <a:solidFill>
                  <a:schemeClr val="tx2"/>
                </a:solidFill>
              </a:rPr>
              <a:t>]</a:t>
            </a:r>
            <a:r>
              <a:rPr lang="en-US" altLang="de-DE" sz="1600" dirty="0">
                <a:solidFill>
                  <a:schemeClr val="tx2"/>
                </a:solidFill>
              </a:rPr>
              <a:t>	</a:t>
            </a:r>
          </a:p>
          <a:p>
            <a:r>
              <a:rPr lang="en-US" altLang="de-DE" sz="1600" b="1" dirty="0">
                <a:solidFill>
                  <a:schemeClr val="tx2"/>
                </a:solidFill>
              </a:rPr>
              <a:t>Source: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Johannes Wechsler</a:t>
            </a:r>
            <a:r>
              <a:rPr lang="en-US" altLang="de-DE" sz="1600" dirty="0" smtClean="0">
                <a:solidFill>
                  <a:schemeClr val="tx2"/>
                </a:solidFill>
              </a:rPr>
              <a:t>] </a:t>
            </a:r>
            <a:r>
              <a:rPr lang="en-US" altLang="de-DE" sz="1600" dirty="0">
                <a:solidFill>
                  <a:schemeClr val="tx2"/>
                </a:solidFill>
              </a:rPr>
              <a:t>Company </a:t>
            </a:r>
            <a:r>
              <a:rPr lang="en-US" altLang="de-DE" sz="1600" dirty="0" smtClean="0">
                <a:solidFill>
                  <a:schemeClr val="tx2"/>
                </a:solidFill>
              </a:rPr>
              <a:t>[</a:t>
            </a:r>
            <a:r>
              <a:rPr lang="en-US" altLang="de-DE" sz="1600" dirty="0" err="1" smtClean="0">
                <a:solidFill>
                  <a:srgbClr val="FF0000"/>
                </a:solidFill>
              </a:rPr>
              <a:t>Fraunhofer</a:t>
            </a:r>
            <a:r>
              <a:rPr lang="en-US" altLang="de-DE" sz="1600" dirty="0" smtClean="0">
                <a:solidFill>
                  <a:srgbClr val="FF0000"/>
                </a:solidFill>
              </a:rPr>
              <a:t> Institute for Integrated Circuits IIS</a:t>
            </a:r>
            <a:r>
              <a:rPr lang="en-US" altLang="de-DE" sz="1600" dirty="0" smtClean="0">
                <a:solidFill>
                  <a:schemeClr val="tx2"/>
                </a:solidFill>
              </a:rPr>
              <a:t>]</a:t>
            </a:r>
            <a:endParaRPr lang="en-US" altLang="de-DE" sz="1600" dirty="0">
              <a:solidFill>
                <a:schemeClr val="tx2"/>
              </a:solidFill>
            </a:endParaRPr>
          </a:p>
          <a:p>
            <a:r>
              <a:rPr lang="en-US" altLang="de-DE" sz="1600" dirty="0" smtClean="0">
                <a:solidFill>
                  <a:schemeClr val="tx2"/>
                </a:solidFill>
              </a:rPr>
              <a:t>Address [</a:t>
            </a:r>
            <a:r>
              <a:rPr lang="sv-SE" altLang="de-DE" sz="1600" dirty="0" smtClean="0">
                <a:solidFill>
                  <a:srgbClr val="FF0000"/>
                </a:solidFill>
              </a:rPr>
              <a:t>Nordostpark 84, Nuremberg, 90411, Bavaria</a:t>
            </a:r>
            <a:r>
              <a:rPr lang="en-US" altLang="de-DE" sz="1600" dirty="0" smtClean="0">
                <a:solidFill>
                  <a:schemeClr val="tx2"/>
                </a:solidFill>
              </a:rPr>
              <a:t>]</a:t>
            </a:r>
          </a:p>
          <a:p>
            <a:r>
              <a:rPr lang="en-US" altLang="de-DE" sz="1600" dirty="0" smtClean="0">
                <a:solidFill>
                  <a:schemeClr val="tx2"/>
                </a:solidFill>
              </a:rPr>
              <a:t>Voice:[ </a:t>
            </a:r>
            <a:r>
              <a:rPr lang="en-US" altLang="de-DE" sz="1600" dirty="0" smtClean="0">
                <a:solidFill>
                  <a:srgbClr val="FF0000"/>
                </a:solidFill>
              </a:rPr>
              <a:t>+49 911 58061-3334</a:t>
            </a:r>
            <a:r>
              <a:rPr lang="en-US" altLang="de-DE" sz="1600" dirty="0" smtClean="0">
                <a:solidFill>
                  <a:schemeClr val="tx2"/>
                </a:solidFill>
              </a:rPr>
              <a:t>], </a:t>
            </a:r>
            <a:r>
              <a:rPr lang="en-US" altLang="de-DE" sz="1600" dirty="0">
                <a:solidFill>
                  <a:schemeClr val="tx2"/>
                </a:solidFill>
              </a:rPr>
              <a:t>FAX: </a:t>
            </a:r>
            <a:r>
              <a:rPr lang="en-US" altLang="de-DE" sz="1600" dirty="0" smtClean="0">
                <a:solidFill>
                  <a:schemeClr val="tx2"/>
                </a:solidFill>
              </a:rPr>
              <a:t>[</a:t>
            </a:r>
            <a:r>
              <a:rPr lang="en-US" altLang="de-DE" sz="1600" dirty="0" smtClean="0">
                <a:solidFill>
                  <a:srgbClr val="FF0000"/>
                </a:solidFill>
              </a:rPr>
              <a:t>+49 911 58061-3299</a:t>
            </a:r>
            <a:r>
              <a:rPr lang="en-US" altLang="de-DE" sz="1600" dirty="0" smtClean="0">
                <a:solidFill>
                  <a:schemeClr val="tx2"/>
                </a:solidFill>
              </a:rPr>
              <a:t>], </a:t>
            </a:r>
            <a:r>
              <a:rPr lang="en-US" altLang="de-DE" sz="1600" dirty="0">
                <a:solidFill>
                  <a:schemeClr val="tx2"/>
                </a:solidFill>
              </a:rPr>
              <a:t>E-Mail</a:t>
            </a:r>
            <a:r>
              <a:rPr lang="en-US" altLang="de-DE" sz="1600" dirty="0" smtClean="0">
                <a:solidFill>
                  <a:schemeClr val="tx2"/>
                </a:solidFill>
              </a:rPr>
              <a:t>:[</a:t>
            </a:r>
            <a:r>
              <a:rPr lang="en-US" altLang="de-DE" sz="1600" dirty="0" smtClean="0">
                <a:solidFill>
                  <a:srgbClr val="FF0000"/>
                </a:solidFill>
              </a:rPr>
              <a:t>johannes.Wechsler@iis.fraunhofer.de</a:t>
            </a:r>
            <a:r>
              <a:rPr lang="en-US" altLang="de-DE" sz="1600" dirty="0" smtClean="0">
                <a:solidFill>
                  <a:schemeClr val="tx2"/>
                </a:solidFill>
              </a:rPr>
              <a:t>]</a:t>
            </a:r>
            <a:r>
              <a:rPr lang="en-US" altLang="de-DE" sz="1600" dirty="0">
                <a:solidFill>
                  <a:schemeClr val="tx2"/>
                </a:solidFill>
              </a:rPr>
              <a:t>	</a:t>
            </a:r>
          </a:p>
          <a:p>
            <a:pPr>
              <a:spcBef>
                <a:spcPts val="600"/>
              </a:spcBef>
              <a:spcAft>
                <a:spcPts val="600"/>
              </a:spcAft>
            </a:pPr>
            <a:r>
              <a:rPr lang="en-US" altLang="de-DE" sz="1600" b="1" dirty="0">
                <a:solidFill>
                  <a:schemeClr val="tx2"/>
                </a:solidFill>
              </a:rPr>
              <a:t>Re: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IEEE P802.15.4w Low Power Wide Area Call for Proposals, IEEE 802.15-18-0147-01-004w</a:t>
            </a:r>
            <a:r>
              <a:rPr lang="en-US" altLang="de-DE" sz="1600" dirty="0" smtClean="0">
                <a:solidFill>
                  <a:schemeClr val="tx2"/>
                </a:solidFill>
              </a:rPr>
              <a:t>]</a:t>
            </a:r>
            <a:endParaRPr lang="en-US" altLang="de-DE" sz="1600" dirty="0">
              <a:solidFill>
                <a:schemeClr val="tx2"/>
              </a:solidFill>
            </a:endParaRPr>
          </a:p>
          <a:p>
            <a:r>
              <a:rPr lang="en-US" altLang="de-DE" dirty="0">
                <a:solidFill>
                  <a:schemeClr val="accent2"/>
                </a:solidFill>
              </a:rPr>
              <a:t>	</a:t>
            </a:r>
            <a:endParaRPr lang="en-US" altLang="de-DE" dirty="0">
              <a:solidFill>
                <a:schemeClr val="tx2"/>
              </a:solidFill>
            </a:endParaRPr>
          </a:p>
          <a:p>
            <a:pPr>
              <a:spcBef>
                <a:spcPts val="600"/>
              </a:spcBef>
              <a:spcAft>
                <a:spcPts val="600"/>
              </a:spcAft>
            </a:pPr>
            <a:r>
              <a:rPr lang="en-US" altLang="de-DE" sz="1600" b="1" dirty="0">
                <a:solidFill>
                  <a:schemeClr val="tx2"/>
                </a:solidFill>
              </a:rPr>
              <a:t>Abstract:</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Discussion on the 802.15.4w proposal from </a:t>
            </a:r>
            <a:r>
              <a:rPr lang="en-US" altLang="de-DE" sz="1600" dirty="0" err="1" smtClean="0">
                <a:solidFill>
                  <a:srgbClr val="FF0000"/>
                </a:solidFill>
              </a:rPr>
              <a:t>Fraunhofer</a:t>
            </a:r>
            <a:r>
              <a:rPr lang="en-US" altLang="de-DE" sz="1600" dirty="0" smtClean="0">
                <a:solidFill>
                  <a:srgbClr val="FF0000"/>
                </a:solidFill>
              </a:rPr>
              <a:t> IIS which shows the compliance with the PAR, the technical guidance document as well as the requirements defined during the meeting San Diego 2018.</a:t>
            </a:r>
            <a:r>
              <a:rPr lang="en-US" altLang="de-DE" sz="1600" dirty="0" smtClean="0">
                <a:solidFill>
                  <a:schemeClr val="tx2"/>
                </a:solidFill>
              </a:rPr>
              <a:t>]</a:t>
            </a:r>
            <a:endParaRPr lang="en-US" altLang="de-DE" sz="1600" dirty="0">
              <a:solidFill>
                <a:schemeClr val="tx2"/>
              </a:solidFill>
            </a:endParaRPr>
          </a:p>
          <a:p>
            <a:pPr>
              <a:spcBef>
                <a:spcPts val="600"/>
              </a:spcBef>
              <a:spcAft>
                <a:spcPts val="600"/>
              </a:spcAft>
            </a:pPr>
            <a:r>
              <a:rPr lang="en-US" altLang="de-DE" sz="1600" b="1" dirty="0">
                <a:solidFill>
                  <a:schemeClr val="tx2"/>
                </a:solidFill>
              </a:rPr>
              <a:t>Purpose: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Discuss the proposal of </a:t>
            </a:r>
            <a:r>
              <a:rPr lang="en-US" altLang="de-DE" sz="1600" dirty="0" err="1" smtClean="0">
                <a:solidFill>
                  <a:srgbClr val="FF0000"/>
                </a:solidFill>
              </a:rPr>
              <a:t>Fraunhofer</a:t>
            </a:r>
            <a:r>
              <a:rPr lang="en-US" altLang="de-DE" sz="1600" dirty="0" smtClean="0">
                <a:solidFill>
                  <a:srgbClr val="FF0000"/>
                </a:solidFill>
              </a:rPr>
              <a:t> IIS for 802.15.4w and its compliance with the call for proposal requirements.</a:t>
            </a:r>
            <a:r>
              <a:rPr lang="en-US" altLang="de-DE" sz="1600" dirty="0" smtClean="0">
                <a:solidFill>
                  <a:schemeClr val="tx2"/>
                </a:solidFill>
              </a:rPr>
              <a:t>]</a:t>
            </a:r>
            <a:endParaRPr lang="en-US" altLang="de-DE" sz="1600" dirty="0">
              <a:solidFill>
                <a:schemeClr val="tx2"/>
              </a:solidFill>
            </a:endParaRPr>
          </a:p>
          <a:p>
            <a:r>
              <a:rPr lang="en-US" altLang="de-DE" sz="1600" b="1" dirty="0">
                <a:solidFill>
                  <a:schemeClr val="tx2"/>
                </a:solidFill>
              </a:rPr>
              <a:t>Notice:</a:t>
            </a:r>
            <a:r>
              <a:rPr lang="en-US" altLang="de-DE"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de-DE" sz="1600" b="1" dirty="0">
                <a:solidFill>
                  <a:schemeClr val="tx2"/>
                </a:solidFill>
              </a:rPr>
              <a:t>Release:</a:t>
            </a:r>
            <a:r>
              <a:rPr lang="en-US" altLang="de-DE"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 symbol rates and channel spacing</a:t>
            </a:r>
            <a:endParaRPr lang="en-US" dirty="0"/>
          </a:p>
        </p:txBody>
      </p:sp>
      <p:sp>
        <p:nvSpPr>
          <p:cNvPr id="3" name="Content Placeholder 2"/>
          <p:cNvSpPr>
            <a:spLocks noGrp="1"/>
          </p:cNvSpPr>
          <p:nvPr>
            <p:ph idx="1"/>
          </p:nvPr>
        </p:nvSpPr>
        <p:spPr/>
        <p:txBody>
          <a:bodyPr/>
          <a:lstStyle/>
          <a:p>
            <a:r>
              <a:rPr lang="en-US" dirty="0" smtClean="0"/>
              <a:t>SDR receivers are capable to receive multiple transmissions simultaneously</a:t>
            </a:r>
          </a:p>
          <a:p>
            <a:r>
              <a:rPr lang="en-US" dirty="0" smtClean="0"/>
              <a:t>Detection very computationally expensive when a plethora of options for modulation, data rate and channelization need to be considered</a:t>
            </a:r>
          </a:p>
          <a:p>
            <a:endParaRPr lang="en-US" dirty="0"/>
          </a:p>
          <a:p>
            <a:r>
              <a:rPr lang="en-US" dirty="0" smtClean="0"/>
              <a:t>Efficient FFT based implementation possible, when:</a:t>
            </a:r>
          </a:p>
          <a:p>
            <a:pPr lvl="1"/>
            <a:r>
              <a:rPr lang="en-US" dirty="0" smtClean="0"/>
              <a:t>Channel spacing is an integer multiple of the symbol rate</a:t>
            </a:r>
          </a:p>
          <a:p>
            <a:pPr lvl="2"/>
            <a:r>
              <a:rPr lang="en-US" dirty="0" smtClean="0"/>
              <a:t>(G)MSK modulation ideal candidate width of 1bit/s/Hz</a:t>
            </a:r>
          </a:p>
          <a:p>
            <a:pPr lvl="2"/>
            <a:r>
              <a:rPr lang="en-US" dirty="0" smtClean="0"/>
              <a:t>allows channel widths of symbol rate in </a:t>
            </a:r>
            <a:r>
              <a:rPr lang="en-US" dirty="0" err="1" smtClean="0"/>
              <a:t>hz</a:t>
            </a:r>
            <a:endParaRPr lang="en-US" dirty="0" smtClean="0"/>
          </a:p>
          <a:p>
            <a:pPr lvl="1"/>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10</a:t>
            </a:fld>
            <a:endParaRPr lang="en-US" altLang="de-DE"/>
          </a:p>
        </p:txBody>
      </p:sp>
    </p:spTree>
    <p:extLst>
      <p:ext uri="{BB962C8B-B14F-4D97-AF65-F5344CB8AC3E}">
        <p14:creationId xmlns:p14="http://schemas.microsoft.com/office/powerpoint/2010/main" val="3015638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solidFill>
                      <a:schemeClr val="tx1"/>
                    </a:solidFill>
                  </a:rPr>
                  <a:t>Lowest symbol rate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𝑅</m:t>
                        </m:r>
                      </m:e>
                      <m: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𝑆</m:t>
                            </m:r>
                          </m:e>
                          <m:sub>
                            <m:r>
                              <a:rPr lang="en-US" b="0" i="1" smtClean="0">
                                <a:solidFill>
                                  <a:schemeClr val="tx1"/>
                                </a:solidFill>
                                <a:latin typeface="Cambria Math"/>
                              </a:rPr>
                              <m:t>𝑚𝑖𝑛</m:t>
                            </m:r>
                          </m:sub>
                        </m:sSub>
                      </m:sub>
                    </m:sSub>
                    <m:r>
                      <a:rPr lang="en-US" i="1">
                        <a:solidFill>
                          <a:schemeClr val="tx1"/>
                        </a:solidFill>
                        <a:latin typeface="Cambria Math"/>
                      </a:rPr>
                      <m:t>=2380.37109375</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a:rPr>
                          <m:t>𝑠𝑦𝑚𝑏𝑜𝑙𝑠</m:t>
                        </m:r>
                      </m:num>
                      <m:den>
                        <m:r>
                          <a:rPr lang="en-US" b="0" i="1" smtClean="0">
                            <a:solidFill>
                              <a:schemeClr val="tx1"/>
                            </a:solidFill>
                            <a:latin typeface="Cambria Math"/>
                          </a:rPr>
                          <m:t>𝑠</m:t>
                        </m:r>
                      </m:den>
                    </m:f>
                  </m:oMath>
                </a14:m>
                <a:endParaRPr lang="en-US" b="0" dirty="0" smtClean="0">
                  <a:solidFill>
                    <a:schemeClr val="tx1"/>
                  </a:solidFill>
                </a:endParaRPr>
              </a:p>
              <a:p>
                <a:r>
                  <a:rPr lang="en-US" dirty="0" smtClean="0">
                    <a:solidFill>
                      <a:schemeClr val="tx1"/>
                    </a:solidFill>
                  </a:rPr>
                  <a:t>Very specific number to establish good hardware support and interoperability for narrow-band communication</a:t>
                </a:r>
              </a:p>
              <a:p>
                <a:pPr lvl="1"/>
                <a:r>
                  <a:rPr lang="en-US" dirty="0" smtClean="0"/>
                  <a:t>Narrowband communication goes to the lower limit of hardware transceivers</a:t>
                </a:r>
                <a:r>
                  <a:rPr lang="en-US" dirty="0" smtClean="0">
                    <a:solidFill>
                      <a:schemeClr val="tx1"/>
                    </a:solidFill>
                  </a:rPr>
                  <a:t> </a:t>
                </a:r>
              </a:p>
              <a:p>
                <a:pPr lvl="1"/>
                <a:r>
                  <a:rPr lang="en-US" dirty="0" smtClean="0"/>
                  <a:t>Absolute errors in freq. resolution result in significant higher relative errors at lower bandwidths and symbol rates</a:t>
                </a:r>
                <a:endParaRPr lang="en-US" dirty="0" smtClean="0">
                  <a:solidFill>
                    <a:schemeClr val="tx1"/>
                  </a:solidFill>
                </a:endParaRPr>
              </a:p>
              <a:p>
                <a:pPr lvl="2"/>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706" r="-9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11</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435117023"/>
              </p:ext>
            </p:extLst>
          </p:nvPr>
        </p:nvGraphicFramePr>
        <p:xfrm>
          <a:off x="685800" y="4928629"/>
          <a:ext cx="7924800" cy="1238699"/>
        </p:xfrm>
        <a:graphic>
          <a:graphicData uri="http://schemas.openxmlformats.org/presentationml/2006/ole">
            <mc:AlternateContent xmlns:mc="http://schemas.openxmlformats.org/markup-compatibility/2006">
              <mc:Choice xmlns:v="urn:schemas-microsoft-com:vml" Requires="v">
                <p:oleObj spid="_x0000_s39050" name="Visio" r:id="rId5" imgW="9391785" imgH="1466760" progId="Visio.Drawing.11">
                  <p:embed/>
                </p:oleObj>
              </mc:Choice>
              <mc:Fallback>
                <p:oleObj name="Visio" r:id="rId5" imgW="9391785" imgH="1466760" progId="Visio.Drawing.11">
                  <p:embed/>
                  <p:pic>
                    <p:nvPicPr>
                      <p:cNvPr id="7" name="Objekt 1"/>
                      <p:cNvPicPr/>
                      <p:nvPr/>
                    </p:nvPicPr>
                    <p:blipFill>
                      <a:blip r:embed="rId6"/>
                      <a:stretch>
                        <a:fillRect/>
                      </a:stretch>
                    </p:blipFill>
                    <p:spPr>
                      <a:xfrm>
                        <a:off x="685800" y="4928629"/>
                        <a:ext cx="7924800" cy="1238699"/>
                      </a:xfrm>
                      <a:prstGeom prst="rect">
                        <a:avLst/>
                      </a:prstGeom>
                    </p:spPr>
                  </p:pic>
                </p:oleObj>
              </mc:Fallback>
            </mc:AlternateContent>
          </a:graphicData>
        </a:graphic>
      </p:graphicFrame>
    </p:spTree>
    <p:extLst>
      <p:ext uri="{BB962C8B-B14F-4D97-AF65-F5344CB8AC3E}">
        <p14:creationId xmlns:p14="http://schemas.microsoft.com/office/powerpoint/2010/main" val="116652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a:t>
            </a:r>
            <a:endParaRPr lang="en-US" dirty="0"/>
          </a:p>
        </p:txBody>
      </p:sp>
      <p:sp>
        <p:nvSpPr>
          <p:cNvPr id="3" name="Content Placeholder 2"/>
          <p:cNvSpPr>
            <a:spLocks noGrp="1"/>
          </p:cNvSpPr>
          <p:nvPr>
            <p:ph idx="1"/>
          </p:nvPr>
        </p:nvSpPr>
        <p:spPr/>
        <p:txBody>
          <a:bodyPr/>
          <a:lstStyle/>
          <a:p>
            <a:r>
              <a:rPr lang="en-US" dirty="0" smtClean="0"/>
              <a:t>Common freq. resolution for transceivers ~100 Hz @900 MHz band</a:t>
            </a:r>
            <a:endParaRPr lang="en-US" dirty="0" smtClean="0">
              <a:solidFill>
                <a:schemeClr val="tx1"/>
              </a:solidFill>
            </a:endParaRPr>
          </a:p>
          <a:p>
            <a:pPr lvl="1"/>
            <a:r>
              <a:rPr lang="en-US" dirty="0" smtClean="0"/>
              <a:t>Worst case channel error = 50 Hz</a:t>
            </a:r>
          </a:p>
          <a:p>
            <a:pPr lvl="1"/>
            <a:r>
              <a:rPr lang="en-US" dirty="0" smtClean="0"/>
              <a:t>Relative error at mismatch @ 2kHz channels</a:t>
            </a:r>
            <a:r>
              <a:rPr lang="en-US" smtClean="0"/>
              <a:t>: 2.5% </a:t>
            </a:r>
            <a:r>
              <a:rPr lang="en-US" dirty="0" smtClean="0"/>
              <a:t>error by design if step sizes mismatch</a:t>
            </a:r>
          </a:p>
          <a:p>
            <a:pPr lvl="1"/>
            <a:endParaRPr lang="en-US" dirty="0"/>
          </a:p>
          <a:p>
            <a:r>
              <a:rPr lang="en-US" dirty="0" smtClean="0"/>
              <a:t>Deviation resolution and channel resolution commonly identical or separated by an integer multiple</a:t>
            </a:r>
          </a:p>
          <a:p>
            <a:pPr lvl="1"/>
            <a:r>
              <a:rPr lang="en-US" dirty="0" smtClean="0"/>
              <a:t>MSK through FSK modulator by deviation 1/4</a:t>
            </a:r>
            <a:r>
              <a:rPr lang="en-US" baseline="30000" dirty="0" smtClean="0"/>
              <a:t>th</a:t>
            </a:r>
            <a:r>
              <a:rPr lang="en-US" dirty="0" smtClean="0"/>
              <a:t> of symbol rate</a:t>
            </a:r>
          </a:p>
          <a:p>
            <a:pPr marL="857250" lvl="2" indent="0">
              <a:buNone/>
            </a:pPr>
            <a:r>
              <a:rPr lang="en-US" dirty="0" smtClean="0">
                <a:sym typeface="Wingdings" panose="05000000000000000000" pitchFamily="2" charset="2"/>
              </a:rPr>
              <a:t> If deviation can’t be matched, modulation error by design</a:t>
            </a:r>
            <a:endParaRPr lang="en-US" dirty="0" smtClean="0"/>
          </a:p>
          <a:p>
            <a:pPr lvl="2"/>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12</a:t>
            </a:fld>
            <a:endParaRPr lang="en-US" altLang="de-DE"/>
          </a:p>
        </p:txBody>
      </p:sp>
    </p:spTree>
    <p:extLst>
      <p:ext uri="{BB962C8B-B14F-4D97-AF65-F5344CB8AC3E}">
        <p14:creationId xmlns:p14="http://schemas.microsoft.com/office/powerpoint/2010/main" val="871927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a:t>
            </a:r>
            <a:endParaRPr lang="en-US" dirty="0"/>
          </a:p>
        </p:txBody>
      </p:sp>
      <p:sp>
        <p:nvSpPr>
          <p:cNvPr id="3" name="Content Placeholder 2"/>
          <p:cNvSpPr>
            <a:spLocks noGrp="1"/>
          </p:cNvSpPr>
          <p:nvPr>
            <p:ph idx="1"/>
          </p:nvPr>
        </p:nvSpPr>
        <p:spPr/>
        <p:txBody>
          <a:bodyPr/>
          <a:lstStyle/>
          <a:p>
            <a:r>
              <a:rPr lang="en-US" dirty="0" smtClean="0"/>
              <a:t>Goal: Good </a:t>
            </a:r>
            <a:r>
              <a:rPr lang="en-US" dirty="0"/>
              <a:t>support for </a:t>
            </a:r>
            <a:r>
              <a:rPr lang="en-US" dirty="0" smtClean="0"/>
              <a:t>current off-the </a:t>
            </a:r>
            <a:r>
              <a:rPr lang="en-US" dirty="0"/>
              <a:t>shelf crystals and </a:t>
            </a:r>
            <a:r>
              <a:rPr lang="en-US" dirty="0" smtClean="0"/>
              <a:t>oscillators</a:t>
            </a:r>
            <a:endParaRPr lang="en-US" dirty="0"/>
          </a:p>
          <a:p>
            <a:pPr lvl="1"/>
            <a:r>
              <a:rPr lang="en-US" dirty="0" smtClean="0"/>
              <a:t>Most transceivers use a power-2 </a:t>
            </a:r>
            <a:r>
              <a:rPr lang="en-US" dirty="0"/>
              <a:t>decimator in the fractional </a:t>
            </a:r>
            <a:r>
              <a:rPr lang="en-US" dirty="0" smtClean="0"/>
              <a:t>PLL</a:t>
            </a:r>
          </a:p>
          <a:p>
            <a:pPr lvl="1"/>
            <a:r>
              <a:rPr lang="en-US" dirty="0" smtClean="0"/>
              <a:t>Freq. resolution = (Crystal Frequency) / 2^x	</a:t>
            </a:r>
            <a:br>
              <a:rPr lang="en-US" dirty="0" smtClean="0"/>
            </a:br>
            <a:r>
              <a:rPr lang="en-US" dirty="0" smtClean="0"/>
              <a:t>with x commonly between 16 and 20 for channelization and between 16 and 22 </a:t>
            </a:r>
            <a:r>
              <a:rPr lang="en-US" smtClean="0"/>
              <a:t>for deviation</a:t>
            </a:r>
            <a:endParaRPr lang="en-US" dirty="0"/>
          </a:p>
          <a:p>
            <a:endParaRPr lang="en-US" dirty="0" smtClean="0"/>
          </a:p>
          <a:p>
            <a:r>
              <a:rPr lang="en-US" dirty="0" smtClean="0"/>
              <a:t>Transceivers often utilize crystals that are widely available</a:t>
            </a:r>
          </a:p>
          <a:p>
            <a:pPr lvl="1"/>
            <a:r>
              <a:rPr lang="en-US" dirty="0" smtClean="0"/>
              <a:t>26 MHz (GSM)</a:t>
            </a:r>
          </a:p>
          <a:p>
            <a:pPr lvl="1"/>
            <a:r>
              <a:rPr lang="en-US" dirty="0" smtClean="0"/>
              <a:t>32 MHz (Used in many transceivers)</a:t>
            </a:r>
          </a:p>
          <a:p>
            <a:pPr lvl="1"/>
            <a:r>
              <a:rPr lang="en-US" dirty="0" smtClean="0"/>
              <a:t>38.4 MHz (USB)</a:t>
            </a: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13</a:t>
            </a:fld>
            <a:endParaRPr lang="en-US" altLang="de-DE"/>
          </a:p>
        </p:txBody>
      </p:sp>
    </p:spTree>
    <p:extLst>
      <p:ext uri="{BB962C8B-B14F-4D97-AF65-F5344CB8AC3E}">
        <p14:creationId xmlns:p14="http://schemas.microsoft.com/office/powerpoint/2010/main" val="1690198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Symbol rate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Symbol </a:t>
                </a:r>
                <a:r>
                  <a:rPr lang="en-US" dirty="0"/>
                  <a:t>rate ideally is a multiple that can be obtained using one of these crystal frequencies divided by a power-of-2 and multiplied by an </a:t>
                </a:r>
                <a:r>
                  <a:rPr lang="en-US" dirty="0" smtClean="0"/>
                  <a:t>integer</a:t>
                </a:r>
              </a:p>
              <a:p>
                <a:endParaRPr lang="en-US" dirty="0"/>
              </a:p>
              <a:p>
                <a:r>
                  <a:rPr lang="en-US" dirty="0" smtClean="0"/>
                  <a:t>For </a:t>
                </a:r>
                <a14:m>
                  <m:oMath xmlns:m="http://schemas.openxmlformats.org/officeDocument/2006/math">
                    <m:sSub>
                      <m:sSubPr>
                        <m:ctrlPr>
                          <a:rPr lang="en-US" i="1">
                            <a:latin typeface="Cambria Math" panose="02040503050406030204" pitchFamily="18" charset="0"/>
                          </a:rPr>
                        </m:ctrlPr>
                      </m:sSubPr>
                      <m:e>
                        <m:r>
                          <a:rPr lang="en-US" i="1">
                            <a:latin typeface="Cambria Math"/>
                          </a:rPr>
                          <m:t>𝑅</m:t>
                        </m:r>
                      </m:e>
                      <m:sub>
                        <m:sSub>
                          <m:sSubPr>
                            <m:ctrlPr>
                              <a:rPr lang="en-US" i="1">
                                <a:latin typeface="Cambria Math" panose="02040503050406030204" pitchFamily="18" charset="0"/>
                              </a:rPr>
                            </m:ctrlPr>
                          </m:sSubPr>
                          <m:e>
                            <m:r>
                              <a:rPr lang="en-US" i="1">
                                <a:latin typeface="Cambria Math"/>
                              </a:rPr>
                              <m:t>𝑆</m:t>
                            </m:r>
                          </m:e>
                          <m:sub>
                            <m:r>
                              <a:rPr lang="en-US" i="1">
                                <a:latin typeface="Cambria Math"/>
                              </a:rPr>
                              <m:t>𝑚𝑖𝑛</m:t>
                            </m:r>
                          </m:sub>
                        </m:sSub>
                      </m:sub>
                    </m:sSub>
                    <m:r>
                      <a:rPr lang="en-US" i="1">
                        <a:latin typeface="Cambria Math"/>
                      </a:rPr>
                      <m:t>=2380.37109375</m:t>
                    </m:r>
                    <m:f>
                      <m:fPr>
                        <m:ctrlPr>
                          <a:rPr lang="en-US" i="1">
                            <a:latin typeface="Cambria Math" panose="02040503050406030204" pitchFamily="18" charset="0"/>
                          </a:rPr>
                        </m:ctrlPr>
                      </m:fPr>
                      <m:num>
                        <m:r>
                          <a:rPr lang="en-US" i="1">
                            <a:latin typeface="Cambria Math"/>
                          </a:rPr>
                          <m:t>𝑠𝑦𝑚𝑏𝑜𝑙𝑠</m:t>
                        </m:r>
                      </m:num>
                      <m:den>
                        <m:r>
                          <a:rPr lang="en-US" i="1">
                            <a:latin typeface="Cambria Math"/>
                          </a:rPr>
                          <m:t>𝑠</m:t>
                        </m:r>
                      </m:den>
                    </m:f>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6" t="-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14</a:t>
            </a:fld>
            <a:endParaRPr lang="en-US" altLang="de-DE"/>
          </a:p>
        </p:txBody>
      </p:sp>
      <p:graphicFrame>
        <p:nvGraphicFramePr>
          <p:cNvPr id="7" name="Table 6"/>
          <p:cNvGraphicFramePr>
            <a:graphicFrameLocks noGrp="1"/>
          </p:cNvGraphicFramePr>
          <p:nvPr>
            <p:extLst>
              <p:ext uri="{D42A27DB-BD31-4B8C-83A1-F6EECF244321}">
                <p14:modId xmlns:p14="http://schemas.microsoft.com/office/powerpoint/2010/main" val="1452038729"/>
              </p:ext>
            </p:extLst>
          </p:nvPr>
        </p:nvGraphicFramePr>
        <p:xfrm>
          <a:off x="758787" y="4022226"/>
          <a:ext cx="7702626" cy="2219960"/>
        </p:xfrm>
        <a:graphic>
          <a:graphicData uri="http://schemas.openxmlformats.org/drawingml/2006/table">
            <a:tbl>
              <a:tblPr firstRow="1" bandRow="1">
                <a:tableStyleId>{5940675A-B579-460E-94D1-54222C63F5DA}</a:tableStyleId>
              </a:tblPr>
              <a:tblGrid>
                <a:gridCol w="2567542">
                  <a:extLst>
                    <a:ext uri="{9D8B030D-6E8A-4147-A177-3AD203B41FA5}">
                      <a16:colId xmlns:a16="http://schemas.microsoft.com/office/drawing/2014/main" val="2012412303"/>
                    </a:ext>
                  </a:extLst>
                </a:gridCol>
                <a:gridCol w="2567542">
                  <a:extLst>
                    <a:ext uri="{9D8B030D-6E8A-4147-A177-3AD203B41FA5}">
                      <a16:colId xmlns:a16="http://schemas.microsoft.com/office/drawing/2014/main" val="2042971353"/>
                    </a:ext>
                  </a:extLst>
                </a:gridCol>
                <a:gridCol w="2567542">
                  <a:extLst>
                    <a:ext uri="{9D8B030D-6E8A-4147-A177-3AD203B41FA5}">
                      <a16:colId xmlns:a16="http://schemas.microsoft.com/office/drawing/2014/main" val="2207413968"/>
                    </a:ext>
                  </a:extLst>
                </a:gridCol>
              </a:tblGrid>
              <a:tr h="370840">
                <a:tc>
                  <a:txBody>
                    <a:bodyPr/>
                    <a:lstStyle/>
                    <a:p>
                      <a:pPr algn="ctr"/>
                      <a:r>
                        <a:rPr lang="en-US" b="1" dirty="0" smtClean="0">
                          <a:latin typeface="+mj-lt"/>
                        </a:rPr>
                        <a:t>Crystal</a:t>
                      </a:r>
                      <a:r>
                        <a:rPr lang="en-US" b="1" baseline="0" dirty="0" smtClean="0">
                          <a:latin typeface="+mj-lt"/>
                        </a:rPr>
                        <a:t> frequency</a:t>
                      </a:r>
                      <a:endParaRPr lang="en-US" b="1" dirty="0">
                        <a:latin typeface="+mj-lt"/>
                      </a:endParaRPr>
                    </a:p>
                  </a:txBody>
                  <a:tcPr/>
                </a:tc>
                <a:tc gridSpan="2">
                  <a:txBody>
                    <a:bodyPr/>
                    <a:lstStyle/>
                    <a:p>
                      <a:pPr algn="ctr"/>
                      <a:r>
                        <a:rPr lang="en-US" b="1" dirty="0" smtClean="0">
                          <a:latin typeface="+mj-lt"/>
                        </a:rPr>
                        <a:t>min.</a:t>
                      </a:r>
                      <a:r>
                        <a:rPr lang="en-US" b="1" baseline="0" dirty="0" smtClean="0">
                          <a:latin typeface="+mj-lt"/>
                        </a:rPr>
                        <a:t> </a:t>
                      </a:r>
                      <a:r>
                        <a:rPr lang="en-US" b="1" dirty="0" smtClean="0">
                          <a:latin typeface="+mj-lt"/>
                        </a:rPr>
                        <a:t>Power-of-2</a:t>
                      </a:r>
                      <a:endParaRPr lang="en-US" b="1" dirty="0">
                        <a:latin typeface="+mj-lt"/>
                      </a:endParaRPr>
                    </a:p>
                  </a:txBody>
                  <a:tcPr/>
                </a:tc>
                <a:tc hMerge="1">
                  <a:txBody>
                    <a:bodyPr/>
                    <a:lstStyle/>
                    <a:p>
                      <a:endParaRPr lang="en-US" dirty="0"/>
                    </a:p>
                  </a:txBody>
                  <a:tcPr/>
                </a:tc>
                <a:extLst>
                  <a:ext uri="{0D108BD9-81ED-4DB2-BD59-A6C34878D82A}">
                    <a16:rowId xmlns:a16="http://schemas.microsoft.com/office/drawing/2014/main" val="4197694594"/>
                  </a:ext>
                </a:extLst>
              </a:tr>
              <a:tr h="332078">
                <a:tc>
                  <a:txBody>
                    <a:bodyPr/>
                    <a:lstStyle/>
                    <a:p>
                      <a:pPr algn="ctr"/>
                      <a:endParaRPr lang="en-US" b="1" dirty="0">
                        <a:latin typeface="+mj-lt"/>
                      </a:endParaRPr>
                    </a:p>
                  </a:txBody>
                  <a:tcPr/>
                </a:tc>
                <a:tc>
                  <a:txBody>
                    <a:bodyPr/>
                    <a:lstStyle/>
                    <a:p>
                      <a:pPr algn="ctr"/>
                      <a:r>
                        <a:rPr lang="en-US" b="1" dirty="0" smtClean="0">
                          <a:latin typeface="+mj-lt"/>
                        </a:rPr>
                        <a:t>for</a:t>
                      </a:r>
                      <a:r>
                        <a:rPr lang="en-US" b="1" baseline="0" dirty="0" smtClean="0">
                          <a:latin typeface="+mj-lt"/>
                        </a:rPr>
                        <a:t> channelization</a:t>
                      </a:r>
                      <a:endParaRPr lang="en-US" b="1" dirty="0">
                        <a:latin typeface="+mj-lt"/>
                      </a:endParaRPr>
                    </a:p>
                  </a:txBody>
                  <a:tcPr/>
                </a:tc>
                <a:tc>
                  <a:txBody>
                    <a:bodyPr/>
                    <a:lstStyle/>
                    <a:p>
                      <a:pPr algn="ctr"/>
                      <a:r>
                        <a:rPr lang="en-US" b="1" dirty="0" smtClean="0">
                          <a:latin typeface="+mj-lt"/>
                        </a:rPr>
                        <a:t>For deviation</a:t>
                      </a:r>
                      <a:endParaRPr lang="en-US" b="1" dirty="0">
                        <a:latin typeface="+mj-lt"/>
                      </a:endParaRPr>
                    </a:p>
                  </a:txBody>
                  <a:tcPr/>
                </a:tc>
                <a:extLst>
                  <a:ext uri="{0D108BD9-81ED-4DB2-BD59-A6C34878D82A}">
                    <a16:rowId xmlns:a16="http://schemas.microsoft.com/office/drawing/2014/main" val="2368724432"/>
                  </a:ext>
                </a:extLst>
              </a:tr>
              <a:tr h="370840">
                <a:tc>
                  <a:txBody>
                    <a:bodyPr/>
                    <a:lstStyle/>
                    <a:p>
                      <a:pPr algn="r"/>
                      <a:r>
                        <a:rPr lang="en-US" dirty="0" smtClean="0">
                          <a:latin typeface="+mj-lt"/>
                        </a:rPr>
                        <a:t>26 MHz</a:t>
                      </a:r>
                      <a:endParaRPr lang="en-US" dirty="0">
                        <a:latin typeface="+mj-lt"/>
                      </a:endParaRPr>
                    </a:p>
                  </a:txBody>
                  <a:tcPr/>
                </a:tc>
                <a:tc>
                  <a:txBody>
                    <a:bodyPr/>
                    <a:lstStyle/>
                    <a:p>
                      <a:pPr algn="r"/>
                      <a:r>
                        <a:rPr lang="en-US" dirty="0" smtClean="0">
                          <a:latin typeface="+mj-lt"/>
                        </a:rPr>
                        <a:t>16</a:t>
                      </a:r>
                      <a:endParaRPr lang="en-US" dirty="0">
                        <a:latin typeface="+mj-lt"/>
                      </a:endParaRPr>
                    </a:p>
                  </a:txBody>
                  <a:tcPr/>
                </a:tc>
                <a:tc>
                  <a:txBody>
                    <a:bodyPr/>
                    <a:lstStyle/>
                    <a:p>
                      <a:pPr algn="r"/>
                      <a:r>
                        <a:rPr lang="en-US" dirty="0" smtClean="0">
                          <a:latin typeface="+mj-lt"/>
                        </a:rPr>
                        <a:t>18</a:t>
                      </a:r>
                      <a:endParaRPr lang="en-US" dirty="0">
                        <a:latin typeface="+mj-lt"/>
                      </a:endParaRPr>
                    </a:p>
                  </a:txBody>
                  <a:tcPr/>
                </a:tc>
                <a:extLst>
                  <a:ext uri="{0D108BD9-81ED-4DB2-BD59-A6C34878D82A}">
                    <a16:rowId xmlns:a16="http://schemas.microsoft.com/office/drawing/2014/main" val="3002250696"/>
                  </a:ext>
                </a:extLst>
              </a:tr>
              <a:tr h="370840">
                <a:tc>
                  <a:txBody>
                    <a:bodyPr/>
                    <a:lstStyle/>
                    <a:p>
                      <a:pPr algn="r"/>
                      <a:r>
                        <a:rPr lang="en-US" dirty="0" smtClean="0">
                          <a:latin typeface="+mj-lt"/>
                        </a:rPr>
                        <a:t>32 MHz</a:t>
                      </a:r>
                      <a:endParaRPr lang="en-US" dirty="0">
                        <a:latin typeface="+mj-lt"/>
                      </a:endParaRPr>
                    </a:p>
                  </a:txBody>
                  <a:tcPr/>
                </a:tc>
                <a:tc>
                  <a:txBody>
                    <a:bodyPr/>
                    <a:lstStyle/>
                    <a:p>
                      <a:pPr algn="r"/>
                      <a:r>
                        <a:rPr lang="en-US" dirty="0" smtClean="0">
                          <a:latin typeface="+mj-lt"/>
                        </a:rPr>
                        <a:t>19</a:t>
                      </a:r>
                      <a:endParaRPr lang="en-US" dirty="0">
                        <a:latin typeface="+mj-lt"/>
                      </a:endParaRPr>
                    </a:p>
                  </a:txBody>
                  <a:tcPr/>
                </a:tc>
                <a:tc>
                  <a:txBody>
                    <a:bodyPr/>
                    <a:lstStyle/>
                    <a:p>
                      <a:pPr algn="r"/>
                      <a:r>
                        <a:rPr lang="en-US" dirty="0" smtClean="0">
                          <a:latin typeface="+mj-lt"/>
                        </a:rPr>
                        <a:t>21</a:t>
                      </a:r>
                      <a:endParaRPr lang="en-US" dirty="0">
                        <a:latin typeface="+mj-lt"/>
                      </a:endParaRPr>
                    </a:p>
                  </a:txBody>
                  <a:tcPr/>
                </a:tc>
                <a:extLst>
                  <a:ext uri="{0D108BD9-81ED-4DB2-BD59-A6C34878D82A}">
                    <a16:rowId xmlns:a16="http://schemas.microsoft.com/office/drawing/2014/main" val="3363704090"/>
                  </a:ext>
                </a:extLst>
              </a:tr>
              <a:tr h="370840">
                <a:tc>
                  <a:txBody>
                    <a:bodyPr/>
                    <a:lstStyle/>
                    <a:p>
                      <a:pPr algn="r"/>
                      <a:r>
                        <a:rPr lang="en-US" dirty="0" smtClean="0">
                          <a:latin typeface="+mj-lt"/>
                        </a:rPr>
                        <a:t>38.4 MHz</a:t>
                      </a:r>
                      <a:endParaRPr lang="en-US" dirty="0">
                        <a:latin typeface="+mj-lt"/>
                      </a:endParaRPr>
                    </a:p>
                  </a:txBody>
                  <a:tcPr/>
                </a:tc>
                <a:tc>
                  <a:txBody>
                    <a:bodyPr/>
                    <a:lstStyle/>
                    <a:p>
                      <a:pPr algn="r"/>
                      <a:r>
                        <a:rPr lang="en-US" dirty="0" smtClean="0">
                          <a:latin typeface="+mj-lt"/>
                        </a:rPr>
                        <a:t>20</a:t>
                      </a:r>
                      <a:endParaRPr lang="en-US" dirty="0">
                        <a:latin typeface="+mj-lt"/>
                      </a:endParaRPr>
                    </a:p>
                  </a:txBody>
                  <a:tcPr/>
                </a:tc>
                <a:tc>
                  <a:txBody>
                    <a:bodyPr/>
                    <a:lstStyle/>
                    <a:p>
                      <a:pPr algn="r"/>
                      <a:r>
                        <a:rPr lang="en-US" dirty="0" smtClean="0">
                          <a:latin typeface="+mj-lt"/>
                        </a:rPr>
                        <a:t>22</a:t>
                      </a:r>
                      <a:endParaRPr lang="en-US" dirty="0">
                        <a:latin typeface="+mj-lt"/>
                      </a:endParaRPr>
                    </a:p>
                  </a:txBody>
                  <a:tcPr/>
                </a:tc>
                <a:extLst>
                  <a:ext uri="{0D108BD9-81ED-4DB2-BD59-A6C34878D82A}">
                    <a16:rowId xmlns:a16="http://schemas.microsoft.com/office/drawing/2014/main" val="745742789"/>
                  </a:ext>
                </a:extLst>
              </a:tr>
              <a:tr h="370840">
                <a:tc>
                  <a:txBody>
                    <a:bodyPr/>
                    <a:lstStyle/>
                    <a:p>
                      <a:pPr algn="r"/>
                      <a:r>
                        <a:rPr lang="en-US" dirty="0" smtClean="0">
                          <a:latin typeface="+mj-lt"/>
                        </a:rPr>
                        <a:t>39 MHz</a:t>
                      </a:r>
                      <a:endParaRPr lang="en-US" dirty="0">
                        <a:latin typeface="+mj-lt"/>
                      </a:endParaRPr>
                    </a:p>
                  </a:txBody>
                  <a:tcPr/>
                </a:tc>
                <a:tc>
                  <a:txBody>
                    <a:bodyPr/>
                    <a:lstStyle/>
                    <a:p>
                      <a:pPr algn="r"/>
                      <a:r>
                        <a:rPr lang="en-US" dirty="0" smtClean="0">
                          <a:latin typeface="+mj-lt"/>
                        </a:rPr>
                        <a:t>14</a:t>
                      </a:r>
                      <a:endParaRPr lang="en-US" dirty="0">
                        <a:latin typeface="+mj-lt"/>
                      </a:endParaRPr>
                    </a:p>
                  </a:txBody>
                  <a:tcPr/>
                </a:tc>
                <a:tc>
                  <a:txBody>
                    <a:bodyPr/>
                    <a:lstStyle/>
                    <a:p>
                      <a:pPr algn="r"/>
                      <a:r>
                        <a:rPr lang="en-US" dirty="0" smtClean="0">
                          <a:latin typeface="+mj-lt"/>
                        </a:rPr>
                        <a:t>16</a:t>
                      </a:r>
                      <a:endParaRPr lang="en-US" dirty="0">
                        <a:latin typeface="+mj-lt"/>
                      </a:endParaRPr>
                    </a:p>
                  </a:txBody>
                  <a:tcPr/>
                </a:tc>
                <a:extLst>
                  <a:ext uri="{0D108BD9-81ED-4DB2-BD59-A6C34878D82A}">
                    <a16:rowId xmlns:a16="http://schemas.microsoft.com/office/drawing/2014/main" val="208716134"/>
                  </a:ext>
                </a:extLst>
              </a:tr>
            </a:tbl>
          </a:graphicData>
        </a:graphic>
      </p:graphicFrame>
    </p:spTree>
    <p:extLst>
      <p:ext uri="{BB962C8B-B14F-4D97-AF65-F5344CB8AC3E}">
        <p14:creationId xmlns:p14="http://schemas.microsoft.com/office/powerpoint/2010/main" val="1404805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solidFill>
                      <a:schemeClr val="tx1"/>
                    </a:solidFill>
                  </a:rPr>
                  <a:t>Higher data rates by increasing the symbol rate in power of 2 multiples of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𝑅</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𝑆</m:t>
                            </m:r>
                          </m:e>
                          <m:sub>
                            <m:r>
                              <a:rPr lang="en-US" i="1">
                                <a:solidFill>
                                  <a:schemeClr val="tx1"/>
                                </a:solidFill>
                                <a:latin typeface="Cambria Math"/>
                              </a:rPr>
                              <m:t>𝑚𝑖𝑛</m:t>
                            </m:r>
                          </m:sub>
                        </m:sSub>
                      </m:sub>
                    </m:sSub>
                  </m:oMath>
                </a14:m>
                <a:endParaRPr lang="en-US" dirty="0" smtClean="0">
                  <a:solidFill>
                    <a:schemeClr val="tx1"/>
                  </a:solidFill>
                </a:endParaRPr>
              </a:p>
              <a:p>
                <a:pPr lvl="1"/>
                <a:r>
                  <a:rPr lang="en-US" dirty="0" smtClean="0">
                    <a:solidFill>
                      <a:schemeClr val="tx1"/>
                    </a:solidFill>
                  </a:rPr>
                  <a:t>Maintain good XTAL support</a:t>
                </a:r>
                <a:br>
                  <a:rPr lang="en-US" dirty="0" smtClean="0">
                    <a:solidFill>
                      <a:schemeClr val="tx1"/>
                    </a:solidFill>
                  </a:rPr>
                </a:br>
                <a:endParaRPr lang="en-US" dirty="0" smtClean="0">
                  <a:solidFill>
                    <a:schemeClr val="tx1"/>
                  </a:solidFill>
                </a:endParaRPr>
              </a:p>
              <a:p>
                <a:r>
                  <a:rPr lang="en-US" dirty="0" smtClean="0">
                    <a:solidFill>
                      <a:schemeClr val="tx1"/>
                    </a:solidFill>
                  </a:rPr>
                  <a:t>Lower data rates by using LECIM spreading</a:t>
                </a:r>
              </a:p>
              <a:p>
                <a:pPr lvl="1"/>
                <a:r>
                  <a:rPr lang="en-US" dirty="0" smtClean="0">
                    <a:solidFill>
                      <a:schemeClr val="tx1"/>
                    </a:solidFill>
                  </a:rPr>
                  <a:t>Maintain good XTAL support</a:t>
                </a:r>
              </a:p>
              <a:p>
                <a:pPr lvl="1"/>
                <a:r>
                  <a:rPr lang="en-US" dirty="0" smtClean="0">
                    <a:solidFill>
                      <a:schemeClr val="tx1"/>
                    </a:solidFill>
                  </a:rPr>
                  <a:t>Lower symbol rates </a:t>
                </a:r>
                <a:r>
                  <a:rPr lang="en-US" dirty="0" smtClean="0"/>
                  <a:t>would </a:t>
                </a:r>
                <a:r>
                  <a:rPr lang="en-US" dirty="0" smtClean="0">
                    <a:solidFill>
                      <a:schemeClr val="tx1"/>
                    </a:solidFill>
                  </a:rPr>
                  <a:t>complicate synchronization even more</a:t>
                </a:r>
              </a:p>
              <a:p>
                <a:pPr lvl="2"/>
                <a:r>
                  <a:rPr lang="en-US" dirty="0" smtClean="0"/>
                  <a:t>Spectral envelope stays as wide as lowest symbol rate </a:t>
                </a:r>
                <a:endParaRPr lang="en-US" dirty="0" smtClean="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6" t="-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15</a:t>
            </a:fld>
            <a:endParaRPr lang="en-US" altLang="de-DE"/>
          </a:p>
        </p:txBody>
      </p:sp>
    </p:spTree>
    <p:extLst>
      <p:ext uri="{BB962C8B-B14F-4D97-AF65-F5344CB8AC3E}">
        <p14:creationId xmlns:p14="http://schemas.microsoft.com/office/powerpoint/2010/main" val="837552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Channelization</a:t>
            </a:r>
            <a:endParaRPr lang="en-US" dirty="0"/>
          </a:p>
        </p:txBody>
      </p:sp>
      <p:sp>
        <p:nvSpPr>
          <p:cNvPr id="3" name="Content Placeholder 2"/>
          <p:cNvSpPr>
            <a:spLocks noGrp="1"/>
          </p:cNvSpPr>
          <p:nvPr>
            <p:ph idx="1"/>
          </p:nvPr>
        </p:nvSpPr>
        <p:spPr/>
        <p:txBody>
          <a:bodyPr/>
          <a:lstStyle/>
          <a:p>
            <a:r>
              <a:rPr lang="en-US" dirty="0" smtClean="0"/>
              <a:t>Transmission can be significantly narrower than minimal  channel bandwidth allowed by regulations (3kHz </a:t>
            </a:r>
            <a:r>
              <a:rPr lang="en-US" dirty="0" smtClean="0">
                <a:sym typeface="Wingdings" panose="05000000000000000000" pitchFamily="2" charset="2"/>
              </a:rPr>
              <a:t> 25 kHz)</a:t>
            </a:r>
            <a:endParaRPr lang="en-US" dirty="0" smtClean="0"/>
          </a:p>
          <a:p>
            <a:pPr>
              <a:buFont typeface="Wingdings" panose="05000000000000000000" pitchFamily="2" charset="2"/>
              <a:buChar char="à"/>
            </a:pPr>
            <a:r>
              <a:rPr lang="en-US" dirty="0" smtClean="0">
                <a:sym typeface="Wingdings" panose="05000000000000000000" pitchFamily="2" charset="2"/>
              </a:rPr>
              <a:t>Introduce sub-channelization to make best use of frequency resources</a:t>
            </a:r>
          </a:p>
          <a:p>
            <a:pPr>
              <a:buFont typeface="Wingdings" panose="05000000000000000000" pitchFamily="2" charset="2"/>
              <a:buChar char="à"/>
            </a:pPr>
            <a:endParaRPr lang="en-US" dirty="0">
              <a:sym typeface="Wingdings" panose="05000000000000000000" pitchFamily="2" charset="2"/>
            </a:endParaRPr>
          </a:p>
          <a:p>
            <a:pPr>
              <a:buFont typeface="Wingdings" panose="05000000000000000000" pitchFamily="2" charset="2"/>
              <a:buChar char="à"/>
            </a:pPr>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16</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384519035"/>
              </p:ext>
            </p:extLst>
          </p:nvPr>
        </p:nvGraphicFramePr>
        <p:xfrm>
          <a:off x="2555776" y="3352169"/>
          <a:ext cx="4343400" cy="2733675"/>
        </p:xfrm>
        <a:graphic>
          <a:graphicData uri="http://schemas.openxmlformats.org/presentationml/2006/ole">
            <mc:AlternateContent xmlns:mc="http://schemas.openxmlformats.org/markup-compatibility/2006">
              <mc:Choice xmlns:v="urn:schemas-microsoft-com:vml" Requires="v">
                <p:oleObj spid="_x0000_s48155" name="Visio" r:id="rId3" imgW="4352857" imgH="2724060" progId="Visio.Drawing.15">
                  <p:embed/>
                </p:oleObj>
              </mc:Choice>
              <mc:Fallback>
                <p:oleObj name="Visio" r:id="rId3" imgW="4352857" imgH="272406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352169"/>
                        <a:ext cx="4343400" cy="273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9296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Detectability / Synchronization</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17</a:t>
            </a:fld>
            <a:endParaRPr lang="en-US" altLang="de-DE"/>
          </a:p>
        </p:txBody>
      </p:sp>
      <p:sp>
        <p:nvSpPr>
          <p:cNvPr id="8" name="Content Placeholder 7"/>
          <p:cNvSpPr>
            <a:spLocks noGrp="1"/>
          </p:cNvSpPr>
          <p:nvPr>
            <p:ph idx="1"/>
          </p:nvPr>
        </p:nvSpPr>
        <p:spPr/>
        <p:txBody>
          <a:bodyPr/>
          <a:lstStyle/>
          <a:p>
            <a:r>
              <a:rPr lang="en-US" dirty="0" smtClean="0"/>
              <a:t>Decodeability</a:t>
            </a:r>
            <a:r>
              <a:rPr lang="en-US" dirty="0"/>
              <a:t> </a:t>
            </a:r>
            <a:r>
              <a:rPr lang="en-US" dirty="0" smtClean="0"/>
              <a:t>in interference channels given through FEC </a:t>
            </a:r>
          </a:p>
          <a:p>
            <a:r>
              <a:rPr lang="en-US" dirty="0" smtClean="0"/>
              <a:t>Detectability in interference channels through inclusion of </a:t>
            </a:r>
            <a:r>
              <a:rPr lang="en-US" smtClean="0"/>
              <a:t>synchronization header (SHR) </a:t>
            </a:r>
            <a:r>
              <a:rPr lang="en-US" dirty="0" smtClean="0"/>
              <a:t>in every sub-packet</a:t>
            </a:r>
          </a:p>
          <a:p>
            <a:pPr lvl="1"/>
            <a:r>
              <a:rPr lang="en-US" altLang="de-DE" dirty="0"/>
              <a:t>Distributed </a:t>
            </a:r>
            <a:r>
              <a:rPr lang="en-US" altLang="de-DE" dirty="0" smtClean="0"/>
              <a:t>SHR allow </a:t>
            </a:r>
            <a:r>
              <a:rPr lang="en-US" altLang="de-DE" dirty="0"/>
              <a:t>detection and synchronization even if multiple </a:t>
            </a:r>
            <a:r>
              <a:rPr lang="en-US" altLang="de-DE" dirty="0" smtClean="0"/>
              <a:t>sub-packets </a:t>
            </a:r>
            <a:r>
              <a:rPr lang="en-US" altLang="de-DE" dirty="0"/>
              <a:t>are interfered </a:t>
            </a:r>
          </a:p>
          <a:p>
            <a:pPr lvl="1"/>
            <a:endParaRPr lang="en-US" dirty="0"/>
          </a:p>
          <a:p>
            <a:pPr lvl="1"/>
            <a:endParaRPr lang="en-US" dirty="0"/>
          </a:p>
          <a:p>
            <a:pPr lvl="1"/>
            <a:endParaRPr lang="en-US" dirty="0" smtClean="0"/>
          </a:p>
          <a:p>
            <a:pPr lvl="1"/>
            <a:endParaRPr lang="en-US" dirty="0" smtClean="0"/>
          </a:p>
        </p:txBody>
      </p:sp>
      <p:graphicFrame>
        <p:nvGraphicFramePr>
          <p:cNvPr id="11" name="Objekt 2"/>
          <p:cNvGraphicFramePr>
            <a:graphicFrameLocks noChangeAspect="1"/>
          </p:cNvGraphicFramePr>
          <p:nvPr>
            <p:extLst>
              <p:ext uri="{D42A27DB-BD31-4B8C-83A1-F6EECF244321}">
                <p14:modId xmlns:p14="http://schemas.microsoft.com/office/powerpoint/2010/main" val="3360799731"/>
              </p:ext>
            </p:extLst>
          </p:nvPr>
        </p:nvGraphicFramePr>
        <p:xfrm>
          <a:off x="1760538" y="3876675"/>
          <a:ext cx="5700712" cy="2455863"/>
        </p:xfrm>
        <a:graphic>
          <a:graphicData uri="http://schemas.openxmlformats.org/presentationml/2006/ole">
            <mc:AlternateContent xmlns:mc="http://schemas.openxmlformats.org/markup-compatibility/2006">
              <mc:Choice xmlns:v="urn:schemas-microsoft-com:vml" Requires="v">
                <p:oleObj spid="_x0000_s43062" name="Visio" r:id="rId4" imgW="4810680" imgH="2070000" progId="Visio.Drawing.11">
                  <p:embed/>
                </p:oleObj>
              </mc:Choice>
              <mc:Fallback>
                <p:oleObj name="Visio" r:id="rId4" imgW="4810680" imgH="2070000" progId="Visio.Drawing.11">
                  <p:embed/>
                  <p:pic>
                    <p:nvPicPr>
                      <p:cNvPr id="11" name="Objekt 2"/>
                      <p:cNvPicPr/>
                      <p:nvPr/>
                    </p:nvPicPr>
                    <p:blipFill>
                      <a:blip r:embed="rId5"/>
                      <a:stretch>
                        <a:fillRect/>
                      </a:stretch>
                    </p:blipFill>
                    <p:spPr>
                      <a:xfrm>
                        <a:off x="1760538" y="3876675"/>
                        <a:ext cx="5700712" cy="2455863"/>
                      </a:xfrm>
                      <a:prstGeom prst="rect">
                        <a:avLst/>
                      </a:prstGeom>
                    </p:spPr>
                  </p:pic>
                </p:oleObj>
              </mc:Fallback>
            </mc:AlternateContent>
          </a:graphicData>
        </a:graphic>
      </p:graphicFrame>
    </p:spTree>
    <p:extLst>
      <p:ext uri="{BB962C8B-B14F-4D97-AF65-F5344CB8AC3E}">
        <p14:creationId xmlns:p14="http://schemas.microsoft.com/office/powerpoint/2010/main" val="1631393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 header (SHR)</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18</a:t>
            </a:fld>
            <a:endParaRPr lang="en-US" altLang="de-DE"/>
          </a:p>
        </p:txBody>
      </p:sp>
      <p:sp>
        <p:nvSpPr>
          <p:cNvPr id="8" name="Content Placeholder 7"/>
          <p:cNvSpPr>
            <a:spLocks noGrp="1"/>
          </p:cNvSpPr>
          <p:nvPr>
            <p:ph idx="1"/>
          </p:nvPr>
        </p:nvSpPr>
        <p:spPr/>
        <p:txBody>
          <a:bodyPr/>
          <a:lstStyle/>
          <a:p>
            <a:r>
              <a:rPr lang="en-US" dirty="0" smtClean="0"/>
              <a:t>SHR design considerations for TSMA</a:t>
            </a:r>
          </a:p>
          <a:p>
            <a:pPr lvl="1"/>
            <a:r>
              <a:rPr lang="en-US" dirty="0" smtClean="0"/>
              <a:t>Non-TSMA overhead only one SHR </a:t>
            </a:r>
            <a:r>
              <a:rPr lang="en-US" dirty="0" smtClean="0">
                <a:sym typeface="Wingdings" panose="05000000000000000000" pitchFamily="2" charset="2"/>
              </a:rPr>
              <a:t> TSMA multiple SHR</a:t>
            </a:r>
            <a:endParaRPr lang="en-US" dirty="0" smtClean="0"/>
          </a:p>
          <a:p>
            <a:pPr lvl="2"/>
            <a:r>
              <a:rPr lang="en-US" dirty="0" smtClean="0"/>
              <a:t>Reduce size for single SHR to reduce overhead</a:t>
            </a:r>
          </a:p>
          <a:p>
            <a:pPr lvl="1"/>
            <a:r>
              <a:rPr lang="en-US" dirty="0" smtClean="0"/>
              <a:t>Allow reception with current off-the-shelf transceiver ICs</a:t>
            </a:r>
          </a:p>
          <a:p>
            <a:pPr lvl="1"/>
            <a:endParaRPr lang="en-US" dirty="0" smtClean="0"/>
          </a:p>
          <a:p>
            <a:pPr marL="0" indent="0">
              <a:buNone/>
            </a:pPr>
            <a:r>
              <a:rPr lang="en-US" dirty="0" smtClean="0">
                <a:sym typeface="Wingdings" panose="05000000000000000000" pitchFamily="2" charset="2"/>
              </a:rPr>
              <a:t> </a:t>
            </a:r>
            <a:r>
              <a:rPr lang="en-US" dirty="0" smtClean="0"/>
              <a:t>SHR </a:t>
            </a:r>
            <a:r>
              <a:rPr lang="en-US" dirty="0"/>
              <a:t>as short prefix with </a:t>
            </a:r>
            <a:r>
              <a:rPr lang="en-US" dirty="0" smtClean="0"/>
              <a:t>start-of-frame delimiter SFD </a:t>
            </a:r>
            <a:r>
              <a:rPr lang="en-US" dirty="0"/>
              <a:t>and short preamble</a:t>
            </a:r>
          </a:p>
          <a:p>
            <a:pPr lvl="1"/>
            <a:r>
              <a:rPr lang="en-US" dirty="0" smtClean="0"/>
              <a:t>4 bit of the tail of a preamble </a:t>
            </a:r>
            <a:r>
              <a:rPr lang="en-US" dirty="0"/>
              <a:t>and 12 synchronization bits </a:t>
            </a:r>
            <a:r>
              <a:rPr lang="en-US" dirty="0" smtClean="0"/>
              <a:t>form16 bit SHR</a:t>
            </a:r>
          </a:p>
          <a:p>
            <a:pPr lvl="2"/>
            <a:r>
              <a:rPr lang="en-US" dirty="0" smtClean="0"/>
              <a:t>16 bit widely supported by current transceivers</a:t>
            </a:r>
          </a:p>
          <a:p>
            <a:pPr lvl="1"/>
            <a:r>
              <a:rPr lang="en-US" dirty="0" smtClean="0"/>
              <a:t>Additional preamble octets ‘01010101’ configurable</a:t>
            </a:r>
          </a:p>
          <a:p>
            <a:pPr lvl="1"/>
            <a:endParaRPr lang="en-US" dirty="0"/>
          </a:p>
          <a:p>
            <a:pPr lvl="1"/>
            <a:endParaRPr lang="en-US" dirty="0" smtClean="0"/>
          </a:p>
          <a:p>
            <a:pPr lvl="1"/>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1569889242"/>
              </p:ext>
            </p:extLst>
          </p:nvPr>
        </p:nvGraphicFramePr>
        <p:xfrm>
          <a:off x="899592" y="5681955"/>
          <a:ext cx="7231685" cy="758932"/>
        </p:xfrm>
        <a:graphic>
          <a:graphicData uri="http://schemas.openxmlformats.org/drawingml/2006/table">
            <a:tbl>
              <a:tblPr firstRow="1" firstCol="1" bandRow="1"/>
              <a:tblGrid>
                <a:gridCol w="1593533">
                  <a:extLst>
                    <a:ext uri="{9D8B030D-6E8A-4147-A177-3AD203B41FA5}">
                      <a16:colId xmlns:a16="http://schemas.microsoft.com/office/drawing/2014/main" val="2603568252"/>
                    </a:ext>
                  </a:extLst>
                </a:gridCol>
                <a:gridCol w="1576700">
                  <a:extLst>
                    <a:ext uri="{9D8B030D-6E8A-4147-A177-3AD203B41FA5}">
                      <a16:colId xmlns:a16="http://schemas.microsoft.com/office/drawing/2014/main" val="1679103252"/>
                    </a:ext>
                  </a:extLst>
                </a:gridCol>
                <a:gridCol w="4061452">
                  <a:extLst>
                    <a:ext uri="{9D8B030D-6E8A-4147-A177-3AD203B41FA5}">
                      <a16:colId xmlns:a16="http://schemas.microsoft.com/office/drawing/2014/main" val="331475495"/>
                    </a:ext>
                  </a:extLst>
                </a:gridCol>
              </a:tblGrid>
              <a:tr h="379466">
                <a:tc>
                  <a:txBody>
                    <a:bodyPr/>
                    <a:lstStyle/>
                    <a:p>
                      <a:pPr>
                        <a:spcAft>
                          <a:spcPts val="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effectLst/>
                          <a:latin typeface="Times New Roman" panose="02020603050405020304" pitchFamily="18" charset="0"/>
                          <a:ea typeface="Times New Roman" panose="02020603050405020304" pitchFamily="18" charset="0"/>
                        </a:rPr>
                        <a:t>preamble-tail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effectLst/>
                          <a:latin typeface="Times New Roman" panose="02020603050405020304" pitchFamily="18" charset="0"/>
                          <a:ea typeface="Times New Roman" panose="02020603050405020304" pitchFamily="18" charset="0"/>
                        </a:rPr>
                        <a:t>synchronization bits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217473"/>
                  </a:ext>
                </a:extLst>
              </a:tr>
              <a:tr h="379466">
                <a:tc>
                  <a:txBody>
                    <a:bodyPr/>
                    <a:lstStyle/>
                    <a:p>
                      <a:pPr>
                        <a:spcAft>
                          <a:spcPts val="0"/>
                        </a:spcAft>
                      </a:pPr>
                      <a:r>
                        <a:rPr lang="en-US" sz="2000" dirty="0">
                          <a:effectLst/>
                          <a:latin typeface="Times New Roman" panose="02020603050405020304" pitchFamily="18" charset="0"/>
                          <a:ea typeface="Times New Roman" panose="02020603050405020304" pitchFamily="18" charset="0"/>
                        </a:rPr>
                        <a:t>Bit map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effectLst/>
                          <a:latin typeface="Times New Roman" panose="02020603050405020304" pitchFamily="18" charset="0"/>
                          <a:ea typeface="Times New Roman" panose="02020603050405020304" pitchFamily="18" charset="0"/>
                        </a:rPr>
                        <a:t>0101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effectLst/>
                          <a:latin typeface="Times New Roman" panose="02020603050405020304" pitchFamily="18" charset="0"/>
                          <a:ea typeface="Times New Roman" panose="02020603050405020304" pitchFamily="18" charset="0"/>
                        </a:rPr>
                        <a:t>1011 1010 1010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242661"/>
                  </a:ext>
                </a:extLst>
              </a:tr>
            </a:tbl>
          </a:graphicData>
        </a:graphic>
      </p:graphicFrame>
    </p:spTree>
    <p:extLst>
      <p:ext uri="{BB962C8B-B14F-4D97-AF65-F5344CB8AC3E}">
        <p14:creationId xmlns:p14="http://schemas.microsoft.com/office/powerpoint/2010/main" val="1012954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Sub-packet splitting</a:t>
            </a:r>
            <a:endParaRPr lang="en-US" dirty="0"/>
          </a:p>
        </p:txBody>
      </p:sp>
      <p:sp>
        <p:nvSpPr>
          <p:cNvPr id="3" name="Content Placeholder 2"/>
          <p:cNvSpPr>
            <a:spLocks noGrp="1"/>
          </p:cNvSpPr>
          <p:nvPr>
            <p:ph idx="1"/>
          </p:nvPr>
        </p:nvSpPr>
        <p:spPr/>
        <p:txBody>
          <a:bodyPr/>
          <a:lstStyle/>
          <a:p>
            <a:r>
              <a:rPr lang="en-US" dirty="0" smtClean="0"/>
              <a:t>Fragmentation of coded words and distribution over time</a:t>
            </a:r>
          </a:p>
          <a:p>
            <a:r>
              <a:rPr lang="en-US" dirty="0" smtClean="0"/>
              <a:t>A single transmission comprises a fixed number of sub-packets</a:t>
            </a:r>
          </a:p>
          <a:p>
            <a:r>
              <a:rPr lang="en-US" dirty="0" smtClean="0"/>
              <a:t>Number of sub-packets per transmissions dependent on utilized  FEC</a:t>
            </a:r>
          </a:p>
          <a:p>
            <a:endParaRPr lang="en-US" dirty="0" smtClean="0"/>
          </a:p>
          <a:p>
            <a:r>
              <a:rPr lang="en-US" dirty="0" smtClean="0"/>
              <a:t>Sub-packet length depends on payload length</a:t>
            </a:r>
          </a:p>
          <a:p>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19</a:t>
            </a:fld>
            <a:endParaRPr lang="en-US" altLang="de-DE"/>
          </a:p>
        </p:txBody>
      </p:sp>
      <p:graphicFrame>
        <p:nvGraphicFramePr>
          <p:cNvPr id="7" name="Objekt 2"/>
          <p:cNvGraphicFramePr>
            <a:graphicFrameLocks noChangeAspect="1"/>
          </p:cNvGraphicFramePr>
          <p:nvPr>
            <p:extLst>
              <p:ext uri="{D42A27DB-BD31-4B8C-83A1-F6EECF244321}">
                <p14:modId xmlns:p14="http://schemas.microsoft.com/office/powerpoint/2010/main" val="3476934577"/>
              </p:ext>
            </p:extLst>
          </p:nvPr>
        </p:nvGraphicFramePr>
        <p:xfrm>
          <a:off x="2193925" y="4497388"/>
          <a:ext cx="4832350" cy="1214437"/>
        </p:xfrm>
        <a:graphic>
          <a:graphicData uri="http://schemas.openxmlformats.org/presentationml/2006/ole">
            <mc:AlternateContent xmlns:mc="http://schemas.openxmlformats.org/markup-compatibility/2006">
              <mc:Choice xmlns:v="urn:schemas-microsoft-com:vml" Requires="v">
                <p:oleObj spid="_x0000_s29919" name="Visio" r:id="rId3" imgW="4077360" imgH="1024920" progId="Visio.Drawing.11">
                  <p:embed/>
                </p:oleObj>
              </mc:Choice>
              <mc:Fallback>
                <p:oleObj name="Visio" r:id="rId3" imgW="4077360" imgH="1024920" progId="Visio.Drawing.11">
                  <p:embed/>
                  <p:pic>
                    <p:nvPicPr>
                      <p:cNvPr id="8" name="Objekt 2"/>
                      <p:cNvPicPr/>
                      <p:nvPr/>
                    </p:nvPicPr>
                    <p:blipFill>
                      <a:blip r:embed="rId4"/>
                      <a:stretch>
                        <a:fillRect/>
                      </a:stretch>
                    </p:blipFill>
                    <p:spPr>
                      <a:xfrm>
                        <a:off x="2193925" y="4497388"/>
                        <a:ext cx="4832350" cy="1214437"/>
                      </a:xfrm>
                      <a:prstGeom prst="rect">
                        <a:avLst/>
                      </a:prstGeom>
                    </p:spPr>
                  </p:pic>
                </p:oleObj>
              </mc:Fallback>
            </mc:AlternateContent>
          </a:graphicData>
        </a:graphic>
      </p:graphicFrame>
    </p:spTree>
    <p:extLst>
      <p:ext uri="{BB962C8B-B14F-4D97-AF65-F5344CB8AC3E}">
        <p14:creationId xmlns:p14="http://schemas.microsoft.com/office/powerpoint/2010/main" val="378027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a:t>Slide </a:t>
            </a:r>
            <a:fld id="{DA4C8273-34CF-4BE4-B857-7A8A41841BCA}" type="slidenum">
              <a:rPr lang="en-US" altLang="de-DE"/>
              <a:pPr/>
              <a:t>2</a:t>
            </a:fld>
            <a:endParaRPr lang="en-US" altLang="de-DE"/>
          </a:p>
        </p:txBody>
      </p:sp>
      <p:sp>
        <p:nvSpPr>
          <p:cNvPr id="26626" name="Rectangle 2"/>
          <p:cNvSpPr>
            <a:spLocks noGrp="1" noChangeArrowheads="1"/>
          </p:cNvSpPr>
          <p:nvPr>
            <p:ph type="ctrTitle"/>
          </p:nvPr>
        </p:nvSpPr>
        <p:spPr>
          <a:xfrm>
            <a:off x="685800" y="2286000"/>
            <a:ext cx="7772400" cy="1143000"/>
          </a:xfrm>
        </p:spPr>
        <p:txBody>
          <a:bodyPr anchor="ctr"/>
          <a:lstStyle/>
          <a:p>
            <a:r>
              <a:rPr lang="en-US" altLang="de-DE" sz="3600" dirty="0" smtClean="0"/>
              <a:t>802.15.4w </a:t>
            </a:r>
            <a:r>
              <a:rPr lang="en-US" altLang="de-DE" sz="3600" dirty="0" err="1" smtClean="0"/>
              <a:t>Fraunhofer</a:t>
            </a:r>
            <a:r>
              <a:rPr lang="en-US" altLang="de-DE" sz="3600" dirty="0" smtClean="0"/>
              <a:t> IIS proposal</a:t>
            </a:r>
            <a:br>
              <a:rPr lang="en-US" altLang="de-DE" sz="3600" dirty="0" smtClean="0"/>
            </a:br>
            <a:r>
              <a:rPr lang="en-US" altLang="de-DE" sz="3600" dirty="0" smtClean="0"/>
              <a:t>Discussion</a:t>
            </a:r>
            <a:endParaRPr lang="en-US" altLang="de-DE" sz="3600" dirty="0"/>
          </a:p>
        </p:txBody>
      </p:sp>
      <p:sp>
        <p:nvSpPr>
          <p:cNvPr id="26627" name="Rectangle 3"/>
          <p:cNvSpPr>
            <a:spLocks noGrp="1" noChangeArrowheads="1"/>
          </p:cNvSpPr>
          <p:nvPr>
            <p:ph type="subTitle" idx="1"/>
          </p:nvPr>
        </p:nvSpPr>
        <p:spPr>
          <a:xfrm>
            <a:off x="1371600" y="3886200"/>
            <a:ext cx="6400800" cy="1752600"/>
          </a:xfrm>
        </p:spPr>
        <p:txBody>
          <a:bodyPr/>
          <a:lstStyle/>
          <a:p>
            <a:endParaRPr lang="de-DE" altLang="de-DE" sz="3200" dirty="0" smtClean="0"/>
          </a:p>
          <a:p>
            <a:r>
              <a:rPr lang="de-DE" altLang="de-DE" sz="3200" dirty="0" smtClean="0"/>
              <a:t>Johannes Wechsler</a:t>
            </a:r>
          </a:p>
          <a:p>
            <a:r>
              <a:rPr lang="de-DE" altLang="de-DE" sz="3200" dirty="0" smtClean="0"/>
              <a:t>Fraunhofer IIS</a:t>
            </a:r>
            <a:endParaRPr lang="de-DE" altLang="de-DE"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 </a:t>
            </a:r>
            <a:r>
              <a:rPr lang="en-US" dirty="0"/>
              <a:t>service data </a:t>
            </a:r>
            <a:r>
              <a:rPr lang="en-US" dirty="0" smtClean="0"/>
              <a:t>unit (PSDU)</a:t>
            </a:r>
            <a:endParaRPr lang="en-US" dirty="0"/>
          </a:p>
        </p:txBody>
      </p:sp>
      <p:sp>
        <p:nvSpPr>
          <p:cNvPr id="3" name="Content Placeholder 2"/>
          <p:cNvSpPr>
            <a:spLocks noGrp="1"/>
          </p:cNvSpPr>
          <p:nvPr>
            <p:ph idx="1"/>
          </p:nvPr>
        </p:nvSpPr>
        <p:spPr/>
        <p:txBody>
          <a:bodyPr/>
          <a:lstStyle/>
          <a:p>
            <a:r>
              <a:rPr lang="en-US" dirty="0" smtClean="0"/>
              <a:t>Fragmented transmission ideally for small payloads up to 64 bytes PSDU </a:t>
            </a:r>
          </a:p>
          <a:p>
            <a:pPr lvl="1"/>
            <a:r>
              <a:rPr lang="en-US" dirty="0" smtClean="0"/>
              <a:t>Memory requirements for reception increase with the length of the PSDU</a:t>
            </a:r>
          </a:p>
          <a:p>
            <a:pPr lvl="1"/>
            <a:r>
              <a:rPr lang="en-US" dirty="0" smtClean="0"/>
              <a:t>LPWAN applications predominantly use small payloads</a:t>
            </a:r>
          </a:p>
          <a:p>
            <a:pPr lvl="2"/>
            <a:r>
              <a:rPr lang="en-US" dirty="0" smtClean="0"/>
              <a:t>Optimized for these small payload</a:t>
            </a:r>
          </a:p>
          <a:p>
            <a:pPr lvl="1"/>
            <a:r>
              <a:rPr lang="en-US" dirty="0" smtClean="0"/>
              <a:t>PSDUs exceeding 64 byte can be fragmented in higher layers</a:t>
            </a:r>
          </a:p>
          <a:p>
            <a:pPr lvl="2"/>
            <a:endParaRPr lang="en-US" dirty="0"/>
          </a:p>
          <a:p>
            <a:pPr lvl="1"/>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20</a:t>
            </a:fld>
            <a:endParaRPr lang="en-US" altLang="de-DE"/>
          </a:p>
        </p:txBody>
      </p:sp>
    </p:spTree>
    <p:extLst>
      <p:ext uri="{BB962C8B-B14F-4D97-AF65-F5344CB8AC3E}">
        <p14:creationId xmlns:p14="http://schemas.microsoft.com/office/powerpoint/2010/main" val="1055478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 Header (PHR)</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21</a:t>
            </a:fld>
            <a:endParaRPr lang="en-US" altLang="de-DE"/>
          </a:p>
        </p:txBody>
      </p:sp>
      <p:sp>
        <p:nvSpPr>
          <p:cNvPr id="8" name="Content Placeholder 7"/>
          <p:cNvSpPr>
            <a:spLocks noGrp="1"/>
          </p:cNvSpPr>
          <p:nvPr>
            <p:ph idx="1"/>
          </p:nvPr>
        </p:nvSpPr>
        <p:spPr/>
        <p:txBody>
          <a:bodyPr/>
          <a:lstStyle/>
          <a:p>
            <a:r>
              <a:rPr lang="en-US" dirty="0" smtClean="0"/>
              <a:t>No changes necessary to existing header [1]</a:t>
            </a:r>
          </a:p>
          <a:p>
            <a:pPr lvl="1"/>
            <a:endParaRPr lang="en-US" dirty="0"/>
          </a:p>
          <a:p>
            <a:endParaRPr lang="en-US" dirty="0" smtClean="0"/>
          </a:p>
          <a:p>
            <a:endParaRPr lang="en-US" dirty="0"/>
          </a:p>
          <a:p>
            <a:endParaRPr lang="en-US" dirty="0" smtClean="0"/>
          </a:p>
          <a:p>
            <a:r>
              <a:rPr lang="en-US" dirty="0" smtClean="0"/>
              <a:t>Considerations for possible enhancements</a:t>
            </a:r>
          </a:p>
          <a:p>
            <a:pPr lvl="1"/>
            <a:r>
              <a:rPr lang="en-US" dirty="0" smtClean="0"/>
              <a:t>Frame Length </a:t>
            </a:r>
            <a:r>
              <a:rPr lang="en-US" dirty="0" err="1" smtClean="0"/>
              <a:t>length</a:t>
            </a:r>
            <a:r>
              <a:rPr lang="en-US" dirty="0" smtClean="0"/>
              <a:t> ideally not larger than 64 byte</a:t>
            </a:r>
          </a:p>
          <a:p>
            <a:pPr lvl="2"/>
            <a:r>
              <a:rPr lang="en-US" dirty="0" smtClean="0"/>
              <a:t>Introduction of a limit might free some bits for other use</a:t>
            </a:r>
          </a:p>
          <a:p>
            <a:endParaRPr lang="en-US" dirty="0" smtClean="0"/>
          </a:p>
        </p:txBody>
      </p:sp>
      <p:graphicFrame>
        <p:nvGraphicFramePr>
          <p:cNvPr id="10" name="Content Placeholder 6"/>
          <p:cNvGraphicFramePr>
            <a:graphicFrameLocks/>
          </p:cNvGraphicFramePr>
          <p:nvPr>
            <p:extLst>
              <p:ext uri="{D42A27DB-BD31-4B8C-83A1-F6EECF244321}">
                <p14:modId xmlns:p14="http://schemas.microsoft.com/office/powerpoint/2010/main" val="2103770062"/>
              </p:ext>
            </p:extLst>
          </p:nvPr>
        </p:nvGraphicFramePr>
        <p:xfrm>
          <a:off x="723899" y="2492896"/>
          <a:ext cx="7772401" cy="741680"/>
        </p:xfrm>
        <a:graphic>
          <a:graphicData uri="http://schemas.openxmlformats.org/drawingml/2006/table">
            <a:tbl>
              <a:tblPr firstRow="1" bandRow="1">
                <a:tableStyleId>{5940675A-B579-460E-94D1-54222C63F5DA}</a:tableStyleId>
              </a:tblPr>
              <a:tblGrid>
                <a:gridCol w="1554480">
                  <a:extLst>
                    <a:ext uri="{9D8B030D-6E8A-4147-A177-3AD203B41FA5}">
                      <a16:colId xmlns:a16="http://schemas.microsoft.com/office/drawing/2014/main" val="4186831503"/>
                    </a:ext>
                  </a:extLst>
                </a:gridCol>
                <a:gridCol w="1179593">
                  <a:extLst>
                    <a:ext uri="{9D8B030D-6E8A-4147-A177-3AD203B41FA5}">
                      <a16:colId xmlns:a16="http://schemas.microsoft.com/office/drawing/2014/main" val="1131642342"/>
                    </a:ext>
                  </a:extLst>
                </a:gridCol>
                <a:gridCol w="1728192">
                  <a:extLst>
                    <a:ext uri="{9D8B030D-6E8A-4147-A177-3AD203B41FA5}">
                      <a16:colId xmlns:a16="http://schemas.microsoft.com/office/drawing/2014/main" val="3310854116"/>
                    </a:ext>
                  </a:extLst>
                </a:gridCol>
                <a:gridCol w="1755656">
                  <a:extLst>
                    <a:ext uri="{9D8B030D-6E8A-4147-A177-3AD203B41FA5}">
                      <a16:colId xmlns:a16="http://schemas.microsoft.com/office/drawing/2014/main" val="1825831148"/>
                    </a:ext>
                  </a:extLst>
                </a:gridCol>
                <a:gridCol w="1554480">
                  <a:extLst>
                    <a:ext uri="{9D8B030D-6E8A-4147-A177-3AD203B41FA5}">
                      <a16:colId xmlns:a16="http://schemas.microsoft.com/office/drawing/2014/main" val="2559166975"/>
                    </a:ext>
                  </a:extLst>
                </a:gridCol>
              </a:tblGrid>
              <a:tr h="370840">
                <a:tc>
                  <a:txBody>
                    <a:bodyPr/>
                    <a:lstStyle/>
                    <a:p>
                      <a:pPr algn="ctr"/>
                      <a:r>
                        <a:rPr lang="en-US" sz="1800" b="1" dirty="0" smtClean="0">
                          <a:latin typeface="+mj-lt"/>
                        </a:rPr>
                        <a:t>Bits: 0</a:t>
                      </a:r>
                      <a:r>
                        <a:rPr lang="de-DE" b="1" dirty="0" smtClean="0">
                          <a:latin typeface="+mj-lt"/>
                        </a:rPr>
                        <a:t>–</a:t>
                      </a:r>
                      <a:r>
                        <a:rPr lang="en-US" sz="1800" b="1" dirty="0" smtClean="0">
                          <a:latin typeface="+mj-lt"/>
                        </a:rPr>
                        <a:t>1</a:t>
                      </a:r>
                      <a:endParaRPr lang="en-US" sz="1800" b="1" dirty="0">
                        <a:latin typeface="+mj-lt"/>
                      </a:endParaRPr>
                    </a:p>
                  </a:txBody>
                  <a:tcPr/>
                </a:tc>
                <a:tc>
                  <a:txBody>
                    <a:bodyPr/>
                    <a:lstStyle/>
                    <a:p>
                      <a:pPr algn="ctr"/>
                      <a:r>
                        <a:rPr lang="en-US" sz="1800" b="1" dirty="0" smtClean="0">
                          <a:latin typeface="+mj-lt"/>
                        </a:rPr>
                        <a:t>2</a:t>
                      </a:r>
                      <a:endParaRPr lang="en-US" sz="1800" b="1" dirty="0">
                        <a:latin typeface="+mj-lt"/>
                      </a:endParaRPr>
                    </a:p>
                  </a:txBody>
                  <a:tcPr/>
                </a:tc>
                <a:tc>
                  <a:txBody>
                    <a:bodyPr/>
                    <a:lstStyle/>
                    <a:p>
                      <a:pPr algn="ctr"/>
                      <a:r>
                        <a:rPr lang="en-US" sz="1800" b="1" dirty="0" smtClean="0">
                          <a:latin typeface="+mj-lt"/>
                        </a:rPr>
                        <a:t>3</a:t>
                      </a:r>
                      <a:endParaRPr lang="en-US" sz="1800" b="1" dirty="0">
                        <a:latin typeface="+mj-lt"/>
                      </a:endParaRPr>
                    </a:p>
                  </a:txBody>
                  <a:tcPr/>
                </a:tc>
                <a:tc>
                  <a:txBody>
                    <a:bodyPr/>
                    <a:lstStyle/>
                    <a:p>
                      <a:pPr algn="ctr"/>
                      <a:r>
                        <a:rPr lang="en-US" sz="1800" b="1" dirty="0" smtClean="0">
                          <a:latin typeface="+mj-lt"/>
                        </a:rPr>
                        <a:t>4</a:t>
                      </a:r>
                      <a:endParaRPr lang="en-US" sz="1800" b="1" dirty="0">
                        <a:latin typeface="+mj-lt"/>
                      </a:endParaRPr>
                    </a:p>
                  </a:txBody>
                  <a:tcPr/>
                </a:tc>
                <a:tc>
                  <a:txBody>
                    <a:bodyPr/>
                    <a:lstStyle/>
                    <a:p>
                      <a:pPr algn="ctr"/>
                      <a:r>
                        <a:rPr lang="en-US" sz="1800" b="1" dirty="0" smtClean="0">
                          <a:latin typeface="+mj-lt"/>
                        </a:rPr>
                        <a:t>5</a:t>
                      </a:r>
                      <a:r>
                        <a:rPr lang="de-DE" sz="1800" b="1" kern="1200" dirty="0" smtClean="0">
                          <a:solidFill>
                            <a:schemeClr val="tx1"/>
                          </a:solidFill>
                          <a:latin typeface="+mn-lt"/>
                          <a:ea typeface="+mn-ea"/>
                          <a:cs typeface="+mn-cs"/>
                        </a:rPr>
                        <a:t>–</a:t>
                      </a:r>
                      <a:r>
                        <a:rPr lang="en-US" sz="1800" b="1" dirty="0" smtClean="0">
                          <a:latin typeface="+mj-lt"/>
                        </a:rPr>
                        <a:t>15</a:t>
                      </a:r>
                      <a:endParaRPr lang="en-US" sz="1800" b="1" dirty="0">
                        <a:latin typeface="+mj-lt"/>
                      </a:endParaRPr>
                    </a:p>
                  </a:txBody>
                  <a:tcPr/>
                </a:tc>
                <a:extLst>
                  <a:ext uri="{0D108BD9-81ED-4DB2-BD59-A6C34878D82A}">
                    <a16:rowId xmlns:a16="http://schemas.microsoft.com/office/drawing/2014/main" val="3574952981"/>
                  </a:ext>
                </a:extLst>
              </a:tr>
              <a:tr h="370840">
                <a:tc>
                  <a:txBody>
                    <a:bodyPr/>
                    <a:lstStyle/>
                    <a:p>
                      <a:pPr algn="ctr"/>
                      <a:r>
                        <a:rPr lang="en-US" sz="1800" dirty="0" smtClean="0">
                          <a:latin typeface="+mj-lt"/>
                        </a:rPr>
                        <a:t>Reserved</a:t>
                      </a:r>
                      <a:endParaRPr lang="en-US" sz="1800" dirty="0">
                        <a:latin typeface="+mj-lt"/>
                      </a:endParaRPr>
                    </a:p>
                  </a:txBody>
                  <a:tcPr/>
                </a:tc>
                <a:tc>
                  <a:txBody>
                    <a:bodyPr/>
                    <a:lstStyle/>
                    <a:p>
                      <a:pPr algn="ctr"/>
                      <a:r>
                        <a:rPr lang="en-US" sz="1800" dirty="0" smtClean="0">
                          <a:latin typeface="+mj-lt"/>
                        </a:rPr>
                        <a:t>Parity</a:t>
                      </a:r>
                      <a:endParaRPr lang="en-US" sz="1800" dirty="0">
                        <a:latin typeface="+mj-lt"/>
                      </a:endParaRPr>
                    </a:p>
                  </a:txBody>
                  <a:tcPr/>
                </a:tc>
                <a:tc>
                  <a:txBody>
                    <a:bodyPr/>
                    <a:lstStyle/>
                    <a:p>
                      <a:pPr algn="ctr"/>
                      <a:r>
                        <a:rPr lang="en-US" sz="1800" dirty="0" smtClean="0">
                          <a:latin typeface="+mj-lt"/>
                        </a:rPr>
                        <a:t>FCS</a:t>
                      </a:r>
                      <a:r>
                        <a:rPr lang="en-US" sz="1800" baseline="0" dirty="0" smtClean="0">
                          <a:latin typeface="+mj-lt"/>
                        </a:rPr>
                        <a:t> Type</a:t>
                      </a:r>
                      <a:endParaRPr lang="en-US" sz="1800" dirty="0">
                        <a:latin typeface="+mj-lt"/>
                      </a:endParaRPr>
                    </a:p>
                  </a:txBody>
                  <a:tcPr/>
                </a:tc>
                <a:tc>
                  <a:txBody>
                    <a:bodyPr/>
                    <a:lstStyle/>
                    <a:p>
                      <a:pPr algn="ctr"/>
                      <a:r>
                        <a:rPr lang="en-US" sz="1800" dirty="0" smtClean="0">
                          <a:latin typeface="+mj-lt"/>
                        </a:rPr>
                        <a:t>Data</a:t>
                      </a:r>
                      <a:r>
                        <a:rPr lang="en-US" sz="1800" baseline="0" dirty="0" smtClean="0">
                          <a:latin typeface="+mj-lt"/>
                        </a:rPr>
                        <a:t> Whitening</a:t>
                      </a:r>
                      <a:endParaRPr lang="en-US" sz="1800" dirty="0">
                        <a:latin typeface="+mj-lt"/>
                      </a:endParaRPr>
                    </a:p>
                  </a:txBody>
                  <a:tcPr/>
                </a:tc>
                <a:tc>
                  <a:txBody>
                    <a:bodyPr/>
                    <a:lstStyle/>
                    <a:p>
                      <a:pPr algn="ctr"/>
                      <a:r>
                        <a:rPr lang="en-US" sz="1800" dirty="0" smtClean="0">
                          <a:latin typeface="+mj-lt"/>
                        </a:rPr>
                        <a:t>Frame Length</a:t>
                      </a:r>
                      <a:endParaRPr lang="en-US" sz="1800" dirty="0">
                        <a:latin typeface="+mj-lt"/>
                      </a:endParaRPr>
                    </a:p>
                  </a:txBody>
                  <a:tcPr/>
                </a:tc>
                <a:extLst>
                  <a:ext uri="{0D108BD9-81ED-4DB2-BD59-A6C34878D82A}">
                    <a16:rowId xmlns:a16="http://schemas.microsoft.com/office/drawing/2014/main" val="2633069829"/>
                  </a:ext>
                </a:extLst>
              </a:tr>
            </a:tbl>
          </a:graphicData>
        </a:graphic>
      </p:graphicFrame>
    </p:spTree>
    <p:extLst>
      <p:ext uri="{BB962C8B-B14F-4D97-AF65-F5344CB8AC3E}">
        <p14:creationId xmlns:p14="http://schemas.microsoft.com/office/powerpoint/2010/main" val="112476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Error Correction (FEC)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Keep existing rate 1/2 convolutional code (LECIM)</a:t>
                </a:r>
              </a:p>
              <a:p>
                <a:endParaRPr lang="en-US" dirty="0" smtClean="0"/>
              </a:p>
              <a:p>
                <a:r>
                  <a:rPr lang="en-US" dirty="0" smtClean="0"/>
                  <a:t>Extend to with additional rate 1/3 convolutional code[2]</a:t>
                </a:r>
              </a:p>
              <a:p>
                <a:pPr lvl="1"/>
                <a:r>
                  <a:rPr lang="en-US" dirty="0" smtClean="0"/>
                  <a:t>Constraint length 7</a:t>
                </a:r>
              </a:p>
              <a:p>
                <a:pPr lvl="1"/>
                <a:r>
                  <a:rPr lang="en-US" dirty="0" smtClean="0"/>
                  <a:t>Polynomials:</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5</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6</m:t>
                        </m:r>
                      </m:sup>
                    </m:sSup>
                  </m:oMath>
                </a14:m>
                <a:endParaRPr lang="en-US"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m:t>
                    </m:r>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6</m:t>
                        </m:r>
                      </m:sup>
                    </m:sSup>
                  </m:oMath>
                </a14:m>
                <a:endParaRPr lang="en-US"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m:t>
                    </m:r>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6</m:t>
                        </m:r>
                      </m:sup>
                    </m:sSup>
                  </m:oMath>
                </a14:m>
                <a:endParaRPr lang="en-US" dirty="0" smtClean="0"/>
              </a:p>
              <a:p>
                <a:pPr lvl="3"/>
                <a:endParaRPr lang="en-US" dirty="0"/>
              </a:p>
              <a:p>
                <a:r>
                  <a:rPr lang="en-US" dirty="0" smtClean="0"/>
                  <a:t>Extend with rate 1/4 LDPC code from other proposal</a:t>
                </a:r>
              </a:p>
              <a:p>
                <a:endParaRPr lang="en-US" dirty="0" smtClean="0"/>
              </a:p>
              <a:p>
                <a:pPr lvl="2"/>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6" t="-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dirty="0" smtClean="0"/>
              <a:t>Johannes Wechsler, </a:t>
            </a:r>
            <a:r>
              <a:rPr lang="en-US" altLang="de-DE" dirty="0" err="1" smtClean="0"/>
              <a:t>Fraunhofer</a:t>
            </a:r>
            <a:r>
              <a:rPr lang="en-US" altLang="de-DE" dirty="0" smtClean="0"/>
              <a:t> IIS</a:t>
            </a:r>
            <a:endParaRPr lang="en-US" altLang="de-DE" dirty="0"/>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22</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506970112"/>
              </p:ext>
            </p:extLst>
          </p:nvPr>
        </p:nvGraphicFramePr>
        <p:xfrm>
          <a:off x="5148064" y="3396908"/>
          <a:ext cx="3168352" cy="1283383"/>
        </p:xfrm>
        <a:graphic>
          <a:graphicData uri="http://schemas.openxmlformats.org/presentationml/2006/ole">
            <mc:AlternateContent xmlns:mc="http://schemas.openxmlformats.org/markup-compatibility/2006">
              <mc:Choice xmlns:v="urn:schemas-microsoft-com:vml" Requires="v">
                <p:oleObj spid="_x0000_s41019" name="Visio" r:id="rId4" imgW="3762443" imgH="1514475" progId="Visio.Drawing.15">
                  <p:embed/>
                </p:oleObj>
              </mc:Choice>
              <mc:Fallback>
                <p:oleObj name="Visio" r:id="rId4" imgW="3762443" imgH="1514475"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3396908"/>
                        <a:ext cx="3168352" cy="1283383"/>
                      </a:xfrm>
                      <a:prstGeom prst="rect">
                        <a:avLst/>
                      </a:prstGeom>
                      <a:noFill/>
                    </p:spPr>
                  </p:pic>
                </p:oleObj>
              </mc:Fallback>
            </mc:AlternateContent>
          </a:graphicData>
        </a:graphic>
      </p:graphicFrame>
    </p:spTree>
    <p:extLst>
      <p:ext uri="{BB962C8B-B14F-4D97-AF65-F5344CB8AC3E}">
        <p14:creationId xmlns:p14="http://schemas.microsoft.com/office/powerpoint/2010/main" val="1967898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Error Correction (FEC)</a:t>
            </a:r>
            <a:endParaRPr lang="en-US" dirty="0"/>
          </a:p>
        </p:txBody>
      </p:sp>
      <p:sp>
        <p:nvSpPr>
          <p:cNvPr id="3" name="Content Placeholder 2"/>
          <p:cNvSpPr>
            <a:spLocks noGrp="1"/>
          </p:cNvSpPr>
          <p:nvPr>
            <p:ph idx="1"/>
          </p:nvPr>
        </p:nvSpPr>
        <p:spPr/>
        <p:txBody>
          <a:bodyPr/>
          <a:lstStyle/>
          <a:p>
            <a:r>
              <a:rPr lang="en-US" dirty="0" smtClean="0"/>
              <a:t>Consider additional packing format for both convolutional codes</a:t>
            </a:r>
            <a:endParaRPr lang="en-US" dirty="0"/>
          </a:p>
          <a:p>
            <a:pPr lvl="1"/>
            <a:r>
              <a:rPr lang="en-US" dirty="0" smtClean="0"/>
              <a:t>PHR and PSDU are simply concatenated and zero terminated before encoding</a:t>
            </a:r>
          </a:p>
          <a:p>
            <a:endParaRPr lang="en-US" dirty="0" smtClean="0"/>
          </a:p>
          <a:p>
            <a:endParaRPr lang="en-US" dirty="0" smtClean="0"/>
          </a:p>
          <a:p>
            <a:pPr lvl="1"/>
            <a:r>
              <a:rPr lang="en-US" dirty="0" smtClean="0"/>
              <a:t>Current, </a:t>
            </a:r>
            <a:r>
              <a:rPr lang="en-US" dirty="0"/>
              <a:t>e</a:t>
            </a:r>
            <a:r>
              <a:rPr lang="en-US" dirty="0" smtClean="0"/>
              <a:t>xplicit PHR termination not useful for fragmented transmission and only introduces overhead</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dirty="0" smtClean="0"/>
              <a:t>Johannes Wechsler, </a:t>
            </a:r>
            <a:r>
              <a:rPr lang="en-US" altLang="de-DE" dirty="0" err="1" smtClean="0"/>
              <a:t>Fraunhofer</a:t>
            </a:r>
            <a:r>
              <a:rPr lang="en-US" altLang="de-DE" dirty="0" smtClean="0"/>
              <a:t> IIS</a:t>
            </a:r>
            <a:endParaRPr lang="en-US" altLang="de-DE" dirty="0"/>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23</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028607406"/>
              </p:ext>
            </p:extLst>
          </p:nvPr>
        </p:nvGraphicFramePr>
        <p:xfrm>
          <a:off x="2195736" y="3052287"/>
          <a:ext cx="4572000" cy="370840"/>
        </p:xfrm>
        <a:graphic>
          <a:graphicData uri="http://schemas.openxmlformats.org/drawingml/2006/table">
            <a:tbl>
              <a:tblPr firstRow="1" bandRow="1">
                <a:tableStyleId>{5940675A-B579-460E-94D1-54222C63F5DA}</a:tableStyleId>
              </a:tblPr>
              <a:tblGrid>
                <a:gridCol w="1285900">
                  <a:extLst>
                    <a:ext uri="{9D8B030D-6E8A-4147-A177-3AD203B41FA5}">
                      <a16:colId xmlns:a16="http://schemas.microsoft.com/office/drawing/2014/main" val="951033386"/>
                    </a:ext>
                  </a:extLst>
                </a:gridCol>
                <a:gridCol w="1152128">
                  <a:extLst>
                    <a:ext uri="{9D8B030D-6E8A-4147-A177-3AD203B41FA5}">
                      <a16:colId xmlns:a16="http://schemas.microsoft.com/office/drawing/2014/main" val="1057912466"/>
                    </a:ext>
                  </a:extLst>
                </a:gridCol>
                <a:gridCol w="2133972">
                  <a:extLst>
                    <a:ext uri="{9D8B030D-6E8A-4147-A177-3AD203B41FA5}">
                      <a16:colId xmlns:a16="http://schemas.microsoft.com/office/drawing/2014/main" val="2686854049"/>
                    </a:ext>
                  </a:extLst>
                </a:gridCol>
              </a:tblGrid>
              <a:tr h="370840">
                <a:tc>
                  <a:txBody>
                    <a:bodyPr/>
                    <a:lstStyle/>
                    <a:p>
                      <a:r>
                        <a:rPr lang="en-US" dirty="0" smtClean="0"/>
                        <a:t>PHR</a:t>
                      </a:r>
                      <a:endParaRPr lang="en-US" dirty="0"/>
                    </a:p>
                  </a:txBody>
                  <a:tcPr/>
                </a:tc>
                <a:tc>
                  <a:txBody>
                    <a:bodyPr/>
                    <a:lstStyle/>
                    <a:p>
                      <a:r>
                        <a:rPr lang="en-US" dirty="0" smtClean="0"/>
                        <a:t>PSDU</a:t>
                      </a:r>
                      <a:endParaRPr lang="en-US" dirty="0"/>
                    </a:p>
                  </a:txBody>
                  <a:tcPr/>
                </a:tc>
                <a:tc>
                  <a:txBody>
                    <a:bodyPr/>
                    <a:lstStyle/>
                    <a:p>
                      <a:r>
                        <a:rPr lang="en-US" dirty="0" smtClean="0"/>
                        <a:t>TERMINATION</a:t>
                      </a:r>
                      <a:endParaRPr lang="en-US" dirty="0"/>
                    </a:p>
                  </a:txBody>
                  <a:tcPr/>
                </a:tc>
                <a:extLst>
                  <a:ext uri="{0D108BD9-81ED-4DB2-BD59-A6C34878D82A}">
                    <a16:rowId xmlns:a16="http://schemas.microsoft.com/office/drawing/2014/main" val="1113351942"/>
                  </a:ext>
                </a:extLst>
              </a:tr>
            </a:tbl>
          </a:graphicData>
        </a:graphic>
      </p:graphicFrame>
    </p:spTree>
    <p:extLst>
      <p:ext uri="{BB962C8B-B14F-4D97-AF65-F5344CB8AC3E}">
        <p14:creationId xmlns:p14="http://schemas.microsoft.com/office/powerpoint/2010/main" val="2207418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a:t>
            </a:r>
            <a:endParaRPr lang="en-US" dirty="0"/>
          </a:p>
        </p:txBody>
      </p:sp>
      <p:sp>
        <p:nvSpPr>
          <p:cNvPr id="3" name="Content Placeholder 2"/>
          <p:cNvSpPr>
            <a:spLocks noGrp="1"/>
          </p:cNvSpPr>
          <p:nvPr>
            <p:ph idx="1"/>
          </p:nvPr>
        </p:nvSpPr>
        <p:spPr>
          <a:xfrm>
            <a:off x="685800" y="2024524"/>
            <a:ext cx="7772400" cy="4114800"/>
          </a:xfrm>
        </p:spPr>
        <p:txBody>
          <a:bodyPr/>
          <a:lstStyle/>
          <a:p>
            <a:r>
              <a:rPr lang="en-US" dirty="0" smtClean="0"/>
              <a:t>Block erasure or block interference are most common scenario in radio channels</a:t>
            </a:r>
          </a:p>
          <a:p>
            <a:pPr lvl="1"/>
            <a:r>
              <a:rPr lang="en-US" dirty="0" smtClean="0"/>
              <a:t>LECIM </a:t>
            </a:r>
            <a:r>
              <a:rPr lang="en-US" dirty="0" err="1" smtClean="0"/>
              <a:t>interleaver</a:t>
            </a:r>
            <a:r>
              <a:rPr lang="en-US" dirty="0" smtClean="0"/>
              <a:t> already deals with block errors</a:t>
            </a:r>
          </a:p>
          <a:p>
            <a:pPr lvl="1"/>
            <a:r>
              <a:rPr lang="en-US" dirty="0" smtClean="0"/>
              <a:t>TSMA</a:t>
            </a:r>
            <a:r>
              <a:rPr lang="en-US" dirty="0"/>
              <a:t> </a:t>
            </a:r>
            <a:r>
              <a:rPr lang="en-US" dirty="0" smtClean="0"/>
              <a:t>adds time-frequency distribution </a:t>
            </a:r>
            <a:r>
              <a:rPr lang="en-US" dirty="0" smtClean="0">
                <a:sym typeface="Wingdings" panose="05000000000000000000" pitchFamily="2" charset="2"/>
              </a:rPr>
              <a:t> extend </a:t>
            </a:r>
            <a:r>
              <a:rPr lang="en-US" dirty="0" err="1" smtClean="0">
                <a:sym typeface="Wingdings" panose="05000000000000000000" pitchFamily="2" charset="2"/>
              </a:rPr>
              <a:t>interleaver</a:t>
            </a:r>
            <a:r>
              <a:rPr lang="en-US" dirty="0" smtClean="0">
                <a:sym typeface="Wingdings" panose="05000000000000000000" pitchFamily="2" charset="2"/>
              </a:rPr>
              <a:t> to sub-packets</a:t>
            </a:r>
          </a:p>
          <a:p>
            <a:endParaRPr lang="en-US" dirty="0">
              <a:sym typeface="Wingdings" panose="05000000000000000000" pitchFamily="2" charset="2"/>
            </a:endParaRPr>
          </a:p>
          <a:p>
            <a:r>
              <a:rPr lang="en-US" dirty="0" smtClean="0"/>
              <a:t>Needs to handle loss or</a:t>
            </a:r>
            <a:br>
              <a:rPr lang="en-US" dirty="0" smtClean="0"/>
            </a:br>
            <a:r>
              <a:rPr lang="en-US" dirty="0" smtClean="0"/>
              <a:t>distortion of:</a:t>
            </a:r>
          </a:p>
          <a:p>
            <a:pPr lvl="1"/>
            <a:r>
              <a:rPr lang="en-US" dirty="0" smtClean="0"/>
              <a:t>single sub-packet </a:t>
            </a:r>
            <a:br>
              <a:rPr lang="en-US" dirty="0" smtClean="0"/>
            </a:br>
            <a:r>
              <a:rPr lang="en-US" dirty="0" smtClean="0"/>
              <a:t>(most common)</a:t>
            </a:r>
          </a:p>
          <a:p>
            <a:pPr lvl="1"/>
            <a:r>
              <a:rPr lang="en-US" dirty="0"/>
              <a:t>m</a:t>
            </a:r>
            <a:r>
              <a:rPr lang="en-US" dirty="0" smtClean="0"/>
              <a:t>ultiple successive</a:t>
            </a:r>
            <a:br>
              <a:rPr lang="en-US" dirty="0" smtClean="0"/>
            </a:br>
            <a:r>
              <a:rPr lang="en-US" dirty="0" smtClean="0"/>
              <a:t>sub-packets </a:t>
            </a:r>
            <a:br>
              <a:rPr lang="en-US" dirty="0" smtClean="0"/>
            </a:br>
            <a:r>
              <a:rPr lang="en-US" dirty="0" smtClean="0"/>
              <a:t>(seldom)</a:t>
            </a:r>
          </a:p>
          <a:p>
            <a:pPr lvl="1"/>
            <a:endParaRPr lang="en-US" dirty="0" smtClean="0"/>
          </a:p>
          <a:p>
            <a:pPr lvl="1"/>
            <a:endParaRPr lang="en-US" dirty="0" smtClean="0"/>
          </a:p>
          <a:p>
            <a:endParaRPr lang="en-US" dirty="0"/>
          </a:p>
          <a:p>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24</a:t>
            </a:fld>
            <a:endParaRPr lang="en-US" altLang="de-DE"/>
          </a:p>
        </p:txBody>
      </p:sp>
      <p:grpSp>
        <p:nvGrpSpPr>
          <p:cNvPr id="236" name="Group 235"/>
          <p:cNvGrpSpPr/>
          <p:nvPr/>
        </p:nvGrpSpPr>
        <p:grpSpPr>
          <a:xfrm>
            <a:off x="3851920" y="3630997"/>
            <a:ext cx="4599384" cy="2564985"/>
            <a:chOff x="1763688" y="3346277"/>
            <a:chExt cx="5495931" cy="3064971"/>
          </a:xfrm>
        </p:grpSpPr>
        <p:grpSp>
          <p:nvGrpSpPr>
            <p:cNvPr id="159" name="Group 158"/>
            <p:cNvGrpSpPr/>
            <p:nvPr/>
          </p:nvGrpSpPr>
          <p:grpSpPr>
            <a:xfrm>
              <a:off x="1763688" y="3346277"/>
              <a:ext cx="5495931" cy="3064971"/>
              <a:chOff x="1640625" y="3318768"/>
              <a:chExt cx="5495931" cy="3064971"/>
            </a:xfrm>
          </p:grpSpPr>
          <p:grpSp>
            <p:nvGrpSpPr>
              <p:cNvPr id="160" name="Group 98"/>
              <p:cNvGrpSpPr>
                <a:grpSpLocks/>
              </p:cNvGrpSpPr>
              <p:nvPr/>
            </p:nvGrpSpPr>
            <p:grpSpPr bwMode="auto">
              <a:xfrm>
                <a:off x="1640625" y="3318768"/>
                <a:ext cx="5495931" cy="3064971"/>
                <a:chOff x="1420" y="8207"/>
                <a:chExt cx="9120" cy="5087"/>
              </a:xfrm>
            </p:grpSpPr>
            <p:grpSp>
              <p:nvGrpSpPr>
                <p:cNvPr id="168" name="Group 149"/>
                <p:cNvGrpSpPr>
                  <a:grpSpLocks/>
                </p:cNvGrpSpPr>
                <p:nvPr/>
              </p:nvGrpSpPr>
              <p:grpSpPr bwMode="auto">
                <a:xfrm>
                  <a:off x="2166" y="8207"/>
                  <a:ext cx="7973" cy="4560"/>
                  <a:chOff x="1990" y="8207"/>
                  <a:chExt cx="7924" cy="4560"/>
                </a:xfrm>
              </p:grpSpPr>
              <p:sp>
                <p:nvSpPr>
                  <p:cNvPr id="219" name="Line 157"/>
                  <p:cNvSpPr>
                    <a:spLocks noChangeShapeType="1"/>
                  </p:cNvSpPr>
                  <p:nvPr/>
                </p:nvSpPr>
                <p:spPr bwMode="auto">
                  <a:xfrm flipV="1">
                    <a:off x="1990"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0" name="Line 156"/>
                  <p:cNvSpPr>
                    <a:spLocks noChangeShapeType="1"/>
                  </p:cNvSpPr>
                  <p:nvPr/>
                </p:nvSpPr>
                <p:spPr bwMode="auto">
                  <a:xfrm flipV="1">
                    <a:off x="6517"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1" name="Line 155"/>
                  <p:cNvSpPr>
                    <a:spLocks noChangeShapeType="1"/>
                  </p:cNvSpPr>
                  <p:nvPr/>
                </p:nvSpPr>
                <p:spPr bwMode="auto">
                  <a:xfrm flipV="1">
                    <a:off x="425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2" name="Line 154"/>
                  <p:cNvSpPr>
                    <a:spLocks noChangeShapeType="1"/>
                  </p:cNvSpPr>
                  <p:nvPr/>
                </p:nvSpPr>
                <p:spPr bwMode="auto">
                  <a:xfrm flipV="1">
                    <a:off x="878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3" name="Line 153"/>
                  <p:cNvSpPr>
                    <a:spLocks noChangeShapeType="1"/>
                  </p:cNvSpPr>
                  <p:nvPr/>
                </p:nvSpPr>
                <p:spPr bwMode="auto">
                  <a:xfrm flipV="1">
                    <a:off x="991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4" name="Line 152"/>
                  <p:cNvSpPr>
                    <a:spLocks noChangeShapeType="1"/>
                  </p:cNvSpPr>
                  <p:nvPr/>
                </p:nvSpPr>
                <p:spPr bwMode="auto">
                  <a:xfrm flipV="1">
                    <a:off x="312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5" name="Line 151"/>
                  <p:cNvSpPr>
                    <a:spLocks noChangeShapeType="1"/>
                  </p:cNvSpPr>
                  <p:nvPr/>
                </p:nvSpPr>
                <p:spPr bwMode="auto">
                  <a:xfrm flipV="1">
                    <a:off x="5385"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6" name="Line 150"/>
                  <p:cNvSpPr>
                    <a:spLocks noChangeShapeType="1"/>
                  </p:cNvSpPr>
                  <p:nvPr/>
                </p:nvSpPr>
                <p:spPr bwMode="auto">
                  <a:xfrm flipV="1">
                    <a:off x="7649"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69" name="Line 148"/>
                <p:cNvSpPr>
                  <a:spLocks noChangeShapeType="1"/>
                </p:cNvSpPr>
                <p:nvPr/>
              </p:nvSpPr>
              <p:spPr bwMode="auto">
                <a:xfrm>
                  <a:off x="2051" y="12710"/>
                  <a:ext cx="84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70" name="Line 147"/>
                <p:cNvSpPr>
                  <a:spLocks noChangeShapeType="1"/>
                </p:cNvSpPr>
                <p:nvPr/>
              </p:nvSpPr>
              <p:spPr bwMode="auto">
                <a:xfrm flipV="1">
                  <a:off x="2108" y="8207"/>
                  <a:ext cx="1" cy="45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171" name="Group 121"/>
                <p:cNvGrpSpPr>
                  <a:grpSpLocks/>
                </p:cNvGrpSpPr>
                <p:nvPr/>
              </p:nvGrpSpPr>
              <p:grpSpPr bwMode="auto">
                <a:xfrm>
                  <a:off x="2108" y="8435"/>
                  <a:ext cx="8432" cy="4105"/>
                  <a:chOff x="3347" y="4157"/>
                  <a:chExt cx="6278" cy="3275"/>
                </a:xfrm>
              </p:grpSpPr>
              <p:sp>
                <p:nvSpPr>
                  <p:cNvPr id="194" name="Line 146"/>
                  <p:cNvSpPr>
                    <a:spLocks noChangeShapeType="1"/>
                  </p:cNvSpPr>
                  <p:nvPr/>
                </p:nvSpPr>
                <p:spPr bwMode="auto">
                  <a:xfrm flipV="1">
                    <a:off x="3347" y="633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5" name="Line 145"/>
                  <p:cNvSpPr>
                    <a:spLocks noChangeShapeType="1"/>
                  </p:cNvSpPr>
                  <p:nvPr/>
                </p:nvSpPr>
                <p:spPr bwMode="auto">
                  <a:xfrm>
                    <a:off x="3347" y="6475"/>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6" name="Line 144"/>
                  <p:cNvSpPr>
                    <a:spLocks noChangeShapeType="1"/>
                  </p:cNvSpPr>
                  <p:nvPr/>
                </p:nvSpPr>
                <p:spPr bwMode="auto">
                  <a:xfrm>
                    <a:off x="3347" y="661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7" name="Line 143"/>
                  <p:cNvSpPr>
                    <a:spLocks noChangeShapeType="1"/>
                  </p:cNvSpPr>
                  <p:nvPr/>
                </p:nvSpPr>
                <p:spPr bwMode="auto">
                  <a:xfrm>
                    <a:off x="3347" y="674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8" name="Line 142"/>
                  <p:cNvSpPr>
                    <a:spLocks noChangeShapeType="1"/>
                  </p:cNvSpPr>
                  <p:nvPr/>
                </p:nvSpPr>
                <p:spPr bwMode="auto">
                  <a:xfrm>
                    <a:off x="3347" y="688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9" name="Line 141"/>
                  <p:cNvSpPr>
                    <a:spLocks noChangeShapeType="1"/>
                  </p:cNvSpPr>
                  <p:nvPr/>
                </p:nvSpPr>
                <p:spPr bwMode="auto">
                  <a:xfrm>
                    <a:off x="3347" y="702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0" name="Line 140"/>
                  <p:cNvSpPr>
                    <a:spLocks noChangeShapeType="1"/>
                  </p:cNvSpPr>
                  <p:nvPr/>
                </p:nvSpPr>
                <p:spPr bwMode="auto">
                  <a:xfrm>
                    <a:off x="3347" y="715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1" name="Line 139"/>
                  <p:cNvSpPr>
                    <a:spLocks noChangeShapeType="1"/>
                  </p:cNvSpPr>
                  <p:nvPr/>
                </p:nvSpPr>
                <p:spPr bwMode="auto">
                  <a:xfrm>
                    <a:off x="3347" y="7294"/>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2" name="Line 138"/>
                  <p:cNvSpPr>
                    <a:spLocks noChangeShapeType="1"/>
                  </p:cNvSpPr>
                  <p:nvPr/>
                </p:nvSpPr>
                <p:spPr bwMode="auto">
                  <a:xfrm>
                    <a:off x="3347" y="7431"/>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3" name="Line 137"/>
                  <p:cNvSpPr>
                    <a:spLocks noChangeShapeType="1"/>
                  </p:cNvSpPr>
                  <p:nvPr/>
                </p:nvSpPr>
                <p:spPr bwMode="auto">
                  <a:xfrm flipV="1">
                    <a:off x="3347" y="538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4" name="Line 136"/>
                  <p:cNvSpPr>
                    <a:spLocks noChangeShapeType="1"/>
                  </p:cNvSpPr>
                  <p:nvPr/>
                </p:nvSpPr>
                <p:spPr bwMode="auto">
                  <a:xfrm>
                    <a:off x="3347" y="5521"/>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5" name="Line 135"/>
                  <p:cNvSpPr>
                    <a:spLocks noChangeShapeType="1"/>
                  </p:cNvSpPr>
                  <p:nvPr/>
                </p:nvSpPr>
                <p:spPr bwMode="auto">
                  <a:xfrm>
                    <a:off x="3347" y="565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6" name="Line 134"/>
                  <p:cNvSpPr>
                    <a:spLocks noChangeShapeType="1"/>
                  </p:cNvSpPr>
                  <p:nvPr/>
                </p:nvSpPr>
                <p:spPr bwMode="auto">
                  <a:xfrm>
                    <a:off x="3347" y="579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7" name="Line 133"/>
                  <p:cNvSpPr>
                    <a:spLocks noChangeShapeType="1"/>
                  </p:cNvSpPr>
                  <p:nvPr/>
                </p:nvSpPr>
                <p:spPr bwMode="auto">
                  <a:xfrm>
                    <a:off x="3347" y="5930"/>
                    <a:ext cx="6278"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8" name="Line 132"/>
                  <p:cNvSpPr>
                    <a:spLocks noChangeShapeType="1"/>
                  </p:cNvSpPr>
                  <p:nvPr/>
                </p:nvSpPr>
                <p:spPr bwMode="auto">
                  <a:xfrm>
                    <a:off x="3347" y="606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9" name="Line 131"/>
                  <p:cNvSpPr>
                    <a:spLocks noChangeShapeType="1"/>
                  </p:cNvSpPr>
                  <p:nvPr/>
                </p:nvSpPr>
                <p:spPr bwMode="auto">
                  <a:xfrm>
                    <a:off x="3347" y="6203"/>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0" name="Line 130"/>
                  <p:cNvSpPr>
                    <a:spLocks noChangeShapeType="1"/>
                  </p:cNvSpPr>
                  <p:nvPr/>
                </p:nvSpPr>
                <p:spPr bwMode="auto">
                  <a:xfrm flipV="1">
                    <a:off x="3347" y="4157"/>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1" name="Line 129"/>
                  <p:cNvSpPr>
                    <a:spLocks noChangeShapeType="1"/>
                  </p:cNvSpPr>
                  <p:nvPr/>
                </p:nvSpPr>
                <p:spPr bwMode="auto">
                  <a:xfrm>
                    <a:off x="3347" y="4293"/>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2" name="Line 128"/>
                  <p:cNvSpPr>
                    <a:spLocks noChangeShapeType="1"/>
                  </p:cNvSpPr>
                  <p:nvPr/>
                </p:nvSpPr>
                <p:spPr bwMode="auto">
                  <a:xfrm>
                    <a:off x="3347" y="443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3" name="Line 127"/>
                  <p:cNvSpPr>
                    <a:spLocks noChangeShapeType="1"/>
                  </p:cNvSpPr>
                  <p:nvPr/>
                </p:nvSpPr>
                <p:spPr bwMode="auto">
                  <a:xfrm>
                    <a:off x="3347" y="4566"/>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4" name="Line 126"/>
                  <p:cNvSpPr>
                    <a:spLocks noChangeShapeType="1"/>
                  </p:cNvSpPr>
                  <p:nvPr/>
                </p:nvSpPr>
                <p:spPr bwMode="auto">
                  <a:xfrm>
                    <a:off x="3347" y="4702"/>
                    <a:ext cx="6277" cy="3"/>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5" name="Line 125"/>
                  <p:cNvSpPr>
                    <a:spLocks noChangeShapeType="1"/>
                  </p:cNvSpPr>
                  <p:nvPr/>
                </p:nvSpPr>
                <p:spPr bwMode="auto">
                  <a:xfrm>
                    <a:off x="3347" y="484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6" name="Line 124"/>
                  <p:cNvSpPr>
                    <a:spLocks noChangeShapeType="1"/>
                  </p:cNvSpPr>
                  <p:nvPr/>
                </p:nvSpPr>
                <p:spPr bwMode="auto">
                  <a:xfrm>
                    <a:off x="3347" y="497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7" name="Line 123"/>
                  <p:cNvSpPr>
                    <a:spLocks noChangeShapeType="1"/>
                  </p:cNvSpPr>
                  <p:nvPr/>
                </p:nvSpPr>
                <p:spPr bwMode="auto">
                  <a:xfrm>
                    <a:off x="3347" y="5112"/>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8" name="Line 122"/>
                  <p:cNvSpPr>
                    <a:spLocks noChangeShapeType="1"/>
                  </p:cNvSpPr>
                  <p:nvPr/>
                </p:nvSpPr>
                <p:spPr bwMode="auto">
                  <a:xfrm>
                    <a:off x="3347" y="524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72" name="Text Box 120"/>
                <p:cNvSpPr txBox="1">
                  <a:spLocks noChangeArrowheads="1"/>
                </p:cNvSpPr>
                <p:nvPr/>
              </p:nvSpPr>
              <p:spPr bwMode="auto">
                <a:xfrm>
                  <a:off x="1994" y="12767"/>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3" name="Text Box 119"/>
                <p:cNvSpPr txBox="1">
                  <a:spLocks noChangeArrowheads="1"/>
                </p:cNvSpPr>
                <p:nvPr/>
              </p:nvSpPr>
              <p:spPr bwMode="auto">
                <a:xfrm>
                  <a:off x="8762"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4" name="Text Box 118"/>
                <p:cNvSpPr txBox="1">
                  <a:spLocks noChangeArrowheads="1"/>
                </p:cNvSpPr>
                <p:nvPr/>
              </p:nvSpPr>
              <p:spPr bwMode="auto">
                <a:xfrm>
                  <a:off x="7615"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5" name="Text Box 117"/>
                <p:cNvSpPr txBox="1">
                  <a:spLocks noChangeArrowheads="1"/>
                </p:cNvSpPr>
                <p:nvPr/>
              </p:nvSpPr>
              <p:spPr bwMode="auto">
                <a:xfrm>
                  <a:off x="6468"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6" name="Text Box 116"/>
                <p:cNvSpPr txBox="1">
                  <a:spLocks noChangeArrowheads="1"/>
                </p:cNvSpPr>
                <p:nvPr/>
              </p:nvSpPr>
              <p:spPr bwMode="auto">
                <a:xfrm>
                  <a:off x="5320"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7" name="Text Box 115"/>
                <p:cNvSpPr txBox="1">
                  <a:spLocks noChangeArrowheads="1"/>
                </p:cNvSpPr>
                <p:nvPr/>
              </p:nvSpPr>
              <p:spPr bwMode="auto">
                <a:xfrm>
                  <a:off x="4231"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8" name="Text Box 114"/>
                <p:cNvSpPr txBox="1">
                  <a:spLocks noChangeArrowheads="1"/>
                </p:cNvSpPr>
                <p:nvPr/>
              </p:nvSpPr>
              <p:spPr bwMode="auto">
                <a:xfrm>
                  <a:off x="3083"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9" name="Text Box 113"/>
                <p:cNvSpPr txBox="1">
                  <a:spLocks noChangeArrowheads="1"/>
                </p:cNvSpPr>
                <p:nvPr/>
              </p:nvSpPr>
              <p:spPr bwMode="auto">
                <a:xfrm>
                  <a:off x="1994" y="13052"/>
                  <a:ext cx="8374"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time [sec]  </a:t>
                  </a: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80" name="Text Box 112"/>
                <p:cNvSpPr txBox="1">
                  <a:spLocks noChangeArrowheads="1"/>
                </p:cNvSpPr>
                <p:nvPr/>
              </p:nvSpPr>
              <p:spPr bwMode="auto">
                <a:xfrm>
                  <a:off x="1592" y="1231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1" name="Text Box 111"/>
                <p:cNvSpPr txBox="1">
                  <a:spLocks noChangeArrowheads="1"/>
                </p:cNvSpPr>
                <p:nvPr/>
              </p:nvSpPr>
              <p:spPr bwMode="auto">
                <a:xfrm>
                  <a:off x="1592" y="1196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2" name="Text Box 110"/>
                <p:cNvSpPr txBox="1">
                  <a:spLocks noChangeArrowheads="1"/>
                </p:cNvSpPr>
                <p:nvPr/>
              </p:nvSpPr>
              <p:spPr bwMode="auto">
                <a:xfrm>
                  <a:off x="1592" y="1162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3" name="Text Box 109"/>
                <p:cNvSpPr txBox="1">
                  <a:spLocks noChangeArrowheads="1"/>
                </p:cNvSpPr>
                <p:nvPr/>
              </p:nvSpPr>
              <p:spPr bwMode="auto">
                <a:xfrm>
                  <a:off x="1592" y="1128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6</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4" name="Text Box 108"/>
                <p:cNvSpPr txBox="1">
                  <a:spLocks noChangeArrowheads="1"/>
                </p:cNvSpPr>
                <p:nvPr/>
              </p:nvSpPr>
              <p:spPr bwMode="auto">
                <a:xfrm>
                  <a:off x="1592" y="1094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8</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5" name="Text Box 107"/>
                <p:cNvSpPr txBox="1">
                  <a:spLocks noChangeArrowheads="1"/>
                </p:cNvSpPr>
                <p:nvPr/>
              </p:nvSpPr>
              <p:spPr bwMode="auto">
                <a:xfrm>
                  <a:off x="1592" y="1060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6" name="Text Box 106"/>
                <p:cNvSpPr txBox="1">
                  <a:spLocks noChangeArrowheads="1"/>
                </p:cNvSpPr>
                <p:nvPr/>
              </p:nvSpPr>
              <p:spPr bwMode="auto">
                <a:xfrm>
                  <a:off x="1592" y="1025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7" name="Text Box 105"/>
                <p:cNvSpPr txBox="1">
                  <a:spLocks noChangeArrowheads="1"/>
                </p:cNvSpPr>
                <p:nvPr/>
              </p:nvSpPr>
              <p:spPr bwMode="auto">
                <a:xfrm>
                  <a:off x="1592" y="991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8" name="Text Box 104"/>
                <p:cNvSpPr txBox="1">
                  <a:spLocks noChangeArrowheads="1"/>
                </p:cNvSpPr>
                <p:nvPr/>
              </p:nvSpPr>
              <p:spPr bwMode="auto">
                <a:xfrm>
                  <a:off x="1592" y="957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16</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89" name="Text Box 103"/>
                <p:cNvSpPr txBox="1">
                  <a:spLocks noChangeArrowheads="1"/>
                </p:cNvSpPr>
                <p:nvPr/>
              </p:nvSpPr>
              <p:spPr bwMode="auto">
                <a:xfrm>
                  <a:off x="1592" y="923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18</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90" name="Text Box 102"/>
                <p:cNvSpPr txBox="1">
                  <a:spLocks noChangeArrowheads="1"/>
                </p:cNvSpPr>
                <p:nvPr/>
              </p:nvSpPr>
              <p:spPr bwMode="auto">
                <a:xfrm>
                  <a:off x="1592" y="889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1" name="Text Box 101"/>
                <p:cNvSpPr txBox="1">
                  <a:spLocks noChangeArrowheads="1"/>
                </p:cNvSpPr>
                <p:nvPr/>
              </p:nvSpPr>
              <p:spPr bwMode="auto">
                <a:xfrm>
                  <a:off x="1592" y="854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2" name="Text Box 100"/>
                <p:cNvSpPr txBox="1">
                  <a:spLocks noChangeArrowheads="1"/>
                </p:cNvSpPr>
                <p:nvPr/>
              </p:nvSpPr>
              <p:spPr bwMode="auto">
                <a:xfrm>
                  <a:off x="1420" y="9005"/>
                  <a:ext cx="344" cy="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frequency channel </a:t>
                  </a: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93" name="Text Box 99"/>
                <p:cNvSpPr txBox="1">
                  <a:spLocks noChangeArrowheads="1"/>
                </p:cNvSpPr>
                <p:nvPr/>
              </p:nvSpPr>
              <p:spPr bwMode="auto">
                <a:xfrm>
                  <a:off x="9909" y="1276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grpSp>
          <p:sp>
            <p:nvSpPr>
              <p:cNvPr id="161" name="Rectangle 97"/>
              <p:cNvSpPr>
                <a:spLocks noChangeArrowheads="1"/>
              </p:cNvSpPr>
              <p:nvPr/>
            </p:nvSpPr>
            <p:spPr bwMode="auto">
              <a:xfrm>
                <a:off x="4869485" y="3353111"/>
                <a:ext cx="1373983" cy="2678762"/>
              </a:xfrm>
              <a:prstGeom prst="rect">
                <a:avLst/>
              </a:prstGeom>
              <a:solidFill>
                <a:srgbClr val="FFB9B9"/>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2" name="AutoShape 96"/>
              <p:cNvSpPr>
                <a:spLocks noChangeArrowheads="1"/>
              </p:cNvSpPr>
              <p:nvPr/>
            </p:nvSpPr>
            <p:spPr bwMode="auto">
              <a:xfrm>
                <a:off x="2087169" y="3353111"/>
                <a:ext cx="4404579" cy="2678762"/>
              </a:xfrm>
              <a:prstGeom prst="parallelogram">
                <a:avLst>
                  <a:gd name="adj" fmla="val 157712"/>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sp>
            <p:nvSpPr>
              <p:cNvPr id="163" name="Rectangle 95"/>
              <p:cNvSpPr>
                <a:spLocks noChangeArrowheads="1"/>
              </p:cNvSpPr>
              <p:nvPr/>
            </p:nvSpPr>
            <p:spPr bwMode="auto">
              <a:xfrm>
                <a:off x="2052820" y="5001606"/>
                <a:ext cx="5049387" cy="145808"/>
              </a:xfrm>
              <a:prstGeom prst="rect">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grpSp>
            <p:nvGrpSpPr>
              <p:cNvPr id="164" name="Group 90"/>
              <p:cNvGrpSpPr>
                <a:grpSpLocks/>
              </p:cNvGrpSpPr>
              <p:nvPr/>
            </p:nvGrpSpPr>
            <p:grpSpPr bwMode="auto">
              <a:xfrm>
                <a:off x="2774161" y="3387454"/>
                <a:ext cx="171748" cy="2645021"/>
                <a:chOff x="3301" y="8321"/>
                <a:chExt cx="285" cy="4390"/>
              </a:xfrm>
              <a:solidFill>
                <a:srgbClr val="FFB9B9"/>
              </a:solidFill>
            </p:grpSpPr>
            <p:sp>
              <p:nvSpPr>
                <p:cNvPr id="166" name="Rectangle 165"/>
                <p:cNvSpPr>
                  <a:spLocks noChangeArrowheads="1"/>
                </p:cNvSpPr>
                <p:nvPr/>
              </p:nvSpPr>
              <p:spPr bwMode="auto">
                <a:xfrm>
                  <a:off x="3301" y="8321"/>
                  <a:ext cx="285" cy="4390"/>
                </a:xfrm>
                <a:prstGeom prst="rect">
                  <a:avLst/>
                </a:prstGeom>
                <a:grp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7" name="Text Box 91"/>
                <p:cNvSpPr txBox="1">
                  <a:spLocks noChangeArrowheads="1"/>
                </p:cNvSpPr>
                <p:nvPr/>
              </p:nvSpPr>
              <p:spPr bwMode="auto">
                <a:xfrm>
                  <a:off x="3325" y="9347"/>
                  <a:ext cx="255" cy="2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
            <p:nvSpPr>
              <p:cNvPr id="165" name="Freeform 86"/>
              <p:cNvSpPr>
                <a:spLocks noEditPoints="1"/>
              </p:cNvSpPr>
              <p:nvPr/>
            </p:nvSpPr>
            <p:spPr bwMode="auto">
              <a:xfrm>
                <a:off x="2070296" y="3456141"/>
                <a:ext cx="5012024" cy="2472703"/>
              </a:xfrm>
              <a:custGeom>
                <a:avLst/>
                <a:gdLst>
                  <a:gd name="T0" fmla="*/ 52 w 6204"/>
                  <a:gd name="T1" fmla="*/ 2390 h 3019"/>
                  <a:gd name="T2" fmla="*/ 0 w 6204"/>
                  <a:gd name="T3" fmla="*/ 2516 h 3019"/>
                  <a:gd name="T4" fmla="*/ 287 w 6204"/>
                  <a:gd name="T5" fmla="*/ 503 h 3019"/>
                  <a:gd name="T6" fmla="*/ 236 w 6204"/>
                  <a:gd name="T7" fmla="*/ 377 h 3019"/>
                  <a:gd name="T8" fmla="*/ 287 w 6204"/>
                  <a:gd name="T9" fmla="*/ 503 h 3019"/>
                  <a:gd name="T10" fmla="*/ 563 w 6204"/>
                  <a:gd name="T11" fmla="*/ 1383 h 3019"/>
                  <a:gd name="T12" fmla="*/ 512 w 6204"/>
                  <a:gd name="T13" fmla="*/ 1509 h 3019"/>
                  <a:gd name="T14" fmla="*/ 818 w 6204"/>
                  <a:gd name="T15" fmla="*/ 2642 h 3019"/>
                  <a:gd name="T16" fmla="*/ 766 w 6204"/>
                  <a:gd name="T17" fmla="*/ 2516 h 3019"/>
                  <a:gd name="T18" fmla="*/ 818 w 6204"/>
                  <a:gd name="T19" fmla="*/ 2642 h 3019"/>
                  <a:gd name="T20" fmla="*/ 1053 w 6204"/>
                  <a:gd name="T21" fmla="*/ 503 h 3019"/>
                  <a:gd name="T22" fmla="*/ 1002 w 6204"/>
                  <a:gd name="T23" fmla="*/ 629 h 3019"/>
                  <a:gd name="T24" fmla="*/ 1329 w 6204"/>
                  <a:gd name="T25" fmla="*/ 1636 h 3019"/>
                  <a:gd name="T26" fmla="*/ 1278 w 6204"/>
                  <a:gd name="T27" fmla="*/ 1509 h 3019"/>
                  <a:gd name="T28" fmla="*/ 1329 w 6204"/>
                  <a:gd name="T29" fmla="*/ 1636 h 3019"/>
                  <a:gd name="T30" fmla="*/ 1642 w 6204"/>
                  <a:gd name="T31" fmla="*/ 2139 h 3019"/>
                  <a:gd name="T32" fmla="*/ 1591 w 6204"/>
                  <a:gd name="T33" fmla="*/ 2264 h 3019"/>
                  <a:gd name="T34" fmla="*/ 1878 w 6204"/>
                  <a:gd name="T35" fmla="*/ 251 h 3019"/>
                  <a:gd name="T36" fmla="*/ 1827 w 6204"/>
                  <a:gd name="T37" fmla="*/ 125 h 3019"/>
                  <a:gd name="T38" fmla="*/ 1878 w 6204"/>
                  <a:gd name="T39" fmla="*/ 251 h 3019"/>
                  <a:gd name="T40" fmla="*/ 2154 w 6204"/>
                  <a:gd name="T41" fmla="*/ 1132 h 3019"/>
                  <a:gd name="T42" fmla="*/ 2103 w 6204"/>
                  <a:gd name="T43" fmla="*/ 1258 h 3019"/>
                  <a:gd name="T44" fmla="*/ 2449 w 6204"/>
                  <a:gd name="T45" fmla="*/ 2139 h 3019"/>
                  <a:gd name="T46" fmla="*/ 2397 w 6204"/>
                  <a:gd name="T47" fmla="*/ 2013 h 3019"/>
                  <a:gd name="T48" fmla="*/ 2449 w 6204"/>
                  <a:gd name="T49" fmla="*/ 2139 h 3019"/>
                  <a:gd name="T50" fmla="*/ 2684 w 6204"/>
                  <a:gd name="T51" fmla="*/ 0 h 3019"/>
                  <a:gd name="T52" fmla="*/ 2633 w 6204"/>
                  <a:gd name="T53" fmla="*/ 125 h 3019"/>
                  <a:gd name="T54" fmla="*/ 2960 w 6204"/>
                  <a:gd name="T55" fmla="*/ 1132 h 3019"/>
                  <a:gd name="T56" fmla="*/ 2909 w 6204"/>
                  <a:gd name="T57" fmla="*/ 1006 h 3019"/>
                  <a:gd name="T58" fmla="*/ 2960 w 6204"/>
                  <a:gd name="T59" fmla="*/ 1132 h 3019"/>
                  <a:gd name="T60" fmla="*/ 3212 w 6204"/>
                  <a:gd name="T61" fmla="*/ 2893 h 3019"/>
                  <a:gd name="T62" fmla="*/ 3160 w 6204"/>
                  <a:gd name="T63" fmla="*/ 3019 h 3019"/>
                  <a:gd name="T64" fmla="*/ 3447 w 6204"/>
                  <a:gd name="T65" fmla="*/ 1006 h 3019"/>
                  <a:gd name="T66" fmla="*/ 3396 w 6204"/>
                  <a:gd name="T67" fmla="*/ 880 h 3019"/>
                  <a:gd name="T68" fmla="*/ 3447 w 6204"/>
                  <a:gd name="T69" fmla="*/ 1006 h 3019"/>
                  <a:gd name="T70" fmla="*/ 3723 w 6204"/>
                  <a:gd name="T71" fmla="*/ 1887 h 3019"/>
                  <a:gd name="T72" fmla="*/ 3672 w 6204"/>
                  <a:gd name="T73" fmla="*/ 2013 h 3019"/>
                  <a:gd name="T74" fmla="*/ 4069 w 6204"/>
                  <a:gd name="T75" fmla="*/ 2390 h 3019"/>
                  <a:gd name="T76" fmla="*/ 4018 w 6204"/>
                  <a:gd name="T77" fmla="*/ 2264 h 3019"/>
                  <a:gd name="T78" fmla="*/ 4069 w 6204"/>
                  <a:gd name="T79" fmla="*/ 2390 h 3019"/>
                  <a:gd name="T80" fmla="*/ 4305 w 6204"/>
                  <a:gd name="T81" fmla="*/ 251 h 3019"/>
                  <a:gd name="T82" fmla="*/ 4253 w 6204"/>
                  <a:gd name="T83" fmla="*/ 377 h 3019"/>
                  <a:gd name="T84" fmla="*/ 4581 w 6204"/>
                  <a:gd name="T85" fmla="*/ 1383 h 3019"/>
                  <a:gd name="T86" fmla="*/ 4530 w 6204"/>
                  <a:gd name="T87" fmla="*/ 1258 h 3019"/>
                  <a:gd name="T88" fmla="*/ 4581 w 6204"/>
                  <a:gd name="T89" fmla="*/ 1383 h 3019"/>
                  <a:gd name="T90" fmla="*/ 4864 w 6204"/>
                  <a:gd name="T91" fmla="*/ 2642 h 3019"/>
                  <a:gd name="T92" fmla="*/ 4813 w 6204"/>
                  <a:gd name="T93" fmla="*/ 2768 h 3019"/>
                  <a:gd name="T94" fmla="*/ 5100 w 6204"/>
                  <a:gd name="T95" fmla="*/ 754 h 3019"/>
                  <a:gd name="T96" fmla="*/ 5048 w 6204"/>
                  <a:gd name="T97" fmla="*/ 629 h 3019"/>
                  <a:gd name="T98" fmla="*/ 5100 w 6204"/>
                  <a:gd name="T99" fmla="*/ 754 h 3019"/>
                  <a:gd name="T100" fmla="*/ 5376 w 6204"/>
                  <a:gd name="T101" fmla="*/ 1636 h 3019"/>
                  <a:gd name="T102" fmla="*/ 5324 w 6204"/>
                  <a:gd name="T103" fmla="*/ 1761 h 3019"/>
                  <a:gd name="T104" fmla="*/ 5693 w 6204"/>
                  <a:gd name="T105" fmla="*/ 2893 h 3019"/>
                  <a:gd name="T106" fmla="*/ 5641 w 6204"/>
                  <a:gd name="T107" fmla="*/ 2768 h 3019"/>
                  <a:gd name="T108" fmla="*/ 5693 w 6204"/>
                  <a:gd name="T109" fmla="*/ 2893 h 3019"/>
                  <a:gd name="T110" fmla="*/ 5928 w 6204"/>
                  <a:gd name="T111" fmla="*/ 754 h 3019"/>
                  <a:gd name="T112" fmla="*/ 5877 w 6204"/>
                  <a:gd name="T113" fmla="*/ 880 h 3019"/>
                  <a:gd name="T114" fmla="*/ 6204 w 6204"/>
                  <a:gd name="T115" fmla="*/ 1887 h 3019"/>
                  <a:gd name="T116" fmla="*/ 6153 w 6204"/>
                  <a:gd name="T117" fmla="*/ 1761 h 3019"/>
                  <a:gd name="T118" fmla="*/ 6204 w 6204"/>
                  <a:gd name="T119" fmla="*/ 1887 h 3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04" h="3019">
                    <a:moveTo>
                      <a:pt x="52" y="2516"/>
                    </a:moveTo>
                    <a:lnTo>
                      <a:pt x="52" y="2390"/>
                    </a:lnTo>
                    <a:lnTo>
                      <a:pt x="0" y="2390"/>
                    </a:lnTo>
                    <a:lnTo>
                      <a:pt x="0" y="2516"/>
                    </a:lnTo>
                    <a:lnTo>
                      <a:pt x="52" y="2516"/>
                    </a:lnTo>
                    <a:close/>
                    <a:moveTo>
                      <a:pt x="287" y="503"/>
                    </a:moveTo>
                    <a:lnTo>
                      <a:pt x="287" y="377"/>
                    </a:lnTo>
                    <a:lnTo>
                      <a:pt x="236" y="377"/>
                    </a:lnTo>
                    <a:lnTo>
                      <a:pt x="236" y="503"/>
                    </a:lnTo>
                    <a:lnTo>
                      <a:pt x="287" y="503"/>
                    </a:lnTo>
                    <a:close/>
                    <a:moveTo>
                      <a:pt x="563" y="1509"/>
                    </a:moveTo>
                    <a:lnTo>
                      <a:pt x="563" y="1383"/>
                    </a:lnTo>
                    <a:lnTo>
                      <a:pt x="512" y="1383"/>
                    </a:lnTo>
                    <a:lnTo>
                      <a:pt x="512" y="1509"/>
                    </a:lnTo>
                    <a:lnTo>
                      <a:pt x="563" y="1509"/>
                    </a:lnTo>
                    <a:close/>
                    <a:moveTo>
                      <a:pt x="818" y="2642"/>
                    </a:moveTo>
                    <a:lnTo>
                      <a:pt x="818" y="2516"/>
                    </a:lnTo>
                    <a:lnTo>
                      <a:pt x="766" y="2516"/>
                    </a:lnTo>
                    <a:lnTo>
                      <a:pt x="766" y="2642"/>
                    </a:lnTo>
                    <a:lnTo>
                      <a:pt x="818" y="2642"/>
                    </a:lnTo>
                    <a:close/>
                    <a:moveTo>
                      <a:pt x="1053" y="629"/>
                    </a:moveTo>
                    <a:lnTo>
                      <a:pt x="1053" y="503"/>
                    </a:lnTo>
                    <a:lnTo>
                      <a:pt x="1002" y="503"/>
                    </a:lnTo>
                    <a:lnTo>
                      <a:pt x="1002" y="629"/>
                    </a:lnTo>
                    <a:lnTo>
                      <a:pt x="1053" y="629"/>
                    </a:lnTo>
                    <a:close/>
                    <a:moveTo>
                      <a:pt x="1329" y="1636"/>
                    </a:moveTo>
                    <a:lnTo>
                      <a:pt x="1329" y="1509"/>
                    </a:lnTo>
                    <a:lnTo>
                      <a:pt x="1278" y="1509"/>
                    </a:lnTo>
                    <a:lnTo>
                      <a:pt x="1278" y="1636"/>
                    </a:lnTo>
                    <a:lnTo>
                      <a:pt x="1329" y="1636"/>
                    </a:lnTo>
                    <a:close/>
                    <a:moveTo>
                      <a:pt x="1642" y="2264"/>
                    </a:moveTo>
                    <a:lnTo>
                      <a:pt x="1642" y="2139"/>
                    </a:lnTo>
                    <a:lnTo>
                      <a:pt x="1591" y="2139"/>
                    </a:lnTo>
                    <a:lnTo>
                      <a:pt x="1591" y="2264"/>
                    </a:lnTo>
                    <a:lnTo>
                      <a:pt x="1642" y="2264"/>
                    </a:lnTo>
                    <a:close/>
                    <a:moveTo>
                      <a:pt x="1878" y="251"/>
                    </a:moveTo>
                    <a:lnTo>
                      <a:pt x="1878" y="125"/>
                    </a:lnTo>
                    <a:lnTo>
                      <a:pt x="1827" y="125"/>
                    </a:lnTo>
                    <a:lnTo>
                      <a:pt x="1827" y="251"/>
                    </a:lnTo>
                    <a:lnTo>
                      <a:pt x="1878" y="251"/>
                    </a:lnTo>
                    <a:close/>
                    <a:moveTo>
                      <a:pt x="2154" y="1258"/>
                    </a:moveTo>
                    <a:lnTo>
                      <a:pt x="2154" y="1132"/>
                    </a:lnTo>
                    <a:lnTo>
                      <a:pt x="2103" y="1132"/>
                    </a:lnTo>
                    <a:lnTo>
                      <a:pt x="2103" y="1258"/>
                    </a:lnTo>
                    <a:lnTo>
                      <a:pt x="2154" y="1258"/>
                    </a:lnTo>
                    <a:close/>
                    <a:moveTo>
                      <a:pt x="2449" y="2139"/>
                    </a:moveTo>
                    <a:lnTo>
                      <a:pt x="2449" y="2013"/>
                    </a:lnTo>
                    <a:lnTo>
                      <a:pt x="2397" y="2013"/>
                    </a:lnTo>
                    <a:lnTo>
                      <a:pt x="2397" y="2139"/>
                    </a:lnTo>
                    <a:lnTo>
                      <a:pt x="2449" y="2139"/>
                    </a:lnTo>
                    <a:close/>
                    <a:moveTo>
                      <a:pt x="2684" y="125"/>
                    </a:moveTo>
                    <a:lnTo>
                      <a:pt x="2684" y="0"/>
                    </a:lnTo>
                    <a:lnTo>
                      <a:pt x="2633" y="0"/>
                    </a:lnTo>
                    <a:lnTo>
                      <a:pt x="2633" y="125"/>
                    </a:lnTo>
                    <a:lnTo>
                      <a:pt x="2684" y="125"/>
                    </a:lnTo>
                    <a:close/>
                    <a:moveTo>
                      <a:pt x="2960" y="1132"/>
                    </a:moveTo>
                    <a:lnTo>
                      <a:pt x="2960" y="1006"/>
                    </a:lnTo>
                    <a:lnTo>
                      <a:pt x="2909" y="1006"/>
                    </a:lnTo>
                    <a:lnTo>
                      <a:pt x="2909" y="1132"/>
                    </a:lnTo>
                    <a:lnTo>
                      <a:pt x="2960" y="1132"/>
                    </a:lnTo>
                    <a:close/>
                    <a:moveTo>
                      <a:pt x="3212" y="3019"/>
                    </a:moveTo>
                    <a:lnTo>
                      <a:pt x="3212" y="2893"/>
                    </a:lnTo>
                    <a:lnTo>
                      <a:pt x="3160" y="2893"/>
                    </a:lnTo>
                    <a:lnTo>
                      <a:pt x="3160" y="3019"/>
                    </a:lnTo>
                    <a:lnTo>
                      <a:pt x="3212" y="3019"/>
                    </a:lnTo>
                    <a:close/>
                    <a:moveTo>
                      <a:pt x="3447" y="1006"/>
                    </a:moveTo>
                    <a:lnTo>
                      <a:pt x="3447" y="880"/>
                    </a:lnTo>
                    <a:lnTo>
                      <a:pt x="3396" y="880"/>
                    </a:lnTo>
                    <a:lnTo>
                      <a:pt x="3396" y="1006"/>
                    </a:lnTo>
                    <a:lnTo>
                      <a:pt x="3447" y="1006"/>
                    </a:lnTo>
                    <a:close/>
                    <a:moveTo>
                      <a:pt x="3723" y="2013"/>
                    </a:moveTo>
                    <a:lnTo>
                      <a:pt x="3723" y="1887"/>
                    </a:lnTo>
                    <a:lnTo>
                      <a:pt x="3672" y="1887"/>
                    </a:lnTo>
                    <a:lnTo>
                      <a:pt x="3672" y="2013"/>
                    </a:lnTo>
                    <a:lnTo>
                      <a:pt x="3723" y="2013"/>
                    </a:lnTo>
                    <a:close/>
                    <a:moveTo>
                      <a:pt x="4069" y="2390"/>
                    </a:moveTo>
                    <a:lnTo>
                      <a:pt x="4069" y="2264"/>
                    </a:lnTo>
                    <a:lnTo>
                      <a:pt x="4018" y="2264"/>
                    </a:lnTo>
                    <a:lnTo>
                      <a:pt x="4018" y="2390"/>
                    </a:lnTo>
                    <a:lnTo>
                      <a:pt x="4069" y="2390"/>
                    </a:lnTo>
                    <a:close/>
                    <a:moveTo>
                      <a:pt x="4305" y="377"/>
                    </a:moveTo>
                    <a:lnTo>
                      <a:pt x="4305" y="251"/>
                    </a:lnTo>
                    <a:lnTo>
                      <a:pt x="4253" y="251"/>
                    </a:lnTo>
                    <a:lnTo>
                      <a:pt x="4253" y="377"/>
                    </a:lnTo>
                    <a:lnTo>
                      <a:pt x="4305" y="377"/>
                    </a:lnTo>
                    <a:close/>
                    <a:moveTo>
                      <a:pt x="4581" y="1383"/>
                    </a:moveTo>
                    <a:lnTo>
                      <a:pt x="4581" y="1258"/>
                    </a:lnTo>
                    <a:lnTo>
                      <a:pt x="4530" y="1258"/>
                    </a:lnTo>
                    <a:lnTo>
                      <a:pt x="4530" y="1383"/>
                    </a:lnTo>
                    <a:lnTo>
                      <a:pt x="4581" y="1383"/>
                    </a:lnTo>
                    <a:close/>
                    <a:moveTo>
                      <a:pt x="4864" y="2768"/>
                    </a:moveTo>
                    <a:lnTo>
                      <a:pt x="4864" y="2642"/>
                    </a:lnTo>
                    <a:lnTo>
                      <a:pt x="4813" y="2642"/>
                    </a:lnTo>
                    <a:lnTo>
                      <a:pt x="4813" y="2768"/>
                    </a:lnTo>
                    <a:lnTo>
                      <a:pt x="4864" y="2768"/>
                    </a:lnTo>
                    <a:close/>
                    <a:moveTo>
                      <a:pt x="5100" y="754"/>
                    </a:moveTo>
                    <a:lnTo>
                      <a:pt x="5100" y="629"/>
                    </a:lnTo>
                    <a:lnTo>
                      <a:pt x="5048" y="629"/>
                    </a:lnTo>
                    <a:lnTo>
                      <a:pt x="5048" y="754"/>
                    </a:lnTo>
                    <a:lnTo>
                      <a:pt x="5100" y="754"/>
                    </a:lnTo>
                    <a:close/>
                    <a:moveTo>
                      <a:pt x="5376" y="1761"/>
                    </a:moveTo>
                    <a:lnTo>
                      <a:pt x="5376" y="1636"/>
                    </a:lnTo>
                    <a:lnTo>
                      <a:pt x="5324" y="1636"/>
                    </a:lnTo>
                    <a:lnTo>
                      <a:pt x="5324" y="1761"/>
                    </a:lnTo>
                    <a:lnTo>
                      <a:pt x="5376" y="1761"/>
                    </a:lnTo>
                    <a:close/>
                    <a:moveTo>
                      <a:pt x="5693" y="2893"/>
                    </a:moveTo>
                    <a:lnTo>
                      <a:pt x="5693" y="2768"/>
                    </a:lnTo>
                    <a:lnTo>
                      <a:pt x="5641" y="2768"/>
                    </a:lnTo>
                    <a:lnTo>
                      <a:pt x="5641" y="2893"/>
                    </a:lnTo>
                    <a:lnTo>
                      <a:pt x="5693" y="2893"/>
                    </a:lnTo>
                    <a:close/>
                    <a:moveTo>
                      <a:pt x="5928" y="880"/>
                    </a:moveTo>
                    <a:lnTo>
                      <a:pt x="5928" y="754"/>
                    </a:lnTo>
                    <a:lnTo>
                      <a:pt x="5877" y="754"/>
                    </a:lnTo>
                    <a:lnTo>
                      <a:pt x="5877" y="880"/>
                    </a:lnTo>
                    <a:lnTo>
                      <a:pt x="5928" y="880"/>
                    </a:lnTo>
                    <a:close/>
                    <a:moveTo>
                      <a:pt x="6204" y="1887"/>
                    </a:moveTo>
                    <a:lnTo>
                      <a:pt x="6204" y="1761"/>
                    </a:lnTo>
                    <a:lnTo>
                      <a:pt x="6153" y="1761"/>
                    </a:lnTo>
                    <a:lnTo>
                      <a:pt x="6153" y="1887"/>
                    </a:lnTo>
                    <a:lnTo>
                      <a:pt x="6204" y="1887"/>
                    </a:lnTo>
                    <a:close/>
                  </a:path>
                </a:pathLst>
              </a:custGeom>
              <a:solidFill>
                <a:srgbClr val="00FF00"/>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227" name="&quot;No&quot; Symbol 226"/>
            <p:cNvSpPr/>
            <p:nvPr/>
          </p:nvSpPr>
          <p:spPr bwMode="auto">
            <a:xfrm>
              <a:off x="2960389" y="3907023"/>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8" name="&quot;No&quot; Symbol 227"/>
            <p:cNvSpPr/>
            <p:nvPr/>
          </p:nvSpPr>
          <p:spPr bwMode="auto">
            <a:xfrm>
              <a:off x="3441191" y="5240872"/>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9" name="&quot;No&quot; Symbol 228"/>
            <p:cNvSpPr/>
            <p:nvPr/>
          </p:nvSpPr>
          <p:spPr bwMode="auto">
            <a:xfrm>
              <a:off x="4110808" y="5139242"/>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0" name="&quot;No&quot; Symbol 229"/>
            <p:cNvSpPr/>
            <p:nvPr/>
          </p:nvSpPr>
          <p:spPr bwMode="auto">
            <a:xfrm>
              <a:off x="5590840" y="3693216"/>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1" name="&quot;No&quot; Symbol 230"/>
            <p:cNvSpPr/>
            <p:nvPr/>
          </p:nvSpPr>
          <p:spPr bwMode="auto">
            <a:xfrm>
              <a:off x="5125011" y="5017783"/>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2" name="&quot;No&quot; Symbol 231"/>
            <p:cNvSpPr/>
            <p:nvPr/>
          </p:nvSpPr>
          <p:spPr bwMode="auto">
            <a:xfrm>
              <a:off x="5830630" y="4516300"/>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3" name="&quot;No&quot; Symbol 232"/>
            <p:cNvSpPr/>
            <p:nvPr/>
          </p:nvSpPr>
          <p:spPr bwMode="auto">
            <a:xfrm>
              <a:off x="5419762" y="5339767"/>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4" name="&quot;No&quot; Symbol 233"/>
            <p:cNvSpPr/>
            <p:nvPr/>
          </p:nvSpPr>
          <p:spPr bwMode="auto">
            <a:xfrm>
              <a:off x="6059401" y="5660927"/>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5" name="&quot;No&quot; Symbol 234"/>
            <p:cNvSpPr/>
            <p:nvPr/>
          </p:nvSpPr>
          <p:spPr bwMode="auto">
            <a:xfrm>
              <a:off x="6234390" y="3997334"/>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Tree>
    <p:extLst>
      <p:ext uri="{BB962C8B-B14F-4D97-AF65-F5344CB8AC3E}">
        <p14:creationId xmlns:p14="http://schemas.microsoft.com/office/powerpoint/2010/main" val="2945585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 by example (1)</a:t>
            </a:r>
            <a:endParaRPr lang="en-US" dirty="0"/>
          </a:p>
        </p:txBody>
      </p:sp>
      <p:sp>
        <p:nvSpPr>
          <p:cNvPr id="3" name="Content Placeholder 2"/>
          <p:cNvSpPr>
            <a:spLocks noGrp="1"/>
          </p:cNvSpPr>
          <p:nvPr>
            <p:ph idx="1"/>
          </p:nvPr>
        </p:nvSpPr>
        <p:spPr/>
        <p:txBody>
          <a:bodyPr/>
          <a:lstStyle/>
          <a:p>
            <a:r>
              <a:rPr lang="en-US" dirty="0" smtClean="0"/>
              <a:t>No Interleaving</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Loss of 1</a:t>
            </a:r>
            <a:r>
              <a:rPr lang="en-US" baseline="30000" dirty="0" smtClean="0"/>
              <a:t>st</a:t>
            </a:r>
            <a:endParaRPr lang="en-US" dirty="0" smtClean="0"/>
          </a:p>
          <a:p>
            <a:r>
              <a:rPr lang="en-US" dirty="0" smtClean="0"/>
              <a:t>Loss of 1</a:t>
            </a:r>
            <a:r>
              <a:rPr lang="en-US" baseline="30000" dirty="0" smtClean="0"/>
              <a:t>st</a:t>
            </a:r>
            <a:r>
              <a:rPr lang="en-US" dirty="0" smtClean="0"/>
              <a:t> and 2</a:t>
            </a:r>
            <a:r>
              <a:rPr lang="en-US" baseline="30000" dirty="0" smtClean="0"/>
              <a:t>nd</a:t>
            </a:r>
            <a:r>
              <a:rPr lang="en-US" dirty="0" smtClean="0"/>
              <a:t> </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25</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2672571734"/>
              </p:ext>
            </p:extLst>
          </p:nvPr>
        </p:nvGraphicFramePr>
        <p:xfrm>
          <a:off x="513556" y="2236788"/>
          <a:ext cx="8193088" cy="3079750"/>
        </p:xfrm>
        <a:graphic>
          <a:graphicData uri="http://schemas.openxmlformats.org/presentationml/2006/ole">
            <mc:AlternateContent xmlns:mc="http://schemas.openxmlformats.org/markup-compatibility/2006">
              <mc:Choice xmlns:v="urn:schemas-microsoft-com:vml" Requires="v">
                <p:oleObj spid="_x0000_s37403" name="Visio" r:id="rId3" imgW="7991543" imgH="3000375" progId="Visio.Drawing.11">
                  <p:embed/>
                </p:oleObj>
              </mc:Choice>
              <mc:Fallback>
                <p:oleObj name="Visio" r:id="rId3" imgW="7991543" imgH="3000375" progId="Visio.Drawing.11">
                  <p:embed/>
                  <p:pic>
                    <p:nvPicPr>
                      <p:cNvPr id="7" name="Objekt 1"/>
                      <p:cNvPicPr/>
                      <p:nvPr/>
                    </p:nvPicPr>
                    <p:blipFill>
                      <a:blip r:embed="rId4"/>
                      <a:stretch>
                        <a:fillRect/>
                      </a:stretch>
                    </p:blipFill>
                    <p:spPr>
                      <a:xfrm>
                        <a:off x="513556" y="2236788"/>
                        <a:ext cx="8193088" cy="3079750"/>
                      </a:xfrm>
                      <a:prstGeom prst="rect">
                        <a:avLst/>
                      </a:prstGeom>
                    </p:spPr>
                  </p:pic>
                </p:oleObj>
              </mc:Fallback>
            </mc:AlternateContent>
          </a:graphicData>
        </a:graphic>
      </p:graphicFrame>
      <p:graphicFrame>
        <p:nvGraphicFramePr>
          <p:cNvPr id="8" name="Objekt 1"/>
          <p:cNvGraphicFramePr>
            <a:graphicFrameLocks noChangeAspect="1"/>
          </p:cNvGraphicFramePr>
          <p:nvPr>
            <p:extLst>
              <p:ext uri="{D42A27DB-BD31-4B8C-83A1-F6EECF244321}">
                <p14:modId xmlns:p14="http://schemas.microsoft.com/office/powerpoint/2010/main" val="856188576"/>
              </p:ext>
            </p:extLst>
          </p:nvPr>
        </p:nvGraphicFramePr>
        <p:xfrm>
          <a:off x="4249738" y="5343924"/>
          <a:ext cx="4208462" cy="527050"/>
        </p:xfrm>
        <a:graphic>
          <a:graphicData uri="http://schemas.openxmlformats.org/presentationml/2006/ole">
            <mc:AlternateContent xmlns:mc="http://schemas.openxmlformats.org/markup-compatibility/2006">
              <mc:Choice xmlns:v="urn:schemas-microsoft-com:vml" Requires="v">
                <p:oleObj spid="_x0000_s37404" name="Visio" r:id="rId5" imgW="4105343" imgH="514350" progId="Visio.Drawing.11">
                  <p:embed/>
                </p:oleObj>
              </mc:Choice>
              <mc:Fallback>
                <p:oleObj name="Visio" r:id="rId5" imgW="4105343" imgH="514350" progId="Visio.Drawing.11">
                  <p:embed/>
                  <p:pic>
                    <p:nvPicPr>
                      <p:cNvPr id="8" name="Objekt 1"/>
                      <p:cNvPicPr/>
                      <p:nvPr/>
                    </p:nvPicPr>
                    <p:blipFill>
                      <a:blip r:embed="rId6"/>
                      <a:stretch>
                        <a:fillRect/>
                      </a:stretch>
                    </p:blipFill>
                    <p:spPr>
                      <a:xfrm>
                        <a:off x="4249738" y="5343924"/>
                        <a:ext cx="4208462" cy="527050"/>
                      </a:xfrm>
                      <a:prstGeom prst="rect">
                        <a:avLst/>
                      </a:prstGeom>
                    </p:spPr>
                  </p:pic>
                </p:oleObj>
              </mc:Fallback>
            </mc:AlternateContent>
          </a:graphicData>
        </a:graphic>
      </p:graphicFrame>
      <p:graphicFrame>
        <p:nvGraphicFramePr>
          <p:cNvPr id="9" name="Objekt 1"/>
          <p:cNvGraphicFramePr>
            <a:graphicFrameLocks noChangeAspect="1"/>
          </p:cNvGraphicFramePr>
          <p:nvPr>
            <p:extLst>
              <p:ext uri="{D42A27DB-BD31-4B8C-83A1-F6EECF244321}">
                <p14:modId xmlns:p14="http://schemas.microsoft.com/office/powerpoint/2010/main" val="2207247795"/>
              </p:ext>
            </p:extLst>
          </p:nvPr>
        </p:nvGraphicFramePr>
        <p:xfrm>
          <a:off x="4249738" y="5895578"/>
          <a:ext cx="4208462" cy="527050"/>
        </p:xfrm>
        <a:graphic>
          <a:graphicData uri="http://schemas.openxmlformats.org/presentationml/2006/ole">
            <mc:AlternateContent xmlns:mc="http://schemas.openxmlformats.org/markup-compatibility/2006">
              <mc:Choice xmlns:v="urn:schemas-microsoft-com:vml" Requires="v">
                <p:oleObj spid="_x0000_s37405" name="Visio" r:id="rId7" imgW="4105343" imgH="514350" progId="Visio.Drawing.11">
                  <p:embed/>
                </p:oleObj>
              </mc:Choice>
              <mc:Fallback>
                <p:oleObj name="Visio" r:id="rId7" imgW="4105343" imgH="514350" progId="Visio.Drawing.11">
                  <p:embed/>
                  <p:pic>
                    <p:nvPicPr>
                      <p:cNvPr id="8" name="Objekt 1"/>
                      <p:cNvPicPr/>
                      <p:nvPr/>
                    </p:nvPicPr>
                    <p:blipFill>
                      <a:blip r:embed="rId8"/>
                      <a:stretch>
                        <a:fillRect/>
                      </a:stretch>
                    </p:blipFill>
                    <p:spPr>
                      <a:xfrm>
                        <a:off x="4249738" y="5895578"/>
                        <a:ext cx="4208462" cy="527050"/>
                      </a:xfrm>
                      <a:prstGeom prst="rect">
                        <a:avLst/>
                      </a:prstGeom>
                    </p:spPr>
                  </p:pic>
                </p:oleObj>
              </mc:Fallback>
            </mc:AlternateContent>
          </a:graphicData>
        </a:graphic>
      </p:graphicFrame>
    </p:spTree>
    <p:extLst>
      <p:ext uri="{BB962C8B-B14F-4D97-AF65-F5344CB8AC3E}">
        <p14:creationId xmlns:p14="http://schemas.microsoft.com/office/powerpoint/2010/main" val="3559833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Interleaving by example </a:t>
            </a:r>
            <a:r>
              <a:rPr lang="en-US" dirty="0" smtClean="0"/>
              <a:t>(2)</a:t>
            </a:r>
            <a:endParaRPr lang="en-US" dirty="0"/>
          </a:p>
        </p:txBody>
      </p:sp>
      <p:sp>
        <p:nvSpPr>
          <p:cNvPr id="3" name="Content Placeholder 2"/>
          <p:cNvSpPr>
            <a:spLocks noGrp="1"/>
          </p:cNvSpPr>
          <p:nvPr>
            <p:ph idx="1"/>
          </p:nvPr>
        </p:nvSpPr>
        <p:spPr/>
        <p:txBody>
          <a:bodyPr/>
          <a:lstStyle/>
          <a:p>
            <a:r>
              <a:rPr lang="en-US" dirty="0" smtClean="0"/>
              <a:t>Spread consecutive symbols of </a:t>
            </a:r>
            <a:r>
              <a:rPr lang="en-US" dirty="0" err="1" smtClean="0"/>
              <a:t>codeword</a:t>
            </a:r>
            <a:r>
              <a:rPr lang="en-US" dirty="0" smtClean="0"/>
              <a:t> in different sub-packets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Loss of 1</a:t>
            </a:r>
            <a:r>
              <a:rPr lang="en-US" baseline="30000" dirty="0" smtClean="0"/>
              <a:t>st</a:t>
            </a:r>
            <a:endParaRPr lang="en-US" dirty="0" smtClean="0"/>
          </a:p>
          <a:p>
            <a:r>
              <a:rPr lang="en-US" dirty="0" smtClean="0"/>
              <a:t>Loss of 1</a:t>
            </a:r>
            <a:r>
              <a:rPr lang="en-US" baseline="30000" dirty="0" smtClean="0"/>
              <a:t>st</a:t>
            </a:r>
            <a:r>
              <a:rPr lang="en-US" dirty="0" smtClean="0"/>
              <a:t> and 2</a:t>
            </a:r>
            <a:r>
              <a:rPr lang="en-US" baseline="30000" dirty="0" smtClean="0"/>
              <a:t>nd</a:t>
            </a:r>
            <a:r>
              <a:rPr lang="en-US" dirty="0" smtClean="0"/>
              <a:t> </a:t>
            </a:r>
          </a:p>
          <a:p>
            <a:pPr marL="0" indent="0">
              <a:buNone/>
            </a:pPr>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26</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4040836990"/>
              </p:ext>
            </p:extLst>
          </p:nvPr>
        </p:nvGraphicFramePr>
        <p:xfrm>
          <a:off x="512763" y="2355850"/>
          <a:ext cx="8194675" cy="3078163"/>
        </p:xfrm>
        <a:graphic>
          <a:graphicData uri="http://schemas.openxmlformats.org/presentationml/2006/ole">
            <mc:AlternateContent xmlns:mc="http://schemas.openxmlformats.org/markup-compatibility/2006">
              <mc:Choice xmlns:v="urn:schemas-microsoft-com:vml" Requires="v">
                <p:oleObj spid="_x0000_s35358" name="Visio" r:id="rId3" imgW="7991543" imgH="3000375" progId="Visio.Drawing.11">
                  <p:embed/>
                </p:oleObj>
              </mc:Choice>
              <mc:Fallback>
                <p:oleObj name="Visio" r:id="rId3" imgW="7991543" imgH="3000375" progId="Visio.Drawing.11">
                  <p:embed/>
                  <p:pic>
                    <p:nvPicPr>
                      <p:cNvPr id="14" name="Objekt 1"/>
                      <p:cNvPicPr/>
                      <p:nvPr/>
                    </p:nvPicPr>
                    <p:blipFill>
                      <a:blip r:embed="rId4"/>
                      <a:stretch>
                        <a:fillRect/>
                      </a:stretch>
                    </p:blipFill>
                    <p:spPr>
                      <a:xfrm>
                        <a:off x="512763" y="2355850"/>
                        <a:ext cx="8194675" cy="3078163"/>
                      </a:xfrm>
                      <a:prstGeom prst="rect">
                        <a:avLst/>
                      </a:prstGeom>
                    </p:spPr>
                  </p:pic>
                </p:oleObj>
              </mc:Fallback>
            </mc:AlternateContent>
          </a:graphicData>
        </a:graphic>
      </p:graphicFrame>
      <p:graphicFrame>
        <p:nvGraphicFramePr>
          <p:cNvPr id="8" name="Objekt 1"/>
          <p:cNvGraphicFramePr>
            <a:graphicFrameLocks noChangeAspect="1"/>
          </p:cNvGraphicFramePr>
          <p:nvPr>
            <p:extLst>
              <p:ext uri="{D42A27DB-BD31-4B8C-83A1-F6EECF244321}">
                <p14:modId xmlns:p14="http://schemas.microsoft.com/office/powerpoint/2010/main" val="4169460522"/>
              </p:ext>
            </p:extLst>
          </p:nvPr>
        </p:nvGraphicFramePr>
        <p:xfrm>
          <a:off x="4249738" y="5343924"/>
          <a:ext cx="4208462" cy="527050"/>
        </p:xfrm>
        <a:graphic>
          <a:graphicData uri="http://schemas.openxmlformats.org/presentationml/2006/ole">
            <mc:AlternateContent xmlns:mc="http://schemas.openxmlformats.org/markup-compatibility/2006">
              <mc:Choice xmlns:v="urn:schemas-microsoft-com:vml" Requires="v">
                <p:oleObj spid="_x0000_s35359" name="Visio" r:id="rId5" imgW="4105343" imgH="514350" progId="Visio.Drawing.11">
                  <p:embed/>
                </p:oleObj>
              </mc:Choice>
              <mc:Fallback>
                <p:oleObj name="Visio" r:id="rId5" imgW="4105343" imgH="514350" progId="Visio.Drawing.11">
                  <p:embed/>
                  <p:pic>
                    <p:nvPicPr>
                      <p:cNvPr id="8" name="Objekt 1"/>
                      <p:cNvPicPr/>
                      <p:nvPr/>
                    </p:nvPicPr>
                    <p:blipFill>
                      <a:blip r:embed="rId6"/>
                      <a:stretch>
                        <a:fillRect/>
                      </a:stretch>
                    </p:blipFill>
                    <p:spPr>
                      <a:xfrm>
                        <a:off x="4249738" y="5343924"/>
                        <a:ext cx="4208462" cy="527050"/>
                      </a:xfrm>
                      <a:prstGeom prst="rect">
                        <a:avLst/>
                      </a:prstGeom>
                    </p:spPr>
                  </p:pic>
                </p:oleObj>
              </mc:Fallback>
            </mc:AlternateContent>
          </a:graphicData>
        </a:graphic>
      </p:graphicFrame>
      <p:graphicFrame>
        <p:nvGraphicFramePr>
          <p:cNvPr id="9" name="Objekt 1"/>
          <p:cNvGraphicFramePr>
            <a:graphicFrameLocks noChangeAspect="1"/>
          </p:cNvGraphicFramePr>
          <p:nvPr>
            <p:extLst>
              <p:ext uri="{D42A27DB-BD31-4B8C-83A1-F6EECF244321}">
                <p14:modId xmlns:p14="http://schemas.microsoft.com/office/powerpoint/2010/main" val="1279526250"/>
              </p:ext>
            </p:extLst>
          </p:nvPr>
        </p:nvGraphicFramePr>
        <p:xfrm>
          <a:off x="4249738" y="5895578"/>
          <a:ext cx="4208462" cy="527050"/>
        </p:xfrm>
        <a:graphic>
          <a:graphicData uri="http://schemas.openxmlformats.org/presentationml/2006/ole">
            <mc:AlternateContent xmlns:mc="http://schemas.openxmlformats.org/markup-compatibility/2006">
              <mc:Choice xmlns:v="urn:schemas-microsoft-com:vml" Requires="v">
                <p:oleObj spid="_x0000_s35360" name="Visio" r:id="rId7" imgW="4105343" imgH="514350" progId="Visio.Drawing.11">
                  <p:embed/>
                </p:oleObj>
              </mc:Choice>
              <mc:Fallback>
                <p:oleObj name="Visio" r:id="rId7" imgW="4105343" imgH="514350" progId="Visio.Drawing.11">
                  <p:embed/>
                  <p:pic>
                    <p:nvPicPr>
                      <p:cNvPr id="9" name="Objekt 1"/>
                      <p:cNvPicPr/>
                      <p:nvPr/>
                    </p:nvPicPr>
                    <p:blipFill>
                      <a:blip r:embed="rId8"/>
                      <a:stretch>
                        <a:fillRect/>
                      </a:stretch>
                    </p:blipFill>
                    <p:spPr>
                      <a:xfrm>
                        <a:off x="4249738" y="5895578"/>
                        <a:ext cx="4208462" cy="527050"/>
                      </a:xfrm>
                      <a:prstGeom prst="rect">
                        <a:avLst/>
                      </a:prstGeom>
                    </p:spPr>
                  </p:pic>
                </p:oleObj>
              </mc:Fallback>
            </mc:AlternateContent>
          </a:graphicData>
        </a:graphic>
      </p:graphicFrame>
    </p:spTree>
    <p:extLst>
      <p:ext uri="{BB962C8B-B14F-4D97-AF65-F5344CB8AC3E}">
        <p14:creationId xmlns:p14="http://schemas.microsoft.com/office/powerpoint/2010/main" val="1100536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 Method</a:t>
            </a:r>
            <a:endParaRPr lang="en-US" dirty="0"/>
          </a:p>
        </p:txBody>
      </p:sp>
      <p:sp>
        <p:nvSpPr>
          <p:cNvPr id="3" name="Content Placeholder 2"/>
          <p:cNvSpPr>
            <a:spLocks noGrp="1"/>
          </p:cNvSpPr>
          <p:nvPr>
            <p:ph idx="1"/>
          </p:nvPr>
        </p:nvSpPr>
        <p:spPr>
          <a:xfrm>
            <a:off x="685800" y="2024524"/>
            <a:ext cx="7772400" cy="4114800"/>
          </a:xfrm>
        </p:spPr>
        <p:txBody>
          <a:bodyPr/>
          <a:lstStyle/>
          <a:p>
            <a:pPr marL="457200" indent="-457200">
              <a:buFont typeface="+mj-lt"/>
              <a:buAutoNum type="arabicPeriod"/>
            </a:pPr>
            <a:r>
              <a:rPr lang="en-US" dirty="0" smtClean="0"/>
              <a:t>Order the first input symbols linear to the S sub-packets </a:t>
            </a:r>
          </a:p>
          <a:p>
            <a:pPr marL="857250" lvl="1" indent="-457200">
              <a:buFont typeface="+mj-lt"/>
              <a:buAutoNum type="arabicPeriod"/>
            </a:pPr>
            <a:r>
              <a:rPr lang="en-US" dirty="0" smtClean="0"/>
              <a:t>First symbol 	</a:t>
            </a:r>
            <a:r>
              <a:rPr lang="en-US" dirty="0" smtClean="0">
                <a:sym typeface="Wingdings" panose="05000000000000000000" pitchFamily="2" charset="2"/>
              </a:rPr>
              <a:t></a:t>
            </a:r>
            <a:r>
              <a:rPr lang="en-US" dirty="0" smtClean="0"/>
              <a:t> first sub-packet, 	first symbol</a:t>
            </a:r>
          </a:p>
          <a:p>
            <a:pPr marL="857250" lvl="1" indent="-457200">
              <a:buFont typeface="+mj-lt"/>
              <a:buAutoNum type="arabicPeriod"/>
            </a:pPr>
            <a:r>
              <a:rPr lang="en-US" dirty="0" smtClean="0"/>
              <a:t>Second symbol 	</a:t>
            </a:r>
            <a:r>
              <a:rPr lang="en-US" dirty="0" smtClean="0">
                <a:sym typeface="Wingdings" panose="05000000000000000000" pitchFamily="2" charset="2"/>
              </a:rPr>
              <a:t> </a:t>
            </a:r>
            <a:r>
              <a:rPr lang="en-US" dirty="0" smtClean="0"/>
              <a:t>second sub-packet, 	first symbol</a:t>
            </a:r>
          </a:p>
          <a:p>
            <a:pPr marL="857250" lvl="1" indent="-457200">
              <a:buFont typeface="+mj-lt"/>
              <a:buAutoNum type="arabicPeriod"/>
            </a:pPr>
            <a:r>
              <a:rPr lang="en-US" dirty="0" smtClean="0"/>
              <a:t>S-</a:t>
            </a:r>
            <a:r>
              <a:rPr lang="en-US" dirty="0" err="1" smtClean="0"/>
              <a:t>th</a:t>
            </a:r>
            <a:r>
              <a:rPr lang="en-US" dirty="0" smtClean="0"/>
              <a:t> symbol 	</a:t>
            </a:r>
            <a:r>
              <a:rPr lang="en-US" dirty="0" smtClean="0">
                <a:sym typeface="Wingdings" panose="05000000000000000000" pitchFamily="2" charset="2"/>
              </a:rPr>
              <a:t> S-</a:t>
            </a:r>
            <a:r>
              <a:rPr lang="en-US" dirty="0" err="1" smtClean="0">
                <a:sym typeface="Wingdings" panose="05000000000000000000" pitchFamily="2" charset="2"/>
              </a:rPr>
              <a:t>th</a:t>
            </a:r>
            <a:r>
              <a:rPr lang="en-US" dirty="0" smtClean="0">
                <a:sym typeface="Wingdings" panose="05000000000000000000" pitchFamily="2" charset="2"/>
              </a:rPr>
              <a:t> sub-packet, 	first symbol</a:t>
            </a:r>
          </a:p>
          <a:p>
            <a:pPr marL="857250" lvl="1" indent="-457200">
              <a:buFont typeface="+mj-lt"/>
              <a:buAutoNum type="arabicPeriod"/>
            </a:pPr>
            <a:r>
              <a:rPr lang="en-US" dirty="0" smtClean="0">
                <a:sym typeface="Wingdings" panose="05000000000000000000" pitchFamily="2" charset="2"/>
              </a:rPr>
              <a:t>S+1 </a:t>
            </a:r>
            <a:r>
              <a:rPr lang="en-US" dirty="0" err="1" smtClean="0">
                <a:sym typeface="Wingdings" panose="05000000000000000000" pitchFamily="2" charset="2"/>
              </a:rPr>
              <a:t>th</a:t>
            </a:r>
            <a:r>
              <a:rPr lang="en-US" dirty="0" smtClean="0">
                <a:sym typeface="Wingdings" panose="05000000000000000000" pitchFamily="2" charset="2"/>
              </a:rPr>
              <a:t> symbol 	 first sub-packet,	second symbol</a:t>
            </a:r>
          </a:p>
          <a:p>
            <a:pPr marL="857250" lvl="1" indent="-457200">
              <a:buFont typeface="+mj-lt"/>
              <a:buAutoNum type="arabicPeriod"/>
            </a:pPr>
            <a:r>
              <a:rPr lang="en-US" dirty="0" smtClean="0">
                <a:sym typeface="Wingdings" panose="05000000000000000000" pitchFamily="2" charset="2"/>
              </a:rPr>
              <a:t>…</a:t>
            </a:r>
            <a:endParaRPr lang="en-US" dirty="0" smtClean="0"/>
          </a:p>
          <a:p>
            <a:pPr marL="457200" indent="-457200">
              <a:buFont typeface="+mj-lt"/>
              <a:buAutoNum type="arabicPeriod"/>
            </a:pPr>
            <a:r>
              <a:rPr lang="en-US" dirty="0" smtClean="0"/>
              <a:t>Repeat until all symbols are mapped to sub-packets</a:t>
            </a: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27</a:t>
            </a:fld>
            <a:endParaRPr lang="en-US" altLang="de-DE"/>
          </a:p>
        </p:txBody>
      </p:sp>
    </p:spTree>
    <p:extLst>
      <p:ext uri="{BB962C8B-B14F-4D97-AF65-F5344CB8AC3E}">
        <p14:creationId xmlns:p14="http://schemas.microsoft.com/office/powerpoint/2010/main" val="3219437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Time/Frequency Pattern</a:t>
            </a:r>
            <a:endParaRPr lang="en-US" dirty="0"/>
          </a:p>
        </p:txBody>
      </p:sp>
      <p:sp>
        <p:nvSpPr>
          <p:cNvPr id="3" name="Content Placeholder 2"/>
          <p:cNvSpPr>
            <a:spLocks noGrp="1"/>
          </p:cNvSpPr>
          <p:nvPr>
            <p:ph idx="1"/>
          </p:nvPr>
        </p:nvSpPr>
        <p:spPr/>
        <p:txBody>
          <a:bodyPr/>
          <a:lstStyle/>
          <a:p>
            <a:r>
              <a:rPr lang="en-US" dirty="0"/>
              <a:t>Design goals </a:t>
            </a:r>
            <a:endParaRPr lang="en-US" dirty="0" smtClean="0"/>
          </a:p>
          <a:p>
            <a:endParaRPr lang="en-US" dirty="0"/>
          </a:p>
          <a:p>
            <a:pPr lvl="1"/>
            <a:r>
              <a:rPr lang="en-US" dirty="0"/>
              <a:t>Optimize to cope well with expected interference </a:t>
            </a:r>
            <a:r>
              <a:rPr lang="en-US" dirty="0" smtClean="0"/>
              <a:t>[4]</a:t>
            </a:r>
          </a:p>
          <a:p>
            <a:pPr lvl="2"/>
            <a:r>
              <a:rPr lang="en-US" dirty="0" smtClean="0"/>
              <a:t>Minimal time gap needs to be longer than longest interferer</a:t>
            </a:r>
          </a:p>
          <a:p>
            <a:pPr lvl="2"/>
            <a:r>
              <a:rPr lang="en-US" dirty="0" smtClean="0"/>
              <a:t>Minimal frequency step should exceed bandwidth of widest interferer</a:t>
            </a:r>
          </a:p>
          <a:p>
            <a:pPr lvl="2"/>
            <a:endParaRPr lang="en-US" altLang="en-US" dirty="0" smtClean="0">
              <a:sym typeface="Wingdings" panose="05000000000000000000" pitchFamily="2" charset="2"/>
            </a:endParaRPr>
          </a:p>
          <a:p>
            <a:pPr lvl="1"/>
            <a:r>
              <a:rPr lang="en-US" altLang="en-US" dirty="0" smtClean="0">
                <a:sym typeface="Wingdings" panose="05000000000000000000" pitchFamily="2" charset="2"/>
              </a:rPr>
              <a:t>Comply </a:t>
            </a:r>
            <a:r>
              <a:rPr lang="en-US" altLang="en-US" dirty="0">
                <a:sym typeface="Wingdings" panose="05000000000000000000" pitchFamily="2" charset="2"/>
              </a:rPr>
              <a:t>with </a:t>
            </a:r>
            <a:r>
              <a:rPr lang="en-US" altLang="en-US" dirty="0" smtClean="0">
                <a:sym typeface="Wingdings" panose="05000000000000000000" pitchFamily="2" charset="2"/>
              </a:rPr>
              <a:t>regulatory </a:t>
            </a:r>
            <a:r>
              <a:rPr lang="en-US" altLang="en-US" dirty="0">
                <a:sym typeface="Wingdings" panose="05000000000000000000" pitchFamily="2" charset="2"/>
              </a:rPr>
              <a:t>requirements </a:t>
            </a:r>
            <a:r>
              <a:rPr lang="en-US" altLang="en-US" dirty="0" smtClean="0">
                <a:sym typeface="Wingdings" panose="05000000000000000000" pitchFamily="2" charset="2"/>
              </a:rPr>
              <a:t>to be considered a </a:t>
            </a:r>
            <a:r>
              <a:rPr lang="en-US" altLang="en-US" dirty="0">
                <a:sym typeface="Wingdings" panose="05000000000000000000" pitchFamily="2" charset="2"/>
              </a:rPr>
              <a:t>FHSS system in EU (EN 300 220) and NA (FCC 15.247</a:t>
            </a:r>
            <a:r>
              <a:rPr lang="en-US" altLang="en-US" dirty="0" smtClean="0">
                <a:sym typeface="Wingdings" panose="05000000000000000000" pitchFamily="2" charset="2"/>
              </a:rPr>
              <a:t>)</a:t>
            </a:r>
          </a:p>
          <a:p>
            <a:pPr lvl="2"/>
            <a:r>
              <a:rPr lang="en-US" dirty="0" smtClean="0">
                <a:sym typeface="Wingdings" panose="05000000000000000000" pitchFamily="2" charset="2"/>
              </a:rPr>
              <a:t>At least 57 channels (EU)</a:t>
            </a:r>
          </a:p>
          <a:p>
            <a:pPr lvl="2"/>
            <a:r>
              <a:rPr lang="en-US" dirty="0" smtClean="0"/>
              <a:t>At least 25 kHz wide (NA)</a:t>
            </a:r>
          </a:p>
          <a:p>
            <a:pPr lvl="2"/>
            <a:r>
              <a:rPr lang="en-US" dirty="0" smtClean="0"/>
              <a:t>Use all channels with same duty cycle (NA)</a:t>
            </a:r>
          </a:p>
          <a:p>
            <a:pPr lvl="2"/>
            <a:endParaRPr lang="en-US" dirty="0"/>
          </a:p>
          <a:p>
            <a:pPr lvl="2"/>
            <a:endParaRPr lang="en-US" dirty="0"/>
          </a:p>
          <a:p>
            <a:endParaRPr lang="en-US" dirty="0"/>
          </a:p>
          <a:p>
            <a:pPr lvl="1"/>
            <a:endParaRPr lang="en-US" dirty="0"/>
          </a:p>
          <a:p>
            <a:pPr lvl="1"/>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28</a:t>
            </a:fld>
            <a:endParaRPr lang="en-US" altLang="de-DE"/>
          </a:p>
        </p:txBody>
      </p:sp>
    </p:spTree>
    <p:extLst>
      <p:ext uri="{BB962C8B-B14F-4D97-AF65-F5344CB8AC3E}">
        <p14:creationId xmlns:p14="http://schemas.microsoft.com/office/powerpoint/2010/main" val="635283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Time/Frequency Pattern</a:t>
            </a:r>
            <a:br>
              <a:rPr lang="en-US" dirty="0" smtClean="0"/>
            </a:br>
            <a:r>
              <a:rPr lang="en-US" dirty="0" smtClean="0"/>
              <a:t>Random Access</a:t>
            </a:r>
            <a:endParaRPr lang="en-US" dirty="0"/>
          </a:p>
        </p:txBody>
      </p:sp>
      <p:sp>
        <p:nvSpPr>
          <p:cNvPr id="3" name="Content Placeholder 2"/>
          <p:cNvSpPr>
            <a:spLocks noGrp="1"/>
          </p:cNvSpPr>
          <p:nvPr>
            <p:ph idx="1"/>
          </p:nvPr>
        </p:nvSpPr>
        <p:spPr/>
        <p:txBody>
          <a:bodyPr/>
          <a:lstStyle/>
          <a:p>
            <a:r>
              <a:rPr lang="en-US" dirty="0" smtClean="0"/>
              <a:t>Random Access Channel (ALOHA)</a:t>
            </a:r>
          </a:p>
          <a:p>
            <a:pPr lvl="1"/>
            <a:r>
              <a:rPr lang="en-US" dirty="0" smtClean="0"/>
              <a:t>Predefined time-frequency pattern table as defined in ETSI LTN</a:t>
            </a:r>
          </a:p>
          <a:p>
            <a:pPr lvl="1"/>
            <a:r>
              <a:rPr lang="en-US" dirty="0" smtClean="0"/>
              <a:t>Added possibility to transmit only parts of the pattern</a:t>
            </a:r>
          </a:p>
          <a:p>
            <a:pPr lvl="1"/>
            <a:endParaRPr lang="en-US" dirty="0"/>
          </a:p>
          <a:p>
            <a:pPr lvl="1"/>
            <a:endParaRPr lang="en-US" dirty="0" smtClean="0"/>
          </a:p>
          <a:p>
            <a:pPr lvl="2"/>
            <a:endParaRPr lang="en-US" dirty="0" smtClean="0"/>
          </a:p>
          <a:p>
            <a:pPr lvl="2"/>
            <a:r>
              <a:rPr lang="en-US" dirty="0" smtClean="0"/>
              <a:t>Requires only one table for all number of sub-packets</a:t>
            </a:r>
          </a:p>
          <a:p>
            <a:pPr lvl="2"/>
            <a:r>
              <a:rPr lang="en-US" dirty="0" smtClean="0"/>
              <a:t>Sections are chosen pseudo randomly based on CRC over PHR and PSDU</a:t>
            </a:r>
          </a:p>
          <a:p>
            <a:pPr lvl="2"/>
            <a:r>
              <a:rPr lang="en-US" dirty="0" smtClean="0"/>
              <a:t>Will not comply with FCC requirements to utilize every channel evenly</a:t>
            </a:r>
          </a:p>
          <a:p>
            <a:pPr lvl="3"/>
            <a:r>
              <a:rPr lang="en-US" dirty="0" smtClean="0"/>
              <a:t>Adding a table for each number of sub-packets can ensure correct utilization</a:t>
            </a:r>
          </a:p>
          <a:p>
            <a:pPr lvl="3"/>
            <a:endParaRPr lang="en-US" dirty="0" smtClean="0"/>
          </a:p>
          <a:p>
            <a:pPr lvl="1"/>
            <a:r>
              <a:rPr lang="en-US" dirty="0" smtClean="0"/>
              <a:t>Other patterns are explicitly allowed and can be tailored to implementation and regulatory requirements</a:t>
            </a:r>
          </a:p>
          <a:p>
            <a:pPr lvl="1"/>
            <a:r>
              <a:rPr lang="en-US" dirty="0" smtClean="0"/>
              <a:t>Sub channelization not required due to crystal tolerances</a:t>
            </a: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29</a:t>
            </a:fld>
            <a:endParaRPr lang="en-US" altLang="de-DE"/>
          </a:p>
        </p:txBody>
      </p:sp>
      <p:pic>
        <p:nvPicPr>
          <p:cNvPr id="8" name="Picture 7"/>
          <p:cNvPicPr>
            <a:picLocks noChangeAspect="1"/>
          </p:cNvPicPr>
          <p:nvPr/>
        </p:nvPicPr>
        <p:blipFill>
          <a:blip r:embed="rId2"/>
          <a:stretch>
            <a:fillRect/>
          </a:stretch>
        </p:blipFill>
        <p:spPr>
          <a:xfrm>
            <a:off x="1619672" y="3072322"/>
            <a:ext cx="6321523" cy="763717"/>
          </a:xfrm>
          <a:prstGeom prst="rect">
            <a:avLst/>
          </a:prstGeom>
        </p:spPr>
      </p:pic>
    </p:spTree>
    <p:extLst>
      <p:ext uri="{BB962C8B-B14F-4D97-AF65-F5344CB8AC3E}">
        <p14:creationId xmlns:p14="http://schemas.microsoft.com/office/powerpoint/2010/main" val="245310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Motivation</a:t>
            </a:r>
            <a:endParaRPr lang="en-US" dirty="0"/>
          </a:p>
        </p:txBody>
      </p:sp>
      <p:sp>
        <p:nvSpPr>
          <p:cNvPr id="9" name="Content Placeholder 8"/>
          <p:cNvSpPr>
            <a:spLocks noGrp="1"/>
          </p:cNvSpPr>
          <p:nvPr>
            <p:ph idx="1"/>
          </p:nvPr>
        </p:nvSpPr>
        <p:spPr/>
        <p:txBody>
          <a:bodyPr/>
          <a:lstStyle/>
          <a:p>
            <a:r>
              <a:rPr lang="en-US" dirty="0" smtClean="0"/>
              <a:t>Trend: everything is smart and connected: houses, cities, meters, headphones …</a:t>
            </a:r>
          </a:p>
          <a:p>
            <a:pPr marL="0" indent="0">
              <a:buNone/>
            </a:pPr>
            <a:r>
              <a:rPr lang="en-US" dirty="0" smtClean="0">
                <a:sym typeface="Wingdings" panose="05000000000000000000" pitchFamily="2" charset="2"/>
              </a:rPr>
              <a:t>	 m</a:t>
            </a:r>
            <a:r>
              <a:rPr lang="en-US" dirty="0" smtClean="0"/>
              <a:t>ore and more wirelessly connected devices</a:t>
            </a: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smtClean="0">
              <a:sym typeface="Wingdings" panose="05000000000000000000" pitchFamily="2" charset="2"/>
            </a:endParaRPr>
          </a:p>
          <a:p>
            <a:r>
              <a:rPr lang="en-US" dirty="0" smtClean="0">
                <a:sym typeface="Wingdings" panose="05000000000000000000" pitchFamily="2" charset="2"/>
              </a:rPr>
              <a:t>Most networks operate within a very limited range and don’t require very high sensitivity</a:t>
            </a:r>
          </a:p>
          <a:p>
            <a:pPr marL="0" indent="0">
              <a:buNone/>
            </a:pPr>
            <a:r>
              <a:rPr lang="en-US" dirty="0" smtClean="0">
                <a:sym typeface="Wingdings" panose="05000000000000000000" pitchFamily="2" charset="2"/>
              </a:rPr>
              <a:t> Only very close networks interfere one another</a:t>
            </a:r>
            <a:endParaRPr lang="en-US" dirty="0">
              <a:sym typeface="Wingdings" panose="05000000000000000000" pitchFamily="2" charset="2"/>
            </a:endParaRPr>
          </a:p>
        </p:txBody>
      </p:sp>
      <p:sp>
        <p:nvSpPr>
          <p:cNvPr id="5" name="Date Placeholder 4"/>
          <p:cNvSpPr>
            <a:spLocks noGrp="1"/>
          </p:cNvSpPr>
          <p:nvPr>
            <p:ph type="dt" sz="half" idx="10"/>
          </p:nvPr>
        </p:nvSpPr>
        <p:spPr/>
        <p:txBody>
          <a:bodyPr/>
          <a:lstStyle/>
          <a:p>
            <a:r>
              <a:rPr lang="en-US" altLang="de-DE" smtClean="0"/>
              <a:t>September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3</a:t>
            </a:fld>
            <a:endParaRPr lang="en-US" altLang="de-DE"/>
          </a:p>
        </p:txBody>
      </p:sp>
      <p:graphicFrame>
        <p:nvGraphicFramePr>
          <p:cNvPr id="10" name="Objekt 2"/>
          <p:cNvGraphicFramePr>
            <a:graphicFrameLocks noChangeAspect="1"/>
          </p:cNvGraphicFramePr>
          <p:nvPr>
            <p:extLst>
              <p:ext uri="{D42A27DB-BD31-4B8C-83A1-F6EECF244321}">
                <p14:modId xmlns:p14="http://schemas.microsoft.com/office/powerpoint/2010/main" val="1434024284"/>
              </p:ext>
            </p:extLst>
          </p:nvPr>
        </p:nvGraphicFramePr>
        <p:xfrm>
          <a:off x="2360342" y="3153359"/>
          <a:ext cx="4423315" cy="2088232"/>
        </p:xfrm>
        <a:graphic>
          <a:graphicData uri="http://schemas.openxmlformats.org/presentationml/2006/ole">
            <mc:AlternateContent xmlns:mc="http://schemas.openxmlformats.org/markup-compatibility/2006">
              <mc:Choice xmlns:v="urn:schemas-microsoft-com:vml" Requires="v">
                <p:oleObj spid="_x0000_s31939" name="Visio" r:id="rId3" imgW="3341520" imgH="1577160" progId="Visio.Drawing.11">
                  <p:embed/>
                </p:oleObj>
              </mc:Choice>
              <mc:Fallback>
                <p:oleObj name="Visio" r:id="rId3" imgW="3341520" imgH="1577160" progId="Visio.Drawing.11">
                  <p:embed/>
                  <p:pic>
                    <p:nvPicPr>
                      <p:cNvPr id="7" name="Objekt 2"/>
                      <p:cNvPicPr/>
                      <p:nvPr/>
                    </p:nvPicPr>
                    <p:blipFill>
                      <a:blip r:embed="rId4"/>
                      <a:stretch>
                        <a:fillRect/>
                      </a:stretch>
                    </p:blipFill>
                    <p:spPr>
                      <a:xfrm>
                        <a:off x="2360342" y="3153359"/>
                        <a:ext cx="4423315" cy="2088232"/>
                      </a:xfrm>
                      <a:prstGeom prst="rect">
                        <a:avLst/>
                      </a:prstGeom>
                    </p:spPr>
                  </p:pic>
                </p:oleObj>
              </mc:Fallback>
            </mc:AlternateContent>
          </a:graphicData>
        </a:graphic>
      </p:graphicFrame>
    </p:spTree>
    <p:extLst>
      <p:ext uri="{BB962C8B-B14F-4D97-AF65-F5344CB8AC3E}">
        <p14:creationId xmlns:p14="http://schemas.microsoft.com/office/powerpoint/2010/main" val="1871512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Time/Frequency </a:t>
            </a:r>
            <a:r>
              <a:rPr lang="en-US" dirty="0" smtClean="0"/>
              <a:t>Pattern</a:t>
            </a:r>
            <a:br>
              <a:rPr lang="en-US" dirty="0" smtClean="0"/>
            </a:br>
            <a:r>
              <a:rPr lang="en-US" dirty="0" smtClean="0"/>
              <a:t>Time Slotted PAN</a:t>
            </a:r>
            <a:endParaRPr lang="en-US" dirty="0"/>
          </a:p>
        </p:txBody>
      </p:sp>
      <p:sp>
        <p:nvSpPr>
          <p:cNvPr id="3" name="Content Placeholder 2"/>
          <p:cNvSpPr>
            <a:spLocks noGrp="1"/>
          </p:cNvSpPr>
          <p:nvPr>
            <p:ph idx="1"/>
          </p:nvPr>
        </p:nvSpPr>
        <p:spPr/>
        <p:txBody>
          <a:bodyPr/>
          <a:lstStyle/>
          <a:p>
            <a:r>
              <a:rPr lang="en-US" dirty="0" smtClean="0"/>
              <a:t>Coordinated Time-Slotted PAN</a:t>
            </a:r>
          </a:p>
          <a:p>
            <a:pPr lvl="1"/>
            <a:r>
              <a:rPr lang="en-US" dirty="0" smtClean="0"/>
              <a:t>Coordinators open their radio listening window at predefined times spread over time-slots and channels</a:t>
            </a:r>
          </a:p>
          <a:p>
            <a:pPr lvl="1"/>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30</a:t>
            </a:fld>
            <a:endParaRPr lang="en-US" altLang="de-DE"/>
          </a:p>
        </p:txBody>
      </p:sp>
      <p:graphicFrame>
        <p:nvGraphicFramePr>
          <p:cNvPr id="7" name="Object 6"/>
          <p:cNvGraphicFramePr>
            <a:graphicFrameLocks noChangeAspect="1"/>
          </p:cNvGraphicFramePr>
          <p:nvPr>
            <p:extLst>
              <p:ext uri="{D42A27DB-BD31-4B8C-83A1-F6EECF244321}">
                <p14:modId xmlns:p14="http://schemas.microsoft.com/office/powerpoint/2010/main" val="1780814988"/>
              </p:ext>
            </p:extLst>
          </p:nvPr>
        </p:nvGraphicFramePr>
        <p:xfrm>
          <a:off x="1835696" y="2998526"/>
          <a:ext cx="5730352" cy="3326074"/>
        </p:xfrm>
        <a:graphic>
          <a:graphicData uri="http://schemas.openxmlformats.org/presentationml/2006/ole">
            <mc:AlternateContent xmlns:mc="http://schemas.openxmlformats.org/markup-compatibility/2006">
              <mc:Choice xmlns:v="urn:schemas-microsoft-com:vml" Requires="v">
                <p:oleObj spid="_x0000_s46110" name="Visio" r:id="rId3" imgW="7601085" imgH="4409985" progId="Visio.Drawing.11">
                  <p:embed/>
                </p:oleObj>
              </mc:Choice>
              <mc:Fallback>
                <p:oleObj name="Visio" r:id="rId3" imgW="7601085" imgH="4409985" progId="Visio.Drawing.11">
                  <p:embed/>
                  <p:pic>
                    <p:nvPicPr>
                      <p:cNvPr id="10" name="Object 9"/>
                      <p:cNvPicPr>
                        <a:picLocks noChangeAspect="1" noChangeArrowheads="1"/>
                      </p:cNvPicPr>
                      <p:nvPr/>
                    </p:nvPicPr>
                    <p:blipFill>
                      <a:blip r:embed="rId4"/>
                      <a:srcRect/>
                      <a:stretch>
                        <a:fillRect/>
                      </a:stretch>
                    </p:blipFill>
                    <p:spPr bwMode="auto">
                      <a:xfrm>
                        <a:off x="1835696" y="2998526"/>
                        <a:ext cx="5730352" cy="3326074"/>
                      </a:xfrm>
                      <a:prstGeom prst="rect">
                        <a:avLst/>
                      </a:prstGeom>
                      <a:noFill/>
                    </p:spPr>
                  </p:pic>
                </p:oleObj>
              </mc:Fallback>
            </mc:AlternateContent>
          </a:graphicData>
        </a:graphic>
      </p:graphicFrame>
    </p:spTree>
    <p:extLst>
      <p:ext uri="{BB962C8B-B14F-4D97-AF65-F5344CB8AC3E}">
        <p14:creationId xmlns:p14="http://schemas.microsoft.com/office/powerpoint/2010/main" val="62010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Time/Frequency </a:t>
            </a:r>
            <a:r>
              <a:rPr lang="en-US" dirty="0" smtClean="0"/>
              <a:t>Pattern</a:t>
            </a:r>
            <a:br>
              <a:rPr lang="en-US" dirty="0" smtClean="0"/>
            </a:br>
            <a:r>
              <a:rPr lang="en-US" dirty="0" smtClean="0"/>
              <a:t>Time Slotted PAN</a:t>
            </a:r>
            <a:endParaRPr lang="en-US" dirty="0"/>
          </a:p>
        </p:txBody>
      </p:sp>
      <p:sp>
        <p:nvSpPr>
          <p:cNvPr id="3" name="Content Placeholder 2"/>
          <p:cNvSpPr>
            <a:spLocks noGrp="1"/>
          </p:cNvSpPr>
          <p:nvPr>
            <p:ph idx="1"/>
          </p:nvPr>
        </p:nvSpPr>
        <p:spPr/>
        <p:txBody>
          <a:bodyPr/>
          <a:lstStyle/>
          <a:p>
            <a:r>
              <a:rPr lang="en-US" dirty="0" smtClean="0"/>
              <a:t>Large tables would be required to allow decoupling of many overlapping PANs</a:t>
            </a:r>
          </a:p>
          <a:p>
            <a:r>
              <a:rPr lang="en-US" dirty="0" smtClean="0"/>
              <a:t>Alternative: Numerical generation of pattern “on-the-fly”</a:t>
            </a:r>
          </a:p>
          <a:p>
            <a:pPr lvl="1"/>
            <a:r>
              <a:rPr lang="en-US" dirty="0" smtClean="0"/>
              <a:t>Based on information within beacon or synchronization sub-packets</a:t>
            </a:r>
          </a:p>
          <a:p>
            <a:pPr lvl="1"/>
            <a:r>
              <a:rPr lang="en-US" dirty="0" smtClean="0"/>
              <a:t>Defines selected channel and sub-channels</a:t>
            </a:r>
          </a:p>
          <a:p>
            <a:pPr lvl="2"/>
            <a:r>
              <a:rPr lang="en-US" dirty="0" smtClean="0"/>
              <a:t>Sub-channels required as network is fully synchronized</a:t>
            </a:r>
          </a:p>
          <a:p>
            <a:pPr lvl="2"/>
            <a:r>
              <a:rPr lang="en-US" dirty="0" smtClean="0"/>
              <a:t>SDR receivers might be able to receive multiple sub-channels simultaneously </a:t>
            </a:r>
            <a:r>
              <a:rPr lang="en-US" dirty="0" smtClean="0">
                <a:sym typeface="Wingdings" panose="05000000000000000000" pitchFamily="2" charset="2"/>
              </a:rPr>
              <a:t> introduce sub-channel stacks for this purpose</a:t>
            </a:r>
            <a:endParaRPr lang="en-US" dirty="0" smtClean="0"/>
          </a:p>
          <a:p>
            <a:pPr lvl="1"/>
            <a:r>
              <a:rPr lang="en-US" dirty="0" smtClean="0"/>
              <a:t>Defines whether a time slot is considered active or not</a:t>
            </a:r>
          </a:p>
          <a:p>
            <a:pPr lvl="1"/>
            <a:r>
              <a:rPr lang="en-US" dirty="0" smtClean="0"/>
              <a:t>Pseudo randomness allows determination of future slots without requirement to stay in sync all the time</a:t>
            </a:r>
          </a:p>
          <a:p>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31</a:t>
            </a:fld>
            <a:endParaRPr lang="en-US" altLang="de-DE"/>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28147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Time/Frequency Pattern</a:t>
            </a:r>
            <a:br>
              <a:rPr lang="en-US" dirty="0"/>
            </a:br>
            <a:r>
              <a:rPr lang="en-US" dirty="0"/>
              <a:t>Time Slotted PAN</a:t>
            </a:r>
          </a:p>
        </p:txBody>
      </p:sp>
      <p:sp>
        <p:nvSpPr>
          <p:cNvPr id="3" name="Content Placeholder 2"/>
          <p:cNvSpPr>
            <a:spLocks noGrp="1"/>
          </p:cNvSpPr>
          <p:nvPr>
            <p:ph idx="1"/>
          </p:nvPr>
        </p:nvSpPr>
        <p:spPr>
          <a:xfrm>
            <a:off x="685800" y="1981200"/>
            <a:ext cx="3310136" cy="4114800"/>
          </a:xfrm>
        </p:spPr>
        <p:txBody>
          <a:bodyPr/>
          <a:lstStyle/>
          <a:p>
            <a:r>
              <a:rPr lang="en-US" dirty="0" smtClean="0"/>
              <a:t>PAN ID and Counter form a 32bit number</a:t>
            </a:r>
          </a:p>
          <a:p>
            <a:r>
              <a:rPr lang="en-US" dirty="0" smtClean="0"/>
              <a:t>Number is randomized using a CRC32</a:t>
            </a:r>
          </a:p>
          <a:p>
            <a:r>
              <a:rPr lang="en-US" dirty="0" smtClean="0"/>
              <a:t>Slices of this 32bit pseudo random number are used to derive variables for channel hopping </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32</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022087677"/>
              </p:ext>
            </p:extLst>
          </p:nvPr>
        </p:nvGraphicFramePr>
        <p:xfrm>
          <a:off x="4114800" y="2671762"/>
          <a:ext cx="4343400" cy="2733675"/>
        </p:xfrm>
        <a:graphic>
          <a:graphicData uri="http://schemas.openxmlformats.org/presentationml/2006/ole">
            <mc:AlternateContent xmlns:mc="http://schemas.openxmlformats.org/markup-compatibility/2006">
              <mc:Choice xmlns:v="urn:schemas-microsoft-com:vml" Requires="v">
                <p:oleObj spid="_x0000_s49179" name="Visio" r:id="rId3" imgW="4352936" imgH="2724030" progId="Visio.Drawing.15">
                  <p:embed/>
                </p:oleObj>
              </mc:Choice>
              <mc:Fallback>
                <p:oleObj name="Visio" r:id="rId3" imgW="4352936" imgH="2724030"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671762"/>
                        <a:ext cx="4343400" cy="273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44221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Time/Frequency Pattern</a:t>
            </a:r>
            <a:br>
              <a:rPr lang="en-US" dirty="0"/>
            </a:br>
            <a:r>
              <a:rPr lang="en-US" dirty="0"/>
              <a:t>Time Slotted PAN</a:t>
            </a: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33</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p:txBody>
              <a:bodyPr/>
              <a:lstStyle/>
              <a:p>
                <a:r>
                  <a:rPr lang="en-US" dirty="0" smtClean="0"/>
                  <a:t>Channel Index c(n):</a:t>
                </a:r>
              </a:p>
              <a:p>
                <a:pPr lvl="1"/>
                <a14:m>
                  <m:oMath xmlns:m="http://schemas.openxmlformats.org/officeDocument/2006/math">
                    <m:r>
                      <a:rPr lang="de-DE" b="0" i="1" smtClean="0">
                        <a:latin typeface="Cambria Math" panose="02040503050406030204" pitchFamily="18" charset="0"/>
                      </a:rPr>
                      <m:t>𝑐</m:t>
                    </m:r>
                    <m:d>
                      <m:dPr>
                        <m:ctrlPr>
                          <a:rPr lang="de-DE" b="0" i="1" smtClean="0">
                            <a:latin typeface="Cambria Math" panose="02040503050406030204" pitchFamily="18" charset="0"/>
                          </a:rPr>
                        </m:ctrlPr>
                      </m:dPr>
                      <m:e>
                        <m:r>
                          <a:rPr lang="de-DE" b="0" i="1" smtClean="0">
                            <a:latin typeface="Cambria Math" panose="02040503050406030204" pitchFamily="18" charset="0"/>
                          </a:rPr>
                          <m:t>𝑛</m:t>
                        </m:r>
                      </m:e>
                    </m:d>
                    <m:r>
                      <a:rPr lang="de-DE" b="0" i="1" smtClean="0">
                        <a:latin typeface="Cambria Math" panose="02040503050406030204" pitchFamily="18" charset="0"/>
                      </a:rPr>
                      <m:t>=</m:t>
                    </m:r>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𝐶</m:t>
                        </m:r>
                        <m:r>
                          <a:rPr lang="de-DE" b="0" i="1" smtClean="0">
                            <a:latin typeface="Cambria Math" panose="02040503050406030204" pitchFamily="18" charset="0"/>
                          </a:rPr>
                          <m:t>∗</m:t>
                        </m:r>
                        <m:r>
                          <a:rPr lang="de-DE" b="0" i="1" smtClean="0">
                            <a:latin typeface="Cambria Math" panose="02040503050406030204" pitchFamily="18" charset="0"/>
                          </a:rPr>
                          <m:t>𝑚</m:t>
                        </m:r>
                        <m:d>
                          <m:dPr>
                            <m:ctrlPr>
                              <a:rPr lang="de-DE" b="0" i="1" smtClean="0">
                                <a:latin typeface="Cambria Math" panose="02040503050406030204" pitchFamily="18" charset="0"/>
                              </a:rPr>
                            </m:ctrlPr>
                          </m:dPr>
                          <m:e>
                            <m:r>
                              <a:rPr lang="de-DE" b="0" i="1" smtClean="0">
                                <a:latin typeface="Cambria Math" panose="02040503050406030204" pitchFamily="18" charset="0"/>
                              </a:rPr>
                              <m:t>𝑛</m:t>
                            </m:r>
                          </m:e>
                        </m:d>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2</m:t>
                            </m:r>
                          </m:e>
                          <m:sup>
                            <m:r>
                              <a:rPr lang="de-DE" b="0" i="1" smtClean="0">
                                <a:latin typeface="Cambria Math" panose="02040503050406030204" pitchFamily="18" charset="0"/>
                              </a:rPr>
                              <m:t>15</m:t>
                            </m:r>
                          </m:sup>
                        </m:sSup>
                      </m:e>
                    </m:d>
                    <m:r>
                      <a:rPr lang="de-DE" b="0" i="1" smtClean="0">
                        <a:latin typeface="Cambria Math" panose="02040503050406030204" pitchFamily="18" charset="0"/>
                      </a:rPr>
                      <m:t>, </m:t>
                    </m:r>
                    <m:r>
                      <a:rPr lang="de-DE" b="0" i="1" smtClean="0">
                        <a:latin typeface="Cambria Math" panose="02040503050406030204" pitchFamily="18" charset="0"/>
                      </a:rPr>
                      <m:t>𝑐</m:t>
                    </m:r>
                    <m:r>
                      <a:rPr lang="de-DE" b="0" i="1" smtClean="0">
                        <a:latin typeface="Cambria Math" panose="02040503050406030204" pitchFamily="18" charset="0"/>
                      </a:rPr>
                      <m:t>∈</m:t>
                    </m:r>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0 …</m:t>
                        </m:r>
                        <m:d>
                          <m:dPr>
                            <m:ctrlPr>
                              <a:rPr lang="de-DE" b="0" i="1" smtClean="0">
                                <a:latin typeface="Cambria Math" panose="02040503050406030204" pitchFamily="18" charset="0"/>
                              </a:rPr>
                            </m:ctrlPr>
                          </m:dPr>
                          <m:e>
                            <m:r>
                              <a:rPr lang="de-DE" b="0" i="1" smtClean="0">
                                <a:latin typeface="Cambria Math" panose="02040503050406030204" pitchFamily="18" charset="0"/>
                              </a:rPr>
                              <m:t>𝐶</m:t>
                            </m:r>
                            <m:r>
                              <a:rPr lang="de-DE" b="0" i="1" smtClean="0">
                                <a:latin typeface="Cambria Math" panose="02040503050406030204" pitchFamily="18" charset="0"/>
                              </a:rPr>
                              <m:t>−1</m:t>
                            </m:r>
                          </m:e>
                        </m:d>
                      </m:e>
                    </m:d>
                  </m:oMath>
                </a14:m>
                <a:endParaRPr lang="de-DE" b="0" dirty="0" smtClean="0"/>
              </a:p>
              <a:p>
                <a:pPr lvl="2"/>
                <a:r>
                  <a:rPr lang="en-US" dirty="0" smtClean="0"/>
                  <a:t>C = number of channels</a:t>
                </a:r>
              </a:p>
              <a:p>
                <a:pPr lvl="2"/>
                <a:r>
                  <a:rPr lang="en-US" dirty="0" smtClean="0"/>
                  <a:t>m(n) = 15bit pseudo random number</a:t>
                </a:r>
                <a:br>
                  <a:rPr lang="en-US" dirty="0" smtClean="0"/>
                </a:br>
                <a:endParaRPr lang="en-US" dirty="0" smtClean="0"/>
              </a:p>
              <a:p>
                <a:r>
                  <a:rPr lang="en-US" dirty="0" smtClean="0"/>
                  <a:t>Sub-channel offset w(n)</a:t>
                </a:r>
              </a:p>
              <a:p>
                <a:pPr lvl="1"/>
                <a14:m>
                  <m:oMath xmlns:m="http://schemas.openxmlformats.org/officeDocument/2006/math">
                    <m:r>
                      <a:rPr lang="de-DE" b="0" i="1" smtClean="0">
                        <a:latin typeface="Cambria Math" panose="02040503050406030204" pitchFamily="18" charset="0"/>
                      </a:rPr>
                      <m:t>𝑤</m:t>
                    </m:r>
                    <m:d>
                      <m:dPr>
                        <m:ctrlPr>
                          <a:rPr lang="de-DE" i="1">
                            <a:latin typeface="Cambria Math" panose="02040503050406030204" pitchFamily="18" charset="0"/>
                          </a:rPr>
                        </m:ctrlPr>
                      </m:dPr>
                      <m:e>
                        <m:r>
                          <a:rPr lang="de-DE" i="1">
                            <a:latin typeface="Cambria Math" panose="02040503050406030204" pitchFamily="18" charset="0"/>
                          </a:rPr>
                          <m:t>𝑛</m:t>
                        </m:r>
                      </m:e>
                    </m:d>
                    <m:r>
                      <a:rPr lang="de-DE" i="1">
                        <a:latin typeface="Cambria Math" panose="02040503050406030204" pitchFamily="18" charset="0"/>
                      </a:rPr>
                      <m:t>=</m:t>
                    </m:r>
                    <m:d>
                      <m:dPr>
                        <m:begChr m:val="⌊"/>
                        <m:endChr m:val="⌋"/>
                        <m:ctrlPr>
                          <a:rPr lang="de-DE" i="1">
                            <a:latin typeface="Cambria Math" panose="02040503050406030204" pitchFamily="18" charset="0"/>
                          </a:rPr>
                        </m:ctrlPr>
                      </m:dPr>
                      <m:e>
                        <m:r>
                          <a:rPr lang="de-DE" b="0" i="1" smtClean="0">
                            <a:latin typeface="Cambria Math" panose="02040503050406030204" pitchFamily="18" charset="0"/>
                          </a:rPr>
                          <m:t>(</m:t>
                        </m:r>
                        <m:r>
                          <a:rPr lang="de-DE" b="0" i="1" smtClean="0">
                            <a:latin typeface="Cambria Math" panose="02040503050406030204" pitchFamily="18" charset="0"/>
                          </a:rPr>
                          <m:t>𝑊</m:t>
                        </m:r>
                        <m:r>
                          <a:rPr lang="de-DE" b="0" i="1" smtClean="0">
                            <a:latin typeface="Cambria Math" panose="02040503050406030204" pitchFamily="18" charset="0"/>
                          </a:rPr>
                          <m:t>−</m:t>
                        </m:r>
                        <m:r>
                          <a:rPr lang="de-DE" b="0" i="1" smtClean="0">
                            <a:latin typeface="Cambria Math" panose="02040503050406030204" pitchFamily="18" charset="0"/>
                          </a:rPr>
                          <m:t>𝑁</m:t>
                        </m:r>
                        <m:r>
                          <a:rPr lang="de-DE" b="0" i="1" smtClean="0">
                            <a:latin typeface="Cambria Math" panose="02040503050406030204" pitchFamily="18" charset="0"/>
                          </a:rPr>
                          <m:t>+1)∗</m:t>
                        </m:r>
                        <m:r>
                          <a:rPr lang="de-DE" b="0" i="1" smtClean="0">
                            <a:latin typeface="Cambria Math" panose="02040503050406030204" pitchFamily="18" charset="0"/>
                          </a:rPr>
                          <m:t>𝑣</m:t>
                        </m:r>
                        <m:d>
                          <m:dPr>
                            <m:ctrlPr>
                              <a:rPr lang="de-DE" i="1">
                                <a:latin typeface="Cambria Math" panose="02040503050406030204" pitchFamily="18" charset="0"/>
                              </a:rPr>
                            </m:ctrlPr>
                          </m:dPr>
                          <m:e>
                            <m:r>
                              <a:rPr lang="de-DE" i="1">
                                <a:latin typeface="Cambria Math" panose="02040503050406030204" pitchFamily="18" charset="0"/>
                              </a:rPr>
                              <m:t>𝑛</m:t>
                            </m:r>
                          </m:e>
                        </m:d>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2</m:t>
                            </m:r>
                          </m:e>
                          <m:sup>
                            <m:r>
                              <a:rPr lang="de-DE" i="1">
                                <a:latin typeface="Cambria Math" panose="02040503050406030204" pitchFamily="18" charset="0"/>
                              </a:rPr>
                              <m:t>15</m:t>
                            </m:r>
                          </m:sup>
                        </m:sSup>
                      </m:e>
                    </m:d>
                    <m:r>
                      <a:rPr lang="de-DE" i="1">
                        <a:latin typeface="Cambria Math" panose="02040503050406030204" pitchFamily="18" charset="0"/>
                      </a:rPr>
                      <m:t>, </m:t>
                    </m:r>
                    <m:r>
                      <a:rPr lang="de-DE" b="0" i="1" smtClean="0">
                        <a:latin typeface="Cambria Math" panose="02040503050406030204" pitchFamily="18" charset="0"/>
                      </a:rPr>
                      <m:t> </m:t>
                    </m:r>
                    <m:r>
                      <a:rPr lang="de-DE" b="0" i="1" smtClean="0">
                        <a:latin typeface="Cambria Math" panose="02040503050406030204" pitchFamily="18" charset="0"/>
                      </a:rPr>
                      <m:t>𝑤</m:t>
                    </m:r>
                    <m:r>
                      <a:rPr lang="de-DE" i="1">
                        <a:latin typeface="Cambria Math" panose="02040503050406030204" pitchFamily="18" charset="0"/>
                      </a:rPr>
                      <m:t>∈</m:t>
                    </m:r>
                    <m:d>
                      <m:dPr>
                        <m:begChr m:val="{"/>
                        <m:endChr m:val="}"/>
                        <m:ctrlPr>
                          <a:rPr lang="de-DE" i="1">
                            <a:latin typeface="Cambria Math" panose="02040503050406030204" pitchFamily="18" charset="0"/>
                          </a:rPr>
                        </m:ctrlPr>
                      </m:dPr>
                      <m:e>
                        <m:r>
                          <a:rPr lang="de-DE" i="1">
                            <a:latin typeface="Cambria Math" panose="02040503050406030204" pitchFamily="18" charset="0"/>
                          </a:rPr>
                          <m:t>0 …</m:t>
                        </m:r>
                        <m:d>
                          <m:dPr>
                            <m:ctrlPr>
                              <a:rPr lang="de-DE" i="1">
                                <a:latin typeface="Cambria Math" panose="02040503050406030204" pitchFamily="18" charset="0"/>
                              </a:rPr>
                            </m:ctrlPr>
                          </m:dPr>
                          <m:e>
                            <m:r>
                              <a:rPr lang="de-DE" b="0" i="1" smtClean="0">
                                <a:latin typeface="Cambria Math" panose="02040503050406030204" pitchFamily="18" charset="0"/>
                              </a:rPr>
                              <m:t>𝑊</m:t>
                            </m:r>
                            <m:r>
                              <a:rPr lang="de-DE" i="1">
                                <a:latin typeface="Cambria Math" panose="02040503050406030204" pitchFamily="18" charset="0"/>
                              </a:rPr>
                              <m:t>−</m:t>
                            </m:r>
                            <m:r>
                              <a:rPr lang="de-DE" b="0" i="1" smtClean="0">
                                <a:latin typeface="Cambria Math" panose="02040503050406030204" pitchFamily="18" charset="0"/>
                              </a:rPr>
                              <m:t>𝑁</m:t>
                            </m:r>
                          </m:e>
                        </m:d>
                      </m:e>
                    </m:d>
                  </m:oMath>
                </a14:m>
                <a:endParaRPr lang="en-US" dirty="0" smtClean="0"/>
              </a:p>
              <a:p>
                <a:pPr lvl="2"/>
                <a:r>
                  <a:rPr lang="en-US" dirty="0" smtClean="0"/>
                  <a:t>W = number of sub-channels within a channel</a:t>
                </a:r>
              </a:p>
              <a:p>
                <a:pPr lvl="2"/>
                <a:r>
                  <a:rPr lang="en-US" dirty="0" smtClean="0"/>
                  <a:t>N = </a:t>
                </a:r>
                <a:r>
                  <a:rPr lang="en-US" dirty="0"/>
                  <a:t>sub-channel stack </a:t>
                </a:r>
                <a:r>
                  <a:rPr lang="en-US" dirty="0" smtClean="0"/>
                  <a:t>size</a:t>
                </a:r>
              </a:p>
              <a:p>
                <a:pPr lvl="2"/>
                <a:r>
                  <a:rPr lang="en-US" dirty="0" smtClean="0"/>
                  <a:t>v(n</a:t>
                </a:r>
                <a:r>
                  <a:rPr lang="en-US" dirty="0"/>
                  <a:t>) = 15bit pseudo random </a:t>
                </a:r>
                <a:r>
                  <a:rPr lang="en-US" dirty="0" smtClean="0"/>
                  <a:t>number</a:t>
                </a:r>
              </a:p>
              <a:p>
                <a:pPr lvl="2"/>
                <a:endParaRPr lang="en-US" dirty="0"/>
              </a:p>
              <a:p>
                <a:pPr lvl="2"/>
                <a:endParaRPr lang="en-US" dirty="0"/>
              </a:p>
              <a:p>
                <a:pPr lvl="2"/>
                <a:endParaRPr lang="en-US" dirty="0" smtClean="0"/>
              </a:p>
              <a:p>
                <a:pPr lvl="2"/>
                <a:endParaRPr lang="en-US" dirty="0" smtClean="0"/>
              </a:p>
              <a:p>
                <a:endParaRPr lang="en-US" dirty="0" smtClean="0"/>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blipFill>
                <a:blip r:embed="rId2"/>
                <a:stretch>
                  <a:fillRect l="-706" t="-593"/>
                </a:stretch>
              </a:blipFill>
            </p:spPr>
            <p:txBody>
              <a:bodyPr/>
              <a:lstStyle/>
              <a:p>
                <a:r>
                  <a:rPr lang="en-US">
                    <a:noFill/>
                  </a:rPr>
                  <a:t> </a:t>
                </a:r>
              </a:p>
            </p:txBody>
          </p:sp>
        </mc:Fallback>
      </mc:AlternateContent>
    </p:spTree>
    <p:extLst>
      <p:ext uri="{BB962C8B-B14F-4D97-AF65-F5344CB8AC3E}">
        <p14:creationId xmlns:p14="http://schemas.microsoft.com/office/powerpoint/2010/main" val="877794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Time/Frequency Pattern</a:t>
            </a:r>
            <a:br>
              <a:rPr lang="en-US" dirty="0"/>
            </a:br>
            <a:r>
              <a:rPr lang="en-US" dirty="0"/>
              <a:t>Time Slotted PAN</a:t>
            </a: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34</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Content Placeholder 12"/>
          <p:cNvSpPr>
            <a:spLocks noGrp="1"/>
          </p:cNvSpPr>
          <p:nvPr>
            <p:ph idx="1"/>
          </p:nvPr>
        </p:nvSpPr>
        <p:spPr/>
        <p:txBody>
          <a:bodyPr/>
          <a:lstStyle/>
          <a:p>
            <a:r>
              <a:rPr lang="en-US" dirty="0"/>
              <a:t>Activation indicator </a:t>
            </a:r>
            <a:r>
              <a:rPr lang="en-US" dirty="0" smtClean="0"/>
              <a:t>a(n</a:t>
            </a:r>
            <a:r>
              <a:rPr lang="en-US" dirty="0"/>
              <a:t>)</a:t>
            </a:r>
          </a:p>
          <a:p>
            <a:pPr lvl="1"/>
            <a:r>
              <a:rPr lang="en-US" dirty="0"/>
              <a:t>Determine if a slot is active, </a:t>
            </a:r>
            <a:r>
              <a:rPr lang="en-US" dirty="0" smtClean="0"/>
              <a:t>or not</a:t>
            </a:r>
          </a:p>
          <a:p>
            <a:pPr lvl="2"/>
            <a:r>
              <a:rPr lang="en-US" dirty="0" smtClean="0"/>
              <a:t>a(n) == 1 </a:t>
            </a:r>
            <a:r>
              <a:rPr lang="en-US" dirty="0" smtClean="0">
                <a:sym typeface="Wingdings" panose="05000000000000000000" pitchFamily="2" charset="2"/>
              </a:rPr>
              <a:t> slot is active; a(n) == 0  slot is inactive</a:t>
            </a:r>
            <a:endParaRPr lang="en-US" dirty="0"/>
          </a:p>
          <a:p>
            <a:endParaRPr lang="en-US" dirty="0" smtClean="0"/>
          </a:p>
          <a:p>
            <a:endParaRPr lang="en-US" dirty="0"/>
          </a:p>
          <a:p>
            <a:pPr lvl="2"/>
            <a:endParaRPr lang="en-US" dirty="0"/>
          </a:p>
          <a:p>
            <a:pPr lvl="2"/>
            <a:endParaRPr lang="en-US" dirty="0"/>
          </a:p>
          <a:p>
            <a:pPr lvl="2"/>
            <a:endParaRPr lang="en-US" dirty="0" smtClean="0"/>
          </a:p>
          <a:p>
            <a:pPr lvl="2"/>
            <a:endParaRPr lang="en-US" dirty="0" smtClean="0"/>
          </a:p>
          <a:p>
            <a:endParaRPr lang="en-US" dirty="0" smtClean="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4130851474"/>
                  </p:ext>
                </p:extLst>
              </p:nvPr>
            </p:nvGraphicFramePr>
            <p:xfrm>
              <a:off x="695060" y="3068961"/>
              <a:ext cx="7915539" cy="3255639"/>
            </p:xfrm>
            <a:graphic>
              <a:graphicData uri="http://schemas.openxmlformats.org/drawingml/2006/table">
                <a:tbl>
                  <a:tblPr firstRow="1" firstCol="1" bandRow="1"/>
                  <a:tblGrid>
                    <a:gridCol w="341172">
                      <a:extLst>
                        <a:ext uri="{9D8B030D-6E8A-4147-A177-3AD203B41FA5}">
                          <a16:colId xmlns:a16="http://schemas.microsoft.com/office/drawing/2014/main" val="2268012410"/>
                        </a:ext>
                      </a:extLst>
                    </a:gridCol>
                    <a:gridCol w="855048">
                      <a:extLst>
                        <a:ext uri="{9D8B030D-6E8A-4147-A177-3AD203B41FA5}">
                          <a16:colId xmlns:a16="http://schemas.microsoft.com/office/drawing/2014/main" val="2447070594"/>
                        </a:ext>
                      </a:extLst>
                    </a:gridCol>
                    <a:gridCol w="2400059">
                      <a:extLst>
                        <a:ext uri="{9D8B030D-6E8A-4147-A177-3AD203B41FA5}">
                          <a16:colId xmlns:a16="http://schemas.microsoft.com/office/drawing/2014/main" val="3877843560"/>
                        </a:ext>
                      </a:extLst>
                    </a:gridCol>
                    <a:gridCol w="4319260">
                      <a:extLst>
                        <a:ext uri="{9D8B030D-6E8A-4147-A177-3AD203B41FA5}">
                          <a16:colId xmlns:a16="http://schemas.microsoft.com/office/drawing/2014/main" val="1759712575"/>
                        </a:ext>
                      </a:extLst>
                    </a:gridCol>
                  </a:tblGrid>
                  <a:tr h="551570">
                    <a:tc>
                      <a:txBody>
                        <a:bodyPr/>
                        <a:lstStyle/>
                        <a:p>
                          <a:pPr>
                            <a:spcAft>
                              <a:spcPts val="0"/>
                            </a:spcAft>
                          </a:pPr>
                          <a:r>
                            <a:rPr lang="en-US" sz="1400">
                              <a:effectLst/>
                              <a:latin typeface="Times New Roman" panose="02020603050405020304" pitchFamily="18" charset="0"/>
                              <a:ea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Activity Ratio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Initial </a:t>
                          </a:r>
                          <a14:m>
                            <m:oMath xmlns:m="http://schemas.openxmlformats.org/officeDocument/2006/math">
                              <m:r>
                                <a:rPr lang="en-US" sz="1400" i="1">
                                  <a:effectLst/>
                                  <a:latin typeface="Cambria Math" panose="02040503050406030204" pitchFamily="18" charset="0"/>
                                  <a:ea typeface="Times New Roman" panose="02020603050405020304" pitchFamily="18" charset="0"/>
                                </a:rPr>
                                <m:t>𝑎</m:t>
                              </m:r>
                              <m:d>
                                <m:dPr>
                                  <m:ctrlPr>
                                    <a:rPr lang="en-US" sz="1400" i="1">
                                      <a:effectLst/>
                                      <a:latin typeface="Cambria Math" panose="02040503050406030204" pitchFamily="18" charset="0"/>
                                      <a:ea typeface="Times New Roman" panose="02020603050405020304" pitchFamily="18" charset="0"/>
                                    </a:rPr>
                                  </m:ctrlPr>
                                </m:dPr>
                                <m:e>
                                  <m:r>
                                    <a:rPr lang="de-DE" sz="1400" i="1">
                                      <a:effectLst/>
                                      <a:latin typeface="Cambria Math" panose="02040503050406030204" pitchFamily="18" charset="0"/>
                                      <a:ea typeface="Times New Roman" panose="02020603050405020304" pitchFamily="18" charset="0"/>
                                    </a:rPr>
                                    <m:t>𝑛</m:t>
                                  </m:r>
                                </m:e>
                              </m:d>
                              <m:r>
                                <a:rPr lang="en-US" sz="1400" i="1">
                                  <a:effectLst/>
                                  <a:latin typeface="Cambria Math" panose="02040503050406030204" pitchFamily="18" charset="0"/>
                                  <a:ea typeface="Times New Roman" panose="02020603050405020304" pitchFamily="18" charset="0"/>
                                </a:rPr>
                                <m:t>=0 ∀ </m:t>
                              </m:r>
                              <m:r>
                                <a:rPr lang="en-US" sz="1400" i="1">
                                  <a:effectLst/>
                                  <a:latin typeface="Cambria Math" panose="02040503050406030204" pitchFamily="18" charset="0"/>
                                  <a:ea typeface="Times New Roman" panose="02020603050405020304" pitchFamily="18" charset="0"/>
                                </a:rPr>
                                <m:t>𝑛</m:t>
                              </m:r>
                            </m:oMath>
                          </a14:m>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Interpretation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712625"/>
                      </a:ext>
                    </a:extLst>
                  </a:tr>
                  <a:tr h="275785">
                    <a:tc>
                      <a:txBody>
                        <a:bodyPr/>
                        <a:lstStyle/>
                        <a:p>
                          <a:pPr>
                            <a:spcAft>
                              <a:spcPts val="0"/>
                            </a:spcAft>
                          </a:pPr>
                          <a:r>
                            <a:rPr lang="en-US" sz="14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rPr>
                                  <m:t>𝑎</m:t>
                                </m:r>
                                <m:d>
                                  <m:dPr>
                                    <m:ctrlPr>
                                      <a:rPr lang="en-US" sz="1400" i="1">
                                        <a:effectLst/>
                                        <a:latin typeface="Cambria Math" panose="02040503050406030204" pitchFamily="18" charset="0"/>
                                        <a:ea typeface="Times New Roman" panose="02020603050405020304" pitchFamily="18" charset="0"/>
                                      </a:rPr>
                                    </m:ctrlPr>
                                  </m:dPr>
                                  <m:e>
                                    <m:r>
                                      <a:rPr lang="en-US" sz="1400" i="1">
                                        <a:effectLst/>
                                        <a:latin typeface="Cambria Math" panose="02040503050406030204" pitchFamily="18" charset="0"/>
                                        <a:ea typeface="Times New Roman" panose="02020603050405020304" pitchFamily="18" charset="0"/>
                                      </a:rPr>
                                      <m:t>𝑛</m:t>
                                    </m:r>
                                  </m:e>
                                </m:d>
                                <m:r>
                                  <a:rPr lang="en-US" sz="1400" i="1">
                                    <a:effectLst/>
                                    <a:latin typeface="Cambria Math" panose="02040503050406030204" pitchFamily="18" charset="0"/>
                                    <a:ea typeface="Times New Roman" panose="02020603050405020304" pitchFamily="18" charset="0"/>
                                  </a:rPr>
                                  <m:t>=1 ∀ </m:t>
                                </m:r>
                                <m:r>
                                  <a:rPr lang="en-US" sz="1400" i="1">
                                    <a:effectLst/>
                                    <a:latin typeface="Cambria Math" panose="02040503050406030204" pitchFamily="18" charset="0"/>
                                    <a:ea typeface="Times New Roman" panose="02020603050405020304" pitchFamily="18" charset="0"/>
                                  </a:rPr>
                                  <m:t>𝑛</m:t>
                                </m:r>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Every timeslot is used, no gap between active time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479649"/>
                      </a:ext>
                    </a:extLst>
                  </a:tr>
                  <a:tr h="551570">
                    <a:tc>
                      <a:txBody>
                        <a:bodyPr/>
                        <a:lstStyle/>
                        <a:p>
                          <a:pPr>
                            <a:spcAft>
                              <a:spcPts val="0"/>
                            </a:spcAft>
                          </a:pPr>
                          <a:r>
                            <a:rPr lang="en-US" sz="14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rPr>
                                  <m:t>𝑎</m:t>
                                </m:r>
                                <m:d>
                                  <m:dPr>
                                    <m:ctrlPr>
                                      <a:rPr lang="en-US" sz="1400" i="1">
                                        <a:effectLst/>
                                        <a:latin typeface="Cambria Math" panose="02040503050406030204" pitchFamily="18" charset="0"/>
                                        <a:ea typeface="Times New Roman" panose="02020603050405020304" pitchFamily="18" charset="0"/>
                                      </a:rPr>
                                    </m:ctrlPr>
                                  </m:dPr>
                                  <m:e>
                                    <m:r>
                                      <a:rPr lang="en-US" sz="1400" i="1">
                                        <a:effectLst/>
                                        <a:latin typeface="Cambria Math" panose="02040503050406030204" pitchFamily="18" charset="0"/>
                                        <a:ea typeface="Times New Roman" panose="02020603050405020304" pitchFamily="18" charset="0"/>
                                      </a:rPr>
                                      <m:t>𝑛</m:t>
                                    </m:r>
                                  </m:e>
                                </m:d>
                                <m:r>
                                  <a:rPr lang="en-US" sz="1400" i="1">
                                    <a:effectLst/>
                                    <a:latin typeface="Cambria Math" panose="02040503050406030204" pitchFamily="18" charset="0"/>
                                    <a:ea typeface="Times New Roman" panose="02020603050405020304" pitchFamily="18" charset="0"/>
                                  </a:rPr>
                                  <m:t>=1 ∀ </m:t>
                                </m:r>
                                <m:r>
                                  <a:rPr lang="en-US" sz="1400" i="1">
                                    <a:effectLst/>
                                    <a:latin typeface="Cambria Math" panose="02040503050406030204" pitchFamily="18" charset="0"/>
                                    <a:ea typeface="Times New Roman" panose="02020603050405020304" pitchFamily="18" charset="0"/>
                                  </a:rPr>
                                  <m:t>𝑛</m:t>
                                </m:r>
                                <m:r>
                                  <a:rPr lang="en-US" sz="1400" i="1">
                                    <a:effectLst/>
                                    <a:latin typeface="Cambria Math" panose="02040503050406030204" pitchFamily="18" charset="0"/>
                                    <a:ea typeface="Times New Roman" panose="02020603050405020304" pitchFamily="18" charset="0"/>
                                  </a:rPr>
                                  <m:t>∈{0,2,4,6…}</m:t>
                                </m:r>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effectLst/>
                              <a:latin typeface="Times New Roman" panose="02020603050405020304" pitchFamily="18" charset="0"/>
                              <a:ea typeface="Times New Roman" panose="02020603050405020304" pitchFamily="18" charset="0"/>
                            </a:rPr>
                            <a:t>Time slots with even indices are used for transmission, leaving a gap of 1 slot between active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043512"/>
                      </a:ext>
                    </a:extLst>
                  </a:tr>
                  <a:tr h="551570">
                    <a:tc>
                      <a:txBody>
                        <a:bodyPr/>
                        <a:lstStyle/>
                        <a:p>
                          <a:pPr>
                            <a:spcAft>
                              <a:spcPts val="0"/>
                            </a:spcAft>
                          </a:pPr>
                          <a:r>
                            <a:rPr lang="en-US" sz="14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rPr>
                                  <m:t>𝑎</m:t>
                                </m:r>
                                <m:d>
                                  <m:dPr>
                                    <m:ctrlPr>
                                      <a:rPr lang="en-US" sz="1400" i="1">
                                        <a:effectLst/>
                                        <a:latin typeface="Cambria Math" panose="02040503050406030204" pitchFamily="18" charset="0"/>
                                        <a:ea typeface="Times New Roman" panose="02020603050405020304" pitchFamily="18" charset="0"/>
                                      </a:rPr>
                                    </m:ctrlPr>
                                  </m:dPr>
                                  <m:e>
                                    <m:r>
                                      <a:rPr lang="en-US" sz="1400" i="1">
                                        <a:effectLst/>
                                        <a:latin typeface="Cambria Math" panose="02040503050406030204" pitchFamily="18" charset="0"/>
                                        <a:ea typeface="Times New Roman" panose="02020603050405020304" pitchFamily="18" charset="0"/>
                                      </a:rPr>
                                      <m:t>𝑛</m:t>
                                    </m:r>
                                  </m:e>
                                </m:d>
                                <m:r>
                                  <a:rPr lang="en-US" sz="1400" i="1">
                                    <a:effectLst/>
                                    <a:latin typeface="Cambria Math" panose="02040503050406030204" pitchFamily="18" charset="0"/>
                                    <a:ea typeface="Times New Roman" panose="02020603050405020304" pitchFamily="18" charset="0"/>
                                  </a:rPr>
                                  <m:t>=1 ∀ </m:t>
                                </m:r>
                                <m:r>
                                  <a:rPr lang="en-US" sz="1400" i="1">
                                    <a:effectLst/>
                                    <a:latin typeface="Cambria Math" panose="02040503050406030204" pitchFamily="18" charset="0"/>
                                    <a:ea typeface="Times New Roman" panose="02020603050405020304" pitchFamily="18" charset="0"/>
                                  </a:rPr>
                                  <m:t>𝑛</m:t>
                                </m:r>
                                <m:r>
                                  <a:rPr lang="en-US" sz="1400" i="1">
                                    <a:effectLst/>
                                    <a:latin typeface="Cambria Math" panose="02040503050406030204" pitchFamily="18" charset="0"/>
                                    <a:ea typeface="Times New Roman" panose="02020603050405020304" pitchFamily="18" charset="0"/>
                                  </a:rPr>
                                  <m:t>∈{1,3,5,7…}</m:t>
                                </m:r>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Time slots with odd indices are used for transmission, leaving a gap of 1 slot between active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701009"/>
                      </a:ext>
                    </a:extLst>
                  </a:tr>
                  <a:tr h="662572">
                    <a:tc>
                      <a:txBody>
                        <a:bodyPr/>
                        <a:lstStyle/>
                        <a:p>
                          <a:pPr>
                            <a:spcAft>
                              <a:spcPts val="0"/>
                            </a:spcAft>
                          </a:pPr>
                          <a:r>
                            <a:rPr lang="en-US" sz="14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rPr>
                                  <m:t>𝑎</m:t>
                                </m:r>
                                <m:d>
                                  <m:dPr>
                                    <m:ctrlPr>
                                      <a:rPr lang="en-US" sz="1400" i="1">
                                        <a:effectLst/>
                                        <a:latin typeface="Cambria Math" panose="02040503050406030204" pitchFamily="18" charset="0"/>
                                        <a:ea typeface="Times New Roman" panose="02020603050405020304" pitchFamily="18" charset="0"/>
                                      </a:rPr>
                                    </m:ctrlPr>
                                  </m:dPr>
                                  <m:e>
                                    <m:r>
                                      <a:rPr lang="en-US" sz="1400" i="1">
                                        <a:effectLst/>
                                        <a:latin typeface="Cambria Math" panose="02040503050406030204" pitchFamily="18" charset="0"/>
                                        <a:ea typeface="Times New Roman" panose="02020603050405020304" pitchFamily="18" charset="0"/>
                                      </a:rPr>
                                      <m:t>𝑛</m:t>
                                    </m:r>
                                  </m:e>
                                </m:d>
                                <m:r>
                                  <a:rPr lang="en-US" sz="1400" i="1">
                                    <a:effectLst/>
                                    <a:latin typeface="Cambria Math" panose="02040503050406030204" pitchFamily="18" charset="0"/>
                                    <a:ea typeface="Times New Roman" panose="02020603050405020304" pitchFamily="18" charset="0"/>
                                  </a:rPr>
                                  <m:t>=1 ∀ </m:t>
                                </m:r>
                                <m:r>
                                  <a:rPr lang="en-US" sz="1400" i="1">
                                    <a:effectLst/>
                                    <a:latin typeface="Cambria Math" panose="02040503050406030204" pitchFamily="18" charset="0"/>
                                    <a:ea typeface="Times New Roman" panose="02020603050405020304" pitchFamily="18" charset="0"/>
                                  </a:rPr>
                                  <m:t>𝑛</m:t>
                                </m:r>
                                <m:r>
                                  <a:rPr lang="en-US" sz="1400" i="1">
                                    <a:effectLst/>
                                    <a:latin typeface="Cambria Math" panose="02040503050406030204" pitchFamily="18" charset="0"/>
                                    <a:ea typeface="Times New Roman" panose="02020603050405020304" pitchFamily="18" charset="0"/>
                                  </a:rPr>
                                  <m:t>∈{0,3,6,9…}</m:t>
                                </m:r>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Every third time slot is used in a periodic manner, starting with slot 0, leaving a gap of 2 inactive slots between active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35590"/>
                      </a:ext>
                    </a:extLst>
                  </a:tr>
                  <a:tr h="662572">
                    <a:tc>
                      <a:txBody>
                        <a:bodyPr/>
                        <a:lstStyle/>
                        <a:p>
                          <a:pPr>
                            <a:spcAft>
                              <a:spcPts val="0"/>
                            </a:spcAft>
                          </a:pPr>
                          <a:r>
                            <a:rPr lang="en-US" sz="14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rPr>
                                  <m:t>𝑎</m:t>
                                </m:r>
                                <m:d>
                                  <m:dPr>
                                    <m:ctrlPr>
                                      <a:rPr lang="en-US" sz="1400" i="1">
                                        <a:effectLst/>
                                        <a:latin typeface="Cambria Math" panose="02040503050406030204" pitchFamily="18" charset="0"/>
                                        <a:ea typeface="Times New Roman" panose="02020603050405020304" pitchFamily="18" charset="0"/>
                                      </a:rPr>
                                    </m:ctrlPr>
                                  </m:dPr>
                                  <m:e>
                                    <m:r>
                                      <a:rPr lang="en-US" sz="1400" i="1">
                                        <a:effectLst/>
                                        <a:latin typeface="Cambria Math" panose="02040503050406030204" pitchFamily="18" charset="0"/>
                                        <a:ea typeface="Times New Roman" panose="02020603050405020304" pitchFamily="18" charset="0"/>
                                      </a:rPr>
                                      <m:t>3</m:t>
                                    </m:r>
                                    <m:r>
                                      <a:rPr lang="en-US" sz="1400" i="1">
                                        <a:effectLst/>
                                        <a:latin typeface="Cambria Math" panose="02040503050406030204" pitchFamily="18" charset="0"/>
                                        <a:ea typeface="Times New Roman" panose="02020603050405020304" pitchFamily="18" charset="0"/>
                                      </a:rPr>
                                      <m:t>𝑘</m:t>
                                    </m:r>
                                    <m:r>
                                      <a:rPr lang="en-US" sz="1400" i="1">
                                        <a:effectLst/>
                                        <a:latin typeface="Cambria Math" panose="02040503050406030204" pitchFamily="18" charset="0"/>
                                        <a:ea typeface="Times New Roman" panose="02020603050405020304" pitchFamily="18" charset="0"/>
                                      </a:rPr>
                                      <m:t>+</m:t>
                                    </m:r>
                                    <m:r>
                                      <a:rPr lang="en-US" sz="1400" i="1">
                                        <a:effectLst/>
                                        <a:latin typeface="Cambria Math" panose="02040503050406030204" pitchFamily="18" charset="0"/>
                                        <a:ea typeface="Times New Roman" panose="02020603050405020304" pitchFamily="18" charset="0"/>
                                      </a:rPr>
                                      <m:t>𝑡</m:t>
                                    </m:r>
                                    <m:r>
                                      <a:rPr lang="en-US" sz="1400" i="1">
                                        <a:effectLst/>
                                        <a:latin typeface="Cambria Math" panose="02040503050406030204" pitchFamily="18" charset="0"/>
                                        <a:ea typeface="Times New Roman" panose="02020603050405020304" pitchFamily="18" charset="0"/>
                                      </a:rPr>
                                      <m:t>∗ </m:t>
                                    </m:r>
                                    <m:d>
                                      <m:dPr>
                                        <m:ctrlPr>
                                          <a:rPr lang="en-US" sz="1400" i="1">
                                            <a:effectLst/>
                                            <a:latin typeface="Cambria Math" panose="02040503050406030204" pitchFamily="18" charset="0"/>
                                            <a:ea typeface="Times New Roman" panose="02020603050405020304" pitchFamily="18" charset="0"/>
                                          </a:rPr>
                                        </m:ctrlPr>
                                      </m:dPr>
                                      <m:e>
                                        <m:r>
                                          <a:rPr lang="en-US" sz="1400" i="1">
                                            <a:effectLst/>
                                            <a:latin typeface="Cambria Math" panose="02040503050406030204" pitchFamily="18" charset="0"/>
                                            <a:ea typeface="Times New Roman" panose="02020603050405020304" pitchFamily="18" charset="0"/>
                                          </a:rPr>
                                          <m:t>3</m:t>
                                        </m:r>
                                        <m:r>
                                          <a:rPr lang="en-US" sz="1400" i="1">
                                            <a:effectLst/>
                                            <a:latin typeface="Cambria Math" panose="02040503050406030204" pitchFamily="18" charset="0"/>
                                            <a:ea typeface="Times New Roman" panose="02020603050405020304" pitchFamily="18" charset="0"/>
                                          </a:rPr>
                                          <m:t>𝑘</m:t>
                                        </m:r>
                                      </m:e>
                                    </m:d>
                                  </m:e>
                                </m:d>
                                <m:r>
                                  <a:rPr lang="en-US" sz="1400" i="1">
                                    <a:effectLst/>
                                    <a:latin typeface="Cambria Math" panose="02040503050406030204" pitchFamily="18" charset="0"/>
                                    <a:ea typeface="Times New Roman" panose="02020603050405020304" pitchFamily="18" charset="0"/>
                                  </a:rPr>
                                  <m:t>=1</m:t>
                                </m:r>
                              </m:oMath>
                            </m:oMathPara>
                          </a14:m>
                          <a:endParaRPr lang="en-US" sz="1400">
                            <a:effectLst/>
                            <a:latin typeface="Times New Roman" panose="02020603050405020304" pitchFamily="18" charset="0"/>
                            <a:ea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rPr>
                                  <m:t>𝑘</m:t>
                                </m:r>
                                <m:r>
                                  <a:rPr lang="en-US" sz="1400" i="1">
                                    <a:effectLst/>
                                    <a:latin typeface="Cambria Math" panose="02040503050406030204" pitchFamily="18" charset="0"/>
                                    <a:ea typeface="Times New Roman" panose="02020603050405020304" pitchFamily="18" charset="0"/>
                                  </a:rPr>
                                  <m:t>=</m:t>
                                </m:r>
                                <m:d>
                                  <m:dPr>
                                    <m:begChr m:val="⌊"/>
                                    <m:endChr m:val="⌋"/>
                                    <m:ctrlPr>
                                      <a:rPr lang="en-US" sz="1400" i="1">
                                        <a:effectLst/>
                                        <a:latin typeface="Cambria Math" panose="02040503050406030204" pitchFamily="18" charset="0"/>
                                        <a:ea typeface="Times New Roman" panose="02020603050405020304" pitchFamily="18" charset="0"/>
                                      </a:rPr>
                                    </m:ctrlPr>
                                  </m:dPr>
                                  <m:e>
                                    <m:r>
                                      <a:rPr lang="en-US" sz="1400" i="1">
                                        <a:effectLst/>
                                        <a:latin typeface="Cambria Math" panose="02040503050406030204" pitchFamily="18" charset="0"/>
                                        <a:ea typeface="Times New Roman" panose="02020603050405020304" pitchFamily="18" charset="0"/>
                                      </a:rPr>
                                      <m:t>𝑛</m:t>
                                    </m:r>
                                    <m:r>
                                      <a:rPr lang="en-US" sz="1400" i="1">
                                        <a:effectLst/>
                                        <a:latin typeface="Cambria Math" panose="02040503050406030204" pitchFamily="18" charset="0"/>
                                        <a:ea typeface="Times New Roman" panose="02020603050405020304" pitchFamily="18" charset="0"/>
                                      </a:rPr>
                                      <m:t>/3</m:t>
                                    </m:r>
                                  </m:e>
                                </m:d>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effectLst/>
                              <a:latin typeface="Times New Roman" panose="02020603050405020304" pitchFamily="18" charset="0"/>
                              <a:ea typeface="Times New Roman" panose="02020603050405020304" pitchFamily="18" charset="0"/>
                            </a:rPr>
                            <a:t>Chooses  active slots randomly based on </a:t>
                          </a:r>
                          <a14:m>
                            <m:oMath xmlns:m="http://schemas.openxmlformats.org/officeDocument/2006/math">
                              <m:r>
                                <a:rPr lang="en-US" sz="1400" i="1">
                                  <a:effectLst/>
                                  <a:latin typeface="Cambria Math" panose="02040503050406030204" pitchFamily="18" charset="0"/>
                                  <a:ea typeface="Times New Roman" panose="02020603050405020304" pitchFamily="18" charset="0"/>
                                </a:rPr>
                                <m:t>𝑡</m:t>
                              </m:r>
                            </m:oMath>
                          </a14:m>
                          <a:r>
                            <a:rPr lang="en-US" sz="1400" dirty="0">
                              <a:effectLst/>
                              <a:latin typeface="Times New Roman" panose="02020603050405020304" pitchFamily="18" charset="0"/>
                              <a:ea typeface="Times New Roman" panose="02020603050405020304" pitchFamily="18" charset="0"/>
                            </a:rPr>
                            <a:t> while maintaining  a minimal gap of 1 inactive slot between two active 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040614"/>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4130851474"/>
                  </p:ext>
                </p:extLst>
              </p:nvPr>
            </p:nvGraphicFramePr>
            <p:xfrm>
              <a:off x="695060" y="3068961"/>
              <a:ext cx="7915539" cy="3255639"/>
            </p:xfrm>
            <a:graphic>
              <a:graphicData uri="http://schemas.openxmlformats.org/drawingml/2006/table">
                <a:tbl>
                  <a:tblPr firstRow="1" firstCol="1" bandRow="1"/>
                  <a:tblGrid>
                    <a:gridCol w="341172">
                      <a:extLst>
                        <a:ext uri="{9D8B030D-6E8A-4147-A177-3AD203B41FA5}">
                          <a16:colId xmlns:a16="http://schemas.microsoft.com/office/drawing/2014/main" val="2268012410"/>
                        </a:ext>
                      </a:extLst>
                    </a:gridCol>
                    <a:gridCol w="855048">
                      <a:extLst>
                        <a:ext uri="{9D8B030D-6E8A-4147-A177-3AD203B41FA5}">
                          <a16:colId xmlns:a16="http://schemas.microsoft.com/office/drawing/2014/main" val="2447070594"/>
                        </a:ext>
                      </a:extLst>
                    </a:gridCol>
                    <a:gridCol w="2400059">
                      <a:extLst>
                        <a:ext uri="{9D8B030D-6E8A-4147-A177-3AD203B41FA5}">
                          <a16:colId xmlns:a16="http://schemas.microsoft.com/office/drawing/2014/main" val="3877843560"/>
                        </a:ext>
                      </a:extLst>
                    </a:gridCol>
                    <a:gridCol w="4319260">
                      <a:extLst>
                        <a:ext uri="{9D8B030D-6E8A-4147-A177-3AD203B41FA5}">
                          <a16:colId xmlns:a16="http://schemas.microsoft.com/office/drawing/2014/main" val="1759712575"/>
                        </a:ext>
                      </a:extLst>
                    </a:gridCol>
                  </a:tblGrid>
                  <a:tr h="551570">
                    <a:tc>
                      <a:txBody>
                        <a:bodyPr/>
                        <a:lstStyle/>
                        <a:p>
                          <a:pPr>
                            <a:spcAft>
                              <a:spcPts val="0"/>
                            </a:spcAft>
                          </a:pPr>
                          <a:r>
                            <a:rPr lang="en-US" sz="1400">
                              <a:effectLst/>
                              <a:latin typeface="Times New Roman" panose="02020603050405020304" pitchFamily="18" charset="0"/>
                              <a:ea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Activity Ratio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0254" t="-9890" r="-180457" b="-503297"/>
                          </a:stretch>
                        </a:blipFill>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Interpretation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712625"/>
                      </a:ext>
                    </a:extLst>
                  </a:tr>
                  <a:tr h="275785">
                    <a:tc>
                      <a:txBody>
                        <a:bodyPr/>
                        <a:lstStyle/>
                        <a:p>
                          <a:pPr>
                            <a:spcAft>
                              <a:spcPts val="0"/>
                            </a:spcAft>
                          </a:pPr>
                          <a:r>
                            <a:rPr lang="en-US" sz="14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0254" t="-222222" r="-180457" b="-917778"/>
                          </a:stretch>
                        </a:blipFill>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Every timeslot is used, no gap between active time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479649"/>
                      </a:ext>
                    </a:extLst>
                  </a:tr>
                  <a:tr h="551570">
                    <a:tc>
                      <a:txBody>
                        <a:bodyPr/>
                        <a:lstStyle/>
                        <a:p>
                          <a:pPr>
                            <a:spcAft>
                              <a:spcPts val="0"/>
                            </a:spcAft>
                          </a:pPr>
                          <a:r>
                            <a:rPr lang="en-US" sz="14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0254" t="-159341" r="-180457" b="-353846"/>
                          </a:stretch>
                        </a:blipFill>
                      </a:tcPr>
                    </a:tc>
                    <a:tc>
                      <a:txBody>
                        <a:bodyPr/>
                        <a:lstStyle/>
                        <a:p>
                          <a:pPr>
                            <a:spcAft>
                              <a:spcPts val="0"/>
                            </a:spcAft>
                          </a:pPr>
                          <a:r>
                            <a:rPr lang="en-US" sz="1400" dirty="0">
                              <a:effectLst/>
                              <a:latin typeface="Times New Roman" panose="02020603050405020304" pitchFamily="18" charset="0"/>
                              <a:ea typeface="Times New Roman" panose="02020603050405020304" pitchFamily="18" charset="0"/>
                            </a:rPr>
                            <a:t>Time slots with even indices are used for transmission, leaving a gap of 1 slot between active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043512"/>
                      </a:ext>
                    </a:extLst>
                  </a:tr>
                  <a:tr h="551570">
                    <a:tc>
                      <a:txBody>
                        <a:bodyPr/>
                        <a:lstStyle/>
                        <a:p>
                          <a:pPr>
                            <a:spcAft>
                              <a:spcPts val="0"/>
                            </a:spcAft>
                          </a:pPr>
                          <a:r>
                            <a:rPr lang="en-US" sz="14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0254" t="-262222" r="-180457" b="-257778"/>
                          </a:stretch>
                        </a:blipFill>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Time slots with odd indices are used for transmission, leaving a gap of 1 slot between active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701009"/>
                      </a:ext>
                    </a:extLst>
                  </a:tr>
                  <a:tr h="662572">
                    <a:tc>
                      <a:txBody>
                        <a:bodyPr/>
                        <a:lstStyle/>
                        <a:p>
                          <a:pPr>
                            <a:spcAft>
                              <a:spcPts val="0"/>
                            </a:spcAft>
                          </a:pPr>
                          <a:r>
                            <a:rPr lang="en-US" sz="14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0254" t="-299083" r="-180457" b="-112844"/>
                          </a:stretch>
                        </a:blipFill>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Every third time slot is used in a periodic manner, starting with slot 0, leaving a gap of 2 inactive slots between active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35590"/>
                      </a:ext>
                    </a:extLst>
                  </a:tr>
                  <a:tr h="662572">
                    <a:tc>
                      <a:txBody>
                        <a:bodyPr/>
                        <a:lstStyle/>
                        <a:p>
                          <a:pPr>
                            <a:spcAft>
                              <a:spcPts val="0"/>
                            </a:spcAft>
                          </a:pPr>
                          <a:r>
                            <a:rPr lang="en-US" sz="14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0254" t="-399083" r="-180457" b="-128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83498" t="-399083" r="-282" b="-12844"/>
                          </a:stretch>
                        </a:blipFill>
                      </a:tcPr>
                    </a:tc>
                    <a:extLst>
                      <a:ext uri="{0D108BD9-81ED-4DB2-BD59-A6C34878D82A}">
                        <a16:rowId xmlns:a16="http://schemas.microsoft.com/office/drawing/2014/main" val="3092040614"/>
                      </a:ext>
                    </a:extLst>
                  </a:tr>
                </a:tbl>
              </a:graphicData>
            </a:graphic>
          </p:graphicFrame>
        </mc:Fallback>
      </mc:AlternateContent>
    </p:spTree>
    <p:extLst>
      <p:ext uri="{BB962C8B-B14F-4D97-AF65-F5344CB8AC3E}">
        <p14:creationId xmlns:p14="http://schemas.microsoft.com/office/powerpoint/2010/main" val="3713212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Time/Frequency Pattern</a:t>
            </a:r>
            <a:br>
              <a:rPr lang="en-US" dirty="0"/>
            </a:br>
            <a:r>
              <a:rPr lang="en-US" dirty="0"/>
              <a:t>Time Slotted </a:t>
            </a:r>
            <a:r>
              <a:rPr lang="en-US" dirty="0" smtClean="0"/>
              <a:t>PAN example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5227283"/>
              </p:ext>
            </p:extLst>
          </p:nvPr>
        </p:nvGraphicFramePr>
        <p:xfrm>
          <a:off x="685800" y="5323600"/>
          <a:ext cx="6550496" cy="1036320"/>
        </p:xfrm>
        <a:graphic>
          <a:graphicData uri="http://schemas.openxmlformats.org/drawingml/2006/table">
            <a:tbl>
              <a:tblPr firstRow="1" bandRow="1">
                <a:tableStyleId>{5940675A-B579-460E-94D1-54222C63F5DA}</a:tableStyleId>
              </a:tblPr>
              <a:tblGrid>
                <a:gridCol w="690716">
                  <a:extLst>
                    <a:ext uri="{9D8B030D-6E8A-4147-A177-3AD203B41FA5}">
                      <a16:colId xmlns:a16="http://schemas.microsoft.com/office/drawing/2014/main" val="2549279986"/>
                    </a:ext>
                  </a:extLst>
                </a:gridCol>
                <a:gridCol w="845574">
                  <a:extLst>
                    <a:ext uri="{9D8B030D-6E8A-4147-A177-3AD203B41FA5}">
                      <a16:colId xmlns:a16="http://schemas.microsoft.com/office/drawing/2014/main" val="1805511683"/>
                    </a:ext>
                  </a:extLst>
                </a:gridCol>
                <a:gridCol w="835742">
                  <a:extLst>
                    <a:ext uri="{9D8B030D-6E8A-4147-A177-3AD203B41FA5}">
                      <a16:colId xmlns:a16="http://schemas.microsoft.com/office/drawing/2014/main" val="2981358593"/>
                    </a:ext>
                  </a:extLst>
                </a:gridCol>
                <a:gridCol w="825910">
                  <a:extLst>
                    <a:ext uri="{9D8B030D-6E8A-4147-A177-3AD203B41FA5}">
                      <a16:colId xmlns:a16="http://schemas.microsoft.com/office/drawing/2014/main" val="205951865"/>
                    </a:ext>
                  </a:extLst>
                </a:gridCol>
                <a:gridCol w="855406">
                  <a:extLst>
                    <a:ext uri="{9D8B030D-6E8A-4147-A177-3AD203B41FA5}">
                      <a16:colId xmlns:a16="http://schemas.microsoft.com/office/drawing/2014/main" val="2601879348"/>
                    </a:ext>
                  </a:extLst>
                </a:gridCol>
                <a:gridCol w="825910">
                  <a:extLst>
                    <a:ext uri="{9D8B030D-6E8A-4147-A177-3AD203B41FA5}">
                      <a16:colId xmlns:a16="http://schemas.microsoft.com/office/drawing/2014/main" val="487246220"/>
                    </a:ext>
                  </a:extLst>
                </a:gridCol>
                <a:gridCol w="825910">
                  <a:extLst>
                    <a:ext uri="{9D8B030D-6E8A-4147-A177-3AD203B41FA5}">
                      <a16:colId xmlns:a16="http://schemas.microsoft.com/office/drawing/2014/main" val="3945462636"/>
                    </a:ext>
                  </a:extLst>
                </a:gridCol>
                <a:gridCol w="845328">
                  <a:extLst>
                    <a:ext uri="{9D8B030D-6E8A-4147-A177-3AD203B41FA5}">
                      <a16:colId xmlns:a16="http://schemas.microsoft.com/office/drawing/2014/main" val="4136683385"/>
                    </a:ext>
                  </a:extLst>
                </a:gridCol>
              </a:tblGrid>
              <a:tr h="234051">
                <a:tc>
                  <a:txBody>
                    <a:bodyPr/>
                    <a:lstStyle/>
                    <a:p>
                      <a:r>
                        <a:rPr lang="en-US" sz="1100" dirty="0" smtClean="0"/>
                        <a:t>n</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4</a:t>
                      </a:r>
                      <a:endParaRPr lang="en-US" sz="1100" dirty="0"/>
                    </a:p>
                  </a:txBody>
                  <a:tcPr/>
                </a:tc>
                <a:tc>
                  <a:txBody>
                    <a:bodyPr/>
                    <a:lstStyle/>
                    <a:p>
                      <a:pPr algn="ctr"/>
                      <a:r>
                        <a:rPr lang="en-US" sz="1100" dirty="0" smtClean="0"/>
                        <a:t>5</a:t>
                      </a:r>
                      <a:endParaRPr lang="en-US" sz="1100" dirty="0"/>
                    </a:p>
                  </a:txBody>
                  <a:tcPr/>
                </a:tc>
                <a:tc>
                  <a:txBody>
                    <a:bodyPr/>
                    <a:lstStyle/>
                    <a:p>
                      <a:pPr algn="ctr"/>
                      <a:r>
                        <a:rPr lang="en-US" sz="1100" dirty="0" smtClean="0"/>
                        <a:t>6</a:t>
                      </a:r>
                      <a:endParaRPr lang="en-US" sz="1100" dirty="0"/>
                    </a:p>
                  </a:txBody>
                  <a:tcPr/>
                </a:tc>
                <a:extLst>
                  <a:ext uri="{0D108BD9-81ED-4DB2-BD59-A6C34878D82A}">
                    <a16:rowId xmlns:a16="http://schemas.microsoft.com/office/drawing/2014/main" val="1275843810"/>
                  </a:ext>
                </a:extLst>
              </a:tr>
              <a:tr h="234051">
                <a:tc>
                  <a:txBody>
                    <a:bodyPr/>
                    <a:lstStyle/>
                    <a:p>
                      <a:r>
                        <a:rPr lang="en-US" sz="1100" dirty="0" smtClean="0"/>
                        <a:t>c(n)</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5</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4</a:t>
                      </a:r>
                      <a:endParaRPr lang="en-US" sz="1100" dirty="0"/>
                    </a:p>
                  </a:txBody>
                  <a:tcPr/>
                </a:tc>
                <a:tc>
                  <a:txBody>
                    <a:bodyPr/>
                    <a:lstStyle/>
                    <a:p>
                      <a:pPr algn="ctr"/>
                      <a:r>
                        <a:rPr lang="en-US" sz="1100" dirty="0" smtClean="0"/>
                        <a:t>6</a:t>
                      </a:r>
                      <a:endParaRPr lang="en-US" sz="1100" dirty="0"/>
                    </a:p>
                  </a:txBody>
                  <a:tcPr/>
                </a:tc>
                <a:extLst>
                  <a:ext uri="{0D108BD9-81ED-4DB2-BD59-A6C34878D82A}">
                    <a16:rowId xmlns:a16="http://schemas.microsoft.com/office/drawing/2014/main" val="4209926675"/>
                  </a:ext>
                </a:extLst>
              </a:tr>
              <a:tr h="234051">
                <a:tc>
                  <a:txBody>
                    <a:bodyPr/>
                    <a:lstStyle/>
                    <a:p>
                      <a:r>
                        <a:rPr lang="en-US" sz="1100" dirty="0" smtClean="0"/>
                        <a:t>w(n)</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2</a:t>
                      </a:r>
                      <a:endParaRPr lang="en-US" sz="1100" dirty="0"/>
                    </a:p>
                  </a:txBody>
                  <a:tcPr/>
                </a:tc>
                <a:extLst>
                  <a:ext uri="{0D108BD9-81ED-4DB2-BD59-A6C34878D82A}">
                    <a16:rowId xmlns:a16="http://schemas.microsoft.com/office/drawing/2014/main" val="76705982"/>
                  </a:ext>
                </a:extLst>
              </a:tr>
              <a:tr h="234051">
                <a:tc>
                  <a:txBody>
                    <a:bodyPr/>
                    <a:lstStyle/>
                    <a:p>
                      <a:r>
                        <a:rPr lang="en-US" sz="1100" dirty="0" smtClean="0"/>
                        <a:t>a(n)</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extLst>
                  <a:ext uri="{0D108BD9-81ED-4DB2-BD59-A6C34878D82A}">
                    <a16:rowId xmlns:a16="http://schemas.microsoft.com/office/drawing/2014/main" val="2209854270"/>
                  </a:ext>
                </a:extLst>
              </a:tr>
            </a:tbl>
          </a:graphicData>
        </a:graphic>
      </p:graphicFrame>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35</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366385605"/>
              </p:ext>
            </p:extLst>
          </p:nvPr>
        </p:nvGraphicFramePr>
        <p:xfrm>
          <a:off x="971550" y="1849438"/>
          <a:ext cx="7807325" cy="3689350"/>
        </p:xfrm>
        <a:graphic>
          <a:graphicData uri="http://schemas.openxmlformats.org/presentationml/2006/ole">
            <mc:AlternateContent xmlns:mc="http://schemas.openxmlformats.org/markup-compatibility/2006">
              <mc:Choice xmlns:v="urn:schemas-microsoft-com:vml" Requires="v">
                <p:oleObj spid="_x0000_s51221" name="Visio" r:id="rId3" imgW="8429557" imgH="3981360" progId="Visio.Drawing.11">
                  <p:embed/>
                </p:oleObj>
              </mc:Choice>
              <mc:Fallback>
                <p:oleObj name="Visio" r:id="rId3" imgW="8429557" imgH="3981360" progId="Visio.Drawing.11">
                  <p:embed/>
                  <p:pic>
                    <p:nvPicPr>
                      <p:cNvPr id="12" name="Object 11"/>
                      <p:cNvPicPr>
                        <a:picLocks noChangeAspect="1" noChangeArrowheads="1"/>
                      </p:cNvPicPr>
                      <p:nvPr/>
                    </p:nvPicPr>
                    <p:blipFill>
                      <a:blip r:embed="rId4"/>
                      <a:srcRect/>
                      <a:stretch>
                        <a:fillRect/>
                      </a:stretch>
                    </p:blipFill>
                    <p:spPr bwMode="auto">
                      <a:xfrm>
                        <a:off x="971550" y="1849438"/>
                        <a:ext cx="7807325" cy="3689350"/>
                      </a:xfrm>
                      <a:prstGeom prst="rect">
                        <a:avLst/>
                      </a:prstGeom>
                      <a:noFill/>
                    </p:spPr>
                  </p:pic>
                </p:oleObj>
              </mc:Fallback>
            </mc:AlternateContent>
          </a:graphicData>
        </a:graphic>
      </p:graphicFrame>
    </p:spTree>
    <p:extLst>
      <p:ext uri="{BB962C8B-B14F-4D97-AF65-F5344CB8AC3E}">
        <p14:creationId xmlns:p14="http://schemas.microsoft.com/office/powerpoint/2010/main" val="2734883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t>
            </a:r>
            <a:r>
              <a:rPr lang="en-US" dirty="0" err="1" smtClean="0"/>
              <a:t>Synchronisation</a:t>
            </a:r>
            <a:endParaRPr lang="en-US" dirty="0"/>
          </a:p>
        </p:txBody>
      </p:sp>
      <p:sp>
        <p:nvSpPr>
          <p:cNvPr id="3" name="Content Placeholder 2"/>
          <p:cNvSpPr>
            <a:spLocks noGrp="1"/>
          </p:cNvSpPr>
          <p:nvPr>
            <p:ph idx="1"/>
          </p:nvPr>
        </p:nvSpPr>
        <p:spPr>
          <a:xfrm>
            <a:off x="685800" y="1981200"/>
            <a:ext cx="7772400" cy="4328120"/>
          </a:xfrm>
        </p:spPr>
        <p:txBody>
          <a:bodyPr/>
          <a:lstStyle/>
          <a:p>
            <a:r>
              <a:rPr lang="en-US" dirty="0" smtClean="0"/>
              <a:t>ALOHA transmission to request asynchronously to join a network</a:t>
            </a:r>
          </a:p>
          <a:p>
            <a:pPr lvl="1"/>
            <a:r>
              <a:rPr lang="en-US" dirty="0" smtClean="0"/>
              <a:t>Only works with base stations capable of scanning the whole band continuously</a:t>
            </a:r>
          </a:p>
          <a:p>
            <a:pPr lvl="1"/>
            <a:endParaRPr lang="en-US" dirty="0"/>
          </a:p>
          <a:p>
            <a:r>
              <a:rPr lang="en-US" dirty="0" smtClean="0"/>
              <a:t>PAN with beacon</a:t>
            </a:r>
          </a:p>
          <a:p>
            <a:pPr lvl="1"/>
            <a:r>
              <a:rPr lang="en-US" dirty="0" smtClean="0"/>
              <a:t>Beacon should have different pattern on every transmission</a:t>
            </a:r>
          </a:p>
          <a:p>
            <a:pPr lvl="2"/>
            <a:r>
              <a:rPr lang="en-US" dirty="0" smtClean="0"/>
              <a:t>Decoupling of overlapping PANs</a:t>
            </a:r>
          </a:p>
          <a:p>
            <a:pPr lvl="2"/>
            <a:r>
              <a:rPr lang="en-US" dirty="0" smtClean="0"/>
              <a:t>Maximize the interference and fading robustness</a:t>
            </a:r>
          </a:p>
          <a:p>
            <a:pPr lvl="2"/>
            <a:r>
              <a:rPr lang="en-US" dirty="0" smtClean="0"/>
              <a:t>Search for the beacon for non-synchronized devices nearly impossible</a:t>
            </a:r>
          </a:p>
          <a:p>
            <a:pPr lvl="2">
              <a:buFont typeface="Wingdings" panose="05000000000000000000" pitchFamily="2" charset="2"/>
              <a:buChar char="à"/>
            </a:pPr>
            <a:r>
              <a:rPr lang="en-US" dirty="0" smtClean="0">
                <a:sym typeface="Wingdings" panose="05000000000000000000" pitchFamily="2" charset="2"/>
              </a:rPr>
              <a:t>Introduce a few hard defined synchronization sub-packets that are transmitted a defined time before the beacon</a:t>
            </a:r>
          </a:p>
          <a:p>
            <a:pPr lvl="2">
              <a:buFont typeface="Wingdings" panose="05000000000000000000" pitchFamily="2" charset="2"/>
              <a:buChar char="à"/>
            </a:pPr>
            <a:r>
              <a:rPr lang="en-US" dirty="0" smtClean="0">
                <a:sym typeface="Wingdings" panose="05000000000000000000" pitchFamily="2" charset="2"/>
              </a:rPr>
              <a:t>Information in synchronization sub-packets only needs to allow to determine beacon hopping pattern</a:t>
            </a:r>
            <a:endParaRPr lang="en-US" dirty="0" smtClean="0"/>
          </a:p>
          <a:p>
            <a:pPr lvl="2"/>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36</a:t>
            </a:fld>
            <a:endParaRPr lang="en-US" altLang="de-DE"/>
          </a:p>
        </p:txBody>
      </p:sp>
    </p:spTree>
    <p:extLst>
      <p:ext uri="{BB962C8B-B14F-4D97-AF65-F5344CB8AC3E}">
        <p14:creationId xmlns:p14="http://schemas.microsoft.com/office/powerpoint/2010/main" val="680675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t>
            </a:r>
            <a:r>
              <a:rPr lang="en-US" dirty="0" err="1" smtClean="0"/>
              <a:t>Synchronisation</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37</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320699592"/>
              </p:ext>
            </p:extLst>
          </p:nvPr>
        </p:nvGraphicFramePr>
        <p:xfrm>
          <a:off x="852488" y="1976438"/>
          <a:ext cx="7615237" cy="4421187"/>
        </p:xfrm>
        <a:graphic>
          <a:graphicData uri="http://schemas.openxmlformats.org/presentationml/2006/ole">
            <mc:AlternateContent xmlns:mc="http://schemas.openxmlformats.org/markup-compatibility/2006">
              <mc:Choice xmlns:v="urn:schemas-microsoft-com:vml" Requires="v">
                <p:oleObj spid="_x0000_s45090" name="Visio" r:id="rId3" imgW="7618680" imgH="4421520" progId="Visio.Drawing.11">
                  <p:embed/>
                </p:oleObj>
              </mc:Choice>
              <mc:Fallback>
                <p:oleObj name="Visio" r:id="rId3" imgW="7618680" imgH="4421520" progId="Visio.Drawing.11">
                  <p:embed/>
                  <p:pic>
                    <p:nvPicPr>
                      <p:cNvPr id="0" name="Object 3"/>
                      <p:cNvPicPr>
                        <a:picLocks noChangeAspect="1" noChangeArrowheads="1"/>
                      </p:cNvPicPr>
                      <p:nvPr/>
                    </p:nvPicPr>
                    <p:blipFill>
                      <a:blip r:embed="rId4"/>
                      <a:srcRect/>
                      <a:stretch>
                        <a:fillRect/>
                      </a:stretch>
                    </p:blipFill>
                    <p:spPr bwMode="auto">
                      <a:xfrm>
                        <a:off x="852488" y="1976438"/>
                        <a:ext cx="7615237" cy="4421187"/>
                      </a:xfrm>
                      <a:prstGeom prst="rect">
                        <a:avLst/>
                      </a:prstGeom>
                      <a:noFill/>
                    </p:spPr>
                  </p:pic>
                </p:oleObj>
              </mc:Fallback>
            </mc:AlternateContent>
          </a:graphicData>
        </a:graphic>
      </p:graphicFrame>
    </p:spTree>
    <p:extLst>
      <p:ext uri="{BB962C8B-B14F-4D97-AF65-F5344CB8AC3E}">
        <p14:creationId xmlns:p14="http://schemas.microsoft.com/office/powerpoint/2010/main" val="1936596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Proposed</a:t>
            </a:r>
            <a:r>
              <a:rPr lang="en-US" dirty="0" smtClean="0"/>
              <a:t/>
            </a:r>
            <a:br>
              <a:rPr lang="en-US" dirty="0" smtClean="0"/>
            </a:br>
            <a:r>
              <a:rPr lang="en-US" dirty="0" smtClean="0"/>
              <a:t>LECIM FSK Reference Modulator</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38</a:t>
            </a:fld>
            <a:endParaRPr lang="en-US" altLang="de-DE"/>
          </a:p>
        </p:txBody>
      </p:sp>
      <p:sp>
        <p:nvSpPr>
          <p:cNvPr id="12" name="Rectangle 120"/>
          <p:cNvSpPr>
            <a:spLocks noChangeArrowheads="1"/>
          </p:cNvSpPr>
          <p:nvPr/>
        </p:nvSpPr>
        <p:spPr bwMode="auto">
          <a:xfrm>
            <a:off x="1547664" y="15567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454479295"/>
              </p:ext>
            </p:extLst>
          </p:nvPr>
        </p:nvGraphicFramePr>
        <p:xfrm>
          <a:off x="2054225" y="1887768"/>
          <a:ext cx="5111750" cy="4314825"/>
        </p:xfrm>
        <a:graphic>
          <a:graphicData uri="http://schemas.openxmlformats.org/presentationml/2006/ole">
            <mc:AlternateContent xmlns:mc="http://schemas.openxmlformats.org/markup-compatibility/2006">
              <mc:Choice xmlns:v="urn:schemas-microsoft-com:vml" Requires="v">
                <p:oleObj spid="_x0000_s38054" name="Visio" r:id="rId4" imgW="5248343" imgH="4429125" progId="Visio.Drawing.15">
                  <p:embed/>
                </p:oleObj>
              </mc:Choice>
              <mc:Fallback>
                <p:oleObj name="Visio" r:id="rId4" imgW="5248343" imgH="4429125" progId="Visio.Drawing.15">
                  <p:embed/>
                  <p:pic>
                    <p:nvPicPr>
                      <p:cNvPr id="0" name="Object 119"/>
                      <p:cNvPicPr>
                        <a:picLocks noChangeAspect="1" noChangeArrowheads="1"/>
                      </p:cNvPicPr>
                      <p:nvPr/>
                    </p:nvPicPr>
                    <p:blipFill>
                      <a:blip r:embed="rId5"/>
                      <a:srcRect/>
                      <a:stretch>
                        <a:fillRect/>
                      </a:stretch>
                    </p:blipFill>
                    <p:spPr bwMode="auto">
                      <a:xfrm>
                        <a:off x="2054225" y="1887768"/>
                        <a:ext cx="5111750" cy="4314825"/>
                      </a:xfrm>
                      <a:prstGeom prst="rect">
                        <a:avLst/>
                      </a:prstGeom>
                      <a:noFill/>
                    </p:spPr>
                  </p:pic>
                </p:oleObj>
              </mc:Fallback>
            </mc:AlternateContent>
          </a:graphicData>
        </a:graphic>
      </p:graphicFrame>
    </p:spTree>
    <p:extLst>
      <p:ext uri="{BB962C8B-B14F-4D97-AF65-F5344CB8AC3E}">
        <p14:creationId xmlns:p14="http://schemas.microsoft.com/office/powerpoint/2010/main" val="42291876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Parameters</a:t>
            </a:r>
            <a:endParaRPr lang="en-US" dirty="0"/>
          </a:p>
        </p:txBody>
      </p:sp>
      <p:sp>
        <p:nvSpPr>
          <p:cNvPr id="3" name="Content Placeholder 2"/>
          <p:cNvSpPr>
            <a:spLocks noGrp="1"/>
          </p:cNvSpPr>
          <p:nvPr>
            <p:ph idx="1"/>
          </p:nvPr>
        </p:nvSpPr>
        <p:spPr/>
        <p:txBody>
          <a:bodyPr/>
          <a:lstStyle/>
          <a:p>
            <a:r>
              <a:rPr lang="en-US" dirty="0" smtClean="0"/>
              <a:t>Additional settings</a:t>
            </a:r>
          </a:p>
          <a:p>
            <a:pPr lvl="1"/>
            <a:r>
              <a:rPr lang="en-US" dirty="0" smtClean="0"/>
              <a:t>10.000 packets per point to achieve smooth graphs</a:t>
            </a:r>
          </a:p>
          <a:p>
            <a:pPr lvl="1"/>
            <a:r>
              <a:rPr lang="en-US" dirty="0" smtClean="0"/>
              <a:t>PSDU size of 37 Bytes [6]</a:t>
            </a:r>
          </a:p>
          <a:p>
            <a:pPr lvl="1"/>
            <a:r>
              <a:rPr lang="en-US" dirty="0" smtClean="0">
                <a:sym typeface="Wingdings" panose="05000000000000000000" pitchFamily="2" charset="2"/>
              </a:rPr>
              <a:t>Time gap between fragments: 64 symbols to cope with longest interferers of given model</a:t>
            </a:r>
            <a:endParaRPr lang="en-US" dirty="0" smtClean="0"/>
          </a:p>
          <a:p>
            <a:pPr lvl="1"/>
            <a:r>
              <a:rPr lang="en-US" dirty="0" smtClean="0"/>
              <a:t>2.0 MHz bandwidth </a:t>
            </a:r>
          </a:p>
          <a:p>
            <a:pPr lvl="1"/>
            <a:r>
              <a:rPr lang="en-US" dirty="0"/>
              <a:t>Receiver </a:t>
            </a:r>
            <a:r>
              <a:rPr lang="en-US" dirty="0" smtClean="0"/>
              <a:t>decodes </a:t>
            </a:r>
            <a:r>
              <a:rPr lang="en-US" dirty="0"/>
              <a:t>with realistic channel </a:t>
            </a:r>
            <a:r>
              <a:rPr lang="en-US" dirty="0" smtClean="0"/>
              <a:t>estimation</a:t>
            </a:r>
          </a:p>
          <a:p>
            <a:pPr lvl="1"/>
            <a:r>
              <a:rPr lang="en-US" dirty="0" smtClean="0"/>
              <a:t>FEC = 1/3 rate convolutional code</a:t>
            </a:r>
          </a:p>
          <a:p>
            <a:pPr lvl="2"/>
            <a:r>
              <a:rPr lang="en-US" dirty="0"/>
              <a:t>Effective </a:t>
            </a:r>
            <a:r>
              <a:rPr lang="en-US" dirty="0" smtClean="0"/>
              <a:t>data rates </a:t>
            </a:r>
            <a:r>
              <a:rPr lang="en-US" dirty="0"/>
              <a:t>include FEC, PHR and </a:t>
            </a:r>
            <a:r>
              <a:rPr lang="en-US" dirty="0" smtClean="0"/>
              <a:t>SHR</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39</a:t>
            </a:fld>
            <a:endParaRPr lang="en-US" altLang="de-DE"/>
          </a:p>
        </p:txBody>
      </p:sp>
      <p:graphicFrame>
        <p:nvGraphicFramePr>
          <p:cNvPr id="7" name="Table 6"/>
          <p:cNvGraphicFramePr>
            <a:graphicFrameLocks noGrp="1"/>
          </p:cNvGraphicFramePr>
          <p:nvPr>
            <p:extLst>
              <p:ext uri="{D42A27DB-BD31-4B8C-83A1-F6EECF244321}">
                <p14:modId xmlns:p14="http://schemas.microsoft.com/office/powerpoint/2010/main" val="2862404182"/>
              </p:ext>
            </p:extLst>
          </p:nvPr>
        </p:nvGraphicFramePr>
        <p:xfrm>
          <a:off x="971598" y="5203350"/>
          <a:ext cx="7200803" cy="741680"/>
        </p:xfrm>
        <a:graphic>
          <a:graphicData uri="http://schemas.openxmlformats.org/drawingml/2006/table">
            <a:tbl>
              <a:tblPr firstRow="1" bandRow="1">
                <a:tableStyleId>{5940675A-B579-460E-94D1-54222C63F5DA}</a:tableStyleId>
              </a:tblPr>
              <a:tblGrid>
                <a:gridCol w="2490707">
                  <a:extLst>
                    <a:ext uri="{9D8B030D-6E8A-4147-A177-3AD203B41FA5}">
                      <a16:colId xmlns:a16="http://schemas.microsoft.com/office/drawing/2014/main" val="3945353377"/>
                    </a:ext>
                  </a:extLst>
                </a:gridCol>
                <a:gridCol w="1935691">
                  <a:extLst>
                    <a:ext uri="{9D8B030D-6E8A-4147-A177-3AD203B41FA5}">
                      <a16:colId xmlns:a16="http://schemas.microsoft.com/office/drawing/2014/main" val="33377651"/>
                    </a:ext>
                  </a:extLst>
                </a:gridCol>
                <a:gridCol w="936104">
                  <a:extLst>
                    <a:ext uri="{9D8B030D-6E8A-4147-A177-3AD203B41FA5}">
                      <a16:colId xmlns:a16="http://schemas.microsoft.com/office/drawing/2014/main" val="3047032912"/>
                    </a:ext>
                  </a:extLst>
                </a:gridCol>
                <a:gridCol w="864096">
                  <a:extLst>
                    <a:ext uri="{9D8B030D-6E8A-4147-A177-3AD203B41FA5}">
                      <a16:colId xmlns:a16="http://schemas.microsoft.com/office/drawing/2014/main" val="884465096"/>
                    </a:ext>
                  </a:extLst>
                </a:gridCol>
                <a:gridCol w="974205">
                  <a:extLst>
                    <a:ext uri="{9D8B030D-6E8A-4147-A177-3AD203B41FA5}">
                      <a16:colId xmlns:a16="http://schemas.microsoft.com/office/drawing/2014/main" val="2609286697"/>
                    </a:ext>
                  </a:extLst>
                </a:gridCol>
              </a:tblGrid>
              <a:tr h="370840">
                <a:tc>
                  <a:txBody>
                    <a:bodyPr/>
                    <a:lstStyle/>
                    <a:p>
                      <a:r>
                        <a:rPr lang="en-US" dirty="0" smtClean="0"/>
                        <a:t>Symbol rate (</a:t>
                      </a:r>
                      <a:r>
                        <a:rPr lang="en-US" dirty="0" err="1" smtClean="0"/>
                        <a:t>kS</a:t>
                      </a:r>
                      <a:r>
                        <a:rPr lang="en-US" dirty="0" smtClean="0"/>
                        <a:t>/s)</a:t>
                      </a:r>
                      <a:endParaRPr lang="en-US" dirty="0"/>
                    </a:p>
                  </a:txBody>
                  <a:tcPr/>
                </a:tc>
                <a:tc>
                  <a:txBody>
                    <a:bodyPr/>
                    <a:lstStyle/>
                    <a:p>
                      <a:pPr algn="r"/>
                      <a:r>
                        <a:rPr lang="en-US" dirty="0" smtClean="0"/>
                        <a:t>2.38</a:t>
                      </a:r>
                      <a:r>
                        <a:rPr lang="en-US" baseline="0" dirty="0" smtClean="0"/>
                        <a:t> + 2*Spread</a:t>
                      </a:r>
                      <a:endParaRPr lang="en-US" dirty="0"/>
                    </a:p>
                  </a:txBody>
                  <a:tcPr/>
                </a:tc>
                <a:tc>
                  <a:txBody>
                    <a:bodyPr/>
                    <a:lstStyle/>
                    <a:p>
                      <a:pPr algn="r"/>
                      <a:r>
                        <a:rPr lang="en-US" dirty="0" smtClean="0"/>
                        <a:t>2.38</a:t>
                      </a:r>
                      <a:endParaRPr lang="en-US" dirty="0"/>
                    </a:p>
                  </a:txBody>
                  <a:tcPr/>
                </a:tc>
                <a:tc>
                  <a:txBody>
                    <a:bodyPr/>
                    <a:lstStyle/>
                    <a:p>
                      <a:pPr algn="r"/>
                      <a:r>
                        <a:rPr lang="en-US" dirty="0" smtClean="0"/>
                        <a:t>4.76</a:t>
                      </a:r>
                      <a:endParaRPr lang="en-US" dirty="0"/>
                    </a:p>
                  </a:txBody>
                  <a:tcPr/>
                </a:tc>
                <a:tc>
                  <a:txBody>
                    <a:bodyPr/>
                    <a:lstStyle/>
                    <a:p>
                      <a:pPr algn="r"/>
                      <a:r>
                        <a:rPr lang="en-US" dirty="0" smtClean="0"/>
                        <a:t>19.04</a:t>
                      </a:r>
                      <a:endParaRPr lang="en-US" dirty="0"/>
                    </a:p>
                  </a:txBody>
                  <a:tcPr/>
                </a:tc>
                <a:extLst>
                  <a:ext uri="{0D108BD9-81ED-4DB2-BD59-A6C34878D82A}">
                    <a16:rowId xmlns:a16="http://schemas.microsoft.com/office/drawing/2014/main" val="2103630287"/>
                  </a:ext>
                </a:extLst>
              </a:tr>
              <a:tr h="370840">
                <a:tc>
                  <a:txBody>
                    <a:bodyPr/>
                    <a:lstStyle/>
                    <a:p>
                      <a:r>
                        <a:rPr lang="en-US" dirty="0" smtClean="0"/>
                        <a:t>Eff. data rate (</a:t>
                      </a:r>
                      <a:r>
                        <a:rPr lang="en-US" dirty="0" err="1" smtClean="0"/>
                        <a:t>kbit</a:t>
                      </a:r>
                      <a:r>
                        <a:rPr lang="en-US" dirty="0" smtClean="0"/>
                        <a:t>/s)</a:t>
                      </a:r>
                      <a:endParaRPr lang="en-US" dirty="0"/>
                    </a:p>
                  </a:txBody>
                  <a:tcPr/>
                </a:tc>
                <a:tc>
                  <a:txBody>
                    <a:bodyPr/>
                    <a:lstStyle/>
                    <a:p>
                      <a:pPr algn="r"/>
                      <a:r>
                        <a:rPr lang="en-US" dirty="0" smtClean="0"/>
                        <a:t>0.29</a:t>
                      </a:r>
                      <a:endParaRPr lang="en-US" dirty="0"/>
                    </a:p>
                  </a:txBody>
                  <a:tcPr/>
                </a:tc>
                <a:tc>
                  <a:txBody>
                    <a:bodyPr/>
                    <a:lstStyle/>
                    <a:p>
                      <a:pPr algn="r"/>
                      <a:r>
                        <a:rPr lang="en-US" dirty="0" smtClean="0"/>
                        <a:t>0.58</a:t>
                      </a:r>
                      <a:endParaRPr lang="en-US" dirty="0"/>
                    </a:p>
                  </a:txBody>
                  <a:tcPr/>
                </a:tc>
                <a:tc>
                  <a:txBody>
                    <a:bodyPr/>
                    <a:lstStyle/>
                    <a:p>
                      <a:pPr algn="r"/>
                      <a:r>
                        <a:rPr lang="en-US" dirty="0" smtClean="0"/>
                        <a:t>1.17</a:t>
                      </a:r>
                      <a:endParaRPr lang="en-US" dirty="0"/>
                    </a:p>
                  </a:txBody>
                  <a:tcPr/>
                </a:tc>
                <a:tc>
                  <a:txBody>
                    <a:bodyPr/>
                    <a:lstStyle/>
                    <a:p>
                      <a:pPr algn="r"/>
                      <a:r>
                        <a:rPr lang="en-US" dirty="0" smtClean="0"/>
                        <a:t>4.66</a:t>
                      </a:r>
                      <a:endParaRPr lang="en-US" dirty="0"/>
                    </a:p>
                  </a:txBody>
                  <a:tcPr/>
                </a:tc>
                <a:extLst>
                  <a:ext uri="{0D108BD9-81ED-4DB2-BD59-A6C34878D82A}">
                    <a16:rowId xmlns:a16="http://schemas.microsoft.com/office/drawing/2014/main" val="543016399"/>
                  </a:ext>
                </a:extLst>
              </a:tr>
            </a:tbl>
          </a:graphicData>
        </a:graphic>
      </p:graphicFrame>
    </p:spTree>
    <p:extLst>
      <p:ext uri="{BB962C8B-B14F-4D97-AF65-F5344CB8AC3E}">
        <p14:creationId xmlns:p14="http://schemas.microsoft.com/office/powerpoint/2010/main" val="3002819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Motivation</a:t>
            </a:r>
            <a:endParaRPr lang="en-US" dirty="0"/>
          </a:p>
        </p:txBody>
      </p:sp>
      <p:sp>
        <p:nvSpPr>
          <p:cNvPr id="9" name="Content Placeholder 8"/>
          <p:cNvSpPr>
            <a:spLocks noGrp="1"/>
          </p:cNvSpPr>
          <p:nvPr>
            <p:ph idx="1"/>
          </p:nvPr>
        </p:nvSpPr>
        <p:spPr/>
        <p:txBody>
          <a:bodyPr/>
          <a:lstStyle/>
          <a:p>
            <a:r>
              <a:rPr lang="en-US" dirty="0" smtClean="0"/>
              <a:t>Low Power Wide Area (LPWA) networks for smart metering, predictive maintenance etc., use very high sensitivity to achieve low-power and wide-area (10km+)</a:t>
            </a:r>
          </a:p>
          <a:p>
            <a:pPr>
              <a:buFont typeface="Wingdings" panose="05000000000000000000" pitchFamily="2" charset="2"/>
              <a:buChar char="à"/>
            </a:pPr>
            <a:r>
              <a:rPr lang="en-US" dirty="0" smtClean="0">
                <a:sym typeface="Wingdings" panose="05000000000000000000" pitchFamily="2" charset="2"/>
              </a:rPr>
              <a:t>Many networks are potential interferers for the LPWA network</a:t>
            </a:r>
          </a:p>
          <a:p>
            <a:pPr marL="0" indent="0">
              <a:buNone/>
            </a:pPr>
            <a:endParaRPr lang="en-US" dirty="0">
              <a:sym typeface="Wingdings" panose="05000000000000000000" pitchFamily="2" charset="2"/>
            </a:endParaRPr>
          </a:p>
        </p:txBody>
      </p:sp>
      <p:sp>
        <p:nvSpPr>
          <p:cNvPr id="5" name="Date Placeholder 4"/>
          <p:cNvSpPr>
            <a:spLocks noGrp="1"/>
          </p:cNvSpPr>
          <p:nvPr>
            <p:ph type="dt" sz="half" idx="10"/>
          </p:nvPr>
        </p:nvSpPr>
        <p:spPr/>
        <p:txBody>
          <a:bodyPr/>
          <a:lstStyle/>
          <a:p>
            <a:r>
              <a:rPr lang="en-US" altLang="de-DE" smtClean="0"/>
              <a:t>September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4</a:t>
            </a:fld>
            <a:endParaRPr lang="en-US" altLang="de-DE"/>
          </a:p>
        </p:txBody>
      </p:sp>
      <p:graphicFrame>
        <p:nvGraphicFramePr>
          <p:cNvPr id="10" name="Objekt 2"/>
          <p:cNvGraphicFramePr>
            <a:graphicFrameLocks noChangeAspect="1"/>
          </p:cNvGraphicFramePr>
          <p:nvPr>
            <p:extLst>
              <p:ext uri="{D42A27DB-BD31-4B8C-83A1-F6EECF244321}">
                <p14:modId xmlns:p14="http://schemas.microsoft.com/office/powerpoint/2010/main" val="3916778569"/>
              </p:ext>
            </p:extLst>
          </p:nvPr>
        </p:nvGraphicFramePr>
        <p:xfrm>
          <a:off x="1835150" y="3381375"/>
          <a:ext cx="5329238" cy="2940050"/>
        </p:xfrm>
        <a:graphic>
          <a:graphicData uri="http://schemas.openxmlformats.org/presentationml/2006/ole">
            <mc:AlternateContent xmlns:mc="http://schemas.openxmlformats.org/markup-compatibility/2006">
              <mc:Choice xmlns:v="urn:schemas-microsoft-com:vml" Requires="v">
                <p:oleObj spid="_x0000_s32961" name="Visio" r:id="rId3" imgW="5124600" imgH="2828520" progId="Visio.Drawing.11">
                  <p:embed/>
                </p:oleObj>
              </mc:Choice>
              <mc:Fallback>
                <p:oleObj name="Visio" r:id="rId3" imgW="5124600" imgH="2828520" progId="Visio.Drawing.11">
                  <p:embed/>
                  <p:pic>
                    <p:nvPicPr>
                      <p:cNvPr id="10" name="Objekt 2"/>
                      <p:cNvPicPr/>
                      <p:nvPr/>
                    </p:nvPicPr>
                    <p:blipFill>
                      <a:blip r:embed="rId4"/>
                      <a:stretch>
                        <a:fillRect/>
                      </a:stretch>
                    </p:blipFill>
                    <p:spPr>
                      <a:xfrm>
                        <a:off x="1835150" y="3381375"/>
                        <a:ext cx="5329238" cy="2940050"/>
                      </a:xfrm>
                      <a:prstGeom prst="rect">
                        <a:avLst/>
                      </a:prstGeom>
                    </p:spPr>
                  </p:pic>
                </p:oleObj>
              </mc:Fallback>
            </mc:AlternateContent>
          </a:graphicData>
        </a:graphic>
      </p:graphicFrame>
    </p:spTree>
    <p:extLst>
      <p:ext uri="{BB962C8B-B14F-4D97-AF65-F5344CB8AC3E}">
        <p14:creationId xmlns:p14="http://schemas.microsoft.com/office/powerpoint/2010/main" val="4175322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models and settings</a:t>
            </a:r>
            <a:endParaRPr lang="en-US" dirty="0"/>
          </a:p>
        </p:txBody>
      </p:sp>
      <p:sp>
        <p:nvSpPr>
          <p:cNvPr id="3" name="Content Placeholder 2"/>
          <p:cNvSpPr>
            <a:spLocks noGrp="1"/>
          </p:cNvSpPr>
          <p:nvPr>
            <p:ph idx="1"/>
          </p:nvPr>
        </p:nvSpPr>
        <p:spPr/>
        <p:txBody>
          <a:bodyPr/>
          <a:lstStyle/>
          <a:p>
            <a:r>
              <a:rPr lang="en-US" dirty="0" smtClean="0"/>
              <a:t>Setup environment from [3] and [6]</a:t>
            </a:r>
          </a:p>
          <a:p>
            <a:pPr lvl="1"/>
            <a:r>
              <a:rPr lang="en-US" dirty="0"/>
              <a:t>Noise </a:t>
            </a:r>
            <a:r>
              <a:rPr lang="en-US" dirty="0" smtClean="0"/>
              <a:t>figure </a:t>
            </a:r>
            <a:r>
              <a:rPr lang="en-US" dirty="0"/>
              <a:t>= 3 </a:t>
            </a:r>
            <a:r>
              <a:rPr lang="en-US" dirty="0" smtClean="0"/>
              <a:t>dB</a:t>
            </a:r>
          </a:p>
          <a:p>
            <a:pPr lvl="1"/>
            <a:r>
              <a:rPr lang="en-US" dirty="0" smtClean="0"/>
              <a:t>Channel models</a:t>
            </a:r>
          </a:p>
          <a:p>
            <a:pPr lvl="2"/>
            <a:r>
              <a:rPr lang="en-US" dirty="0" smtClean="0"/>
              <a:t>Static: no frequency selectivity, no fading</a:t>
            </a:r>
          </a:p>
          <a:p>
            <a:pPr lvl="2"/>
            <a:r>
              <a:rPr lang="en-US" dirty="0" smtClean="0"/>
              <a:t>TU 6-TAP, 0km/h [4]</a:t>
            </a:r>
          </a:p>
          <a:p>
            <a:pPr lvl="2"/>
            <a:r>
              <a:rPr lang="en-US" dirty="0" smtClean="0"/>
              <a:t>TU 6-TAP, 30km/h [6]</a:t>
            </a:r>
          </a:p>
          <a:p>
            <a:pPr lvl="2"/>
            <a:endParaRPr lang="en-US" dirty="0" smtClean="0"/>
          </a:p>
          <a:p>
            <a:pPr lvl="2"/>
            <a:endParaRPr lang="en-US" dirty="0"/>
          </a:p>
          <a:p>
            <a:pPr lvl="2"/>
            <a:endParaRPr lang="en-US" dirty="0" smtClean="0"/>
          </a:p>
          <a:p>
            <a:pPr lvl="1"/>
            <a:endParaRPr lang="en-US" dirty="0" smtClean="0"/>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40</a:t>
            </a:fld>
            <a:endParaRPr lang="en-US" altLang="de-DE"/>
          </a:p>
        </p:txBody>
      </p:sp>
    </p:spTree>
    <p:extLst>
      <p:ext uri="{BB962C8B-B14F-4D97-AF65-F5344CB8AC3E}">
        <p14:creationId xmlns:p14="http://schemas.microsoft.com/office/powerpoint/2010/main" val="255472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274" y="1628800"/>
            <a:ext cx="6400813" cy="4572009"/>
          </a:xfrm>
          <a:prstGeom prst="rect">
            <a:avLst/>
          </a:prstGeom>
        </p:spPr>
      </p:pic>
      <p:sp>
        <p:nvSpPr>
          <p:cNvPr id="2" name="Title 1"/>
          <p:cNvSpPr>
            <a:spLocks noGrp="1"/>
          </p:cNvSpPr>
          <p:nvPr>
            <p:ph type="title"/>
          </p:nvPr>
        </p:nvSpPr>
        <p:spPr/>
        <p:txBody>
          <a:bodyPr/>
          <a:lstStyle/>
          <a:p>
            <a:r>
              <a:rPr lang="en-US" dirty="0" smtClean="0"/>
              <a:t>Minimum </a:t>
            </a:r>
            <a:r>
              <a:rPr lang="en-US" dirty="0"/>
              <a:t>Required </a:t>
            </a:r>
            <a:r>
              <a:rPr lang="en-US" dirty="0" smtClean="0"/>
              <a:t>Sensitivity</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41</a:t>
            </a:fld>
            <a:endParaRPr lang="en-US" altLang="de-DE"/>
          </a:p>
        </p:txBody>
      </p:sp>
      <p:sp>
        <p:nvSpPr>
          <p:cNvPr id="7" name="TextBox 6"/>
          <p:cNvSpPr txBox="1"/>
          <p:nvPr/>
        </p:nvSpPr>
        <p:spPr>
          <a:xfrm>
            <a:off x="685800" y="2132856"/>
            <a:ext cx="2376116" cy="3416320"/>
          </a:xfrm>
          <a:prstGeom prst="rect">
            <a:avLst/>
          </a:prstGeom>
          <a:noFill/>
        </p:spPr>
        <p:txBody>
          <a:bodyPr wrap="square" rtlCol="0">
            <a:spAutoFit/>
          </a:bodyPr>
          <a:lstStyle/>
          <a:p>
            <a:pPr marL="171450" indent="-171450">
              <a:buFont typeface="Arial" panose="020B0604020202020204" pitchFamily="34" charset="0"/>
              <a:buChar char="•"/>
            </a:pPr>
            <a:r>
              <a:rPr lang="en-US" sz="1800" dirty="0">
                <a:latin typeface="+mn-lt"/>
              </a:rPr>
              <a:t>Effective data rate of 0.29 </a:t>
            </a:r>
            <a:r>
              <a:rPr lang="en-US" sz="1800" dirty="0" err="1">
                <a:latin typeface="+mn-lt"/>
              </a:rPr>
              <a:t>kBit</a:t>
            </a:r>
            <a:r>
              <a:rPr lang="en-US" sz="1800" dirty="0">
                <a:latin typeface="+mn-lt"/>
              </a:rPr>
              <a:t>/s achieves required -140 </a:t>
            </a:r>
            <a:r>
              <a:rPr lang="en-US" sz="1800" dirty="0" err="1">
                <a:latin typeface="+mn-lt"/>
              </a:rPr>
              <a:t>dBm</a:t>
            </a:r>
            <a:r>
              <a:rPr lang="en-US" sz="1800" dirty="0">
                <a:latin typeface="+mn-lt"/>
              </a:rPr>
              <a:t> </a:t>
            </a:r>
            <a:r>
              <a:rPr lang="en-US" sz="1800" dirty="0" smtClean="0">
                <a:latin typeface="+mn-lt"/>
              </a:rPr>
              <a:t>easily at 1% PER </a:t>
            </a:r>
            <a:endParaRPr lang="en-US" sz="1800" dirty="0">
              <a:latin typeface="+mn-lt"/>
            </a:endParaRP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Requires symbol </a:t>
            </a:r>
            <a:r>
              <a:rPr lang="en-US" sz="1800" dirty="0">
                <a:latin typeface="+mn-lt"/>
              </a:rPr>
              <a:t>spreading with factor of </a:t>
            </a:r>
            <a:r>
              <a:rPr lang="en-US" sz="1800" dirty="0" smtClean="0">
                <a:latin typeface="+mn-lt"/>
              </a:rPr>
              <a:t>2 and usage </a:t>
            </a:r>
            <a:r>
              <a:rPr lang="en-US" sz="1800" dirty="0">
                <a:latin typeface="+mn-lt"/>
              </a:rPr>
              <a:t>of R = 1/3 FEC</a:t>
            </a:r>
          </a:p>
          <a:p>
            <a:pPr marL="171450" indent="-171450">
              <a:buFont typeface="Arial" panose="020B0604020202020204" pitchFamily="34" charset="0"/>
              <a:buChar char="•"/>
            </a:pPr>
            <a:endParaRPr lang="en-US" sz="1800" dirty="0">
              <a:latin typeface="+mn-lt"/>
            </a:endParaRPr>
          </a:p>
        </p:txBody>
      </p:sp>
    </p:spTree>
    <p:extLst>
      <p:ext uri="{BB962C8B-B14F-4D97-AF65-F5344CB8AC3E}">
        <p14:creationId xmlns:p14="http://schemas.microsoft.com/office/powerpoint/2010/main" val="372027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t>
            </a:r>
            <a:r>
              <a:rPr lang="en-US" dirty="0"/>
              <a:t>f</a:t>
            </a:r>
            <a:r>
              <a:rPr lang="en-US" dirty="0" smtClean="0"/>
              <a:t>ragmentation </a:t>
            </a:r>
            <a:r>
              <a:rPr lang="en-US" dirty="0"/>
              <a:t>with </a:t>
            </a:r>
            <a:r>
              <a:rPr lang="en-US" dirty="0" smtClean="0"/>
              <a:t>FEC (1) </a:t>
            </a:r>
            <a:endParaRPr lang="en-US" dirty="0"/>
          </a:p>
        </p:txBody>
      </p:sp>
      <p:sp>
        <p:nvSpPr>
          <p:cNvPr id="3" name="Content Placeholder 2"/>
          <p:cNvSpPr>
            <a:spLocks noGrp="1"/>
          </p:cNvSpPr>
          <p:nvPr>
            <p:ph idx="1"/>
          </p:nvPr>
        </p:nvSpPr>
        <p:spPr/>
        <p:txBody>
          <a:bodyPr/>
          <a:lstStyle/>
          <a:p>
            <a:r>
              <a:rPr lang="en-US" dirty="0" smtClean="0">
                <a:sym typeface="Wingdings" panose="05000000000000000000" pitchFamily="2" charset="2"/>
              </a:rPr>
              <a:t>Comparison </a:t>
            </a:r>
            <a:r>
              <a:rPr lang="en-US" dirty="0">
                <a:sym typeface="Wingdings" panose="05000000000000000000" pitchFamily="2" charset="2"/>
              </a:rPr>
              <a:t>based on same on-air time to have same energy requirement for </a:t>
            </a:r>
            <a:r>
              <a:rPr lang="en-US" dirty="0" smtClean="0">
                <a:sym typeface="Wingdings" panose="05000000000000000000" pitchFamily="2" charset="2"/>
              </a:rPr>
              <a:t>transmission</a:t>
            </a:r>
            <a:r>
              <a:rPr lang="en-US" dirty="0" smtClean="0"/>
              <a:t> </a:t>
            </a:r>
          </a:p>
          <a:p>
            <a:endParaRPr lang="en-US" dirty="0" smtClean="0"/>
          </a:p>
          <a:p>
            <a:r>
              <a:rPr lang="en-US" dirty="0" smtClean="0"/>
              <a:t>FEC 1/3 Convolutional Code + </a:t>
            </a:r>
            <a:r>
              <a:rPr lang="en-US" dirty="0" err="1" smtClean="0"/>
              <a:t>Codeword</a:t>
            </a:r>
            <a:r>
              <a:rPr lang="en-US" dirty="0" smtClean="0"/>
              <a:t> fragmentation</a:t>
            </a:r>
            <a:endParaRPr lang="en-US" dirty="0"/>
          </a:p>
          <a:p>
            <a:pPr lvl="1"/>
            <a:r>
              <a:rPr lang="en-US" dirty="0" smtClean="0"/>
              <a:t>Effective </a:t>
            </a:r>
            <a:r>
              <a:rPr lang="en-US" dirty="0"/>
              <a:t>data </a:t>
            </a:r>
            <a:r>
              <a:rPr lang="en-US" dirty="0" smtClean="0"/>
              <a:t>rate </a:t>
            </a:r>
            <a:r>
              <a:rPr lang="en-US" dirty="0"/>
              <a:t>~4.66 </a:t>
            </a:r>
            <a:r>
              <a:rPr lang="en-US" dirty="0" err="1"/>
              <a:t>kbit</a:t>
            </a:r>
            <a:r>
              <a:rPr lang="en-US" dirty="0"/>
              <a:t>/s </a:t>
            </a:r>
          </a:p>
          <a:p>
            <a:pPr lvl="1"/>
            <a:r>
              <a:rPr lang="en-US" dirty="0" smtClean="0"/>
              <a:t>Total on-air time 66ms</a:t>
            </a:r>
          </a:p>
          <a:p>
            <a:pPr lvl="1"/>
            <a:endParaRPr lang="en-US" dirty="0" smtClean="0"/>
          </a:p>
          <a:p>
            <a:r>
              <a:rPr lang="en-US" dirty="0" err="1" smtClean="0"/>
              <a:t>Uncoded</a:t>
            </a:r>
            <a:r>
              <a:rPr lang="en-US" dirty="0" smtClean="0"/>
              <a:t> single transmission</a:t>
            </a:r>
          </a:p>
          <a:p>
            <a:pPr lvl="1"/>
            <a:r>
              <a:rPr lang="en-US" dirty="0" smtClean="0"/>
              <a:t>38.25 Byte = 306 bits @ 4.76 </a:t>
            </a:r>
            <a:r>
              <a:rPr lang="en-US" dirty="0" err="1" smtClean="0"/>
              <a:t>kbit</a:t>
            </a:r>
            <a:r>
              <a:rPr lang="en-US" dirty="0" smtClean="0"/>
              <a:t>/s </a:t>
            </a:r>
          </a:p>
          <a:p>
            <a:pPr lvl="1"/>
            <a:r>
              <a:rPr lang="en-US" dirty="0">
                <a:sym typeface="Wingdings" panose="05000000000000000000" pitchFamily="2" charset="2"/>
              </a:rPr>
              <a:t>T</a:t>
            </a:r>
            <a:r>
              <a:rPr lang="en-US" dirty="0" smtClean="0">
                <a:sym typeface="Wingdings" panose="05000000000000000000" pitchFamily="2" charset="2"/>
              </a:rPr>
              <a:t>otal on-air time 64ms</a:t>
            </a:r>
            <a:endParaRPr lang="en-US" dirty="0">
              <a:sym typeface="Wingdings" panose="05000000000000000000" pitchFamily="2" charset="2"/>
            </a:endParaRP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42</a:t>
            </a:fld>
            <a:endParaRPr lang="en-US" altLang="de-DE"/>
          </a:p>
        </p:txBody>
      </p:sp>
    </p:spTree>
    <p:extLst>
      <p:ext uri="{BB962C8B-B14F-4D97-AF65-F5344CB8AC3E}">
        <p14:creationId xmlns:p14="http://schemas.microsoft.com/office/powerpoint/2010/main" val="609234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3" y="1752599"/>
            <a:ext cx="6336702" cy="4526216"/>
          </a:xfrm>
        </p:spPr>
      </p:pic>
      <p:sp>
        <p:nvSpPr>
          <p:cNvPr id="2" name="Title 1"/>
          <p:cNvSpPr>
            <a:spLocks noGrp="1"/>
          </p:cNvSpPr>
          <p:nvPr>
            <p:ph type="title"/>
          </p:nvPr>
        </p:nvSpPr>
        <p:spPr/>
        <p:txBody>
          <a:bodyPr/>
          <a:lstStyle/>
          <a:p>
            <a:r>
              <a:rPr lang="en-US" dirty="0" smtClean="0"/>
              <a:t>Impact of fragmentation </a:t>
            </a:r>
            <a:r>
              <a:rPr lang="en-US" dirty="0"/>
              <a:t>with </a:t>
            </a:r>
            <a:r>
              <a:rPr lang="en-US" dirty="0" smtClean="0"/>
              <a:t>FEC (2) </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43</a:t>
            </a:fld>
            <a:endParaRPr lang="en-US" altLang="de-DE"/>
          </a:p>
        </p:txBody>
      </p:sp>
      <p:sp>
        <p:nvSpPr>
          <p:cNvPr id="8" name="TextBox 7"/>
          <p:cNvSpPr txBox="1"/>
          <p:nvPr/>
        </p:nvSpPr>
        <p:spPr>
          <a:xfrm>
            <a:off x="6082084" y="2204864"/>
            <a:ext cx="2376116" cy="3416320"/>
          </a:xfrm>
          <a:prstGeom prst="rect">
            <a:avLst/>
          </a:prstGeom>
          <a:noFill/>
        </p:spPr>
        <p:txBody>
          <a:bodyPr wrap="square" rtlCol="0">
            <a:spAutoFit/>
          </a:bodyPr>
          <a:lstStyle/>
          <a:p>
            <a:pPr marL="171450" indent="-171450">
              <a:buFont typeface="Arial" panose="020B0604020202020204" pitchFamily="34" charset="0"/>
              <a:buChar char="•"/>
            </a:pPr>
            <a:r>
              <a:rPr lang="en-US" sz="1800" dirty="0" smtClean="0">
                <a:latin typeface="+mn-lt"/>
              </a:rPr>
              <a:t>no interference</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a:latin typeface="+mn-lt"/>
              </a:rPr>
              <a:t>transmission at same transmission </a:t>
            </a:r>
            <a:r>
              <a:rPr lang="en-US" sz="1800" dirty="0" smtClean="0">
                <a:latin typeface="+mn-lt"/>
              </a:rPr>
              <a:t>energy</a:t>
            </a:r>
            <a:endParaRPr lang="en-US" sz="1800" dirty="0">
              <a:latin typeface="+mn-lt"/>
            </a:endParaRP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15 dB gain </a:t>
            </a:r>
            <a:r>
              <a:rPr lang="en-US" sz="1800" dirty="0">
                <a:latin typeface="+mn-lt"/>
              </a:rPr>
              <a:t>of proposal compared to </a:t>
            </a:r>
            <a:r>
              <a:rPr lang="en-US" sz="1800" dirty="0" err="1">
                <a:latin typeface="+mn-lt"/>
              </a:rPr>
              <a:t>uncoded</a:t>
            </a:r>
            <a:r>
              <a:rPr lang="en-US" sz="1800" dirty="0">
                <a:latin typeface="+mn-lt"/>
              </a:rPr>
              <a:t> </a:t>
            </a:r>
            <a:r>
              <a:rPr lang="en-US" sz="1800" dirty="0" smtClean="0">
                <a:latin typeface="+mn-lt"/>
              </a:rPr>
              <a:t>at </a:t>
            </a:r>
            <a:r>
              <a:rPr lang="en-US" sz="1800" dirty="0">
                <a:latin typeface="+mn-lt"/>
              </a:rPr>
              <a:t>1% PER</a:t>
            </a:r>
            <a:endParaRPr lang="en-US" sz="1800" dirty="0" smtClean="0">
              <a:latin typeface="+mn-lt"/>
            </a:endParaRP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endParaRPr lang="en-US" sz="1800" dirty="0">
              <a:latin typeface="+mn-lt"/>
            </a:endParaRPr>
          </a:p>
        </p:txBody>
      </p:sp>
      <p:cxnSp>
        <p:nvCxnSpPr>
          <p:cNvPr id="10" name="Straight Arrow Connector 9"/>
          <p:cNvCxnSpPr/>
          <p:nvPr/>
        </p:nvCxnSpPr>
        <p:spPr bwMode="auto">
          <a:xfrm flipV="1">
            <a:off x="2445891" y="5270028"/>
            <a:ext cx="2815084" cy="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3562963" y="5131528"/>
            <a:ext cx="580939" cy="276999"/>
          </a:xfrm>
          <a:prstGeom prst="rect">
            <a:avLst/>
          </a:prstGeom>
          <a:solidFill>
            <a:schemeClr val="accent3"/>
          </a:solidFill>
        </p:spPr>
        <p:txBody>
          <a:bodyPr wrap="square" rtlCol="0">
            <a:spAutoFit/>
          </a:bodyPr>
          <a:lstStyle/>
          <a:p>
            <a:pPr algn="ctr"/>
            <a:r>
              <a:rPr lang="en-US" dirty="0" smtClean="0">
                <a:latin typeface="+mn-lt"/>
              </a:rPr>
              <a:t>15 dB</a:t>
            </a:r>
            <a:endParaRPr lang="en-US" dirty="0">
              <a:latin typeface="+mn-lt"/>
            </a:endParaRPr>
          </a:p>
        </p:txBody>
      </p:sp>
    </p:spTree>
    <p:extLst>
      <p:ext uri="{BB962C8B-B14F-4D97-AF65-F5344CB8AC3E}">
        <p14:creationId xmlns:p14="http://schemas.microsoft.com/office/powerpoint/2010/main" val="935849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01138"/>
            <a:ext cx="6400813" cy="4572009"/>
          </a:xfrm>
          <a:prstGeom prst="rect">
            <a:avLst/>
          </a:prstGeom>
        </p:spPr>
      </p:pic>
      <p:sp>
        <p:nvSpPr>
          <p:cNvPr id="2" name="Title 1"/>
          <p:cNvSpPr>
            <a:spLocks noGrp="1"/>
          </p:cNvSpPr>
          <p:nvPr>
            <p:ph type="title"/>
          </p:nvPr>
        </p:nvSpPr>
        <p:spPr/>
        <p:txBody>
          <a:bodyPr/>
          <a:lstStyle/>
          <a:p>
            <a:r>
              <a:rPr lang="en-US" dirty="0" smtClean="0"/>
              <a:t>Impact of fragmentation with FEC (3) </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44</a:t>
            </a:fld>
            <a:endParaRPr lang="en-US" altLang="de-DE"/>
          </a:p>
        </p:txBody>
      </p:sp>
      <p:sp>
        <p:nvSpPr>
          <p:cNvPr id="7" name="TextBox 6"/>
          <p:cNvSpPr txBox="1"/>
          <p:nvPr/>
        </p:nvSpPr>
        <p:spPr>
          <a:xfrm>
            <a:off x="6082084" y="2204864"/>
            <a:ext cx="2376116" cy="3693319"/>
          </a:xfrm>
          <a:prstGeom prst="rect">
            <a:avLst/>
          </a:prstGeom>
          <a:noFill/>
        </p:spPr>
        <p:txBody>
          <a:bodyPr wrap="square" rtlCol="0">
            <a:spAutoFit/>
          </a:bodyPr>
          <a:lstStyle/>
          <a:p>
            <a:pPr marL="171450" indent="-171450">
              <a:buFont typeface="Arial" panose="020B0604020202020204" pitchFamily="34" charset="0"/>
              <a:buChar char="•"/>
            </a:pPr>
            <a:r>
              <a:rPr lang="it-IT" sz="1800" dirty="0" err="1" smtClean="0">
                <a:latin typeface="+mn-lt"/>
              </a:rPr>
              <a:t>interference</a:t>
            </a:r>
            <a:r>
              <a:rPr lang="it-IT" sz="1800" dirty="0" smtClean="0">
                <a:latin typeface="+mn-lt"/>
              </a:rPr>
              <a:t> outdoor </a:t>
            </a:r>
            <a:r>
              <a:rPr lang="it-IT" sz="1800" dirty="0" err="1" smtClean="0">
                <a:latin typeface="+mn-lt"/>
              </a:rPr>
              <a:t>urban</a:t>
            </a:r>
            <a:r>
              <a:rPr lang="it-IT" sz="1800" dirty="0" smtClean="0">
                <a:latin typeface="+mn-lt"/>
              </a:rPr>
              <a:t>, </a:t>
            </a:r>
            <a:br>
              <a:rPr lang="it-IT" sz="1800" dirty="0" smtClean="0">
                <a:latin typeface="+mn-lt"/>
              </a:rPr>
            </a:br>
            <a:r>
              <a:rPr lang="it-IT" sz="1800" dirty="0" smtClean="0">
                <a:latin typeface="+mn-lt"/>
              </a:rPr>
              <a:t>h = 140m [4]</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a:latin typeface="+mn-lt"/>
              </a:rPr>
              <a:t>transmission at same transmission </a:t>
            </a:r>
            <a:r>
              <a:rPr lang="en-US" sz="1800" dirty="0" smtClean="0">
                <a:latin typeface="+mn-lt"/>
              </a:rPr>
              <a:t>energy</a:t>
            </a:r>
            <a:endParaRPr lang="en-US" sz="1800" dirty="0">
              <a:latin typeface="+mn-lt"/>
            </a:endParaRPr>
          </a:p>
          <a:p>
            <a:pPr marL="171450" indent="-171450">
              <a:buFont typeface="Arial" panose="020B0604020202020204" pitchFamily="34" charset="0"/>
              <a:buChar char="•"/>
            </a:pPr>
            <a:endParaRPr lang="en-US" sz="1800" dirty="0" smtClean="0">
              <a:latin typeface="+mn-lt"/>
            </a:endParaRPr>
          </a:p>
          <a:p>
            <a:pPr marL="171450" indent="-171450">
              <a:buFont typeface="Arial" panose="020B0604020202020204" pitchFamily="34" charset="0"/>
              <a:buChar char="•"/>
            </a:pPr>
            <a:r>
              <a:rPr lang="en-US" sz="1800" dirty="0">
                <a:latin typeface="+mn-lt"/>
              </a:rPr>
              <a:t>28 dB+ gain of proposal compared to </a:t>
            </a:r>
            <a:r>
              <a:rPr lang="en-US" sz="1800" dirty="0" err="1">
                <a:latin typeface="+mn-lt"/>
              </a:rPr>
              <a:t>uncoded</a:t>
            </a:r>
            <a:r>
              <a:rPr lang="en-US" sz="1800" dirty="0">
                <a:latin typeface="+mn-lt"/>
              </a:rPr>
              <a:t> </a:t>
            </a:r>
            <a:r>
              <a:rPr lang="en-US" sz="1800" dirty="0" smtClean="0">
                <a:latin typeface="+mn-lt"/>
              </a:rPr>
              <a:t>at </a:t>
            </a:r>
            <a:r>
              <a:rPr lang="en-US" sz="1800" dirty="0">
                <a:latin typeface="+mn-lt"/>
              </a:rPr>
              <a:t>1% PER</a:t>
            </a:r>
          </a:p>
          <a:p>
            <a:pPr marL="171450" indent="-171450">
              <a:buFont typeface="Arial" panose="020B0604020202020204" pitchFamily="34" charset="0"/>
              <a:buChar char="•"/>
            </a:pPr>
            <a:endParaRPr lang="en-US" sz="1800" dirty="0">
              <a:latin typeface="+mn-lt"/>
            </a:endParaRPr>
          </a:p>
        </p:txBody>
      </p:sp>
      <p:cxnSp>
        <p:nvCxnSpPr>
          <p:cNvPr id="11" name="Straight Arrow Connector 10"/>
          <p:cNvCxnSpPr/>
          <p:nvPr/>
        </p:nvCxnSpPr>
        <p:spPr bwMode="auto">
          <a:xfrm flipV="1">
            <a:off x="2376041" y="5349402"/>
            <a:ext cx="3564111" cy="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3707904" y="5210902"/>
            <a:ext cx="732856" cy="276999"/>
          </a:xfrm>
          <a:prstGeom prst="rect">
            <a:avLst/>
          </a:prstGeom>
          <a:solidFill>
            <a:schemeClr val="accent3"/>
          </a:solidFill>
        </p:spPr>
        <p:txBody>
          <a:bodyPr wrap="square" rtlCol="0">
            <a:spAutoFit/>
          </a:bodyPr>
          <a:lstStyle/>
          <a:p>
            <a:pPr algn="ctr"/>
            <a:r>
              <a:rPr lang="en-US" dirty="0" smtClean="0">
                <a:latin typeface="+mn-lt"/>
              </a:rPr>
              <a:t>28.5 dB</a:t>
            </a:r>
            <a:endParaRPr lang="en-US" dirty="0">
              <a:latin typeface="+mn-lt"/>
            </a:endParaRPr>
          </a:p>
        </p:txBody>
      </p:sp>
    </p:spTree>
    <p:extLst>
      <p:ext uri="{BB962C8B-B14F-4D97-AF65-F5344CB8AC3E}">
        <p14:creationId xmlns:p14="http://schemas.microsoft.com/office/powerpoint/2010/main" val="975795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fragmentation </a:t>
            </a:r>
            <a:r>
              <a:rPr lang="en-US" dirty="0"/>
              <a:t>with </a:t>
            </a:r>
            <a:r>
              <a:rPr lang="en-US" dirty="0" smtClean="0"/>
              <a:t>FEC (4) </a:t>
            </a:r>
            <a:endParaRPr lang="en-US" dirty="0"/>
          </a:p>
        </p:txBody>
      </p:sp>
      <p:sp>
        <p:nvSpPr>
          <p:cNvPr id="3" name="Content Placeholder 2"/>
          <p:cNvSpPr>
            <a:spLocks noGrp="1"/>
          </p:cNvSpPr>
          <p:nvPr>
            <p:ph idx="1"/>
          </p:nvPr>
        </p:nvSpPr>
        <p:spPr/>
        <p:txBody>
          <a:bodyPr/>
          <a:lstStyle/>
          <a:p>
            <a:r>
              <a:rPr lang="en-US" dirty="0" smtClean="0"/>
              <a:t>Same on-air time for both transmissions for approximately similar power consumption</a:t>
            </a:r>
          </a:p>
          <a:p>
            <a:r>
              <a:rPr lang="en-US" dirty="0" smtClean="0">
                <a:sym typeface="Wingdings" panose="05000000000000000000" pitchFamily="2" charset="2"/>
              </a:rPr>
              <a:t>FEC </a:t>
            </a:r>
            <a:r>
              <a:rPr lang="en-US" dirty="0">
                <a:sym typeface="Wingdings" panose="05000000000000000000" pitchFamily="2" charset="2"/>
              </a:rPr>
              <a:t>coded can achieve same performance at ~ 1/500</a:t>
            </a:r>
            <a:r>
              <a:rPr lang="en-US" baseline="30000" dirty="0">
                <a:sym typeface="Wingdings" panose="05000000000000000000" pitchFamily="2" charset="2"/>
              </a:rPr>
              <a:t>th</a:t>
            </a:r>
            <a:r>
              <a:rPr lang="en-US" dirty="0">
                <a:sym typeface="Wingdings" panose="05000000000000000000" pitchFamily="2" charset="2"/>
              </a:rPr>
              <a:t> of the required transmit </a:t>
            </a:r>
            <a:r>
              <a:rPr lang="en-US" dirty="0" smtClean="0">
                <a:sym typeface="Wingdings" panose="05000000000000000000" pitchFamily="2" charset="2"/>
              </a:rPr>
              <a:t>energy</a:t>
            </a:r>
            <a:endParaRPr lang="en-US" dirty="0">
              <a:sym typeface="Wingdings" panose="05000000000000000000" pitchFamily="2" charset="2"/>
            </a:endParaRPr>
          </a:p>
          <a:p>
            <a:r>
              <a:rPr lang="en-US" dirty="0" smtClean="0"/>
              <a:t>28 dB difference in required energy correspond to roughly to the comparison of a coin cell battery to a milk carton with same energy density</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45</a:t>
            </a:fld>
            <a:endParaRPr lang="en-US" altLang="de-DE"/>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3182" b="99091" l="10000" r="99545">
                        <a14:foregroundMark x1="55909" y1="90682" x2="68636" y2="87500"/>
                      </a14:backgroundRemoval>
                    </a14:imgEffect>
                  </a14:imgLayer>
                </a14:imgProps>
              </a:ext>
              <a:ext uri="{28A0092B-C50C-407E-A947-70E740481C1C}">
                <a14:useLocalDpi xmlns:a14="http://schemas.microsoft.com/office/drawing/2010/main" val="0"/>
              </a:ext>
            </a:extLst>
          </a:blip>
          <a:stretch>
            <a:fillRect/>
          </a:stretch>
        </p:blipFill>
        <p:spPr>
          <a:xfrm>
            <a:off x="4139952" y="4038600"/>
            <a:ext cx="2289075" cy="22890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5733" y="5877271"/>
            <a:ext cx="268585" cy="268585"/>
          </a:xfrm>
          <a:prstGeom prst="rect">
            <a:avLst/>
          </a:prstGeom>
        </p:spPr>
      </p:pic>
      <p:sp>
        <p:nvSpPr>
          <p:cNvPr id="9" name="TextBox 8"/>
          <p:cNvSpPr txBox="1"/>
          <p:nvPr/>
        </p:nvSpPr>
        <p:spPr>
          <a:xfrm>
            <a:off x="4032126" y="5769759"/>
            <a:ext cx="441146" cy="400110"/>
          </a:xfrm>
          <a:prstGeom prst="rect">
            <a:avLst/>
          </a:prstGeom>
          <a:noFill/>
        </p:spPr>
        <p:txBody>
          <a:bodyPr wrap="none" rtlCol="0">
            <a:spAutoFit/>
          </a:bodyPr>
          <a:lstStyle/>
          <a:p>
            <a:r>
              <a:rPr lang="en-US" sz="2000" dirty="0" smtClean="0">
                <a:latin typeface="+mn-lt"/>
              </a:rPr>
              <a:t>vs</a:t>
            </a:r>
            <a:endParaRPr lang="en-US" dirty="0">
              <a:latin typeface="+mn-lt"/>
            </a:endParaRPr>
          </a:p>
        </p:txBody>
      </p:sp>
    </p:spTree>
    <p:extLst>
      <p:ext uri="{BB962C8B-B14F-4D97-AF65-F5344CB8AC3E}">
        <p14:creationId xmlns:p14="http://schemas.microsoft.com/office/powerpoint/2010/main" val="385254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Interference Robustness</a:t>
            </a:r>
          </a:p>
        </p:txBody>
      </p:sp>
      <p:sp>
        <p:nvSpPr>
          <p:cNvPr id="3" name="Content Placeholder 2"/>
          <p:cNvSpPr>
            <a:spLocks noGrp="1"/>
          </p:cNvSpPr>
          <p:nvPr>
            <p:ph idx="1"/>
          </p:nvPr>
        </p:nvSpPr>
        <p:spPr/>
        <p:txBody>
          <a:bodyPr/>
          <a:lstStyle/>
          <a:p>
            <a:r>
              <a:rPr lang="en-US" dirty="0"/>
              <a:t>Interference models to test against [3]</a:t>
            </a:r>
          </a:p>
          <a:p>
            <a:pPr lvl="1"/>
            <a:r>
              <a:rPr lang="en-US" dirty="0"/>
              <a:t>Required: Outdoor urban, </a:t>
            </a:r>
            <a:r>
              <a:rPr lang="en-US" dirty="0" err="1"/>
              <a:t>h</a:t>
            </a:r>
            <a:r>
              <a:rPr lang="en-US" baseline="-25000" dirty="0" err="1"/>
              <a:t>BS</a:t>
            </a:r>
            <a:r>
              <a:rPr lang="en-US" dirty="0"/>
              <a:t>=140m [4]</a:t>
            </a:r>
          </a:p>
          <a:p>
            <a:pPr lvl="1"/>
            <a:r>
              <a:rPr lang="en-US" dirty="0"/>
              <a:t>Additional: Outdoor urban, </a:t>
            </a:r>
            <a:r>
              <a:rPr lang="en-US" dirty="0" err="1" smtClean="0"/>
              <a:t>h</a:t>
            </a:r>
            <a:r>
              <a:rPr lang="en-US" baseline="-25000" dirty="0" err="1" smtClean="0"/>
              <a:t>BS</a:t>
            </a:r>
            <a:r>
              <a:rPr lang="en-US" dirty="0" smtClean="0"/>
              <a:t>=32m</a:t>
            </a:r>
          </a:p>
          <a:p>
            <a:pPr lvl="1"/>
            <a:endParaRPr lang="en-US" dirty="0"/>
          </a:p>
          <a:p>
            <a:r>
              <a:rPr lang="en-US" dirty="0" smtClean="0"/>
              <a:t>Channel model</a:t>
            </a:r>
          </a:p>
          <a:p>
            <a:pPr lvl="1"/>
            <a:r>
              <a:rPr lang="en-US" dirty="0" smtClean="0"/>
              <a:t>AWGN, static</a:t>
            </a:r>
          </a:p>
          <a:p>
            <a:endParaRPr lang="en-US" dirty="0" smtClean="0"/>
          </a:p>
          <a:p>
            <a:r>
              <a:rPr lang="en-US" dirty="0" smtClean="0"/>
              <a:t>Simulated </a:t>
            </a:r>
            <a:endParaRPr lang="en-US" dirty="0"/>
          </a:p>
          <a:p>
            <a:pPr lvl="1"/>
            <a:r>
              <a:rPr lang="en-US" dirty="0" smtClean="0"/>
              <a:t>Proposal: Rate 1/3 Convolutional Code, fragmented</a:t>
            </a:r>
          </a:p>
          <a:p>
            <a:pPr lvl="1"/>
            <a:r>
              <a:rPr lang="en-US" dirty="0" smtClean="0"/>
              <a:t>Single Packet: Rate 1/3 Convolutional Code, no fragmentation</a:t>
            </a:r>
          </a:p>
          <a:p>
            <a:pPr lvl="1"/>
            <a:endParaRPr lang="en-US" dirty="0"/>
          </a:p>
          <a:p>
            <a:pPr lvl="1"/>
            <a:r>
              <a:rPr lang="en-US" dirty="0"/>
              <a:t>Proposal AWGN: Reference Rate 1/3 Convolutional Code, fragmented, no interference</a:t>
            </a:r>
          </a:p>
          <a:p>
            <a:pPr lvl="1"/>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46</a:t>
            </a:fld>
            <a:endParaRPr lang="en-US" altLang="de-DE"/>
          </a:p>
        </p:txBody>
      </p:sp>
    </p:spTree>
    <p:extLst>
      <p:ext uri="{BB962C8B-B14F-4D97-AF65-F5344CB8AC3E}">
        <p14:creationId xmlns:p14="http://schemas.microsoft.com/office/powerpoint/2010/main" val="3334451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844675"/>
            <a:ext cx="6185334" cy="4418095"/>
          </a:xfrm>
        </p:spPr>
      </p:pic>
      <p:sp>
        <p:nvSpPr>
          <p:cNvPr id="2" name="Title 1"/>
          <p:cNvSpPr>
            <a:spLocks noGrp="1"/>
          </p:cNvSpPr>
          <p:nvPr>
            <p:ph type="title"/>
          </p:nvPr>
        </p:nvSpPr>
        <p:spPr/>
        <p:txBody>
          <a:bodyPr/>
          <a:lstStyle/>
          <a:p>
            <a:r>
              <a:rPr lang="en-US" dirty="0" smtClean="0"/>
              <a:t>Interference Robustness</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47</a:t>
            </a:fld>
            <a:endParaRPr lang="en-US" altLang="de-DE"/>
          </a:p>
        </p:txBody>
      </p:sp>
      <p:sp>
        <p:nvSpPr>
          <p:cNvPr id="7" name="TextBox 6"/>
          <p:cNvSpPr txBox="1"/>
          <p:nvPr/>
        </p:nvSpPr>
        <p:spPr>
          <a:xfrm>
            <a:off x="685800" y="2132856"/>
            <a:ext cx="2376116" cy="4247317"/>
          </a:xfrm>
          <a:prstGeom prst="rect">
            <a:avLst/>
          </a:prstGeom>
          <a:noFill/>
        </p:spPr>
        <p:txBody>
          <a:bodyPr wrap="square" rtlCol="0">
            <a:spAutoFit/>
          </a:bodyPr>
          <a:lstStyle/>
          <a:p>
            <a:pPr marL="171450" indent="-171450">
              <a:buFont typeface="Arial" panose="020B0604020202020204" pitchFamily="34" charset="0"/>
              <a:buChar char="•"/>
            </a:pPr>
            <a:r>
              <a:rPr lang="en-US" sz="1800" dirty="0">
                <a:latin typeface="+mn-lt"/>
              </a:rPr>
              <a:t>Scenario less exposed receiver rural, h = </a:t>
            </a:r>
            <a:r>
              <a:rPr lang="en-US" sz="1800" dirty="0" smtClean="0">
                <a:latin typeface="+mn-lt"/>
              </a:rPr>
              <a:t>32m</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&gt;5 </a:t>
            </a:r>
            <a:r>
              <a:rPr lang="en-US" sz="1800" dirty="0">
                <a:latin typeface="+mn-lt"/>
              </a:rPr>
              <a:t>dB gain </a:t>
            </a:r>
            <a:r>
              <a:rPr lang="en-US" sz="1800" dirty="0" smtClean="0">
                <a:latin typeface="+mn-lt"/>
              </a:rPr>
              <a:t>over </a:t>
            </a:r>
            <a:br>
              <a:rPr lang="en-US" sz="1800" dirty="0" smtClean="0">
                <a:latin typeface="+mn-lt"/>
              </a:rPr>
            </a:br>
            <a:r>
              <a:rPr lang="en-US" sz="1800" dirty="0" smtClean="0">
                <a:latin typeface="+mn-lt"/>
              </a:rPr>
              <a:t>non-fragmented transmission at 1% PER</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a:latin typeface="+mn-lt"/>
              </a:rPr>
              <a:t>only 1.5 dB loss compared to non-interfered </a:t>
            </a:r>
            <a:r>
              <a:rPr lang="en-US" sz="1800" dirty="0" smtClean="0">
                <a:latin typeface="+mn-lt"/>
              </a:rPr>
              <a:t>transmission at 1% PER</a:t>
            </a:r>
            <a:endParaRPr lang="en-US" sz="1800" dirty="0">
              <a:latin typeface="+mn-lt"/>
            </a:endParaRPr>
          </a:p>
          <a:p>
            <a:pPr marL="171450" indent="-171450">
              <a:buFont typeface="Arial" panose="020B0604020202020204" pitchFamily="34" charset="0"/>
              <a:buChar char="•"/>
            </a:pPr>
            <a:endParaRPr lang="en-US" sz="1800" dirty="0">
              <a:latin typeface="+mn-lt"/>
            </a:endParaRPr>
          </a:p>
        </p:txBody>
      </p:sp>
      <p:cxnSp>
        <p:nvCxnSpPr>
          <p:cNvPr id="12" name="Straight Arrow Connector 11"/>
          <p:cNvCxnSpPr/>
          <p:nvPr/>
        </p:nvCxnSpPr>
        <p:spPr bwMode="auto">
          <a:xfrm flipV="1">
            <a:off x="5436096" y="5274469"/>
            <a:ext cx="2376264" cy="4762"/>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6372200" y="5135969"/>
            <a:ext cx="648072" cy="276999"/>
          </a:xfrm>
          <a:prstGeom prst="rect">
            <a:avLst/>
          </a:prstGeom>
          <a:solidFill>
            <a:schemeClr val="accent3"/>
          </a:solidFill>
        </p:spPr>
        <p:txBody>
          <a:bodyPr wrap="square" rtlCol="0">
            <a:spAutoFit/>
          </a:bodyPr>
          <a:lstStyle/>
          <a:p>
            <a:r>
              <a:rPr lang="en-US" dirty="0" smtClean="0">
                <a:latin typeface="+mn-lt"/>
              </a:rPr>
              <a:t>&gt; 5 dB</a:t>
            </a:r>
            <a:endParaRPr lang="en-US" dirty="0">
              <a:latin typeface="+mn-lt"/>
            </a:endParaRPr>
          </a:p>
        </p:txBody>
      </p:sp>
    </p:spTree>
    <p:extLst>
      <p:ext uri="{BB962C8B-B14F-4D97-AF65-F5344CB8AC3E}">
        <p14:creationId xmlns:p14="http://schemas.microsoft.com/office/powerpoint/2010/main" val="1888723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Robustness</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48</a:t>
            </a:fld>
            <a:endParaRPr lang="en-US" altLang="de-DE"/>
          </a:p>
        </p:txBody>
      </p:sp>
      <p:sp>
        <p:nvSpPr>
          <p:cNvPr id="7" name="TextBox 6"/>
          <p:cNvSpPr txBox="1"/>
          <p:nvPr/>
        </p:nvSpPr>
        <p:spPr>
          <a:xfrm>
            <a:off x="685800" y="2132856"/>
            <a:ext cx="2376116" cy="3970318"/>
          </a:xfrm>
          <a:prstGeom prst="rect">
            <a:avLst/>
          </a:prstGeom>
          <a:noFill/>
        </p:spPr>
        <p:txBody>
          <a:bodyPr wrap="square" rtlCol="0">
            <a:spAutoFit/>
          </a:bodyPr>
          <a:lstStyle/>
          <a:p>
            <a:pPr marL="171450" indent="-171450">
              <a:buFont typeface="Arial" panose="020B0604020202020204" pitchFamily="34" charset="0"/>
              <a:buChar char="•"/>
            </a:pPr>
            <a:r>
              <a:rPr lang="it-IT" sz="1800" dirty="0" err="1">
                <a:latin typeface="+mn-lt"/>
              </a:rPr>
              <a:t>Required</a:t>
            </a:r>
            <a:r>
              <a:rPr lang="it-IT" sz="1800" dirty="0">
                <a:latin typeface="+mn-lt"/>
              </a:rPr>
              <a:t> Scenario </a:t>
            </a:r>
            <a:r>
              <a:rPr lang="it-IT" sz="1800" dirty="0" err="1">
                <a:latin typeface="+mn-lt"/>
              </a:rPr>
              <a:t>urban</a:t>
            </a:r>
            <a:r>
              <a:rPr lang="it-IT" sz="1800" dirty="0">
                <a:latin typeface="+mn-lt"/>
              </a:rPr>
              <a:t>, h = </a:t>
            </a:r>
            <a:r>
              <a:rPr lang="it-IT" sz="1800" dirty="0" smtClean="0">
                <a:latin typeface="+mn-lt"/>
              </a:rPr>
              <a:t>140m</a:t>
            </a:r>
            <a:r>
              <a:rPr lang="it-IT" sz="1800" dirty="0">
                <a:latin typeface="+mn-lt"/>
              </a:rPr>
              <a:t> </a:t>
            </a:r>
            <a:r>
              <a:rPr lang="it-IT" sz="1800" dirty="0" smtClean="0">
                <a:latin typeface="+mn-lt"/>
              </a:rPr>
              <a:t>[4]</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8.5 </a:t>
            </a:r>
            <a:r>
              <a:rPr lang="en-US" sz="1800" dirty="0">
                <a:latin typeface="+mn-lt"/>
              </a:rPr>
              <a:t>dB gain over </a:t>
            </a:r>
            <a:r>
              <a:rPr lang="en-US" sz="1800" dirty="0" smtClean="0">
                <a:latin typeface="+mn-lt"/>
              </a:rPr>
              <a:t>non-fragmented transmission at 1% PER</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only 3.5 </a:t>
            </a:r>
            <a:r>
              <a:rPr lang="en-US" sz="1800" dirty="0">
                <a:latin typeface="+mn-lt"/>
              </a:rPr>
              <a:t>dB loss compared to non-interfered </a:t>
            </a:r>
            <a:r>
              <a:rPr lang="en-US" sz="1800" dirty="0" smtClean="0">
                <a:latin typeface="+mn-lt"/>
              </a:rPr>
              <a:t>transmission at 1% PER</a:t>
            </a:r>
            <a:endParaRPr lang="en-US" sz="1800" dirty="0">
              <a:latin typeface="+mn-lt"/>
            </a:endParaRPr>
          </a:p>
          <a:p>
            <a:pPr marL="171450" indent="-171450">
              <a:buFont typeface="Arial" panose="020B0604020202020204" pitchFamily="34" charset="0"/>
              <a:buChar char="•"/>
            </a:pPr>
            <a:endParaRPr lang="en-US" sz="1800" dirty="0">
              <a:latin typeface="+mn-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745" y="1860674"/>
            <a:ext cx="6120679" cy="4371913"/>
          </a:xfrm>
          <a:prstGeom prst="rect">
            <a:avLst/>
          </a:prstGeom>
        </p:spPr>
      </p:pic>
      <p:cxnSp>
        <p:nvCxnSpPr>
          <p:cNvPr id="13" name="Straight Arrow Connector 12"/>
          <p:cNvCxnSpPr/>
          <p:nvPr/>
        </p:nvCxnSpPr>
        <p:spPr bwMode="auto">
          <a:xfrm>
            <a:off x="5544672" y="5255965"/>
            <a:ext cx="2483712" cy="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6400428" y="5117465"/>
            <a:ext cx="648072" cy="276999"/>
          </a:xfrm>
          <a:prstGeom prst="rect">
            <a:avLst/>
          </a:prstGeom>
          <a:solidFill>
            <a:schemeClr val="accent3"/>
          </a:solidFill>
        </p:spPr>
        <p:txBody>
          <a:bodyPr wrap="square" rtlCol="0">
            <a:spAutoFit/>
          </a:bodyPr>
          <a:lstStyle/>
          <a:p>
            <a:r>
              <a:rPr lang="en-US" dirty="0" smtClean="0">
                <a:latin typeface="+mn-lt"/>
              </a:rPr>
              <a:t>8.5 dB</a:t>
            </a:r>
            <a:endParaRPr lang="en-US" dirty="0">
              <a:latin typeface="+mn-lt"/>
            </a:endParaRPr>
          </a:p>
        </p:txBody>
      </p:sp>
    </p:spTree>
    <p:extLst>
      <p:ext uri="{BB962C8B-B14F-4D97-AF65-F5344CB8AC3E}">
        <p14:creationId xmlns:p14="http://schemas.microsoft.com/office/powerpoint/2010/main" val="39913759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Robustness</a:t>
            </a:r>
            <a:endParaRPr lang="en-US" dirty="0"/>
          </a:p>
        </p:txBody>
      </p:sp>
      <p:sp>
        <p:nvSpPr>
          <p:cNvPr id="3" name="Content Placeholder 2"/>
          <p:cNvSpPr>
            <a:spLocks noGrp="1"/>
          </p:cNvSpPr>
          <p:nvPr>
            <p:ph idx="1"/>
          </p:nvPr>
        </p:nvSpPr>
        <p:spPr/>
        <p:txBody>
          <a:bodyPr/>
          <a:lstStyle/>
          <a:p>
            <a:r>
              <a:rPr lang="en-US" dirty="0" smtClean="0"/>
              <a:t>Two different interference models considered</a:t>
            </a:r>
          </a:p>
          <a:p>
            <a:pPr lvl="1"/>
            <a:r>
              <a:rPr lang="en-US" dirty="0" smtClean="0"/>
              <a:t>32m less exposed antenna, less interference</a:t>
            </a:r>
          </a:p>
          <a:p>
            <a:pPr lvl="1"/>
            <a:r>
              <a:rPr lang="en-US" dirty="0" smtClean="0"/>
              <a:t>140m higher exposure to interferers</a:t>
            </a:r>
          </a:p>
          <a:p>
            <a:pPr lvl="1"/>
            <a:endParaRPr lang="en-US" dirty="0"/>
          </a:p>
          <a:p>
            <a:r>
              <a:rPr lang="en-US" dirty="0" smtClean="0"/>
              <a:t>The higher the interference, the more gain can be obtained by fragmentation</a:t>
            </a: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49</a:t>
            </a:fld>
            <a:endParaRPr lang="en-US" altLang="de-DE"/>
          </a:p>
        </p:txBody>
      </p:sp>
    </p:spTree>
    <p:extLst>
      <p:ext uri="{BB962C8B-B14F-4D97-AF65-F5344CB8AC3E}">
        <p14:creationId xmlns:p14="http://schemas.microsoft.com/office/powerpoint/2010/main" val="137971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Radio systems originally designed for reliable long range communication have to deal with increased interference, especially in narrow, unlicensed bands [4] </a:t>
            </a:r>
          </a:p>
          <a:p>
            <a:endParaRPr lang="en-US" dirty="0" smtClean="0"/>
          </a:p>
          <a:p>
            <a:endParaRPr lang="en-US" dirty="0" smtClean="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a:t>
            </a:fld>
            <a:endParaRPr lang="en-US" altLang="de-DE"/>
          </a:p>
        </p:txBody>
      </p:sp>
      <p:grpSp>
        <p:nvGrpSpPr>
          <p:cNvPr id="156" name="Group 60"/>
          <p:cNvGrpSpPr>
            <a:grpSpLocks noChangeAspect="1"/>
          </p:cNvGrpSpPr>
          <p:nvPr/>
        </p:nvGrpSpPr>
        <p:grpSpPr bwMode="auto">
          <a:xfrm>
            <a:off x="1595838" y="3068960"/>
            <a:ext cx="5919849" cy="3336012"/>
            <a:chOff x="1420" y="8093"/>
            <a:chExt cx="9405" cy="5301"/>
          </a:xfrm>
        </p:grpSpPr>
        <p:sp>
          <p:nvSpPr>
            <p:cNvPr id="157" name="AutoShape 158"/>
            <p:cNvSpPr>
              <a:spLocks noChangeAspect="1" noChangeArrowheads="1" noTextEdit="1"/>
            </p:cNvSpPr>
            <p:nvPr/>
          </p:nvSpPr>
          <p:spPr bwMode="auto">
            <a:xfrm>
              <a:off x="1420" y="8093"/>
              <a:ext cx="9405" cy="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158" name="Group 98"/>
            <p:cNvGrpSpPr>
              <a:grpSpLocks/>
            </p:cNvGrpSpPr>
            <p:nvPr/>
          </p:nvGrpSpPr>
          <p:grpSpPr bwMode="auto">
            <a:xfrm>
              <a:off x="1420" y="8207"/>
              <a:ext cx="9120" cy="5087"/>
              <a:chOff x="1420" y="8207"/>
              <a:chExt cx="9120" cy="5087"/>
            </a:xfrm>
          </p:grpSpPr>
          <p:grpSp>
            <p:nvGrpSpPr>
              <p:cNvPr id="170" name="Group 149"/>
              <p:cNvGrpSpPr>
                <a:grpSpLocks/>
              </p:cNvGrpSpPr>
              <p:nvPr/>
            </p:nvGrpSpPr>
            <p:grpSpPr bwMode="auto">
              <a:xfrm>
                <a:off x="2166" y="8207"/>
                <a:ext cx="7973" cy="4560"/>
                <a:chOff x="1990" y="8207"/>
                <a:chExt cx="7924" cy="4560"/>
              </a:xfrm>
            </p:grpSpPr>
            <p:sp>
              <p:nvSpPr>
                <p:cNvPr id="221" name="Line 157"/>
                <p:cNvSpPr>
                  <a:spLocks noChangeShapeType="1"/>
                </p:cNvSpPr>
                <p:nvPr/>
              </p:nvSpPr>
              <p:spPr bwMode="auto">
                <a:xfrm flipV="1">
                  <a:off x="1990"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2" name="Line 156"/>
                <p:cNvSpPr>
                  <a:spLocks noChangeShapeType="1"/>
                </p:cNvSpPr>
                <p:nvPr/>
              </p:nvSpPr>
              <p:spPr bwMode="auto">
                <a:xfrm flipV="1">
                  <a:off x="6517"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3" name="Line 155"/>
                <p:cNvSpPr>
                  <a:spLocks noChangeShapeType="1"/>
                </p:cNvSpPr>
                <p:nvPr/>
              </p:nvSpPr>
              <p:spPr bwMode="auto">
                <a:xfrm flipV="1">
                  <a:off x="425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4" name="Line 154"/>
                <p:cNvSpPr>
                  <a:spLocks noChangeShapeType="1"/>
                </p:cNvSpPr>
                <p:nvPr/>
              </p:nvSpPr>
              <p:spPr bwMode="auto">
                <a:xfrm flipV="1">
                  <a:off x="878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5" name="Line 153"/>
                <p:cNvSpPr>
                  <a:spLocks noChangeShapeType="1"/>
                </p:cNvSpPr>
                <p:nvPr/>
              </p:nvSpPr>
              <p:spPr bwMode="auto">
                <a:xfrm flipV="1">
                  <a:off x="991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6" name="Line 152"/>
                <p:cNvSpPr>
                  <a:spLocks noChangeShapeType="1"/>
                </p:cNvSpPr>
                <p:nvPr/>
              </p:nvSpPr>
              <p:spPr bwMode="auto">
                <a:xfrm flipV="1">
                  <a:off x="312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7" name="Line 151"/>
                <p:cNvSpPr>
                  <a:spLocks noChangeShapeType="1"/>
                </p:cNvSpPr>
                <p:nvPr/>
              </p:nvSpPr>
              <p:spPr bwMode="auto">
                <a:xfrm flipV="1">
                  <a:off x="5385"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8" name="Line 150"/>
                <p:cNvSpPr>
                  <a:spLocks noChangeShapeType="1"/>
                </p:cNvSpPr>
                <p:nvPr/>
              </p:nvSpPr>
              <p:spPr bwMode="auto">
                <a:xfrm flipV="1">
                  <a:off x="7649"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71" name="Line 148"/>
              <p:cNvSpPr>
                <a:spLocks noChangeShapeType="1"/>
              </p:cNvSpPr>
              <p:nvPr/>
            </p:nvSpPr>
            <p:spPr bwMode="auto">
              <a:xfrm>
                <a:off x="2051" y="12710"/>
                <a:ext cx="84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72" name="Line 147"/>
              <p:cNvSpPr>
                <a:spLocks noChangeShapeType="1"/>
              </p:cNvSpPr>
              <p:nvPr/>
            </p:nvSpPr>
            <p:spPr bwMode="auto">
              <a:xfrm flipV="1">
                <a:off x="2108" y="8207"/>
                <a:ext cx="1" cy="45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173" name="Group 121"/>
              <p:cNvGrpSpPr>
                <a:grpSpLocks/>
              </p:cNvGrpSpPr>
              <p:nvPr/>
            </p:nvGrpSpPr>
            <p:grpSpPr bwMode="auto">
              <a:xfrm>
                <a:off x="2108" y="8435"/>
                <a:ext cx="8432" cy="4105"/>
                <a:chOff x="3347" y="4157"/>
                <a:chExt cx="6278" cy="3275"/>
              </a:xfrm>
            </p:grpSpPr>
            <p:sp>
              <p:nvSpPr>
                <p:cNvPr id="196" name="Line 146"/>
                <p:cNvSpPr>
                  <a:spLocks noChangeShapeType="1"/>
                </p:cNvSpPr>
                <p:nvPr/>
              </p:nvSpPr>
              <p:spPr bwMode="auto">
                <a:xfrm flipV="1">
                  <a:off x="3347" y="633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7" name="Line 145"/>
                <p:cNvSpPr>
                  <a:spLocks noChangeShapeType="1"/>
                </p:cNvSpPr>
                <p:nvPr/>
              </p:nvSpPr>
              <p:spPr bwMode="auto">
                <a:xfrm>
                  <a:off x="3347" y="6475"/>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8" name="Line 144"/>
                <p:cNvSpPr>
                  <a:spLocks noChangeShapeType="1"/>
                </p:cNvSpPr>
                <p:nvPr/>
              </p:nvSpPr>
              <p:spPr bwMode="auto">
                <a:xfrm>
                  <a:off x="3347" y="661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9" name="Line 143"/>
                <p:cNvSpPr>
                  <a:spLocks noChangeShapeType="1"/>
                </p:cNvSpPr>
                <p:nvPr/>
              </p:nvSpPr>
              <p:spPr bwMode="auto">
                <a:xfrm>
                  <a:off x="3347" y="674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0" name="Line 142"/>
                <p:cNvSpPr>
                  <a:spLocks noChangeShapeType="1"/>
                </p:cNvSpPr>
                <p:nvPr/>
              </p:nvSpPr>
              <p:spPr bwMode="auto">
                <a:xfrm>
                  <a:off x="3347" y="688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1" name="Line 141"/>
                <p:cNvSpPr>
                  <a:spLocks noChangeShapeType="1"/>
                </p:cNvSpPr>
                <p:nvPr/>
              </p:nvSpPr>
              <p:spPr bwMode="auto">
                <a:xfrm>
                  <a:off x="3347" y="702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2" name="Line 140"/>
                <p:cNvSpPr>
                  <a:spLocks noChangeShapeType="1"/>
                </p:cNvSpPr>
                <p:nvPr/>
              </p:nvSpPr>
              <p:spPr bwMode="auto">
                <a:xfrm>
                  <a:off x="3347" y="715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3" name="Line 139"/>
                <p:cNvSpPr>
                  <a:spLocks noChangeShapeType="1"/>
                </p:cNvSpPr>
                <p:nvPr/>
              </p:nvSpPr>
              <p:spPr bwMode="auto">
                <a:xfrm>
                  <a:off x="3347" y="7294"/>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4" name="Line 138"/>
                <p:cNvSpPr>
                  <a:spLocks noChangeShapeType="1"/>
                </p:cNvSpPr>
                <p:nvPr/>
              </p:nvSpPr>
              <p:spPr bwMode="auto">
                <a:xfrm>
                  <a:off x="3347" y="7431"/>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5" name="Line 137"/>
                <p:cNvSpPr>
                  <a:spLocks noChangeShapeType="1"/>
                </p:cNvSpPr>
                <p:nvPr/>
              </p:nvSpPr>
              <p:spPr bwMode="auto">
                <a:xfrm flipV="1">
                  <a:off x="3347" y="538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6" name="Line 136"/>
                <p:cNvSpPr>
                  <a:spLocks noChangeShapeType="1"/>
                </p:cNvSpPr>
                <p:nvPr/>
              </p:nvSpPr>
              <p:spPr bwMode="auto">
                <a:xfrm>
                  <a:off x="3347" y="5521"/>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7" name="Line 135"/>
                <p:cNvSpPr>
                  <a:spLocks noChangeShapeType="1"/>
                </p:cNvSpPr>
                <p:nvPr/>
              </p:nvSpPr>
              <p:spPr bwMode="auto">
                <a:xfrm>
                  <a:off x="3347" y="565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8" name="Line 134"/>
                <p:cNvSpPr>
                  <a:spLocks noChangeShapeType="1"/>
                </p:cNvSpPr>
                <p:nvPr/>
              </p:nvSpPr>
              <p:spPr bwMode="auto">
                <a:xfrm>
                  <a:off x="3347" y="579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9" name="Line 133"/>
                <p:cNvSpPr>
                  <a:spLocks noChangeShapeType="1"/>
                </p:cNvSpPr>
                <p:nvPr/>
              </p:nvSpPr>
              <p:spPr bwMode="auto">
                <a:xfrm>
                  <a:off x="3347" y="5930"/>
                  <a:ext cx="6278"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0" name="Line 132"/>
                <p:cNvSpPr>
                  <a:spLocks noChangeShapeType="1"/>
                </p:cNvSpPr>
                <p:nvPr/>
              </p:nvSpPr>
              <p:spPr bwMode="auto">
                <a:xfrm>
                  <a:off x="3347" y="606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1" name="Line 131"/>
                <p:cNvSpPr>
                  <a:spLocks noChangeShapeType="1"/>
                </p:cNvSpPr>
                <p:nvPr/>
              </p:nvSpPr>
              <p:spPr bwMode="auto">
                <a:xfrm>
                  <a:off x="3347" y="6203"/>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2" name="Line 130"/>
                <p:cNvSpPr>
                  <a:spLocks noChangeShapeType="1"/>
                </p:cNvSpPr>
                <p:nvPr/>
              </p:nvSpPr>
              <p:spPr bwMode="auto">
                <a:xfrm flipV="1">
                  <a:off x="3347" y="4157"/>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3" name="Line 129"/>
                <p:cNvSpPr>
                  <a:spLocks noChangeShapeType="1"/>
                </p:cNvSpPr>
                <p:nvPr/>
              </p:nvSpPr>
              <p:spPr bwMode="auto">
                <a:xfrm>
                  <a:off x="3347" y="4293"/>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4" name="Line 128"/>
                <p:cNvSpPr>
                  <a:spLocks noChangeShapeType="1"/>
                </p:cNvSpPr>
                <p:nvPr/>
              </p:nvSpPr>
              <p:spPr bwMode="auto">
                <a:xfrm>
                  <a:off x="3347" y="443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5" name="Line 127"/>
                <p:cNvSpPr>
                  <a:spLocks noChangeShapeType="1"/>
                </p:cNvSpPr>
                <p:nvPr/>
              </p:nvSpPr>
              <p:spPr bwMode="auto">
                <a:xfrm>
                  <a:off x="3347" y="4566"/>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6" name="Line 126"/>
                <p:cNvSpPr>
                  <a:spLocks noChangeShapeType="1"/>
                </p:cNvSpPr>
                <p:nvPr/>
              </p:nvSpPr>
              <p:spPr bwMode="auto">
                <a:xfrm>
                  <a:off x="3347" y="4702"/>
                  <a:ext cx="6277" cy="3"/>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7" name="Line 125"/>
                <p:cNvSpPr>
                  <a:spLocks noChangeShapeType="1"/>
                </p:cNvSpPr>
                <p:nvPr/>
              </p:nvSpPr>
              <p:spPr bwMode="auto">
                <a:xfrm>
                  <a:off x="3347" y="484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8" name="Line 124"/>
                <p:cNvSpPr>
                  <a:spLocks noChangeShapeType="1"/>
                </p:cNvSpPr>
                <p:nvPr/>
              </p:nvSpPr>
              <p:spPr bwMode="auto">
                <a:xfrm>
                  <a:off x="3347" y="497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9" name="Line 123"/>
                <p:cNvSpPr>
                  <a:spLocks noChangeShapeType="1"/>
                </p:cNvSpPr>
                <p:nvPr/>
              </p:nvSpPr>
              <p:spPr bwMode="auto">
                <a:xfrm>
                  <a:off x="3347" y="5112"/>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0" name="Line 122"/>
                <p:cNvSpPr>
                  <a:spLocks noChangeShapeType="1"/>
                </p:cNvSpPr>
                <p:nvPr/>
              </p:nvSpPr>
              <p:spPr bwMode="auto">
                <a:xfrm>
                  <a:off x="3347" y="524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74" name="Text Box 120"/>
              <p:cNvSpPr txBox="1">
                <a:spLocks noChangeArrowheads="1"/>
              </p:cNvSpPr>
              <p:nvPr/>
            </p:nvSpPr>
            <p:spPr bwMode="auto">
              <a:xfrm>
                <a:off x="1994" y="12767"/>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5" name="Text Box 119"/>
              <p:cNvSpPr txBox="1">
                <a:spLocks noChangeArrowheads="1"/>
              </p:cNvSpPr>
              <p:nvPr/>
            </p:nvSpPr>
            <p:spPr bwMode="auto">
              <a:xfrm>
                <a:off x="8762"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6" name="Text Box 118"/>
              <p:cNvSpPr txBox="1">
                <a:spLocks noChangeArrowheads="1"/>
              </p:cNvSpPr>
              <p:nvPr/>
            </p:nvSpPr>
            <p:spPr bwMode="auto">
              <a:xfrm>
                <a:off x="7615"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7" name="Text Box 117"/>
              <p:cNvSpPr txBox="1">
                <a:spLocks noChangeArrowheads="1"/>
              </p:cNvSpPr>
              <p:nvPr/>
            </p:nvSpPr>
            <p:spPr bwMode="auto">
              <a:xfrm>
                <a:off x="6468"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8" name="Text Box 116"/>
              <p:cNvSpPr txBox="1">
                <a:spLocks noChangeArrowheads="1"/>
              </p:cNvSpPr>
              <p:nvPr/>
            </p:nvSpPr>
            <p:spPr bwMode="auto">
              <a:xfrm>
                <a:off x="5320"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9" name="Text Box 115"/>
              <p:cNvSpPr txBox="1">
                <a:spLocks noChangeArrowheads="1"/>
              </p:cNvSpPr>
              <p:nvPr/>
            </p:nvSpPr>
            <p:spPr bwMode="auto">
              <a:xfrm>
                <a:off x="4231"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0" name="Text Box 114"/>
              <p:cNvSpPr txBox="1">
                <a:spLocks noChangeArrowheads="1"/>
              </p:cNvSpPr>
              <p:nvPr/>
            </p:nvSpPr>
            <p:spPr bwMode="auto">
              <a:xfrm>
                <a:off x="3083"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1" name="Text Box 113"/>
              <p:cNvSpPr txBox="1">
                <a:spLocks noChangeArrowheads="1"/>
              </p:cNvSpPr>
              <p:nvPr/>
            </p:nvSpPr>
            <p:spPr bwMode="auto">
              <a:xfrm>
                <a:off x="1994" y="13052"/>
                <a:ext cx="8374"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time [sec]  </a:t>
                </a: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82" name="Text Box 112"/>
              <p:cNvSpPr txBox="1">
                <a:spLocks noChangeArrowheads="1"/>
              </p:cNvSpPr>
              <p:nvPr/>
            </p:nvSpPr>
            <p:spPr bwMode="auto">
              <a:xfrm>
                <a:off x="1592" y="1231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3" name="Text Box 111"/>
              <p:cNvSpPr txBox="1">
                <a:spLocks noChangeArrowheads="1"/>
              </p:cNvSpPr>
              <p:nvPr/>
            </p:nvSpPr>
            <p:spPr bwMode="auto">
              <a:xfrm>
                <a:off x="1592" y="1196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4" name="Text Box 110"/>
              <p:cNvSpPr txBox="1">
                <a:spLocks noChangeArrowheads="1"/>
              </p:cNvSpPr>
              <p:nvPr/>
            </p:nvSpPr>
            <p:spPr bwMode="auto">
              <a:xfrm>
                <a:off x="1592" y="1162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5" name="Text Box 109"/>
              <p:cNvSpPr txBox="1">
                <a:spLocks noChangeArrowheads="1"/>
              </p:cNvSpPr>
              <p:nvPr/>
            </p:nvSpPr>
            <p:spPr bwMode="auto">
              <a:xfrm>
                <a:off x="1592" y="1128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6</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6" name="Text Box 108"/>
              <p:cNvSpPr txBox="1">
                <a:spLocks noChangeArrowheads="1"/>
              </p:cNvSpPr>
              <p:nvPr/>
            </p:nvSpPr>
            <p:spPr bwMode="auto">
              <a:xfrm>
                <a:off x="1592" y="1094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8</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7" name="Text Box 107"/>
              <p:cNvSpPr txBox="1">
                <a:spLocks noChangeArrowheads="1"/>
              </p:cNvSpPr>
              <p:nvPr/>
            </p:nvSpPr>
            <p:spPr bwMode="auto">
              <a:xfrm>
                <a:off x="1592" y="1060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10</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88" name="Text Box 106"/>
              <p:cNvSpPr txBox="1">
                <a:spLocks noChangeArrowheads="1"/>
              </p:cNvSpPr>
              <p:nvPr/>
            </p:nvSpPr>
            <p:spPr bwMode="auto">
              <a:xfrm>
                <a:off x="1592" y="1025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9" name="Text Box 105"/>
              <p:cNvSpPr txBox="1">
                <a:spLocks noChangeArrowheads="1"/>
              </p:cNvSpPr>
              <p:nvPr/>
            </p:nvSpPr>
            <p:spPr bwMode="auto">
              <a:xfrm>
                <a:off x="1592" y="991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0" name="Text Box 104"/>
              <p:cNvSpPr txBox="1">
                <a:spLocks noChangeArrowheads="1"/>
              </p:cNvSpPr>
              <p:nvPr/>
            </p:nvSpPr>
            <p:spPr bwMode="auto">
              <a:xfrm>
                <a:off x="1592" y="957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16</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91" name="Text Box 103"/>
              <p:cNvSpPr txBox="1">
                <a:spLocks noChangeArrowheads="1"/>
              </p:cNvSpPr>
              <p:nvPr/>
            </p:nvSpPr>
            <p:spPr bwMode="auto">
              <a:xfrm>
                <a:off x="1592" y="923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18</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92" name="Text Box 102"/>
              <p:cNvSpPr txBox="1">
                <a:spLocks noChangeArrowheads="1"/>
              </p:cNvSpPr>
              <p:nvPr/>
            </p:nvSpPr>
            <p:spPr bwMode="auto">
              <a:xfrm>
                <a:off x="1592" y="889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3" name="Text Box 101"/>
              <p:cNvSpPr txBox="1">
                <a:spLocks noChangeArrowheads="1"/>
              </p:cNvSpPr>
              <p:nvPr/>
            </p:nvSpPr>
            <p:spPr bwMode="auto">
              <a:xfrm>
                <a:off x="1592" y="854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4" name="Text Box 100"/>
              <p:cNvSpPr txBox="1">
                <a:spLocks noChangeArrowheads="1"/>
              </p:cNvSpPr>
              <p:nvPr/>
            </p:nvSpPr>
            <p:spPr bwMode="auto">
              <a:xfrm>
                <a:off x="1420" y="9005"/>
                <a:ext cx="344" cy="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frequency channel </a:t>
                </a: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95" name="Text Box 99"/>
              <p:cNvSpPr txBox="1">
                <a:spLocks noChangeArrowheads="1"/>
              </p:cNvSpPr>
              <p:nvPr/>
            </p:nvSpPr>
            <p:spPr bwMode="auto">
              <a:xfrm>
                <a:off x="9909" y="1276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grpSp>
        <p:sp>
          <p:nvSpPr>
            <p:cNvPr id="159" name="Rectangle 97"/>
            <p:cNvSpPr>
              <a:spLocks noChangeArrowheads="1"/>
            </p:cNvSpPr>
            <p:nvPr/>
          </p:nvSpPr>
          <p:spPr bwMode="auto">
            <a:xfrm>
              <a:off x="6778" y="8264"/>
              <a:ext cx="2280" cy="4446"/>
            </a:xfrm>
            <a:prstGeom prst="rect">
              <a:avLst/>
            </a:prstGeom>
            <a:solidFill>
              <a:srgbClr val="D4E6F4"/>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0" name="AutoShape 96"/>
            <p:cNvSpPr>
              <a:spLocks noChangeArrowheads="1"/>
            </p:cNvSpPr>
            <p:nvPr/>
          </p:nvSpPr>
          <p:spPr bwMode="auto">
            <a:xfrm>
              <a:off x="2161" y="8264"/>
              <a:ext cx="7309" cy="4446"/>
            </a:xfrm>
            <a:prstGeom prst="parallelogram">
              <a:avLst>
                <a:gd name="adj" fmla="val 157712"/>
              </a:avLst>
            </a:prstGeom>
            <a:solidFill>
              <a:srgbClr val="B1C802"/>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grpSp>
          <p:nvGrpSpPr>
            <p:cNvPr id="161" name="Group 93"/>
            <p:cNvGrpSpPr>
              <a:grpSpLocks/>
            </p:cNvGrpSpPr>
            <p:nvPr/>
          </p:nvGrpSpPr>
          <p:grpSpPr bwMode="auto">
            <a:xfrm>
              <a:off x="2104" y="11000"/>
              <a:ext cx="8379" cy="251"/>
              <a:chOff x="2104" y="11000"/>
              <a:chExt cx="8379" cy="251"/>
            </a:xfrm>
          </p:grpSpPr>
          <p:sp>
            <p:nvSpPr>
              <p:cNvPr id="168" name="Rectangle 95"/>
              <p:cNvSpPr>
                <a:spLocks noChangeArrowheads="1"/>
              </p:cNvSpPr>
              <p:nvPr/>
            </p:nvSpPr>
            <p:spPr bwMode="auto">
              <a:xfrm>
                <a:off x="2104" y="11000"/>
                <a:ext cx="8379" cy="242"/>
              </a:xfrm>
              <a:prstGeom prst="rect">
                <a:avLst/>
              </a:prstGeom>
              <a:solidFill>
                <a:srgbClr val="FFF381"/>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sp>
            <p:nvSpPr>
              <p:cNvPr id="169" name="Text Box 94"/>
              <p:cNvSpPr txBox="1">
                <a:spLocks noChangeArrowheads="1"/>
              </p:cNvSpPr>
              <p:nvPr/>
            </p:nvSpPr>
            <p:spPr bwMode="auto">
              <a:xfrm>
                <a:off x="7633" y="11009"/>
                <a:ext cx="256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narrow</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-band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grpSp>
          <p:nvGrpSpPr>
            <p:cNvPr id="162" name="Group 90"/>
            <p:cNvGrpSpPr>
              <a:grpSpLocks/>
            </p:cNvGrpSpPr>
            <p:nvPr/>
          </p:nvGrpSpPr>
          <p:grpSpPr bwMode="auto">
            <a:xfrm>
              <a:off x="3301" y="8321"/>
              <a:ext cx="285" cy="4390"/>
              <a:chOff x="3301" y="8321"/>
              <a:chExt cx="285" cy="4390"/>
            </a:xfrm>
          </p:grpSpPr>
          <p:sp>
            <p:nvSpPr>
              <p:cNvPr id="166" name="Rectangle 165"/>
              <p:cNvSpPr>
                <a:spLocks noChangeArrowheads="1"/>
              </p:cNvSpPr>
              <p:nvPr/>
            </p:nvSpPr>
            <p:spPr bwMode="auto">
              <a:xfrm>
                <a:off x="3301" y="8321"/>
                <a:ext cx="285" cy="4390"/>
              </a:xfrm>
              <a:prstGeom prst="rect">
                <a:avLst/>
              </a:prstGeom>
              <a:solidFill>
                <a:srgbClr val="FBCB8C"/>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7" name="Text Box 91"/>
              <p:cNvSpPr txBox="1">
                <a:spLocks noChangeArrowheads="1"/>
              </p:cNvSpPr>
              <p:nvPr/>
            </p:nvSpPr>
            <p:spPr bwMode="auto">
              <a:xfrm>
                <a:off x="3325" y="9347"/>
                <a:ext cx="242" cy="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wide</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-band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
          <p:nvSpPr>
            <p:cNvPr id="163" name="Text Box 89"/>
            <p:cNvSpPr txBox="1">
              <a:spLocks noChangeArrowheads="1"/>
            </p:cNvSpPr>
            <p:nvPr/>
          </p:nvSpPr>
          <p:spPr bwMode="auto">
            <a:xfrm>
              <a:off x="5695" y="8720"/>
              <a:ext cx="1881" cy="540"/>
            </a:xfrm>
            <a:prstGeom prst="rect">
              <a:avLst/>
            </a:prstGeom>
            <a:solidFill>
              <a:srgbClr val="FFFFFF"/>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b="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r>
                <a:rPr kumimoji="0" lang="de-DE"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linear </a:t>
              </a:r>
              <a:r>
                <a:rPr kumimoji="0" lang="de-DE" altLang="de-DE" sz="1000" b="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frequency</a:t>
              </a:r>
              <a:r>
                <a:rPr kumimoji="0" lang="de-DE"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a:t>
              </a:r>
              <a:r>
                <a:rPr kumimoji="0" lang="de-DE" altLang="de-DE" sz="1000" b="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sweep</a:t>
              </a:r>
              <a:endParaRPr kumimoji="0" lang="de-DE"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64" name="Line 88"/>
            <p:cNvSpPr>
              <a:spLocks noChangeShapeType="1"/>
            </p:cNvSpPr>
            <p:nvPr/>
          </p:nvSpPr>
          <p:spPr bwMode="auto">
            <a:xfrm>
              <a:off x="7576" y="8948"/>
              <a:ext cx="285" cy="228"/>
            </a:xfrm>
            <a:prstGeom prst="line">
              <a:avLst/>
            </a:prstGeom>
            <a:noFill/>
            <a:ln w="9525">
              <a:solidFill>
                <a:srgbClr val="000000"/>
              </a:solidFill>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65" name="Text Box 87"/>
            <p:cNvSpPr txBox="1">
              <a:spLocks noChangeArrowheads="1"/>
            </p:cNvSpPr>
            <p:nvPr/>
          </p:nvSpPr>
          <p:spPr bwMode="auto">
            <a:xfrm>
              <a:off x="6892" y="10430"/>
              <a:ext cx="2052"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wide</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band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spread-spectrum</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Tree>
    <p:extLst>
      <p:ext uri="{BB962C8B-B14F-4D97-AF65-F5344CB8AC3E}">
        <p14:creationId xmlns:p14="http://schemas.microsoft.com/office/powerpoint/2010/main" val="36345054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Multipath Performance</a:t>
            </a:r>
            <a:endParaRPr lang="en-US" dirty="0"/>
          </a:p>
        </p:txBody>
      </p:sp>
      <p:sp>
        <p:nvSpPr>
          <p:cNvPr id="3" name="Content Placeholder 2"/>
          <p:cNvSpPr>
            <a:spLocks noGrp="1"/>
          </p:cNvSpPr>
          <p:nvPr>
            <p:ph idx="1"/>
          </p:nvPr>
        </p:nvSpPr>
        <p:spPr/>
        <p:txBody>
          <a:bodyPr/>
          <a:lstStyle/>
          <a:p>
            <a:r>
              <a:rPr lang="en-US" dirty="0" smtClean="0"/>
              <a:t>Check impact of multi path fading as required by [3]</a:t>
            </a:r>
          </a:p>
          <a:p>
            <a:endParaRPr lang="en-US" dirty="0"/>
          </a:p>
          <a:p>
            <a:r>
              <a:rPr lang="en-US" dirty="0" smtClean="0"/>
              <a:t>Use higher symbol rate of 8 x 2.380 </a:t>
            </a:r>
            <a:r>
              <a:rPr lang="en-US" dirty="0" err="1" smtClean="0"/>
              <a:t>kBit</a:t>
            </a:r>
            <a:r>
              <a:rPr lang="en-US" dirty="0" smtClean="0"/>
              <a:t>/s to see any impact</a:t>
            </a:r>
          </a:p>
          <a:p>
            <a:endParaRPr lang="en-US" dirty="0"/>
          </a:p>
          <a:p>
            <a:r>
              <a:rPr lang="en-US" dirty="0"/>
              <a:t>Channel </a:t>
            </a:r>
            <a:r>
              <a:rPr lang="en-US" dirty="0" smtClean="0"/>
              <a:t>models</a:t>
            </a:r>
          </a:p>
          <a:p>
            <a:pPr lvl="1"/>
            <a:r>
              <a:rPr lang="en-US" dirty="0" smtClean="0"/>
              <a:t>Single path channel </a:t>
            </a:r>
            <a:r>
              <a:rPr lang="en-US" dirty="0" smtClean="0">
                <a:sym typeface="Wingdings" panose="05000000000000000000" pitchFamily="2" charset="2"/>
              </a:rPr>
              <a:t> no inter-symbol-interference (ISI)</a:t>
            </a:r>
            <a:endParaRPr lang="en-US" dirty="0"/>
          </a:p>
          <a:p>
            <a:pPr lvl="1"/>
            <a:r>
              <a:rPr lang="en-US" dirty="0" smtClean="0"/>
              <a:t>2-Tap Multipath channel</a:t>
            </a:r>
          </a:p>
          <a:p>
            <a:pPr lvl="2"/>
            <a:r>
              <a:rPr lang="en-US" dirty="0" smtClean="0"/>
              <a:t>Taps equally strong</a:t>
            </a:r>
          </a:p>
          <a:p>
            <a:pPr lvl="2"/>
            <a:r>
              <a:rPr lang="en-US" dirty="0" smtClean="0"/>
              <a:t>Time between taps = 1/8</a:t>
            </a:r>
            <a:r>
              <a:rPr lang="en-US" baseline="30000" dirty="0" smtClean="0"/>
              <a:t>th</a:t>
            </a:r>
            <a:r>
              <a:rPr lang="en-US" dirty="0" smtClean="0"/>
              <a:t> of the symbol rate </a:t>
            </a:r>
            <a:r>
              <a:rPr lang="en-US" dirty="0" smtClean="0">
                <a:sym typeface="Wingdings" panose="05000000000000000000" pitchFamily="2" charset="2"/>
              </a:rPr>
              <a:t></a:t>
            </a:r>
            <a:r>
              <a:rPr lang="en-US" dirty="0" smtClean="0"/>
              <a:t> 6.6µs</a:t>
            </a:r>
            <a:endParaRPr lang="en-US" dirty="0"/>
          </a:p>
          <a:p>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50</a:t>
            </a:fld>
            <a:endParaRPr lang="en-US" altLang="de-DE"/>
          </a:p>
        </p:txBody>
      </p:sp>
    </p:spTree>
    <p:extLst>
      <p:ext uri="{BB962C8B-B14F-4D97-AF65-F5344CB8AC3E}">
        <p14:creationId xmlns:p14="http://schemas.microsoft.com/office/powerpoint/2010/main" val="3888894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691640" y="2220395"/>
            <a:ext cx="576072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Multipath Performance</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51</a:t>
            </a:fld>
            <a:endParaRPr lang="en-US" altLang="de-DE"/>
          </a:p>
        </p:txBody>
      </p:sp>
      <p:sp>
        <p:nvSpPr>
          <p:cNvPr id="8" name="Content Placeholder 7"/>
          <p:cNvSpPr>
            <a:spLocks noGrp="1"/>
          </p:cNvSpPr>
          <p:nvPr>
            <p:ph idx="1"/>
          </p:nvPr>
        </p:nvSpPr>
        <p:spPr>
          <a:xfrm>
            <a:off x="685800" y="1981200"/>
            <a:ext cx="8134672" cy="4114800"/>
          </a:xfrm>
        </p:spPr>
        <p:txBody>
          <a:bodyPr/>
          <a:lstStyle/>
          <a:p>
            <a:r>
              <a:rPr lang="en-US" dirty="0" smtClean="0"/>
              <a:t>Almost no impact on the performance for a multipath channel </a:t>
            </a:r>
            <a:br>
              <a:rPr lang="en-US" dirty="0" smtClean="0"/>
            </a:br>
            <a:endParaRPr lang="en-US" dirty="0" smtClean="0"/>
          </a:p>
          <a:p>
            <a:pPr marL="0" indent="0">
              <a:buNone/>
            </a:pPr>
            <a:endParaRPr lang="en-US" dirty="0"/>
          </a:p>
        </p:txBody>
      </p:sp>
    </p:spTree>
    <p:extLst>
      <p:ext uri="{BB962C8B-B14F-4D97-AF65-F5344CB8AC3E}">
        <p14:creationId xmlns:p14="http://schemas.microsoft.com/office/powerpoint/2010/main" val="4105815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Performance</a:t>
            </a:r>
            <a:endParaRPr lang="en-US" dirty="0"/>
          </a:p>
        </p:txBody>
      </p:sp>
      <p:sp>
        <p:nvSpPr>
          <p:cNvPr id="3" name="Content Placeholder 2"/>
          <p:cNvSpPr>
            <a:spLocks noGrp="1"/>
          </p:cNvSpPr>
          <p:nvPr>
            <p:ph idx="1"/>
          </p:nvPr>
        </p:nvSpPr>
        <p:spPr/>
        <p:txBody>
          <a:bodyPr/>
          <a:lstStyle/>
          <a:p>
            <a:r>
              <a:rPr lang="en-US" dirty="0" smtClean="0"/>
              <a:t>Demonstrate performance in a mobile channel as discussed [6]</a:t>
            </a:r>
          </a:p>
          <a:p>
            <a:endParaRPr lang="en-US" dirty="0" smtClean="0"/>
          </a:p>
          <a:p>
            <a:r>
              <a:rPr lang="en-US" dirty="0" smtClean="0"/>
              <a:t>Channel Models used for comparison</a:t>
            </a:r>
            <a:endParaRPr lang="en-US" dirty="0"/>
          </a:p>
          <a:p>
            <a:pPr lvl="1"/>
            <a:r>
              <a:rPr lang="en-US" dirty="0"/>
              <a:t>TU 6-TAP, 0km/h [4]</a:t>
            </a:r>
          </a:p>
          <a:p>
            <a:pPr lvl="1"/>
            <a:r>
              <a:rPr lang="en-US" dirty="0"/>
              <a:t>TU 6-TAP, 30km/h [6]</a:t>
            </a:r>
          </a:p>
          <a:p>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52</a:t>
            </a:fld>
            <a:endParaRPr lang="en-US" altLang="de-DE"/>
          </a:p>
        </p:txBody>
      </p:sp>
    </p:spTree>
    <p:extLst>
      <p:ext uri="{BB962C8B-B14F-4D97-AF65-F5344CB8AC3E}">
        <p14:creationId xmlns:p14="http://schemas.microsoft.com/office/powerpoint/2010/main" val="1571415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275856" y="2239926"/>
            <a:ext cx="576072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Mobility Performance</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53</a:t>
            </a:fld>
            <a:endParaRPr lang="en-US" altLang="de-DE"/>
          </a:p>
        </p:txBody>
      </p:sp>
      <p:sp>
        <p:nvSpPr>
          <p:cNvPr id="10" name="Content Placeholder 9"/>
          <p:cNvSpPr>
            <a:spLocks noGrp="1"/>
          </p:cNvSpPr>
          <p:nvPr>
            <p:ph idx="1"/>
          </p:nvPr>
        </p:nvSpPr>
        <p:spPr>
          <a:xfrm>
            <a:off x="685800" y="1981200"/>
            <a:ext cx="7924800" cy="4114800"/>
          </a:xfrm>
        </p:spPr>
        <p:txBody>
          <a:bodyPr/>
          <a:lstStyle/>
          <a:p>
            <a:r>
              <a:rPr lang="en-US" dirty="0" smtClean="0"/>
              <a:t>Performance at 30 km/h decreases roughly by 4 dB</a:t>
            </a:r>
          </a:p>
          <a:p>
            <a:endParaRPr lang="en-US" dirty="0"/>
          </a:p>
          <a:p>
            <a:r>
              <a:rPr lang="en-US" dirty="0" smtClean="0"/>
              <a:t>LPWA applications</a:t>
            </a:r>
            <a:br>
              <a:rPr lang="en-US" dirty="0" smtClean="0"/>
            </a:br>
            <a:r>
              <a:rPr lang="en-US" dirty="0" smtClean="0"/>
              <a:t>are mostly stationary</a:t>
            </a:r>
            <a:endParaRPr lang="en-US" dirty="0"/>
          </a:p>
          <a:p>
            <a:endParaRPr lang="en-US" dirty="0" smtClean="0"/>
          </a:p>
          <a:p>
            <a:r>
              <a:rPr lang="en-US" dirty="0" smtClean="0"/>
              <a:t>Slow moving</a:t>
            </a:r>
            <a:br>
              <a:rPr lang="en-US" dirty="0" smtClean="0"/>
            </a:br>
            <a:r>
              <a:rPr lang="en-US" dirty="0" smtClean="0"/>
              <a:t>nodes are still</a:t>
            </a:r>
            <a:br>
              <a:rPr lang="en-US" dirty="0" smtClean="0"/>
            </a:br>
            <a:r>
              <a:rPr lang="en-US" dirty="0" smtClean="0"/>
              <a:t>receivable, however</a:t>
            </a:r>
            <a:br>
              <a:rPr lang="en-US" dirty="0" smtClean="0"/>
            </a:br>
            <a:r>
              <a:rPr lang="en-US" dirty="0" smtClean="0"/>
              <a:t>a small impact on </a:t>
            </a:r>
            <a:br>
              <a:rPr lang="en-US" dirty="0" smtClean="0"/>
            </a:br>
            <a:r>
              <a:rPr lang="en-US" dirty="0" smtClean="0"/>
              <a:t>range is to be</a:t>
            </a:r>
            <a:br>
              <a:rPr lang="en-US" dirty="0" smtClean="0"/>
            </a:br>
            <a:r>
              <a:rPr lang="en-US" dirty="0" smtClean="0"/>
              <a:t>expected</a:t>
            </a:r>
          </a:p>
        </p:txBody>
      </p:sp>
    </p:spTree>
    <p:extLst>
      <p:ext uri="{BB962C8B-B14F-4D97-AF65-F5344CB8AC3E}">
        <p14:creationId xmlns:p14="http://schemas.microsoft.com/office/powerpoint/2010/main" val="953314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Coexistence</a:t>
            </a:r>
            <a:endParaRPr lang="en-US" dirty="0"/>
          </a:p>
        </p:txBody>
      </p:sp>
      <p:sp>
        <p:nvSpPr>
          <p:cNvPr id="3" name="Content Placeholder 2"/>
          <p:cNvSpPr>
            <a:spLocks noGrp="1"/>
          </p:cNvSpPr>
          <p:nvPr>
            <p:ph idx="1"/>
          </p:nvPr>
        </p:nvSpPr>
        <p:spPr/>
        <p:txBody>
          <a:bodyPr/>
          <a:lstStyle/>
          <a:p>
            <a:pPr lvl="0"/>
            <a:r>
              <a:rPr lang="en-US" dirty="0"/>
              <a:t>LBT and fragmentation allows for flexible adjustment to channel conditions</a:t>
            </a:r>
            <a:endParaRPr lang="en-US" sz="1800" dirty="0"/>
          </a:p>
          <a:p>
            <a:pPr lvl="1"/>
            <a:r>
              <a:rPr lang="en-US" dirty="0"/>
              <a:t>Pause between fragments allows good channel analysis for </a:t>
            </a:r>
            <a:r>
              <a:rPr lang="en-US" dirty="0" smtClean="0"/>
              <a:t>LBT</a:t>
            </a:r>
            <a:endParaRPr lang="en-US" sz="1600" dirty="0"/>
          </a:p>
          <a:p>
            <a:pPr lvl="1"/>
            <a:r>
              <a:rPr lang="en-US" dirty="0"/>
              <a:t>Finer LBT granularity possible than existing LECIM for </a:t>
            </a:r>
            <a:r>
              <a:rPr lang="en-US" dirty="0" smtClean="0"/>
              <a:t>packet lengths</a:t>
            </a:r>
            <a:endParaRPr lang="en-US" sz="1600" dirty="0"/>
          </a:p>
          <a:p>
            <a:pPr lvl="0"/>
            <a:r>
              <a:rPr lang="en-US" dirty="0"/>
              <a:t>High success rate even in heavily used channels </a:t>
            </a:r>
            <a:r>
              <a:rPr lang="en-US" dirty="0">
                <a:sym typeface="Wingdings" panose="05000000000000000000" pitchFamily="2" charset="2"/>
              </a:rPr>
              <a:t></a:t>
            </a:r>
            <a:r>
              <a:rPr lang="en-US" dirty="0"/>
              <a:t> little to no retransmissions required</a:t>
            </a:r>
            <a:endParaRPr lang="en-US" sz="1800" dirty="0"/>
          </a:p>
          <a:p>
            <a:pPr lvl="0"/>
            <a:r>
              <a:rPr lang="en-US" dirty="0"/>
              <a:t>Preambles differs from legacy systems</a:t>
            </a:r>
            <a:endParaRPr lang="en-US" sz="1800" dirty="0"/>
          </a:p>
          <a:p>
            <a:pPr lvl="0"/>
            <a:r>
              <a:rPr lang="en-US" dirty="0"/>
              <a:t>High frequency dynamic allows to avoid narrow systems </a:t>
            </a:r>
            <a:endParaRPr lang="en-US" sz="1800" dirty="0"/>
          </a:p>
          <a:p>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54</a:t>
            </a:fld>
            <a:endParaRPr lang="en-US" altLang="de-DE"/>
          </a:p>
        </p:txBody>
      </p:sp>
    </p:spTree>
    <p:extLst>
      <p:ext uri="{BB962C8B-B14F-4D97-AF65-F5344CB8AC3E}">
        <p14:creationId xmlns:p14="http://schemas.microsoft.com/office/powerpoint/2010/main" val="1118305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Thank you!</a:t>
            </a:r>
            <a:endParaRPr lang="en-US" dirty="0"/>
          </a:p>
        </p:txBody>
      </p:sp>
      <p:sp>
        <p:nvSpPr>
          <p:cNvPr id="9" name="Subtitle 8"/>
          <p:cNvSpPr>
            <a:spLocks noGrp="1"/>
          </p:cNvSpPr>
          <p:nvPr>
            <p:ph type="subTitle" idx="1"/>
          </p:nvPr>
        </p:nvSpPr>
        <p:spPr/>
        <p:txBody>
          <a:bodyPr/>
          <a:lstStyle/>
          <a:p>
            <a:r>
              <a:rPr lang="en-US" dirty="0" smtClean="0"/>
              <a:t>Any questions or suggestions?</a:t>
            </a:r>
            <a:endParaRPr lang="en-US" dirty="0"/>
          </a:p>
        </p:txBody>
      </p:sp>
      <p:sp>
        <p:nvSpPr>
          <p:cNvPr id="5" name="Date Placeholder 4"/>
          <p:cNvSpPr>
            <a:spLocks noGrp="1"/>
          </p:cNvSpPr>
          <p:nvPr>
            <p:ph type="dt" sz="half" idx="10"/>
          </p:nvPr>
        </p:nvSpPr>
        <p:spPr/>
        <p:txBody>
          <a:bodyPr/>
          <a:lstStyle/>
          <a:p>
            <a:r>
              <a:rPr lang="en-US" altLang="de-DE" smtClean="0"/>
              <a:t>September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55</a:t>
            </a:fld>
            <a:endParaRPr lang="en-US" altLang="de-DE"/>
          </a:p>
        </p:txBody>
      </p:sp>
    </p:spTree>
    <p:extLst>
      <p:ext uri="{BB962C8B-B14F-4D97-AF65-F5344CB8AC3E}">
        <p14:creationId xmlns:p14="http://schemas.microsoft.com/office/powerpoint/2010/main" val="37050694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56</a:t>
            </a:fld>
            <a:endParaRPr lang="en-US" altLang="de-DE"/>
          </a:p>
        </p:txBody>
      </p:sp>
      <p:graphicFrame>
        <p:nvGraphicFramePr>
          <p:cNvPr id="8" name="Table 7"/>
          <p:cNvGraphicFramePr>
            <a:graphicFrameLocks noGrp="1"/>
          </p:cNvGraphicFramePr>
          <p:nvPr>
            <p:extLst>
              <p:ext uri="{D42A27DB-BD31-4B8C-83A1-F6EECF244321}">
                <p14:modId xmlns:p14="http://schemas.microsoft.com/office/powerpoint/2010/main" val="3585337444"/>
              </p:ext>
            </p:extLst>
          </p:nvPr>
        </p:nvGraphicFramePr>
        <p:xfrm>
          <a:off x="865684" y="1981200"/>
          <a:ext cx="7488832" cy="4095750"/>
        </p:xfrm>
        <a:graphic>
          <a:graphicData uri="http://schemas.openxmlformats.org/drawingml/2006/table">
            <a:tbl>
              <a:tblPr firstRow="1" firstCol="1" bandRow="1"/>
              <a:tblGrid>
                <a:gridCol w="432048">
                  <a:extLst>
                    <a:ext uri="{9D8B030D-6E8A-4147-A177-3AD203B41FA5}">
                      <a16:colId xmlns:a16="http://schemas.microsoft.com/office/drawing/2014/main" val="3256804124"/>
                    </a:ext>
                  </a:extLst>
                </a:gridCol>
                <a:gridCol w="7056784">
                  <a:extLst>
                    <a:ext uri="{9D8B030D-6E8A-4147-A177-3AD203B41FA5}">
                      <a16:colId xmlns:a16="http://schemas.microsoft.com/office/drawing/2014/main" val="1068527642"/>
                    </a:ext>
                  </a:extLst>
                </a:gridCol>
              </a:tblGrid>
              <a:tr h="0">
                <a:tc>
                  <a:txBody>
                    <a:bodyPr/>
                    <a:lstStyle/>
                    <a:p>
                      <a:pPr>
                        <a:spcAft>
                          <a:spcPts val="0"/>
                        </a:spcAft>
                      </a:pPr>
                      <a:r>
                        <a:rPr lang="en-US" sz="2000" dirty="0">
                          <a:effectLst/>
                          <a:latin typeface="+mn-lt"/>
                          <a:ea typeface="Times New Roman" panose="02020603050405020304" pitchFamily="18" charset="0"/>
                        </a:rPr>
                        <a:t>[1] </a:t>
                      </a:r>
                    </a:p>
                  </a:txBody>
                  <a:tcPr marL="9525" marR="9525" marT="9525" marB="9525">
                    <a:lnL>
                      <a:noFill/>
                    </a:lnL>
                    <a:lnR>
                      <a:noFill/>
                    </a:lnR>
                    <a:lnT>
                      <a:noFill/>
                    </a:lnT>
                    <a:lnB>
                      <a:noFill/>
                    </a:lnB>
                  </a:tcPr>
                </a:tc>
                <a:tc>
                  <a:txBody>
                    <a:bodyPr/>
                    <a:lstStyle/>
                    <a:p>
                      <a:pPr>
                        <a:spcAft>
                          <a:spcPts val="0"/>
                        </a:spcAft>
                      </a:pPr>
                      <a:r>
                        <a:rPr lang="en-US" sz="2000" dirty="0">
                          <a:effectLst/>
                          <a:latin typeface="+mn-lt"/>
                          <a:ea typeface="Times New Roman" panose="02020603050405020304" pitchFamily="18" charset="0"/>
                        </a:rPr>
                        <a:t>LAN/MAN Standards Committee, </a:t>
                      </a:r>
                      <a:r>
                        <a:rPr lang="en-US" sz="2000" i="1" dirty="0">
                          <a:effectLst/>
                          <a:latin typeface="+mn-lt"/>
                          <a:ea typeface="Times New Roman" panose="02020603050405020304" pitchFamily="18" charset="0"/>
                        </a:rPr>
                        <a:t>IEEE Standard for Low-Rate, </a:t>
                      </a:r>
                      <a:r>
                        <a:rPr lang="en-US" sz="2000" dirty="0">
                          <a:effectLst/>
                          <a:latin typeface="+mn-lt"/>
                          <a:ea typeface="Times New Roman" panose="02020603050405020304" pitchFamily="18" charset="0"/>
                        </a:rPr>
                        <a:t>IEEE </a:t>
                      </a:r>
                      <a:r>
                        <a:rPr lang="en-US" sz="2000" dirty="0" err="1">
                          <a:effectLst/>
                          <a:latin typeface="+mn-lt"/>
                          <a:ea typeface="Times New Roman" panose="02020603050405020304" pitchFamily="18" charset="0"/>
                        </a:rPr>
                        <a:t>Std</a:t>
                      </a:r>
                      <a:r>
                        <a:rPr lang="en-US" sz="2000" dirty="0">
                          <a:effectLst/>
                          <a:latin typeface="+mn-lt"/>
                          <a:ea typeface="Times New Roman" panose="02020603050405020304" pitchFamily="18" charset="0"/>
                        </a:rPr>
                        <a:t> 802.15.4-2015, 2015. </a:t>
                      </a:r>
                    </a:p>
                  </a:txBody>
                  <a:tcPr marL="9525" marR="9525" marT="9525" marB="9525">
                    <a:lnL>
                      <a:noFill/>
                    </a:lnL>
                    <a:lnR>
                      <a:noFill/>
                    </a:lnR>
                    <a:lnT>
                      <a:noFill/>
                    </a:lnT>
                    <a:lnB>
                      <a:noFill/>
                    </a:lnB>
                  </a:tcPr>
                </a:tc>
                <a:extLst>
                  <a:ext uri="{0D108BD9-81ED-4DB2-BD59-A6C34878D82A}">
                    <a16:rowId xmlns:a16="http://schemas.microsoft.com/office/drawing/2014/main" val="4129412005"/>
                  </a:ext>
                </a:extLst>
              </a:tr>
              <a:tr h="0">
                <a:tc>
                  <a:txBody>
                    <a:bodyPr/>
                    <a:lstStyle/>
                    <a:p>
                      <a:pPr>
                        <a:spcAft>
                          <a:spcPts val="0"/>
                        </a:spcAft>
                      </a:pPr>
                      <a:r>
                        <a:rPr lang="en-US" sz="2000">
                          <a:effectLst/>
                          <a:latin typeface="+mn-lt"/>
                          <a:ea typeface="Times New Roman" panose="02020603050405020304" pitchFamily="18" charset="0"/>
                        </a:rPr>
                        <a:t>[2] </a:t>
                      </a:r>
                    </a:p>
                  </a:txBody>
                  <a:tcPr marL="9525" marR="9525" marT="9525" marB="9525">
                    <a:lnL>
                      <a:noFill/>
                    </a:lnL>
                    <a:lnR>
                      <a:noFill/>
                    </a:lnR>
                    <a:lnT>
                      <a:noFill/>
                    </a:lnT>
                    <a:lnB>
                      <a:noFill/>
                    </a:lnB>
                  </a:tcPr>
                </a:tc>
                <a:tc>
                  <a:txBody>
                    <a:bodyPr/>
                    <a:lstStyle/>
                    <a:p>
                      <a:pPr>
                        <a:spcAft>
                          <a:spcPts val="0"/>
                        </a:spcAft>
                      </a:pPr>
                      <a:r>
                        <a:rPr lang="de-DE" sz="2000">
                          <a:effectLst/>
                          <a:latin typeface="+mn-lt"/>
                          <a:ea typeface="Times New Roman" panose="02020603050405020304" pitchFamily="18" charset="0"/>
                        </a:rPr>
                        <a:t>R. Heile, </a:t>
                      </a:r>
                      <a:r>
                        <a:rPr lang="de-DE" sz="2000" i="1">
                          <a:effectLst/>
                          <a:latin typeface="+mn-lt"/>
                          <a:ea typeface="Times New Roman" panose="02020603050405020304" pitchFamily="18" charset="0"/>
                        </a:rPr>
                        <a:t>P802.15.4w PAR, </a:t>
                      </a:r>
                      <a:r>
                        <a:rPr lang="de-DE" sz="2000">
                          <a:effectLst/>
                          <a:latin typeface="+mn-lt"/>
                          <a:ea typeface="Times New Roman" panose="02020603050405020304" pitchFamily="18" charset="0"/>
                        </a:rPr>
                        <a:t>IEEE P802.15-18-0050-03-0000. </a:t>
                      </a:r>
                      <a:endParaRPr lang="en-US" sz="2000">
                        <a:effectLst/>
                        <a:latin typeface="+mn-lt"/>
                        <a:ea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2844160694"/>
                  </a:ext>
                </a:extLst>
              </a:tr>
              <a:tr h="0">
                <a:tc>
                  <a:txBody>
                    <a:bodyPr/>
                    <a:lstStyle/>
                    <a:p>
                      <a:pPr>
                        <a:spcAft>
                          <a:spcPts val="0"/>
                        </a:spcAft>
                      </a:pPr>
                      <a:r>
                        <a:rPr lang="en-US" sz="2000">
                          <a:effectLst/>
                          <a:latin typeface="+mn-lt"/>
                          <a:ea typeface="Times New Roman" panose="02020603050405020304" pitchFamily="18" charset="0"/>
                        </a:rPr>
                        <a:t>[3] </a:t>
                      </a:r>
                    </a:p>
                  </a:txBody>
                  <a:tcPr marL="9525" marR="9525" marT="9525" marB="9525">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Times New Roman" panose="02020603050405020304" pitchFamily="18" charset="0"/>
                        </a:rPr>
                        <a:t>J. Robert, </a:t>
                      </a:r>
                      <a:r>
                        <a:rPr lang="en-US" sz="2000" i="1" dirty="0" smtClean="0">
                          <a:effectLst/>
                          <a:latin typeface="+mn-lt"/>
                          <a:ea typeface="Times New Roman" panose="02020603050405020304" pitchFamily="18" charset="0"/>
                        </a:rPr>
                        <a:t>802.15.4w Technical Guidance Document, </a:t>
                      </a:r>
                      <a:r>
                        <a:rPr lang="en-US" sz="2000" dirty="0" smtClean="0">
                          <a:effectLst/>
                          <a:latin typeface="+mn-lt"/>
                          <a:ea typeface="Times New Roman" panose="02020603050405020304" pitchFamily="18" charset="0"/>
                        </a:rPr>
                        <a:t>IEEE P802.15-18-0161-00-004w. </a:t>
                      </a:r>
                    </a:p>
                  </a:txBody>
                  <a:tcPr marL="9525" marR="9525" marT="9525" marB="9525">
                    <a:lnL>
                      <a:noFill/>
                    </a:lnL>
                    <a:lnR>
                      <a:noFill/>
                    </a:lnR>
                    <a:lnT>
                      <a:noFill/>
                    </a:lnT>
                    <a:lnB>
                      <a:noFill/>
                    </a:lnB>
                  </a:tcPr>
                </a:tc>
                <a:extLst>
                  <a:ext uri="{0D108BD9-81ED-4DB2-BD59-A6C34878D82A}">
                    <a16:rowId xmlns:a16="http://schemas.microsoft.com/office/drawing/2014/main" val="2024199260"/>
                  </a:ext>
                </a:extLst>
              </a:tr>
              <a:tr h="0">
                <a:tc>
                  <a:txBody>
                    <a:bodyPr/>
                    <a:lstStyle/>
                    <a:p>
                      <a:pPr>
                        <a:spcAft>
                          <a:spcPts val="0"/>
                        </a:spcAft>
                      </a:pPr>
                      <a:r>
                        <a:rPr lang="en-US" sz="2000">
                          <a:effectLst/>
                          <a:latin typeface="+mn-lt"/>
                          <a:ea typeface="Times New Roman" panose="02020603050405020304" pitchFamily="18" charset="0"/>
                        </a:rPr>
                        <a:t>[4] </a:t>
                      </a:r>
                    </a:p>
                  </a:txBody>
                  <a:tcPr marL="9525" marR="9525" marT="9525" marB="9525">
                    <a:lnL>
                      <a:noFill/>
                    </a:lnL>
                    <a:lnR>
                      <a:noFill/>
                    </a:lnR>
                    <a:lnT>
                      <a:noFill/>
                    </a:lnT>
                    <a:lnB>
                      <a:noFill/>
                    </a:lnB>
                  </a:tcPr>
                </a:tc>
                <a:tc>
                  <a:txBody>
                    <a:bodyPr/>
                    <a:lstStyle/>
                    <a:p>
                      <a:pPr>
                        <a:spcAft>
                          <a:spcPts val="0"/>
                        </a:spcAft>
                      </a:pPr>
                      <a:r>
                        <a:rPr lang="de-DE" sz="2000" dirty="0" smtClean="0">
                          <a:effectLst/>
                          <a:latin typeface="+mn-lt"/>
                          <a:ea typeface="Times New Roman" panose="02020603050405020304" pitchFamily="18" charset="0"/>
                        </a:rPr>
                        <a:t>J. Robert, </a:t>
                      </a:r>
                      <a:r>
                        <a:rPr lang="de-DE" sz="2000" i="1" dirty="0" err="1" smtClean="0">
                          <a:effectLst/>
                          <a:latin typeface="+mn-lt"/>
                          <a:ea typeface="Times New Roman" panose="02020603050405020304" pitchFamily="18" charset="0"/>
                        </a:rPr>
                        <a:t>Draft</a:t>
                      </a:r>
                      <a:r>
                        <a:rPr lang="de-DE" sz="2000" i="1" dirty="0" smtClean="0">
                          <a:effectLst/>
                          <a:latin typeface="+mn-lt"/>
                          <a:ea typeface="Times New Roman" panose="02020603050405020304" pitchFamily="18" charset="0"/>
                        </a:rPr>
                        <a:t> IG LPWA Report, </a:t>
                      </a:r>
                      <a:r>
                        <a:rPr lang="de-DE" sz="2000" dirty="0" smtClean="0">
                          <a:effectLst/>
                          <a:latin typeface="+mn-lt"/>
                          <a:ea typeface="Times New Roman" panose="02020603050405020304" pitchFamily="18" charset="0"/>
                        </a:rPr>
                        <a:t>IEEE P802.15-17-0528-01-lpwa.</a:t>
                      </a:r>
                      <a:endParaRPr lang="en-US" sz="2000" dirty="0">
                        <a:effectLst/>
                        <a:latin typeface="+mn-lt"/>
                        <a:ea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132614708"/>
                  </a:ext>
                </a:extLst>
              </a:tr>
              <a:tr h="0">
                <a:tc>
                  <a:txBody>
                    <a:bodyPr/>
                    <a:lstStyle/>
                    <a:p>
                      <a:pPr>
                        <a:spcAft>
                          <a:spcPts val="0"/>
                        </a:spcAft>
                      </a:pPr>
                      <a:r>
                        <a:rPr lang="en-US" sz="2000">
                          <a:effectLst/>
                          <a:latin typeface="+mn-lt"/>
                          <a:ea typeface="Times New Roman" panose="02020603050405020304" pitchFamily="18" charset="0"/>
                        </a:rPr>
                        <a:t>[5] </a:t>
                      </a:r>
                    </a:p>
                  </a:txBody>
                  <a:tcPr marL="9525" marR="9525" marT="9525" marB="9525">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Times New Roman" panose="02020603050405020304" pitchFamily="18" charset="0"/>
                        </a:rPr>
                        <a:t>J. Robert, </a:t>
                      </a:r>
                      <a:r>
                        <a:rPr lang="en-US" sz="2000" i="1" dirty="0" smtClean="0">
                          <a:effectLst/>
                          <a:latin typeface="+mn-lt"/>
                          <a:ea typeface="Times New Roman" panose="02020603050405020304" pitchFamily="18" charset="0"/>
                        </a:rPr>
                        <a:t>IEEE P802.15.4w Low Power Wide Area Call for Proposals, </a:t>
                      </a:r>
                      <a:r>
                        <a:rPr lang="en-US" sz="2000" dirty="0" smtClean="0">
                          <a:effectLst/>
                          <a:latin typeface="+mn-lt"/>
                          <a:ea typeface="Times New Roman" panose="02020603050405020304" pitchFamily="18" charset="0"/>
                        </a:rPr>
                        <a:t>IEEE P802-15-18-0147-01-004w. </a:t>
                      </a:r>
                    </a:p>
                  </a:txBody>
                  <a:tcPr marL="9525" marR="9525" marT="9525" marB="9525">
                    <a:lnL>
                      <a:noFill/>
                    </a:lnL>
                    <a:lnR>
                      <a:noFill/>
                    </a:lnR>
                    <a:lnT>
                      <a:noFill/>
                    </a:lnT>
                    <a:lnB>
                      <a:noFill/>
                    </a:lnB>
                  </a:tcPr>
                </a:tc>
                <a:extLst>
                  <a:ext uri="{0D108BD9-81ED-4DB2-BD59-A6C34878D82A}">
                    <a16:rowId xmlns:a16="http://schemas.microsoft.com/office/drawing/2014/main" val="2818176472"/>
                  </a:ext>
                </a:extLst>
              </a:tr>
              <a:tr h="0">
                <a:tc>
                  <a:txBody>
                    <a:bodyPr/>
                    <a:lstStyle/>
                    <a:p>
                      <a:pPr>
                        <a:spcAft>
                          <a:spcPts val="0"/>
                        </a:spcAft>
                      </a:pPr>
                      <a:r>
                        <a:rPr lang="en-US" sz="2000">
                          <a:effectLst/>
                          <a:latin typeface="+mn-lt"/>
                          <a:ea typeface="Times New Roman" panose="02020603050405020304" pitchFamily="18" charset="0"/>
                        </a:rPr>
                        <a:t>[6] </a:t>
                      </a:r>
                    </a:p>
                  </a:txBody>
                  <a:tcPr marL="9525" marR="9525" marT="9525" marB="9525">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Times New Roman" panose="02020603050405020304" pitchFamily="18" charset="0"/>
                        </a:rPr>
                        <a:t>J. Robert, </a:t>
                      </a:r>
                      <a:r>
                        <a:rPr lang="en-US" sz="2000" i="1" dirty="0" smtClean="0">
                          <a:effectLst/>
                          <a:latin typeface="+mn-lt"/>
                          <a:ea typeface="Times New Roman" panose="02020603050405020304" pitchFamily="18" charset="0"/>
                        </a:rPr>
                        <a:t>TG 802.15.4w LPWA Agenda July 2018 Plenary, </a:t>
                      </a:r>
                      <a:r>
                        <a:rPr lang="en-US" sz="2000" dirty="0" smtClean="0">
                          <a:effectLst/>
                          <a:latin typeface="+mn-lt"/>
                          <a:ea typeface="Times New Roman" panose="02020603050405020304" pitchFamily="18" charset="0"/>
                        </a:rPr>
                        <a:t>IEEE P802. 15-18-0319-04-004w</a:t>
                      </a:r>
                    </a:p>
                    <a:p>
                      <a:pPr>
                        <a:spcAft>
                          <a:spcPts val="0"/>
                        </a:spcAft>
                      </a:pPr>
                      <a:endParaRPr lang="en-US" sz="2000" dirty="0" smtClean="0">
                        <a:effectLst/>
                        <a:latin typeface="+mn-lt"/>
                        <a:ea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343460661"/>
                  </a:ext>
                </a:extLst>
              </a:tr>
              <a:tr h="0">
                <a:tc>
                  <a:txBody>
                    <a:bodyPr/>
                    <a:lstStyle/>
                    <a:p>
                      <a:pPr>
                        <a:spcAft>
                          <a:spcPts val="0"/>
                        </a:spcAft>
                      </a:pPr>
                      <a:endParaRPr lang="en-US" sz="2000" dirty="0">
                        <a:effectLst/>
                        <a:latin typeface="+mn-lt"/>
                        <a:ea typeface="Times New Roman" panose="02020603050405020304" pitchFamily="18" charset="0"/>
                      </a:endParaRPr>
                    </a:p>
                  </a:txBody>
                  <a:tcPr marL="9525" marR="9525" marT="9525" marB="9525">
                    <a:lnL>
                      <a:noFill/>
                    </a:lnL>
                    <a:lnR>
                      <a:noFill/>
                    </a:lnR>
                    <a:lnT>
                      <a:noFill/>
                    </a:lnT>
                    <a:lnB>
                      <a:noFill/>
                    </a:lnB>
                  </a:tcPr>
                </a:tc>
                <a:tc>
                  <a:txBody>
                    <a:bodyPr/>
                    <a:lstStyle/>
                    <a:p>
                      <a:pPr>
                        <a:spcAft>
                          <a:spcPts val="0"/>
                        </a:spcAft>
                      </a:pPr>
                      <a:endParaRPr lang="en-US" sz="2000" dirty="0" smtClean="0">
                        <a:effectLst/>
                        <a:latin typeface="+mn-lt"/>
                        <a:ea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2611537937"/>
                  </a:ext>
                </a:extLst>
              </a:tr>
            </a:tbl>
          </a:graphicData>
        </a:graphic>
      </p:graphicFrame>
    </p:spTree>
    <p:extLst>
      <p:ext uri="{BB962C8B-B14F-4D97-AF65-F5344CB8AC3E}">
        <p14:creationId xmlns:p14="http://schemas.microsoft.com/office/powerpoint/2010/main" val="52212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802.15.4 LPWA extension</a:t>
            </a:r>
            <a:endParaRPr lang="en-US" dirty="0"/>
          </a:p>
        </p:txBody>
      </p:sp>
      <p:sp>
        <p:nvSpPr>
          <p:cNvPr id="3" name="Content Placeholder 2"/>
          <p:cNvSpPr>
            <a:spLocks noGrp="1"/>
          </p:cNvSpPr>
          <p:nvPr>
            <p:ph idx="1"/>
          </p:nvPr>
        </p:nvSpPr>
        <p:spPr/>
        <p:txBody>
          <a:bodyPr/>
          <a:lstStyle/>
          <a:p>
            <a:r>
              <a:rPr lang="en-US" dirty="0" smtClean="0"/>
              <a:t>Extend 802.15.4 portfolio with option for LPWA at high interference [2]</a:t>
            </a:r>
            <a:endParaRPr lang="en-US" dirty="0"/>
          </a:p>
          <a:p>
            <a:r>
              <a:rPr lang="en-US" dirty="0" smtClean="0"/>
              <a:t>802.15.4 </a:t>
            </a:r>
            <a:r>
              <a:rPr lang="en-US" dirty="0"/>
              <a:t>for Low energy critical infrastructure monitoring (LECIM) FSK perfect candidate for extension  to LPWA applications </a:t>
            </a:r>
            <a:r>
              <a:rPr lang="en-US" dirty="0" smtClean="0"/>
              <a:t>[4][1]</a:t>
            </a:r>
          </a:p>
          <a:p>
            <a:pPr lvl="1"/>
            <a:r>
              <a:rPr lang="en-US" dirty="0" smtClean="0"/>
              <a:t>Already uses fragmentation</a:t>
            </a:r>
          </a:p>
          <a:p>
            <a:pPr lvl="1"/>
            <a:r>
              <a:rPr lang="en-US" dirty="0" smtClean="0"/>
              <a:t>Designed for low data rates</a:t>
            </a:r>
          </a:p>
          <a:p>
            <a:pPr lvl="1"/>
            <a:r>
              <a:rPr lang="en-US" dirty="0" smtClean="0"/>
              <a:t>Already includes FEC and interleaving</a:t>
            </a:r>
          </a:p>
          <a:p>
            <a:pPr marL="457200" lvl="1" indent="0">
              <a:buNone/>
            </a:pPr>
            <a:endParaRPr lang="en-US" dirty="0"/>
          </a:p>
          <a:p>
            <a:pPr marL="457200" lvl="1" indent="0">
              <a:buNone/>
            </a:pPr>
            <a:endParaRPr lang="en-US" dirty="0"/>
          </a:p>
          <a:p>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6</a:t>
            </a:fld>
            <a:endParaRPr lang="en-US" altLang="de-DE"/>
          </a:p>
        </p:txBody>
      </p:sp>
    </p:spTree>
    <p:extLst>
      <p:ext uri="{BB962C8B-B14F-4D97-AF65-F5344CB8AC3E}">
        <p14:creationId xmlns:p14="http://schemas.microsoft.com/office/powerpoint/2010/main" val="2978048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Fragmented </a:t>
            </a:r>
            <a:r>
              <a:rPr lang="en-US" dirty="0" err="1" smtClean="0"/>
              <a:t>codeword</a:t>
            </a:r>
            <a:r>
              <a:rPr lang="en-US" dirty="0" smtClean="0"/>
              <a:t> transmission</a:t>
            </a:r>
            <a:endParaRPr lang="en-US" dirty="0"/>
          </a:p>
        </p:txBody>
      </p:sp>
      <p:sp>
        <p:nvSpPr>
          <p:cNvPr id="3" name="Content Placeholder 2"/>
          <p:cNvSpPr>
            <a:spLocks noGrp="1"/>
          </p:cNvSpPr>
          <p:nvPr>
            <p:ph idx="1"/>
          </p:nvPr>
        </p:nvSpPr>
        <p:spPr/>
        <p:txBody>
          <a:bodyPr/>
          <a:lstStyle/>
          <a:p>
            <a:pPr lvl="1"/>
            <a:r>
              <a:rPr lang="en-US" dirty="0" smtClean="0"/>
              <a:t>Improve </a:t>
            </a:r>
            <a:r>
              <a:rPr lang="en-US" dirty="0"/>
              <a:t>interference resilience with </a:t>
            </a:r>
            <a:r>
              <a:rPr lang="en-US" dirty="0" err="1"/>
              <a:t>codeword</a:t>
            </a:r>
            <a:r>
              <a:rPr lang="en-US" dirty="0"/>
              <a:t> </a:t>
            </a:r>
            <a:r>
              <a:rPr lang="en-US" dirty="0" smtClean="0"/>
              <a:t>fragmentation</a:t>
            </a:r>
          </a:p>
          <a:p>
            <a:pPr lvl="2"/>
            <a:r>
              <a:rPr lang="en-US" dirty="0" smtClean="0"/>
              <a:t>spread fragments (sub-packets) over time AND</a:t>
            </a:r>
          </a:p>
          <a:p>
            <a:pPr lvl="2"/>
            <a:r>
              <a:rPr lang="en-US" dirty="0" smtClean="0"/>
              <a:t>spread sub-packets over frequency (similar to FHSS)</a:t>
            </a:r>
          </a:p>
          <a:p>
            <a:pPr marL="857250" lvl="2" indent="0">
              <a:buNone/>
            </a:pPr>
            <a:r>
              <a:rPr lang="en-US" dirty="0" smtClean="0">
                <a:sym typeface="Wingdings" panose="05000000000000000000" pitchFamily="2" charset="2"/>
              </a:rPr>
              <a:t> capitalize on time and on frequency diversity</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7</a:t>
            </a:fld>
            <a:endParaRPr lang="en-US" altLang="de-DE"/>
          </a:p>
        </p:txBody>
      </p:sp>
      <p:sp>
        <p:nvSpPr>
          <p:cNvPr id="8" name="AutoShape 158"/>
          <p:cNvSpPr>
            <a:spLocks noChangeAspect="1" noChangeArrowheads="1" noTextEdit="1"/>
          </p:cNvSpPr>
          <p:nvPr/>
        </p:nvSpPr>
        <p:spPr bwMode="auto">
          <a:xfrm>
            <a:off x="1640625" y="3250082"/>
            <a:ext cx="5667679" cy="31939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83" name="Group 82"/>
          <p:cNvGrpSpPr/>
          <p:nvPr/>
        </p:nvGrpSpPr>
        <p:grpSpPr>
          <a:xfrm>
            <a:off x="685800" y="3318768"/>
            <a:ext cx="5495931" cy="3064971"/>
            <a:chOff x="1640625" y="3318768"/>
            <a:chExt cx="5495931" cy="3064971"/>
          </a:xfrm>
        </p:grpSpPr>
        <p:grpSp>
          <p:nvGrpSpPr>
            <p:cNvPr id="9" name="Group 98"/>
            <p:cNvGrpSpPr>
              <a:grpSpLocks/>
            </p:cNvGrpSpPr>
            <p:nvPr/>
          </p:nvGrpSpPr>
          <p:grpSpPr bwMode="auto">
            <a:xfrm>
              <a:off x="1640625" y="3318768"/>
              <a:ext cx="5495931" cy="3064971"/>
              <a:chOff x="1420" y="8207"/>
              <a:chExt cx="9120" cy="5087"/>
            </a:xfrm>
          </p:grpSpPr>
          <p:grpSp>
            <p:nvGrpSpPr>
              <p:cNvPr id="24" name="Group 149"/>
              <p:cNvGrpSpPr>
                <a:grpSpLocks/>
              </p:cNvGrpSpPr>
              <p:nvPr/>
            </p:nvGrpSpPr>
            <p:grpSpPr bwMode="auto">
              <a:xfrm>
                <a:off x="2166" y="8207"/>
                <a:ext cx="7973" cy="4560"/>
                <a:chOff x="1990" y="8207"/>
                <a:chExt cx="7924" cy="4560"/>
              </a:xfrm>
            </p:grpSpPr>
            <p:sp>
              <p:nvSpPr>
                <p:cNvPr id="75" name="Line 157"/>
                <p:cNvSpPr>
                  <a:spLocks noChangeShapeType="1"/>
                </p:cNvSpPr>
                <p:nvPr/>
              </p:nvSpPr>
              <p:spPr bwMode="auto">
                <a:xfrm flipV="1">
                  <a:off x="1990"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6" name="Line 156"/>
                <p:cNvSpPr>
                  <a:spLocks noChangeShapeType="1"/>
                </p:cNvSpPr>
                <p:nvPr/>
              </p:nvSpPr>
              <p:spPr bwMode="auto">
                <a:xfrm flipV="1">
                  <a:off x="6517"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7" name="Line 155"/>
                <p:cNvSpPr>
                  <a:spLocks noChangeShapeType="1"/>
                </p:cNvSpPr>
                <p:nvPr/>
              </p:nvSpPr>
              <p:spPr bwMode="auto">
                <a:xfrm flipV="1">
                  <a:off x="425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8" name="Line 154"/>
                <p:cNvSpPr>
                  <a:spLocks noChangeShapeType="1"/>
                </p:cNvSpPr>
                <p:nvPr/>
              </p:nvSpPr>
              <p:spPr bwMode="auto">
                <a:xfrm flipV="1">
                  <a:off x="878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9" name="Line 153"/>
                <p:cNvSpPr>
                  <a:spLocks noChangeShapeType="1"/>
                </p:cNvSpPr>
                <p:nvPr/>
              </p:nvSpPr>
              <p:spPr bwMode="auto">
                <a:xfrm flipV="1">
                  <a:off x="991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80" name="Line 152"/>
                <p:cNvSpPr>
                  <a:spLocks noChangeShapeType="1"/>
                </p:cNvSpPr>
                <p:nvPr/>
              </p:nvSpPr>
              <p:spPr bwMode="auto">
                <a:xfrm flipV="1">
                  <a:off x="312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81" name="Line 151"/>
                <p:cNvSpPr>
                  <a:spLocks noChangeShapeType="1"/>
                </p:cNvSpPr>
                <p:nvPr/>
              </p:nvSpPr>
              <p:spPr bwMode="auto">
                <a:xfrm flipV="1">
                  <a:off x="5385"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82" name="Line 150"/>
                <p:cNvSpPr>
                  <a:spLocks noChangeShapeType="1"/>
                </p:cNvSpPr>
                <p:nvPr/>
              </p:nvSpPr>
              <p:spPr bwMode="auto">
                <a:xfrm flipV="1">
                  <a:off x="7649"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25" name="Line 148"/>
              <p:cNvSpPr>
                <a:spLocks noChangeShapeType="1"/>
              </p:cNvSpPr>
              <p:nvPr/>
            </p:nvSpPr>
            <p:spPr bwMode="auto">
              <a:xfrm>
                <a:off x="2051" y="12710"/>
                <a:ext cx="84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6" name="Line 147"/>
              <p:cNvSpPr>
                <a:spLocks noChangeShapeType="1"/>
              </p:cNvSpPr>
              <p:nvPr/>
            </p:nvSpPr>
            <p:spPr bwMode="auto">
              <a:xfrm flipV="1">
                <a:off x="2108" y="8207"/>
                <a:ext cx="1" cy="45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27" name="Group 121"/>
              <p:cNvGrpSpPr>
                <a:grpSpLocks/>
              </p:cNvGrpSpPr>
              <p:nvPr/>
            </p:nvGrpSpPr>
            <p:grpSpPr bwMode="auto">
              <a:xfrm>
                <a:off x="2108" y="8435"/>
                <a:ext cx="8432" cy="4105"/>
                <a:chOff x="3347" y="4157"/>
                <a:chExt cx="6278" cy="3275"/>
              </a:xfrm>
            </p:grpSpPr>
            <p:sp>
              <p:nvSpPr>
                <p:cNvPr id="50" name="Line 146"/>
                <p:cNvSpPr>
                  <a:spLocks noChangeShapeType="1"/>
                </p:cNvSpPr>
                <p:nvPr/>
              </p:nvSpPr>
              <p:spPr bwMode="auto">
                <a:xfrm flipV="1">
                  <a:off x="3347" y="633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1" name="Line 145"/>
                <p:cNvSpPr>
                  <a:spLocks noChangeShapeType="1"/>
                </p:cNvSpPr>
                <p:nvPr/>
              </p:nvSpPr>
              <p:spPr bwMode="auto">
                <a:xfrm>
                  <a:off x="3347" y="6475"/>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2" name="Line 144"/>
                <p:cNvSpPr>
                  <a:spLocks noChangeShapeType="1"/>
                </p:cNvSpPr>
                <p:nvPr/>
              </p:nvSpPr>
              <p:spPr bwMode="auto">
                <a:xfrm>
                  <a:off x="3347" y="661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3" name="Line 143"/>
                <p:cNvSpPr>
                  <a:spLocks noChangeShapeType="1"/>
                </p:cNvSpPr>
                <p:nvPr/>
              </p:nvSpPr>
              <p:spPr bwMode="auto">
                <a:xfrm>
                  <a:off x="3347" y="674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4" name="Line 142"/>
                <p:cNvSpPr>
                  <a:spLocks noChangeShapeType="1"/>
                </p:cNvSpPr>
                <p:nvPr/>
              </p:nvSpPr>
              <p:spPr bwMode="auto">
                <a:xfrm>
                  <a:off x="3347" y="688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5" name="Line 141"/>
                <p:cNvSpPr>
                  <a:spLocks noChangeShapeType="1"/>
                </p:cNvSpPr>
                <p:nvPr/>
              </p:nvSpPr>
              <p:spPr bwMode="auto">
                <a:xfrm>
                  <a:off x="3347" y="702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6" name="Line 140"/>
                <p:cNvSpPr>
                  <a:spLocks noChangeShapeType="1"/>
                </p:cNvSpPr>
                <p:nvPr/>
              </p:nvSpPr>
              <p:spPr bwMode="auto">
                <a:xfrm>
                  <a:off x="3347" y="715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7" name="Line 139"/>
                <p:cNvSpPr>
                  <a:spLocks noChangeShapeType="1"/>
                </p:cNvSpPr>
                <p:nvPr/>
              </p:nvSpPr>
              <p:spPr bwMode="auto">
                <a:xfrm>
                  <a:off x="3347" y="7294"/>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8" name="Line 138"/>
                <p:cNvSpPr>
                  <a:spLocks noChangeShapeType="1"/>
                </p:cNvSpPr>
                <p:nvPr/>
              </p:nvSpPr>
              <p:spPr bwMode="auto">
                <a:xfrm>
                  <a:off x="3347" y="7431"/>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9" name="Line 137"/>
                <p:cNvSpPr>
                  <a:spLocks noChangeShapeType="1"/>
                </p:cNvSpPr>
                <p:nvPr/>
              </p:nvSpPr>
              <p:spPr bwMode="auto">
                <a:xfrm flipV="1">
                  <a:off x="3347" y="538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0" name="Line 136"/>
                <p:cNvSpPr>
                  <a:spLocks noChangeShapeType="1"/>
                </p:cNvSpPr>
                <p:nvPr/>
              </p:nvSpPr>
              <p:spPr bwMode="auto">
                <a:xfrm>
                  <a:off x="3347" y="5521"/>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1" name="Line 135"/>
                <p:cNvSpPr>
                  <a:spLocks noChangeShapeType="1"/>
                </p:cNvSpPr>
                <p:nvPr/>
              </p:nvSpPr>
              <p:spPr bwMode="auto">
                <a:xfrm>
                  <a:off x="3347" y="565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2" name="Line 134"/>
                <p:cNvSpPr>
                  <a:spLocks noChangeShapeType="1"/>
                </p:cNvSpPr>
                <p:nvPr/>
              </p:nvSpPr>
              <p:spPr bwMode="auto">
                <a:xfrm>
                  <a:off x="3347" y="579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3" name="Line 133"/>
                <p:cNvSpPr>
                  <a:spLocks noChangeShapeType="1"/>
                </p:cNvSpPr>
                <p:nvPr/>
              </p:nvSpPr>
              <p:spPr bwMode="auto">
                <a:xfrm>
                  <a:off x="3347" y="5930"/>
                  <a:ext cx="6278"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4" name="Line 132"/>
                <p:cNvSpPr>
                  <a:spLocks noChangeShapeType="1"/>
                </p:cNvSpPr>
                <p:nvPr/>
              </p:nvSpPr>
              <p:spPr bwMode="auto">
                <a:xfrm>
                  <a:off x="3347" y="606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5" name="Line 131"/>
                <p:cNvSpPr>
                  <a:spLocks noChangeShapeType="1"/>
                </p:cNvSpPr>
                <p:nvPr/>
              </p:nvSpPr>
              <p:spPr bwMode="auto">
                <a:xfrm>
                  <a:off x="3347" y="6203"/>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6" name="Line 130"/>
                <p:cNvSpPr>
                  <a:spLocks noChangeShapeType="1"/>
                </p:cNvSpPr>
                <p:nvPr/>
              </p:nvSpPr>
              <p:spPr bwMode="auto">
                <a:xfrm flipV="1">
                  <a:off x="3347" y="4157"/>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7" name="Line 129"/>
                <p:cNvSpPr>
                  <a:spLocks noChangeShapeType="1"/>
                </p:cNvSpPr>
                <p:nvPr/>
              </p:nvSpPr>
              <p:spPr bwMode="auto">
                <a:xfrm>
                  <a:off x="3347" y="4293"/>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8" name="Line 128"/>
                <p:cNvSpPr>
                  <a:spLocks noChangeShapeType="1"/>
                </p:cNvSpPr>
                <p:nvPr/>
              </p:nvSpPr>
              <p:spPr bwMode="auto">
                <a:xfrm>
                  <a:off x="3347" y="443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9" name="Line 127"/>
                <p:cNvSpPr>
                  <a:spLocks noChangeShapeType="1"/>
                </p:cNvSpPr>
                <p:nvPr/>
              </p:nvSpPr>
              <p:spPr bwMode="auto">
                <a:xfrm>
                  <a:off x="3347" y="4566"/>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0" name="Line 126"/>
                <p:cNvSpPr>
                  <a:spLocks noChangeShapeType="1"/>
                </p:cNvSpPr>
                <p:nvPr/>
              </p:nvSpPr>
              <p:spPr bwMode="auto">
                <a:xfrm>
                  <a:off x="3347" y="4702"/>
                  <a:ext cx="6277" cy="3"/>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1" name="Line 125"/>
                <p:cNvSpPr>
                  <a:spLocks noChangeShapeType="1"/>
                </p:cNvSpPr>
                <p:nvPr/>
              </p:nvSpPr>
              <p:spPr bwMode="auto">
                <a:xfrm>
                  <a:off x="3347" y="484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2" name="Line 124"/>
                <p:cNvSpPr>
                  <a:spLocks noChangeShapeType="1"/>
                </p:cNvSpPr>
                <p:nvPr/>
              </p:nvSpPr>
              <p:spPr bwMode="auto">
                <a:xfrm>
                  <a:off x="3347" y="497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3" name="Line 123"/>
                <p:cNvSpPr>
                  <a:spLocks noChangeShapeType="1"/>
                </p:cNvSpPr>
                <p:nvPr/>
              </p:nvSpPr>
              <p:spPr bwMode="auto">
                <a:xfrm>
                  <a:off x="3347" y="5112"/>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4" name="Line 122"/>
                <p:cNvSpPr>
                  <a:spLocks noChangeShapeType="1"/>
                </p:cNvSpPr>
                <p:nvPr/>
              </p:nvSpPr>
              <p:spPr bwMode="auto">
                <a:xfrm>
                  <a:off x="3347" y="524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28" name="Text Box 120"/>
              <p:cNvSpPr txBox="1">
                <a:spLocks noChangeArrowheads="1"/>
              </p:cNvSpPr>
              <p:nvPr/>
            </p:nvSpPr>
            <p:spPr bwMode="auto">
              <a:xfrm>
                <a:off x="1994" y="12767"/>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29" name="Text Box 119"/>
              <p:cNvSpPr txBox="1">
                <a:spLocks noChangeArrowheads="1"/>
              </p:cNvSpPr>
              <p:nvPr/>
            </p:nvSpPr>
            <p:spPr bwMode="auto">
              <a:xfrm>
                <a:off x="8762"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0" name="Text Box 118"/>
              <p:cNvSpPr txBox="1">
                <a:spLocks noChangeArrowheads="1"/>
              </p:cNvSpPr>
              <p:nvPr/>
            </p:nvSpPr>
            <p:spPr bwMode="auto">
              <a:xfrm>
                <a:off x="7615"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1" name="Text Box 117"/>
              <p:cNvSpPr txBox="1">
                <a:spLocks noChangeArrowheads="1"/>
              </p:cNvSpPr>
              <p:nvPr/>
            </p:nvSpPr>
            <p:spPr bwMode="auto">
              <a:xfrm>
                <a:off x="6468"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2" name="Text Box 116"/>
              <p:cNvSpPr txBox="1">
                <a:spLocks noChangeArrowheads="1"/>
              </p:cNvSpPr>
              <p:nvPr/>
            </p:nvSpPr>
            <p:spPr bwMode="auto">
              <a:xfrm>
                <a:off x="5320"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3" name="Text Box 115"/>
              <p:cNvSpPr txBox="1">
                <a:spLocks noChangeArrowheads="1"/>
              </p:cNvSpPr>
              <p:nvPr/>
            </p:nvSpPr>
            <p:spPr bwMode="auto">
              <a:xfrm>
                <a:off x="4231"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4" name="Text Box 114"/>
              <p:cNvSpPr txBox="1">
                <a:spLocks noChangeArrowheads="1"/>
              </p:cNvSpPr>
              <p:nvPr/>
            </p:nvSpPr>
            <p:spPr bwMode="auto">
              <a:xfrm>
                <a:off x="3083"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5" name="Text Box 113"/>
              <p:cNvSpPr txBox="1">
                <a:spLocks noChangeArrowheads="1"/>
              </p:cNvSpPr>
              <p:nvPr/>
            </p:nvSpPr>
            <p:spPr bwMode="auto">
              <a:xfrm>
                <a:off x="1994" y="13052"/>
                <a:ext cx="8374"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time [sec]  </a:t>
                </a: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36" name="Text Box 112"/>
              <p:cNvSpPr txBox="1">
                <a:spLocks noChangeArrowheads="1"/>
              </p:cNvSpPr>
              <p:nvPr/>
            </p:nvSpPr>
            <p:spPr bwMode="auto">
              <a:xfrm>
                <a:off x="1592" y="1231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7" name="Text Box 111"/>
              <p:cNvSpPr txBox="1">
                <a:spLocks noChangeArrowheads="1"/>
              </p:cNvSpPr>
              <p:nvPr/>
            </p:nvSpPr>
            <p:spPr bwMode="auto">
              <a:xfrm>
                <a:off x="1592" y="1196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8" name="Text Box 110"/>
              <p:cNvSpPr txBox="1">
                <a:spLocks noChangeArrowheads="1"/>
              </p:cNvSpPr>
              <p:nvPr/>
            </p:nvSpPr>
            <p:spPr bwMode="auto">
              <a:xfrm>
                <a:off x="1592" y="1162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9" name="Text Box 109"/>
              <p:cNvSpPr txBox="1">
                <a:spLocks noChangeArrowheads="1"/>
              </p:cNvSpPr>
              <p:nvPr/>
            </p:nvSpPr>
            <p:spPr bwMode="auto">
              <a:xfrm>
                <a:off x="1592" y="1128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6</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0" name="Text Box 108"/>
              <p:cNvSpPr txBox="1">
                <a:spLocks noChangeArrowheads="1"/>
              </p:cNvSpPr>
              <p:nvPr/>
            </p:nvSpPr>
            <p:spPr bwMode="auto">
              <a:xfrm>
                <a:off x="1592" y="1094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8</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1" name="Text Box 107"/>
              <p:cNvSpPr txBox="1">
                <a:spLocks noChangeArrowheads="1"/>
              </p:cNvSpPr>
              <p:nvPr/>
            </p:nvSpPr>
            <p:spPr bwMode="auto">
              <a:xfrm>
                <a:off x="1592" y="1060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2" name="Text Box 106"/>
              <p:cNvSpPr txBox="1">
                <a:spLocks noChangeArrowheads="1"/>
              </p:cNvSpPr>
              <p:nvPr/>
            </p:nvSpPr>
            <p:spPr bwMode="auto">
              <a:xfrm>
                <a:off x="1592" y="1025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3" name="Text Box 105"/>
              <p:cNvSpPr txBox="1">
                <a:spLocks noChangeArrowheads="1"/>
              </p:cNvSpPr>
              <p:nvPr/>
            </p:nvSpPr>
            <p:spPr bwMode="auto">
              <a:xfrm>
                <a:off x="1592" y="991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4" name="Text Box 104"/>
              <p:cNvSpPr txBox="1">
                <a:spLocks noChangeArrowheads="1"/>
              </p:cNvSpPr>
              <p:nvPr/>
            </p:nvSpPr>
            <p:spPr bwMode="auto">
              <a:xfrm>
                <a:off x="1592" y="957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16</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45" name="Text Box 103"/>
              <p:cNvSpPr txBox="1">
                <a:spLocks noChangeArrowheads="1"/>
              </p:cNvSpPr>
              <p:nvPr/>
            </p:nvSpPr>
            <p:spPr bwMode="auto">
              <a:xfrm>
                <a:off x="1592" y="923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18</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46" name="Text Box 102"/>
              <p:cNvSpPr txBox="1">
                <a:spLocks noChangeArrowheads="1"/>
              </p:cNvSpPr>
              <p:nvPr/>
            </p:nvSpPr>
            <p:spPr bwMode="auto">
              <a:xfrm>
                <a:off x="1592" y="889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7" name="Text Box 101"/>
              <p:cNvSpPr txBox="1">
                <a:spLocks noChangeArrowheads="1"/>
              </p:cNvSpPr>
              <p:nvPr/>
            </p:nvSpPr>
            <p:spPr bwMode="auto">
              <a:xfrm>
                <a:off x="1592" y="854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8" name="Text Box 100"/>
              <p:cNvSpPr txBox="1">
                <a:spLocks noChangeArrowheads="1"/>
              </p:cNvSpPr>
              <p:nvPr/>
            </p:nvSpPr>
            <p:spPr bwMode="auto">
              <a:xfrm>
                <a:off x="1420" y="9005"/>
                <a:ext cx="344" cy="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frequency channel </a:t>
                </a: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49" name="Text Box 99"/>
              <p:cNvSpPr txBox="1">
                <a:spLocks noChangeArrowheads="1"/>
              </p:cNvSpPr>
              <p:nvPr/>
            </p:nvSpPr>
            <p:spPr bwMode="auto">
              <a:xfrm>
                <a:off x="9909" y="1276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grpSp>
        <p:sp>
          <p:nvSpPr>
            <p:cNvPr id="10" name="Rectangle 97"/>
            <p:cNvSpPr>
              <a:spLocks noChangeArrowheads="1"/>
            </p:cNvSpPr>
            <p:nvPr/>
          </p:nvSpPr>
          <p:spPr bwMode="auto">
            <a:xfrm>
              <a:off x="4869485" y="3353111"/>
              <a:ext cx="1373983" cy="2678762"/>
            </a:xfrm>
            <a:prstGeom prst="rect">
              <a:avLst/>
            </a:prstGeom>
            <a:solidFill>
              <a:srgbClr val="FFB9B9"/>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1" name="AutoShape 96"/>
            <p:cNvSpPr>
              <a:spLocks noChangeArrowheads="1"/>
            </p:cNvSpPr>
            <p:nvPr/>
          </p:nvSpPr>
          <p:spPr bwMode="auto">
            <a:xfrm>
              <a:off x="2087169" y="3353111"/>
              <a:ext cx="4404579" cy="2678762"/>
            </a:xfrm>
            <a:prstGeom prst="parallelogram">
              <a:avLst>
                <a:gd name="adj" fmla="val 157712"/>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sp>
          <p:nvSpPr>
            <p:cNvPr id="22" name="Rectangle 95"/>
            <p:cNvSpPr>
              <a:spLocks noChangeArrowheads="1"/>
            </p:cNvSpPr>
            <p:nvPr/>
          </p:nvSpPr>
          <p:spPr bwMode="auto">
            <a:xfrm>
              <a:off x="2052820" y="5001606"/>
              <a:ext cx="5049387" cy="145808"/>
            </a:xfrm>
            <a:prstGeom prst="rect">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grpSp>
          <p:nvGrpSpPr>
            <p:cNvPr id="13" name="Group 90"/>
            <p:cNvGrpSpPr>
              <a:grpSpLocks/>
            </p:cNvGrpSpPr>
            <p:nvPr/>
          </p:nvGrpSpPr>
          <p:grpSpPr bwMode="auto">
            <a:xfrm>
              <a:off x="2774161" y="3387454"/>
              <a:ext cx="171748" cy="2645021"/>
              <a:chOff x="3301" y="8321"/>
              <a:chExt cx="285" cy="4390"/>
            </a:xfrm>
            <a:solidFill>
              <a:srgbClr val="FFB9B9"/>
            </a:solidFill>
          </p:grpSpPr>
          <p:sp>
            <p:nvSpPr>
              <p:cNvPr id="20" name="Rectangle 19"/>
              <p:cNvSpPr>
                <a:spLocks noChangeArrowheads="1"/>
              </p:cNvSpPr>
              <p:nvPr/>
            </p:nvSpPr>
            <p:spPr bwMode="auto">
              <a:xfrm>
                <a:off x="3301" y="8321"/>
                <a:ext cx="285" cy="4390"/>
              </a:xfrm>
              <a:prstGeom prst="rect">
                <a:avLst/>
              </a:prstGeom>
              <a:grp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21" name="Text Box 91"/>
              <p:cNvSpPr txBox="1">
                <a:spLocks noChangeArrowheads="1"/>
              </p:cNvSpPr>
              <p:nvPr/>
            </p:nvSpPr>
            <p:spPr bwMode="auto">
              <a:xfrm>
                <a:off x="3325" y="9347"/>
                <a:ext cx="255" cy="2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
          <p:nvSpPr>
            <p:cNvPr id="18" name="Freeform 86"/>
            <p:cNvSpPr>
              <a:spLocks noEditPoints="1"/>
            </p:cNvSpPr>
            <p:nvPr/>
          </p:nvSpPr>
          <p:spPr bwMode="auto">
            <a:xfrm>
              <a:off x="2070296" y="3456141"/>
              <a:ext cx="5012024" cy="2472703"/>
            </a:xfrm>
            <a:custGeom>
              <a:avLst/>
              <a:gdLst>
                <a:gd name="T0" fmla="*/ 52 w 6204"/>
                <a:gd name="T1" fmla="*/ 2390 h 3019"/>
                <a:gd name="T2" fmla="*/ 0 w 6204"/>
                <a:gd name="T3" fmla="*/ 2516 h 3019"/>
                <a:gd name="T4" fmla="*/ 287 w 6204"/>
                <a:gd name="T5" fmla="*/ 503 h 3019"/>
                <a:gd name="T6" fmla="*/ 236 w 6204"/>
                <a:gd name="T7" fmla="*/ 377 h 3019"/>
                <a:gd name="T8" fmla="*/ 287 w 6204"/>
                <a:gd name="T9" fmla="*/ 503 h 3019"/>
                <a:gd name="T10" fmla="*/ 563 w 6204"/>
                <a:gd name="T11" fmla="*/ 1383 h 3019"/>
                <a:gd name="T12" fmla="*/ 512 w 6204"/>
                <a:gd name="T13" fmla="*/ 1509 h 3019"/>
                <a:gd name="T14" fmla="*/ 818 w 6204"/>
                <a:gd name="T15" fmla="*/ 2642 h 3019"/>
                <a:gd name="T16" fmla="*/ 766 w 6204"/>
                <a:gd name="T17" fmla="*/ 2516 h 3019"/>
                <a:gd name="T18" fmla="*/ 818 w 6204"/>
                <a:gd name="T19" fmla="*/ 2642 h 3019"/>
                <a:gd name="T20" fmla="*/ 1053 w 6204"/>
                <a:gd name="T21" fmla="*/ 503 h 3019"/>
                <a:gd name="T22" fmla="*/ 1002 w 6204"/>
                <a:gd name="T23" fmla="*/ 629 h 3019"/>
                <a:gd name="T24" fmla="*/ 1329 w 6204"/>
                <a:gd name="T25" fmla="*/ 1636 h 3019"/>
                <a:gd name="T26" fmla="*/ 1278 w 6204"/>
                <a:gd name="T27" fmla="*/ 1509 h 3019"/>
                <a:gd name="T28" fmla="*/ 1329 w 6204"/>
                <a:gd name="T29" fmla="*/ 1636 h 3019"/>
                <a:gd name="T30" fmla="*/ 1642 w 6204"/>
                <a:gd name="T31" fmla="*/ 2139 h 3019"/>
                <a:gd name="T32" fmla="*/ 1591 w 6204"/>
                <a:gd name="T33" fmla="*/ 2264 h 3019"/>
                <a:gd name="T34" fmla="*/ 1878 w 6204"/>
                <a:gd name="T35" fmla="*/ 251 h 3019"/>
                <a:gd name="T36" fmla="*/ 1827 w 6204"/>
                <a:gd name="T37" fmla="*/ 125 h 3019"/>
                <a:gd name="T38" fmla="*/ 1878 w 6204"/>
                <a:gd name="T39" fmla="*/ 251 h 3019"/>
                <a:gd name="T40" fmla="*/ 2154 w 6204"/>
                <a:gd name="T41" fmla="*/ 1132 h 3019"/>
                <a:gd name="T42" fmla="*/ 2103 w 6204"/>
                <a:gd name="T43" fmla="*/ 1258 h 3019"/>
                <a:gd name="T44" fmla="*/ 2449 w 6204"/>
                <a:gd name="T45" fmla="*/ 2139 h 3019"/>
                <a:gd name="T46" fmla="*/ 2397 w 6204"/>
                <a:gd name="T47" fmla="*/ 2013 h 3019"/>
                <a:gd name="T48" fmla="*/ 2449 w 6204"/>
                <a:gd name="T49" fmla="*/ 2139 h 3019"/>
                <a:gd name="T50" fmla="*/ 2684 w 6204"/>
                <a:gd name="T51" fmla="*/ 0 h 3019"/>
                <a:gd name="T52" fmla="*/ 2633 w 6204"/>
                <a:gd name="T53" fmla="*/ 125 h 3019"/>
                <a:gd name="T54" fmla="*/ 2960 w 6204"/>
                <a:gd name="T55" fmla="*/ 1132 h 3019"/>
                <a:gd name="T56" fmla="*/ 2909 w 6204"/>
                <a:gd name="T57" fmla="*/ 1006 h 3019"/>
                <a:gd name="T58" fmla="*/ 2960 w 6204"/>
                <a:gd name="T59" fmla="*/ 1132 h 3019"/>
                <a:gd name="T60" fmla="*/ 3212 w 6204"/>
                <a:gd name="T61" fmla="*/ 2893 h 3019"/>
                <a:gd name="T62" fmla="*/ 3160 w 6204"/>
                <a:gd name="T63" fmla="*/ 3019 h 3019"/>
                <a:gd name="T64" fmla="*/ 3447 w 6204"/>
                <a:gd name="T65" fmla="*/ 1006 h 3019"/>
                <a:gd name="T66" fmla="*/ 3396 w 6204"/>
                <a:gd name="T67" fmla="*/ 880 h 3019"/>
                <a:gd name="T68" fmla="*/ 3447 w 6204"/>
                <a:gd name="T69" fmla="*/ 1006 h 3019"/>
                <a:gd name="T70" fmla="*/ 3723 w 6204"/>
                <a:gd name="T71" fmla="*/ 1887 h 3019"/>
                <a:gd name="T72" fmla="*/ 3672 w 6204"/>
                <a:gd name="T73" fmla="*/ 2013 h 3019"/>
                <a:gd name="T74" fmla="*/ 4069 w 6204"/>
                <a:gd name="T75" fmla="*/ 2390 h 3019"/>
                <a:gd name="T76" fmla="*/ 4018 w 6204"/>
                <a:gd name="T77" fmla="*/ 2264 h 3019"/>
                <a:gd name="T78" fmla="*/ 4069 w 6204"/>
                <a:gd name="T79" fmla="*/ 2390 h 3019"/>
                <a:gd name="T80" fmla="*/ 4305 w 6204"/>
                <a:gd name="T81" fmla="*/ 251 h 3019"/>
                <a:gd name="T82" fmla="*/ 4253 w 6204"/>
                <a:gd name="T83" fmla="*/ 377 h 3019"/>
                <a:gd name="T84" fmla="*/ 4581 w 6204"/>
                <a:gd name="T85" fmla="*/ 1383 h 3019"/>
                <a:gd name="T86" fmla="*/ 4530 w 6204"/>
                <a:gd name="T87" fmla="*/ 1258 h 3019"/>
                <a:gd name="T88" fmla="*/ 4581 w 6204"/>
                <a:gd name="T89" fmla="*/ 1383 h 3019"/>
                <a:gd name="T90" fmla="*/ 4864 w 6204"/>
                <a:gd name="T91" fmla="*/ 2642 h 3019"/>
                <a:gd name="T92" fmla="*/ 4813 w 6204"/>
                <a:gd name="T93" fmla="*/ 2768 h 3019"/>
                <a:gd name="T94" fmla="*/ 5100 w 6204"/>
                <a:gd name="T95" fmla="*/ 754 h 3019"/>
                <a:gd name="T96" fmla="*/ 5048 w 6204"/>
                <a:gd name="T97" fmla="*/ 629 h 3019"/>
                <a:gd name="T98" fmla="*/ 5100 w 6204"/>
                <a:gd name="T99" fmla="*/ 754 h 3019"/>
                <a:gd name="T100" fmla="*/ 5376 w 6204"/>
                <a:gd name="T101" fmla="*/ 1636 h 3019"/>
                <a:gd name="T102" fmla="*/ 5324 w 6204"/>
                <a:gd name="T103" fmla="*/ 1761 h 3019"/>
                <a:gd name="T104" fmla="*/ 5693 w 6204"/>
                <a:gd name="T105" fmla="*/ 2893 h 3019"/>
                <a:gd name="T106" fmla="*/ 5641 w 6204"/>
                <a:gd name="T107" fmla="*/ 2768 h 3019"/>
                <a:gd name="T108" fmla="*/ 5693 w 6204"/>
                <a:gd name="T109" fmla="*/ 2893 h 3019"/>
                <a:gd name="T110" fmla="*/ 5928 w 6204"/>
                <a:gd name="T111" fmla="*/ 754 h 3019"/>
                <a:gd name="T112" fmla="*/ 5877 w 6204"/>
                <a:gd name="T113" fmla="*/ 880 h 3019"/>
                <a:gd name="T114" fmla="*/ 6204 w 6204"/>
                <a:gd name="T115" fmla="*/ 1887 h 3019"/>
                <a:gd name="T116" fmla="*/ 6153 w 6204"/>
                <a:gd name="T117" fmla="*/ 1761 h 3019"/>
                <a:gd name="T118" fmla="*/ 6204 w 6204"/>
                <a:gd name="T119" fmla="*/ 1887 h 3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04" h="3019">
                  <a:moveTo>
                    <a:pt x="52" y="2516"/>
                  </a:moveTo>
                  <a:lnTo>
                    <a:pt x="52" y="2390"/>
                  </a:lnTo>
                  <a:lnTo>
                    <a:pt x="0" y="2390"/>
                  </a:lnTo>
                  <a:lnTo>
                    <a:pt x="0" y="2516"/>
                  </a:lnTo>
                  <a:lnTo>
                    <a:pt x="52" y="2516"/>
                  </a:lnTo>
                  <a:close/>
                  <a:moveTo>
                    <a:pt x="287" y="503"/>
                  </a:moveTo>
                  <a:lnTo>
                    <a:pt x="287" y="377"/>
                  </a:lnTo>
                  <a:lnTo>
                    <a:pt x="236" y="377"/>
                  </a:lnTo>
                  <a:lnTo>
                    <a:pt x="236" y="503"/>
                  </a:lnTo>
                  <a:lnTo>
                    <a:pt x="287" y="503"/>
                  </a:lnTo>
                  <a:close/>
                  <a:moveTo>
                    <a:pt x="563" y="1509"/>
                  </a:moveTo>
                  <a:lnTo>
                    <a:pt x="563" y="1383"/>
                  </a:lnTo>
                  <a:lnTo>
                    <a:pt x="512" y="1383"/>
                  </a:lnTo>
                  <a:lnTo>
                    <a:pt x="512" y="1509"/>
                  </a:lnTo>
                  <a:lnTo>
                    <a:pt x="563" y="1509"/>
                  </a:lnTo>
                  <a:close/>
                  <a:moveTo>
                    <a:pt x="818" y="2642"/>
                  </a:moveTo>
                  <a:lnTo>
                    <a:pt x="818" y="2516"/>
                  </a:lnTo>
                  <a:lnTo>
                    <a:pt x="766" y="2516"/>
                  </a:lnTo>
                  <a:lnTo>
                    <a:pt x="766" y="2642"/>
                  </a:lnTo>
                  <a:lnTo>
                    <a:pt x="818" y="2642"/>
                  </a:lnTo>
                  <a:close/>
                  <a:moveTo>
                    <a:pt x="1053" y="629"/>
                  </a:moveTo>
                  <a:lnTo>
                    <a:pt x="1053" y="503"/>
                  </a:lnTo>
                  <a:lnTo>
                    <a:pt x="1002" y="503"/>
                  </a:lnTo>
                  <a:lnTo>
                    <a:pt x="1002" y="629"/>
                  </a:lnTo>
                  <a:lnTo>
                    <a:pt x="1053" y="629"/>
                  </a:lnTo>
                  <a:close/>
                  <a:moveTo>
                    <a:pt x="1329" y="1636"/>
                  </a:moveTo>
                  <a:lnTo>
                    <a:pt x="1329" y="1509"/>
                  </a:lnTo>
                  <a:lnTo>
                    <a:pt x="1278" y="1509"/>
                  </a:lnTo>
                  <a:lnTo>
                    <a:pt x="1278" y="1636"/>
                  </a:lnTo>
                  <a:lnTo>
                    <a:pt x="1329" y="1636"/>
                  </a:lnTo>
                  <a:close/>
                  <a:moveTo>
                    <a:pt x="1642" y="2264"/>
                  </a:moveTo>
                  <a:lnTo>
                    <a:pt x="1642" y="2139"/>
                  </a:lnTo>
                  <a:lnTo>
                    <a:pt x="1591" y="2139"/>
                  </a:lnTo>
                  <a:lnTo>
                    <a:pt x="1591" y="2264"/>
                  </a:lnTo>
                  <a:lnTo>
                    <a:pt x="1642" y="2264"/>
                  </a:lnTo>
                  <a:close/>
                  <a:moveTo>
                    <a:pt x="1878" y="251"/>
                  </a:moveTo>
                  <a:lnTo>
                    <a:pt x="1878" y="125"/>
                  </a:lnTo>
                  <a:lnTo>
                    <a:pt x="1827" y="125"/>
                  </a:lnTo>
                  <a:lnTo>
                    <a:pt x="1827" y="251"/>
                  </a:lnTo>
                  <a:lnTo>
                    <a:pt x="1878" y="251"/>
                  </a:lnTo>
                  <a:close/>
                  <a:moveTo>
                    <a:pt x="2154" y="1258"/>
                  </a:moveTo>
                  <a:lnTo>
                    <a:pt x="2154" y="1132"/>
                  </a:lnTo>
                  <a:lnTo>
                    <a:pt x="2103" y="1132"/>
                  </a:lnTo>
                  <a:lnTo>
                    <a:pt x="2103" y="1258"/>
                  </a:lnTo>
                  <a:lnTo>
                    <a:pt x="2154" y="1258"/>
                  </a:lnTo>
                  <a:close/>
                  <a:moveTo>
                    <a:pt x="2449" y="2139"/>
                  </a:moveTo>
                  <a:lnTo>
                    <a:pt x="2449" y="2013"/>
                  </a:lnTo>
                  <a:lnTo>
                    <a:pt x="2397" y="2013"/>
                  </a:lnTo>
                  <a:lnTo>
                    <a:pt x="2397" y="2139"/>
                  </a:lnTo>
                  <a:lnTo>
                    <a:pt x="2449" y="2139"/>
                  </a:lnTo>
                  <a:close/>
                  <a:moveTo>
                    <a:pt x="2684" y="125"/>
                  </a:moveTo>
                  <a:lnTo>
                    <a:pt x="2684" y="0"/>
                  </a:lnTo>
                  <a:lnTo>
                    <a:pt x="2633" y="0"/>
                  </a:lnTo>
                  <a:lnTo>
                    <a:pt x="2633" y="125"/>
                  </a:lnTo>
                  <a:lnTo>
                    <a:pt x="2684" y="125"/>
                  </a:lnTo>
                  <a:close/>
                  <a:moveTo>
                    <a:pt x="2960" y="1132"/>
                  </a:moveTo>
                  <a:lnTo>
                    <a:pt x="2960" y="1006"/>
                  </a:lnTo>
                  <a:lnTo>
                    <a:pt x="2909" y="1006"/>
                  </a:lnTo>
                  <a:lnTo>
                    <a:pt x="2909" y="1132"/>
                  </a:lnTo>
                  <a:lnTo>
                    <a:pt x="2960" y="1132"/>
                  </a:lnTo>
                  <a:close/>
                  <a:moveTo>
                    <a:pt x="3212" y="3019"/>
                  </a:moveTo>
                  <a:lnTo>
                    <a:pt x="3212" y="2893"/>
                  </a:lnTo>
                  <a:lnTo>
                    <a:pt x="3160" y="2893"/>
                  </a:lnTo>
                  <a:lnTo>
                    <a:pt x="3160" y="3019"/>
                  </a:lnTo>
                  <a:lnTo>
                    <a:pt x="3212" y="3019"/>
                  </a:lnTo>
                  <a:close/>
                  <a:moveTo>
                    <a:pt x="3447" y="1006"/>
                  </a:moveTo>
                  <a:lnTo>
                    <a:pt x="3447" y="880"/>
                  </a:lnTo>
                  <a:lnTo>
                    <a:pt x="3396" y="880"/>
                  </a:lnTo>
                  <a:lnTo>
                    <a:pt x="3396" y="1006"/>
                  </a:lnTo>
                  <a:lnTo>
                    <a:pt x="3447" y="1006"/>
                  </a:lnTo>
                  <a:close/>
                  <a:moveTo>
                    <a:pt x="3723" y="2013"/>
                  </a:moveTo>
                  <a:lnTo>
                    <a:pt x="3723" y="1887"/>
                  </a:lnTo>
                  <a:lnTo>
                    <a:pt x="3672" y="1887"/>
                  </a:lnTo>
                  <a:lnTo>
                    <a:pt x="3672" y="2013"/>
                  </a:lnTo>
                  <a:lnTo>
                    <a:pt x="3723" y="2013"/>
                  </a:lnTo>
                  <a:close/>
                  <a:moveTo>
                    <a:pt x="4069" y="2390"/>
                  </a:moveTo>
                  <a:lnTo>
                    <a:pt x="4069" y="2264"/>
                  </a:lnTo>
                  <a:lnTo>
                    <a:pt x="4018" y="2264"/>
                  </a:lnTo>
                  <a:lnTo>
                    <a:pt x="4018" y="2390"/>
                  </a:lnTo>
                  <a:lnTo>
                    <a:pt x="4069" y="2390"/>
                  </a:lnTo>
                  <a:close/>
                  <a:moveTo>
                    <a:pt x="4305" y="377"/>
                  </a:moveTo>
                  <a:lnTo>
                    <a:pt x="4305" y="251"/>
                  </a:lnTo>
                  <a:lnTo>
                    <a:pt x="4253" y="251"/>
                  </a:lnTo>
                  <a:lnTo>
                    <a:pt x="4253" y="377"/>
                  </a:lnTo>
                  <a:lnTo>
                    <a:pt x="4305" y="377"/>
                  </a:lnTo>
                  <a:close/>
                  <a:moveTo>
                    <a:pt x="4581" y="1383"/>
                  </a:moveTo>
                  <a:lnTo>
                    <a:pt x="4581" y="1258"/>
                  </a:lnTo>
                  <a:lnTo>
                    <a:pt x="4530" y="1258"/>
                  </a:lnTo>
                  <a:lnTo>
                    <a:pt x="4530" y="1383"/>
                  </a:lnTo>
                  <a:lnTo>
                    <a:pt x="4581" y="1383"/>
                  </a:lnTo>
                  <a:close/>
                  <a:moveTo>
                    <a:pt x="4864" y="2768"/>
                  </a:moveTo>
                  <a:lnTo>
                    <a:pt x="4864" y="2642"/>
                  </a:lnTo>
                  <a:lnTo>
                    <a:pt x="4813" y="2642"/>
                  </a:lnTo>
                  <a:lnTo>
                    <a:pt x="4813" y="2768"/>
                  </a:lnTo>
                  <a:lnTo>
                    <a:pt x="4864" y="2768"/>
                  </a:lnTo>
                  <a:close/>
                  <a:moveTo>
                    <a:pt x="5100" y="754"/>
                  </a:moveTo>
                  <a:lnTo>
                    <a:pt x="5100" y="629"/>
                  </a:lnTo>
                  <a:lnTo>
                    <a:pt x="5048" y="629"/>
                  </a:lnTo>
                  <a:lnTo>
                    <a:pt x="5048" y="754"/>
                  </a:lnTo>
                  <a:lnTo>
                    <a:pt x="5100" y="754"/>
                  </a:lnTo>
                  <a:close/>
                  <a:moveTo>
                    <a:pt x="5376" y="1761"/>
                  </a:moveTo>
                  <a:lnTo>
                    <a:pt x="5376" y="1636"/>
                  </a:lnTo>
                  <a:lnTo>
                    <a:pt x="5324" y="1636"/>
                  </a:lnTo>
                  <a:lnTo>
                    <a:pt x="5324" y="1761"/>
                  </a:lnTo>
                  <a:lnTo>
                    <a:pt x="5376" y="1761"/>
                  </a:lnTo>
                  <a:close/>
                  <a:moveTo>
                    <a:pt x="5693" y="2893"/>
                  </a:moveTo>
                  <a:lnTo>
                    <a:pt x="5693" y="2768"/>
                  </a:lnTo>
                  <a:lnTo>
                    <a:pt x="5641" y="2768"/>
                  </a:lnTo>
                  <a:lnTo>
                    <a:pt x="5641" y="2893"/>
                  </a:lnTo>
                  <a:lnTo>
                    <a:pt x="5693" y="2893"/>
                  </a:lnTo>
                  <a:close/>
                  <a:moveTo>
                    <a:pt x="5928" y="880"/>
                  </a:moveTo>
                  <a:lnTo>
                    <a:pt x="5928" y="754"/>
                  </a:lnTo>
                  <a:lnTo>
                    <a:pt x="5877" y="754"/>
                  </a:lnTo>
                  <a:lnTo>
                    <a:pt x="5877" y="880"/>
                  </a:lnTo>
                  <a:lnTo>
                    <a:pt x="5928" y="880"/>
                  </a:lnTo>
                  <a:close/>
                  <a:moveTo>
                    <a:pt x="6204" y="1887"/>
                  </a:moveTo>
                  <a:lnTo>
                    <a:pt x="6204" y="1761"/>
                  </a:lnTo>
                  <a:lnTo>
                    <a:pt x="6153" y="1761"/>
                  </a:lnTo>
                  <a:lnTo>
                    <a:pt x="6153" y="1887"/>
                  </a:lnTo>
                  <a:lnTo>
                    <a:pt x="6204" y="1887"/>
                  </a:lnTo>
                  <a:close/>
                </a:path>
              </a:pathLst>
            </a:custGeom>
            <a:solidFill>
              <a:srgbClr val="00FF00"/>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84" name="TextBox 83"/>
          <p:cNvSpPr txBox="1"/>
          <p:nvPr/>
        </p:nvSpPr>
        <p:spPr>
          <a:xfrm>
            <a:off x="6516215" y="3250082"/>
            <a:ext cx="2376116" cy="3139321"/>
          </a:xfrm>
          <a:prstGeom prst="rect">
            <a:avLst/>
          </a:prstGeom>
          <a:noFill/>
        </p:spPr>
        <p:txBody>
          <a:bodyPr wrap="square" rtlCol="0">
            <a:spAutoFit/>
          </a:bodyPr>
          <a:lstStyle/>
          <a:p>
            <a:pPr marL="171450" indent="-171450">
              <a:buFont typeface="Arial" panose="020B0604020202020204" pitchFamily="34" charset="0"/>
              <a:buChar char="•"/>
            </a:pPr>
            <a:r>
              <a:rPr lang="en-US" sz="1800" dirty="0" smtClean="0">
                <a:latin typeface="+mn-lt"/>
              </a:rPr>
              <a:t>Many sub-packets (green) are not affected by interference</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FEC can compensate losses</a:t>
            </a:r>
          </a:p>
          <a:p>
            <a:pPr marL="171450" indent="-171450">
              <a:buFont typeface="Arial" panose="020B0604020202020204" pitchFamily="34" charset="0"/>
              <a:buChar char="•"/>
            </a:pPr>
            <a:endParaRPr lang="en-US" sz="1800" dirty="0">
              <a:latin typeface="+mn-lt"/>
            </a:endParaRPr>
          </a:p>
          <a:p>
            <a:r>
              <a:rPr lang="en-US" sz="1800" dirty="0" smtClean="0">
                <a:latin typeface="+mn-lt"/>
                <a:sym typeface="Wingdings" panose="05000000000000000000" pitchFamily="2" charset="2"/>
              </a:rPr>
              <a:t> Low packet error rate (PER) despite interference</a:t>
            </a:r>
            <a:endParaRPr lang="en-US" sz="1800" dirty="0" smtClean="0">
              <a:latin typeface="+mn-lt"/>
            </a:endParaRPr>
          </a:p>
        </p:txBody>
      </p:sp>
    </p:spTree>
    <p:extLst>
      <p:ext uri="{BB962C8B-B14F-4D97-AF65-F5344CB8AC3E}">
        <p14:creationId xmlns:p14="http://schemas.microsoft.com/office/powerpoint/2010/main" val="1100918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802.15.4w</a:t>
            </a:r>
            <a:endParaRPr lang="en-US" dirty="0"/>
          </a:p>
        </p:txBody>
      </p:sp>
      <p:sp>
        <p:nvSpPr>
          <p:cNvPr id="3" name="Content Placeholder 2"/>
          <p:cNvSpPr>
            <a:spLocks noGrp="1"/>
          </p:cNvSpPr>
          <p:nvPr>
            <p:ph idx="1"/>
          </p:nvPr>
        </p:nvSpPr>
        <p:spPr/>
        <p:txBody>
          <a:bodyPr/>
          <a:lstStyle/>
          <a:p>
            <a:r>
              <a:rPr lang="en-US" dirty="0"/>
              <a:t>Extend 802.15.4 LECIM FSK [3][4]</a:t>
            </a:r>
          </a:p>
          <a:p>
            <a:pPr lvl="1"/>
            <a:r>
              <a:rPr lang="en-US" dirty="0"/>
              <a:t>Improve interference resilience with </a:t>
            </a:r>
            <a:r>
              <a:rPr lang="en-US" dirty="0" err="1"/>
              <a:t>codeword</a:t>
            </a:r>
            <a:r>
              <a:rPr lang="en-US" dirty="0"/>
              <a:t> fragmentation </a:t>
            </a:r>
          </a:p>
          <a:p>
            <a:pPr lvl="1"/>
            <a:r>
              <a:rPr lang="en-US" dirty="0"/>
              <a:t>Extend to lower data rates to be even better suited for LPWA applications</a:t>
            </a:r>
          </a:p>
          <a:p>
            <a:endParaRPr lang="en-US" dirty="0" smtClean="0"/>
          </a:p>
          <a:p>
            <a:r>
              <a:rPr lang="en-US" dirty="0" smtClean="0"/>
              <a:t>Detailed requirements agreed upon</a:t>
            </a:r>
          </a:p>
          <a:p>
            <a:pPr lvl="1"/>
            <a:r>
              <a:rPr lang="en-US" dirty="0" smtClean="0"/>
              <a:t>PAR + CSD</a:t>
            </a:r>
          </a:p>
          <a:p>
            <a:pPr lvl="1"/>
            <a:r>
              <a:rPr lang="en-US" dirty="0" smtClean="0"/>
              <a:t>Technical Guidance Document</a:t>
            </a:r>
          </a:p>
          <a:p>
            <a:pPr lvl="1"/>
            <a:r>
              <a:rPr lang="en-US" dirty="0" smtClean="0"/>
              <a:t>Additions in San Diego 2018 Meeting in San </a:t>
            </a:r>
            <a:r>
              <a:rPr lang="en-US" dirty="0" err="1" smtClean="0"/>
              <a:t>Dieg</a:t>
            </a:r>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8</a:t>
            </a:fld>
            <a:endParaRPr lang="en-US" altLang="de-DE"/>
          </a:p>
        </p:txBody>
      </p:sp>
    </p:spTree>
    <p:extLst>
      <p:ext uri="{BB962C8B-B14F-4D97-AF65-F5344CB8AC3E}">
        <p14:creationId xmlns:p14="http://schemas.microsoft.com/office/powerpoint/2010/main" val="228995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a:t>
            </a:r>
            <a:endParaRPr lang="en-US" dirty="0"/>
          </a:p>
        </p:txBody>
      </p:sp>
      <p:sp>
        <p:nvSpPr>
          <p:cNvPr id="3" name="Content Placeholder 2"/>
          <p:cNvSpPr>
            <a:spLocks noGrp="1"/>
          </p:cNvSpPr>
          <p:nvPr>
            <p:ph idx="1"/>
          </p:nvPr>
        </p:nvSpPr>
        <p:spPr/>
        <p:txBody>
          <a:bodyPr/>
          <a:lstStyle/>
          <a:p>
            <a:r>
              <a:rPr lang="en-US" dirty="0" smtClean="0"/>
              <a:t>LECIM offers multiple choices for FSK [1]</a:t>
            </a:r>
          </a:p>
          <a:p>
            <a:pPr lvl="1"/>
            <a:r>
              <a:rPr lang="en-US" dirty="0" smtClean="0"/>
              <a:t>already includes a modulation index of 0.5 </a:t>
            </a:r>
            <a:r>
              <a:rPr lang="en-US" dirty="0" smtClean="0">
                <a:sym typeface="Wingdings" panose="05000000000000000000" pitchFamily="2" charset="2"/>
              </a:rPr>
              <a:t> MSK</a:t>
            </a:r>
          </a:p>
          <a:p>
            <a:pPr lvl="1"/>
            <a:r>
              <a:rPr lang="en-US" dirty="0" smtClean="0">
                <a:sym typeface="Wingdings" panose="05000000000000000000" pitchFamily="2" charset="2"/>
              </a:rPr>
              <a:t>Use 2 FSK bit to symbol mapping</a:t>
            </a:r>
          </a:p>
          <a:p>
            <a:pPr lvl="2"/>
            <a:r>
              <a:rPr lang="en-US" dirty="0"/>
              <a:t>Before the bit-to-symbol mapping the data bits are </a:t>
            </a:r>
            <a:r>
              <a:rPr lang="en-US" dirty="0" err="1"/>
              <a:t>precoded</a:t>
            </a:r>
            <a:r>
              <a:rPr lang="en-US" dirty="0"/>
              <a:t> differentially</a:t>
            </a:r>
          </a:p>
          <a:p>
            <a:pPr lvl="3"/>
            <a:r>
              <a:rPr lang="en-US" dirty="0"/>
              <a:t>Reverses the differential nature of the 2FSK</a:t>
            </a:r>
          </a:p>
          <a:p>
            <a:pPr lvl="3"/>
            <a:r>
              <a:rPr lang="en-US" dirty="0"/>
              <a:t>Allows to use a coherent </a:t>
            </a:r>
            <a:r>
              <a:rPr lang="en-US" dirty="0" smtClean="0"/>
              <a:t>decoder</a:t>
            </a:r>
          </a:p>
          <a:p>
            <a:endParaRPr lang="en-US" dirty="0" smtClean="0"/>
          </a:p>
          <a:p>
            <a:r>
              <a:rPr lang="en-US" dirty="0" smtClean="0"/>
              <a:t>Add Gaussian filtering with a BT of 1.0</a:t>
            </a:r>
          </a:p>
          <a:p>
            <a:pPr lvl="1"/>
            <a:r>
              <a:rPr lang="en-US" dirty="0" smtClean="0"/>
              <a:t>Further narrow down spectral mask</a:t>
            </a:r>
          </a:p>
          <a:p>
            <a:pPr lvl="1"/>
            <a:r>
              <a:rPr lang="en-US" dirty="0" smtClean="0"/>
              <a:t>Increase spectral efficiency to reduce impact on existing systems</a:t>
            </a:r>
          </a:p>
          <a:p>
            <a:endParaRPr lang="en-US" dirty="0"/>
          </a:p>
          <a:p>
            <a:r>
              <a:rPr lang="en-US" dirty="0" smtClean="0"/>
              <a:t>Most common transceivers already support GFSK  modulation</a:t>
            </a: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9</a:t>
            </a:fld>
            <a:endParaRPr lang="en-US" altLang="de-DE"/>
          </a:p>
        </p:txBody>
      </p:sp>
    </p:spTree>
    <p:extLst>
      <p:ext uri="{BB962C8B-B14F-4D97-AF65-F5344CB8AC3E}">
        <p14:creationId xmlns:p14="http://schemas.microsoft.com/office/powerpoint/2010/main" val="117180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0</TotalTime>
  <Words>3130</Words>
  <Application>Microsoft Office PowerPoint</Application>
  <PresentationFormat>On-screen Show (4:3)</PresentationFormat>
  <Paragraphs>811</Paragraphs>
  <Slides>56</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Cambria Math</vt:lpstr>
      <vt:lpstr>Frutiger 45 Light</vt:lpstr>
      <vt:lpstr>Symbol</vt:lpstr>
      <vt:lpstr>Times New Roman</vt:lpstr>
      <vt:lpstr>Wingdings</vt:lpstr>
      <vt:lpstr>Office Theme</vt:lpstr>
      <vt:lpstr>Visio</vt:lpstr>
      <vt:lpstr>PowerPoint Presentation</vt:lpstr>
      <vt:lpstr>802.15.4w Fraunhofer IIS proposal Discussion</vt:lpstr>
      <vt:lpstr>Motivation</vt:lpstr>
      <vt:lpstr>Motivation</vt:lpstr>
      <vt:lpstr>Motivation</vt:lpstr>
      <vt:lpstr>802.15.4 LPWA extension</vt:lpstr>
      <vt:lpstr>Fragmented codeword transmission</vt:lpstr>
      <vt:lpstr>802.15.4w</vt:lpstr>
      <vt:lpstr>Modulation</vt:lpstr>
      <vt:lpstr>Fragmentation symbol rates and channel spacing</vt:lpstr>
      <vt:lpstr>Symbol rate</vt:lpstr>
      <vt:lpstr>Symbol rate</vt:lpstr>
      <vt:lpstr>Symbol rate</vt:lpstr>
      <vt:lpstr>Symbol rate</vt:lpstr>
      <vt:lpstr>Data rate</vt:lpstr>
      <vt:lpstr>Channelization</vt:lpstr>
      <vt:lpstr>Detectability / Synchronization</vt:lpstr>
      <vt:lpstr>Synchronization header (SHR)</vt:lpstr>
      <vt:lpstr>Sub-packet splitting</vt:lpstr>
      <vt:lpstr>PHY service data unit (PSDU)</vt:lpstr>
      <vt:lpstr>PHY Header (PHR)</vt:lpstr>
      <vt:lpstr>Forward Error Correction (FEC)</vt:lpstr>
      <vt:lpstr>Forward Error Correction (FEC)</vt:lpstr>
      <vt:lpstr>Interleaving</vt:lpstr>
      <vt:lpstr>Interleaving by example (1)</vt:lpstr>
      <vt:lpstr>Interleaving by example (2)</vt:lpstr>
      <vt:lpstr>Interleaving Method</vt:lpstr>
      <vt:lpstr>Time/Frequency Pattern</vt:lpstr>
      <vt:lpstr>Time/Frequency Pattern Random Access</vt:lpstr>
      <vt:lpstr>Time/Frequency Pattern Time Slotted PAN</vt:lpstr>
      <vt:lpstr>Time/Frequency Pattern Time Slotted PAN</vt:lpstr>
      <vt:lpstr>Time/Frequency Pattern Time Slotted PAN</vt:lpstr>
      <vt:lpstr>Time/Frequency Pattern Time Slotted PAN</vt:lpstr>
      <vt:lpstr>Time/Frequency Pattern Time Slotted PAN</vt:lpstr>
      <vt:lpstr>Time/Frequency Pattern Time Slotted PAN example</vt:lpstr>
      <vt:lpstr>Initial Synchronisation</vt:lpstr>
      <vt:lpstr>Initial Synchronisation</vt:lpstr>
      <vt:lpstr>Proposed LECIM FSK Reference Modulator</vt:lpstr>
      <vt:lpstr>Simulation Parameters</vt:lpstr>
      <vt:lpstr>Simulation models and settings</vt:lpstr>
      <vt:lpstr>Minimum Required Sensitivity</vt:lpstr>
      <vt:lpstr>Impact of fragmentation with FEC (1) </vt:lpstr>
      <vt:lpstr>Impact of fragmentation with FEC (2) </vt:lpstr>
      <vt:lpstr>Impact of fragmentation with FEC (3) </vt:lpstr>
      <vt:lpstr>Impact of fragmentation with FEC (4) </vt:lpstr>
      <vt:lpstr>Interference Robustness</vt:lpstr>
      <vt:lpstr>Interference Robustness</vt:lpstr>
      <vt:lpstr>Interference Robustness</vt:lpstr>
      <vt:lpstr>Interference Robustness</vt:lpstr>
      <vt:lpstr>Multipath Performance</vt:lpstr>
      <vt:lpstr>Multipath Performance</vt:lpstr>
      <vt:lpstr>Mobility Performance</vt:lpstr>
      <vt:lpstr>Mobility Performance</vt:lpstr>
      <vt:lpstr>Coexistence</vt:lpstr>
      <vt:lpstr>Thank you!</vt:lpstr>
      <vt:lpstr>References</vt:lpstr>
    </vt:vector>
  </TitlesOfParts>
  <Company>IIS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Wechsler, Johannes</dc:creator>
  <cp:keywords/>
  <dc:description>&lt;doc#&gt;</dc:description>
  <cp:lastModifiedBy>Wechsler, Johannes</cp:lastModifiedBy>
  <cp:revision>280</cp:revision>
  <cp:lastPrinted>1998-02-10T13:28:06Z</cp:lastPrinted>
  <dcterms:created xsi:type="dcterms:W3CDTF">2018-07-03T05:24:22Z</dcterms:created>
  <dcterms:modified xsi:type="dcterms:W3CDTF">2018-09-10T23:24:43Z</dcterms:modified>
</cp:coreProperties>
</file>