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87" r:id="rId2"/>
    <p:sldId id="263" r:id="rId3"/>
    <p:sldId id="271" r:id="rId4"/>
    <p:sldId id="272" r:id="rId5"/>
    <p:sldId id="267" r:id="rId6"/>
    <p:sldId id="269" r:id="rId7"/>
    <p:sldId id="270" r:id="rId8"/>
    <p:sldId id="273" r:id="rId9"/>
    <p:sldId id="274" r:id="rId10"/>
    <p:sldId id="276"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263"/>
            <p14:sldId id="271"/>
            <p14:sldId id="272"/>
            <p14:sldId id="267"/>
            <p14:sldId id="269"/>
            <p14:sldId id="270"/>
            <p14:sldId id="273"/>
            <p14:sldId id="274"/>
            <p14:sldId id="276"/>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mclaughlin" initials="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p:scale>
          <a:sx n="86" d="100"/>
          <a:sy n="86" d="100"/>
        </p:scale>
        <p:origin x="-133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6" d="100"/>
          <a:sy n="126" d="100"/>
        </p:scale>
        <p:origin x="4716" y="16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685800"/>
          </a:xfrm>
        </p:spPr>
        <p:txBody>
          <a:bodyPr/>
          <a:lstStyle>
            <a:lvl1pPr>
              <a:defRPr sz="3200"/>
            </a:lvl1pPr>
          </a:lstStyle>
          <a:p>
            <a:r>
              <a:rPr lang="en-US" dirty="0"/>
              <a:t>Click to edit Master title style</a:t>
            </a:r>
          </a:p>
        </p:txBody>
      </p:sp>
      <p:sp>
        <p:nvSpPr>
          <p:cNvPr id="3" name="Content Placeholder 2"/>
          <p:cNvSpPr>
            <a:spLocks noGrp="1"/>
          </p:cNvSpPr>
          <p:nvPr>
            <p:ph idx="1"/>
          </p:nvPr>
        </p:nvSpPr>
        <p:spPr>
          <a:xfrm>
            <a:off x="685800" y="1447801"/>
            <a:ext cx="7772400" cy="4952988"/>
          </a:xfrm>
        </p:spPr>
        <p:txBody>
          <a:bodyPr/>
          <a:lstStyle>
            <a:lvl1pPr>
              <a:defRPr sz="2000"/>
            </a:lvl1pPr>
            <a:lvl2pPr>
              <a:defRPr sz="1600"/>
            </a:lvl2pPr>
            <a:lvl3pPr>
              <a:defRPr sz="14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xmlns="" id="{ECB03DCC-463E-4F8D-92CF-1B747A69C7C5}"/>
              </a:ext>
            </a:extLst>
          </p:cNvPr>
          <p:cNvCxnSpPr/>
          <p:nvPr userDrawn="1"/>
        </p:nvCxnSpPr>
        <p:spPr>
          <a:xfrm>
            <a:off x="685800" y="1388534"/>
            <a:ext cx="752475"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15-18-0438-00-004z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Sept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Prof Tony Fagan,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Figure of </a:t>
            </a:r>
            <a:r>
              <a:rPr lang="en-IE" sz="1600" dirty="0">
                <a:solidFill>
                  <a:srgbClr val="FF0000"/>
                </a:solidFill>
                <a:latin typeface="Times New Roman" pitchFamily="18" charset="0"/>
                <a:ea typeface="ＭＳ Ｐゴシック" pitchFamily="-65" charset="-128"/>
                <a:cs typeface="+mn-cs"/>
              </a:rPr>
              <a:t>M</a:t>
            </a:r>
            <a:r>
              <a:rPr lang="en-IE" sz="1600" dirty="0" smtClean="0">
                <a:solidFill>
                  <a:srgbClr val="FF0000"/>
                </a:solidFill>
                <a:latin typeface="Times New Roman" pitchFamily="18" charset="0"/>
                <a:ea typeface="ＭＳ Ｐゴシック" pitchFamily="-65" charset="-128"/>
                <a:cs typeface="+mn-cs"/>
              </a:rPr>
              <a:t>erit </a:t>
            </a:r>
            <a:r>
              <a:rPr lang="en-IE" sz="1600" dirty="0">
                <a:solidFill>
                  <a:srgbClr val="FF0000"/>
                </a:solidFill>
                <a:latin typeface="Times New Roman" pitchFamily="18" charset="0"/>
                <a:ea typeface="ＭＳ Ｐゴシック" pitchFamily="-65" charset="-128"/>
                <a:cs typeface="+mn-cs"/>
              </a:rPr>
              <a:t>for </a:t>
            </a:r>
            <a:r>
              <a:rPr lang="en-IE" sz="1600" dirty="0" smtClean="0">
                <a:solidFill>
                  <a:srgbClr val="FF0000"/>
                </a:solidFill>
                <a:latin typeface="Times New Roman" pitchFamily="18" charset="0"/>
                <a:ea typeface="ＭＳ Ｐゴシック" pitchFamily="-65" charset="-128"/>
                <a:cs typeface="+mn-cs"/>
              </a:rPr>
              <a:t>HRP UWB data modulations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10th September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Prof Tony Fagan, Michael McLaughlin</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tony.fagan</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[Figure of merit for 4z]</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6DB09-A22E-46B4-A9D2-921F72E6DDCC}"/>
              </a:ext>
            </a:extLst>
          </p:cNvPr>
          <p:cNvSpPr>
            <a:spLocks noGrp="1"/>
          </p:cNvSpPr>
          <p:nvPr>
            <p:ph type="title"/>
          </p:nvPr>
        </p:nvSpPr>
        <p:spPr/>
        <p:txBody>
          <a:bodyPr/>
          <a:lstStyle/>
          <a:p>
            <a:r>
              <a:rPr lang="en-IE" dirty="0"/>
              <a:t>How does the FOM</a:t>
            </a:r>
            <a:r>
              <a:rPr lang="en-IE" baseline="-25000" dirty="0"/>
              <a:t>r</a:t>
            </a:r>
            <a:r>
              <a:rPr lang="en-IE" dirty="0"/>
              <a:t> relate to Eb/N0</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E105C796-F70D-441D-8505-32A81BEA8876}"/>
                  </a:ext>
                </a:extLst>
              </p:cNvPr>
              <p:cNvSpPr>
                <a:spLocks noGrp="1"/>
              </p:cNvSpPr>
              <p:nvPr>
                <p:ph idx="1"/>
              </p:nvPr>
            </p:nvSpPr>
            <p:spPr/>
            <p:txBody>
              <a:bodyPr>
                <a:normAutofit/>
              </a:bodyPr>
              <a:lstStyle/>
              <a:p>
                <a14:m>
                  <m:oMath xmlns:m="http://schemas.openxmlformats.org/officeDocument/2006/math">
                    <m:sSub>
                      <m:sSubPr>
                        <m:ctrlPr>
                          <a:rPr lang="en-IE" i="1" smtClean="0">
                            <a:solidFill>
                              <a:schemeClr val="tx1"/>
                            </a:solidFill>
                            <a:latin typeface="Cambria Math"/>
                          </a:rPr>
                        </m:ctrlPr>
                      </m:sSubPr>
                      <m:e>
                        <m:r>
                          <a:rPr lang="en-IE" i="1">
                            <a:solidFill>
                              <a:schemeClr val="tx1"/>
                            </a:solidFill>
                            <a:latin typeface="Cambria Math" panose="02040503050406030204" pitchFamily="18" charset="0"/>
                          </a:rPr>
                          <m:t>𝐹𝑂𝑀</m:t>
                        </m:r>
                      </m:e>
                      <m:sub>
                        <m:r>
                          <a:rPr lang="en-IE" i="1">
                            <a:solidFill>
                              <a:schemeClr val="tx1"/>
                            </a:solidFill>
                            <a:latin typeface="Cambria Math" panose="02040503050406030204" pitchFamily="18" charset="0"/>
                          </a:rPr>
                          <m:t>𝑟</m:t>
                        </m:r>
                      </m:sub>
                    </m:sSub>
                    <m:r>
                      <a:rPr lang="en-IE" i="1">
                        <a:solidFill>
                          <a:schemeClr val="tx1"/>
                        </a:solidFill>
                        <a:latin typeface="Cambria Math" panose="02040503050406030204" pitchFamily="18" charset="0"/>
                      </a:rPr>
                      <m:t>(</m:t>
                    </m:r>
                    <m:r>
                      <a:rPr lang="en-IE" i="1">
                        <a:solidFill>
                          <a:schemeClr val="tx1"/>
                        </a:solidFill>
                        <a:latin typeface="Cambria Math" panose="02040503050406030204" pitchFamily="18" charset="0"/>
                      </a:rPr>
                      <m:t>𝑑𝐵</m:t>
                    </m:r>
                    <m:r>
                      <a:rPr lang="en-IE" i="1">
                        <a:solidFill>
                          <a:schemeClr val="tx1"/>
                        </a:solidFill>
                        <a:latin typeface="Cambria Math" panose="02040503050406030204" pitchFamily="18" charset="0"/>
                      </a:rPr>
                      <m:t>)=</m:t>
                    </m:r>
                    <m:r>
                      <a:rPr lang="en-IE" i="1">
                        <a:solidFill>
                          <a:schemeClr val="tx1"/>
                        </a:solidFill>
                        <a:latin typeface="Cambria Math" panose="02040503050406030204" pitchFamily="18" charset="0"/>
                      </a:rPr>
                      <m:t>𝐴</m:t>
                    </m:r>
                    <m:r>
                      <a:rPr lang="en-IE" i="1">
                        <a:solidFill>
                          <a:schemeClr val="tx1"/>
                        </a:solidFill>
                        <a:latin typeface="Cambria Math" panose="02040503050406030204" pitchFamily="18" charset="0"/>
                      </a:rPr>
                      <m:t>−</m:t>
                    </m:r>
                    <m:sSub>
                      <m:sSubPr>
                        <m:ctrlPr>
                          <a:rPr lang="en-IE" i="1">
                            <a:solidFill>
                              <a:schemeClr val="tx1"/>
                            </a:solidFill>
                            <a:latin typeface="Cambria Math"/>
                          </a:rPr>
                        </m:ctrlPr>
                      </m:sSubPr>
                      <m:e>
                        <m:r>
                          <a:rPr lang="en-IE" i="1">
                            <a:solidFill>
                              <a:schemeClr val="tx1"/>
                            </a:solidFill>
                            <a:latin typeface="Cambria Math" panose="02040503050406030204" pitchFamily="18" charset="0"/>
                          </a:rPr>
                          <m:t>𝐴</m:t>
                        </m:r>
                      </m:e>
                      <m:sub>
                        <m:r>
                          <a:rPr lang="en-IE" i="1">
                            <a:solidFill>
                              <a:schemeClr val="tx1"/>
                            </a:solidFill>
                            <a:latin typeface="Cambria Math" panose="02040503050406030204" pitchFamily="18" charset="0"/>
                          </a:rPr>
                          <m:t>0</m:t>
                        </m:r>
                      </m:sub>
                    </m:sSub>
                    <m:r>
                      <a:rPr lang="en-IE" i="1">
                        <a:solidFill>
                          <a:schemeClr val="tx1"/>
                        </a:solidFill>
                        <a:latin typeface="Cambria Math" panose="02040503050406030204" pitchFamily="18" charset="0"/>
                      </a:rPr>
                      <m:t>+10</m:t>
                    </m:r>
                    <m:sSub>
                      <m:sSubPr>
                        <m:ctrlPr>
                          <a:rPr lang="en-IE" i="1">
                            <a:solidFill>
                              <a:schemeClr val="tx1"/>
                            </a:solidFill>
                            <a:latin typeface="Cambria Math"/>
                          </a:rPr>
                        </m:ctrlPr>
                      </m:sSubPr>
                      <m:e>
                        <m:r>
                          <a:rPr lang="en-IE" i="1">
                            <a:solidFill>
                              <a:schemeClr val="tx1"/>
                            </a:solidFill>
                            <a:latin typeface="Cambria Math" panose="02040503050406030204" pitchFamily="18" charset="0"/>
                          </a:rPr>
                          <m:t>𝑙𝑜𝑔</m:t>
                        </m:r>
                      </m:e>
                      <m:sub>
                        <m:r>
                          <a:rPr lang="en-IE" i="1">
                            <a:solidFill>
                              <a:schemeClr val="tx1"/>
                            </a:solidFill>
                            <a:latin typeface="Cambria Math" panose="02040503050406030204" pitchFamily="18" charset="0"/>
                          </a:rPr>
                          <m:t>10</m:t>
                        </m:r>
                      </m:sub>
                    </m:sSub>
                    <m:r>
                      <a:rPr lang="en-IE" i="1">
                        <a:solidFill>
                          <a:schemeClr val="tx1"/>
                        </a:solidFill>
                        <a:latin typeface="Cambria Math" panose="02040503050406030204" pitchFamily="18" charset="0"/>
                      </a:rPr>
                      <m:t>(</m:t>
                    </m:r>
                    <m:f>
                      <m:fPr>
                        <m:ctrlPr>
                          <a:rPr lang="en-IE" i="1">
                            <a:solidFill>
                              <a:schemeClr val="tx1"/>
                            </a:solidFill>
                            <a:latin typeface="Cambria Math"/>
                          </a:rPr>
                        </m:ctrlPr>
                      </m:fPr>
                      <m:num>
                        <m:r>
                          <a:rPr lang="en-IE" i="1">
                            <a:solidFill>
                              <a:schemeClr val="tx1"/>
                            </a:solidFill>
                            <a:latin typeface="Cambria Math" panose="02040503050406030204" pitchFamily="18" charset="0"/>
                          </a:rPr>
                          <m:t>𝑏</m:t>
                        </m:r>
                      </m:num>
                      <m:den>
                        <m:sSub>
                          <m:sSubPr>
                            <m:ctrlPr>
                              <a:rPr lang="en-IE" i="1">
                                <a:solidFill>
                                  <a:schemeClr val="tx1"/>
                                </a:solidFill>
                                <a:latin typeface="Cambria Math"/>
                              </a:rPr>
                            </m:ctrlPr>
                          </m:sSubPr>
                          <m:e>
                            <m:r>
                              <a:rPr lang="en-IE" i="1">
                                <a:solidFill>
                                  <a:schemeClr val="tx1"/>
                                </a:solidFill>
                                <a:latin typeface="Cambria Math" panose="02040503050406030204" pitchFamily="18" charset="0"/>
                              </a:rPr>
                              <m:t>𝑏</m:t>
                            </m:r>
                          </m:e>
                          <m:sub>
                            <m:r>
                              <a:rPr lang="en-IE" i="1">
                                <a:solidFill>
                                  <a:schemeClr val="tx1"/>
                                </a:solidFill>
                                <a:latin typeface="Cambria Math" panose="02040503050406030204" pitchFamily="18" charset="0"/>
                              </a:rPr>
                              <m:t>0</m:t>
                            </m:r>
                          </m:sub>
                        </m:sSub>
                      </m:den>
                    </m:f>
                    <m:r>
                      <a:rPr lang="en-IE" i="1">
                        <a:solidFill>
                          <a:schemeClr val="tx1"/>
                        </a:solidFill>
                        <a:latin typeface="Cambria Math" panose="02040503050406030204" pitchFamily="18" charset="0"/>
                      </a:rPr>
                      <m:t>)</m:t>
                    </m:r>
                  </m:oMath>
                </a14:m>
                <a:endParaRPr lang="en-IE" dirty="0"/>
              </a:p>
              <a:p>
                <a:r>
                  <a:rPr lang="en-IE" dirty="0"/>
                  <a:t>If schemes are compared at the same mean power, this corresponds precisely with the Eb/N0 advantage of a scheme.</a:t>
                </a:r>
              </a:p>
              <a:p>
                <a:pPr lvl="1"/>
                <a:r>
                  <a:rPr lang="en-IE" dirty="0"/>
                  <a:t>E.g. If we add a 55/63 RS code to the ABCN scheme in a 21byte packet we get a 0.85dB attenuation/range advantage for a Tx signal at the same power but we reduce the bitrate from 7.8Mbps to 6.0 Mbps which extends the frame length and reduces the figure of merit by 1.1dB</a:t>
                </a:r>
              </a:p>
              <a:p>
                <a:pPr lvl="1"/>
                <a:r>
                  <a:rPr lang="en-IE" dirty="0"/>
                  <a:t>The resultant figure of merit is 0.25dB worse which corresponds almost exactly with the Eb/N0 graph presented by ABCN at an earlier meeting.</a:t>
                </a:r>
              </a:p>
              <a:p>
                <a:r>
                  <a:rPr lang="en-IE" dirty="0"/>
                  <a:t>For a frame that is peak voltage limited (due to CMOS limits or FCC power limits), the FOM no longer strictly corresponds to the Eb/N0 figure.</a:t>
                </a:r>
              </a:p>
              <a:p>
                <a:pPr lvl="1"/>
                <a:r>
                  <a:rPr lang="en-IE" dirty="0"/>
                  <a:t>E.g. the ABCN scheme uses 2 bursts of 8 pulses per bit vs 4a which uses only 1 burst</a:t>
                </a:r>
              </a:p>
              <a:p>
                <a:pPr lvl="1"/>
                <a:r>
                  <a:rPr lang="en-IE" dirty="0"/>
                  <a:t>If these pulses are already peak power limited, then 3dB more power can be sent per bit giving a 3dB range/attenuation advantage to the scheme</a:t>
                </a:r>
              </a:p>
              <a:p>
                <a:pPr lvl="1"/>
                <a:endParaRPr lang="en-IE" dirty="0"/>
              </a:p>
              <a:p>
                <a:pPr lvl="1"/>
                <a:endParaRPr lang="en-IE" dirty="0"/>
              </a:p>
              <a:p>
                <a:endParaRPr lang="en-IE" dirty="0"/>
              </a:p>
              <a:p>
                <a:pPr lvl="1"/>
                <a:endParaRPr lang="en-IE" dirty="0"/>
              </a:p>
              <a:p>
                <a:endParaRPr lang="en-IE" dirty="0"/>
              </a:p>
            </p:txBody>
          </p:sp>
        </mc:Choice>
        <mc:Fallback xmlns="">
          <p:sp>
            <p:nvSpPr>
              <p:cNvPr id="3" name="Content Placeholder 2">
                <a:extLst>
                  <a:ext uri="{FF2B5EF4-FFF2-40B4-BE49-F238E27FC236}">
                    <a16:creationId xmlns:a16="http://schemas.microsoft.com/office/drawing/2014/main" id="{E105C796-F70D-441D-8505-32A81BEA8876}"/>
                  </a:ext>
                </a:extLst>
              </p:cNvPr>
              <p:cNvSpPr>
                <a:spLocks noGrp="1" noRot="1" noChangeAspect="1" noMove="1" noResize="1" noEditPoints="1" noAdjustHandles="1" noChangeArrowheads="1" noChangeShapeType="1" noTextEdit="1"/>
              </p:cNvSpPr>
              <p:nvPr>
                <p:ph idx="1"/>
              </p:nvPr>
            </p:nvSpPr>
            <p:spPr>
              <a:blipFill>
                <a:blip r:embed="rId2"/>
                <a:stretch>
                  <a:fillRect l="-706" r="-1490"/>
                </a:stretch>
              </a:blipFill>
            </p:spPr>
            <p:txBody>
              <a:bodyPr/>
              <a:lstStyle/>
              <a:p>
                <a:r>
                  <a:rPr lang="en-IE">
                    <a:noFill/>
                  </a:rPr>
                  <a:t> </a:t>
                </a:r>
              </a:p>
            </p:txBody>
          </p:sp>
        </mc:Fallback>
      </mc:AlternateContent>
      <p:sp>
        <p:nvSpPr>
          <p:cNvPr id="5" name="Slide Number Placeholder 4">
            <a:extLst>
              <a:ext uri="{FF2B5EF4-FFF2-40B4-BE49-F238E27FC236}">
                <a16:creationId xmlns:a16="http://schemas.microsoft.com/office/drawing/2014/main" xmlns="" id="{D0ABEDE0-51C1-4CF1-BAA1-8D1B495CE245}"/>
              </a:ext>
            </a:extLst>
          </p:cNvPr>
          <p:cNvSpPr>
            <a:spLocks noGrp="1"/>
          </p:cNvSpPr>
          <p:nvPr>
            <p:ph type="sldNum" sz="quarter" idx="4294967295"/>
          </p:nvPr>
        </p:nvSpPr>
        <p:spPr/>
        <p:txBody>
          <a:bodyPr/>
          <a:lstStyle/>
          <a:p>
            <a:fld id="{6B450EA3-3075-447A-A319-AD94776F845B}" type="slidenum">
              <a:rPr lang="en-US" smtClean="0"/>
              <a:t>10</a:t>
            </a:fld>
            <a:endParaRPr lang="en-US" dirty="0"/>
          </a:p>
        </p:txBody>
      </p:sp>
    </p:spTree>
    <p:extLst>
      <p:ext uri="{BB962C8B-B14F-4D97-AF65-F5344CB8AC3E}">
        <p14:creationId xmlns:p14="http://schemas.microsoft.com/office/powerpoint/2010/main" val="1620128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D4022C0-0C3E-4D89-A36B-339DE177D5C3}"/>
              </a:ext>
            </a:extLst>
          </p:cNvPr>
          <p:cNvSpPr>
            <a:spLocks noGrp="1"/>
          </p:cNvSpPr>
          <p:nvPr>
            <p:ph type="title"/>
          </p:nvPr>
        </p:nvSpPr>
        <p:spPr/>
        <p:txBody>
          <a:bodyPr>
            <a:normAutofit/>
          </a:bodyPr>
          <a:lstStyle/>
          <a:p>
            <a:r>
              <a:rPr lang="en-US" sz="2400" dirty="0"/>
              <a:t>What do we care about for data portion of frame?</a:t>
            </a:r>
          </a:p>
        </p:txBody>
      </p:sp>
      <p:sp>
        <p:nvSpPr>
          <p:cNvPr id="5" name="Content Placeholder 4">
            <a:extLst>
              <a:ext uri="{FF2B5EF4-FFF2-40B4-BE49-F238E27FC236}">
                <a16:creationId xmlns:a16="http://schemas.microsoft.com/office/drawing/2014/main" xmlns="" id="{3378CF60-0516-427F-8B87-322E2E76DF3A}"/>
              </a:ext>
            </a:extLst>
          </p:cNvPr>
          <p:cNvSpPr>
            <a:spLocks noGrp="1"/>
          </p:cNvSpPr>
          <p:nvPr>
            <p:ph idx="1"/>
          </p:nvPr>
        </p:nvSpPr>
        <p:spPr/>
        <p:txBody>
          <a:bodyPr wrap="square">
            <a:noAutofit/>
          </a:bodyPr>
          <a:lstStyle/>
          <a:p>
            <a:pPr marL="0" indent="0">
              <a:spcBef>
                <a:spcPts val="0"/>
              </a:spcBef>
              <a:buNone/>
            </a:pPr>
            <a:r>
              <a:rPr lang="en-IE" dirty="0">
                <a:solidFill>
                  <a:schemeClr val="tx2"/>
                </a:solidFill>
              </a:rPr>
              <a:t>What we care about most is </a:t>
            </a:r>
            <a:r>
              <a:rPr lang="en-IE" b="1" dirty="0">
                <a:solidFill>
                  <a:schemeClr val="tx2"/>
                </a:solidFill>
              </a:rPr>
              <a:t>Range</a:t>
            </a:r>
            <a:r>
              <a:rPr lang="en-IE" dirty="0">
                <a:solidFill>
                  <a:schemeClr val="tx2"/>
                </a:solidFill>
              </a:rPr>
              <a:t> and </a:t>
            </a:r>
            <a:r>
              <a:rPr lang="en-IE" b="1" dirty="0">
                <a:solidFill>
                  <a:schemeClr val="tx2"/>
                </a:solidFill>
              </a:rPr>
              <a:t>Packet Duration </a:t>
            </a:r>
            <a:r>
              <a:rPr lang="en-IE" dirty="0">
                <a:solidFill>
                  <a:schemeClr val="tx2"/>
                </a:solidFill>
              </a:rPr>
              <a:t>under certain restrictions</a:t>
            </a:r>
            <a:endParaRPr lang="es-ES" sz="1200" dirty="0">
              <a:solidFill>
                <a:schemeClr val="accent1"/>
              </a:solidFill>
            </a:endParaRPr>
          </a:p>
          <a:p>
            <a:pPr>
              <a:spcBef>
                <a:spcPts val="0"/>
              </a:spcBef>
              <a:buSzPct val="150000"/>
            </a:pPr>
            <a:endParaRPr lang="en-GB" dirty="0">
              <a:solidFill>
                <a:schemeClr val="tx1"/>
              </a:solidFill>
            </a:endParaRPr>
          </a:p>
          <a:p>
            <a:pPr>
              <a:spcBef>
                <a:spcPts val="0"/>
              </a:spcBef>
              <a:buSzPct val="150000"/>
            </a:pPr>
            <a:r>
              <a:rPr lang="en-GB" dirty="0">
                <a:solidFill>
                  <a:schemeClr val="tx1"/>
                </a:solidFill>
              </a:rPr>
              <a:t>Regulatory restrictions</a:t>
            </a:r>
          </a:p>
          <a:p>
            <a:pPr lvl="1">
              <a:spcBef>
                <a:spcPts val="0"/>
              </a:spcBef>
              <a:buSzPct val="150000"/>
            </a:pPr>
            <a:r>
              <a:rPr lang="en-US" dirty="0"/>
              <a:t>Must not violate -41.3dBm mean power in any 1MHz RBW bin averaged over 1ms </a:t>
            </a:r>
          </a:p>
          <a:p>
            <a:pPr lvl="1">
              <a:spcBef>
                <a:spcPts val="0"/>
              </a:spcBef>
              <a:buSzPct val="150000"/>
            </a:pPr>
            <a:r>
              <a:rPr lang="en-US" dirty="0"/>
              <a:t>Must not violate 0dBm at any time in any 50MHz bin</a:t>
            </a:r>
          </a:p>
          <a:p>
            <a:pPr>
              <a:spcBef>
                <a:spcPts val="0"/>
              </a:spcBef>
              <a:buSzPct val="150000"/>
            </a:pPr>
            <a:endParaRPr lang="en-US" dirty="0">
              <a:solidFill>
                <a:schemeClr val="tx1"/>
              </a:solidFill>
            </a:endParaRPr>
          </a:p>
          <a:p>
            <a:pPr>
              <a:spcBef>
                <a:spcPts val="0"/>
              </a:spcBef>
              <a:buSzPct val="150000"/>
            </a:pPr>
            <a:r>
              <a:rPr lang="en-US" dirty="0">
                <a:solidFill>
                  <a:schemeClr val="tx1"/>
                </a:solidFill>
              </a:rPr>
              <a:t>Standard CMOS 2.5V supply also restricts us</a:t>
            </a:r>
          </a:p>
          <a:p>
            <a:pPr lvl="1">
              <a:spcBef>
                <a:spcPts val="0"/>
              </a:spcBef>
              <a:buSzPct val="150000"/>
            </a:pPr>
            <a:r>
              <a:rPr lang="en-US" dirty="0">
                <a:solidFill>
                  <a:schemeClr val="tx1"/>
                </a:solidFill>
              </a:rPr>
              <a:t>Very difficult to generate &gt;0.7V peak (1.4V pk-pk) at the antenna in a power efficient standard CMOS transmitter</a:t>
            </a:r>
          </a:p>
          <a:p>
            <a:pPr lvl="2">
              <a:spcBef>
                <a:spcPts val="0"/>
              </a:spcBef>
              <a:buSzPct val="150000"/>
            </a:pPr>
            <a:r>
              <a:rPr lang="en-US" sz="1050" dirty="0"/>
              <a:t>See companion submission for details</a:t>
            </a:r>
          </a:p>
        </p:txBody>
      </p:sp>
      <p:sp>
        <p:nvSpPr>
          <p:cNvPr id="3" name="Slide Number Placeholder 2">
            <a:extLst>
              <a:ext uri="{FF2B5EF4-FFF2-40B4-BE49-F238E27FC236}">
                <a16:creationId xmlns:a16="http://schemas.microsoft.com/office/drawing/2014/main" xmlns="" id="{F3AE13BD-8482-428E-B69D-D121CB15BEC3}"/>
              </a:ext>
            </a:extLst>
          </p:cNvPr>
          <p:cNvSpPr>
            <a:spLocks noGrp="1"/>
          </p:cNvSpPr>
          <p:nvPr>
            <p:ph type="sldNum" sz="quarter" idx="4294967295"/>
          </p:nvPr>
        </p:nvSpPr>
        <p:spPr/>
        <p:txBody>
          <a:bodyPr/>
          <a:lstStyle/>
          <a:p>
            <a:fld id="{6B450EA3-3075-447A-A319-AD94776F845B}" type="slidenum">
              <a:rPr lang="en-US" smtClean="0"/>
              <a:t>2</a:t>
            </a:fld>
            <a:endParaRPr lang="en-US"/>
          </a:p>
        </p:txBody>
      </p:sp>
    </p:spTree>
    <p:extLst>
      <p:ext uri="{BB962C8B-B14F-4D97-AF65-F5344CB8AC3E}">
        <p14:creationId xmlns:p14="http://schemas.microsoft.com/office/powerpoint/2010/main" val="104888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D4022C0-0C3E-4D89-A36B-339DE177D5C3}"/>
              </a:ext>
            </a:extLst>
          </p:cNvPr>
          <p:cNvSpPr>
            <a:spLocks noGrp="1"/>
          </p:cNvSpPr>
          <p:nvPr>
            <p:ph type="title"/>
          </p:nvPr>
        </p:nvSpPr>
        <p:spPr/>
        <p:txBody>
          <a:bodyPr>
            <a:normAutofit/>
          </a:bodyPr>
          <a:lstStyle/>
          <a:p>
            <a:r>
              <a:rPr lang="en-US" sz="2400" dirty="0"/>
              <a:t>Why is Range important?</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xmlns="" id="{3378CF60-0516-427F-8B87-322E2E76DF3A}"/>
                  </a:ext>
                </a:extLst>
              </p:cNvPr>
              <p:cNvSpPr>
                <a:spLocks noGrp="1"/>
              </p:cNvSpPr>
              <p:nvPr>
                <p:ph idx="1"/>
              </p:nvPr>
            </p:nvSpPr>
            <p:spPr>
              <a:xfrm>
                <a:off x="685800" y="1981200"/>
                <a:ext cx="8001000" cy="4114800"/>
              </a:xfrm>
            </p:spPr>
            <p:txBody>
              <a:bodyPr wrap="square">
                <a:noAutofit/>
              </a:bodyPr>
              <a:lstStyle/>
              <a:p>
                <a:pPr>
                  <a:spcBef>
                    <a:spcPts val="0"/>
                  </a:spcBef>
                  <a:buSzPct val="150000"/>
                </a:pPr>
                <a:r>
                  <a:rPr lang="en-US" dirty="0">
                    <a:solidFill>
                      <a:schemeClr val="tx1"/>
                    </a:solidFill>
                  </a:rPr>
                  <a:t>Maximum Range is required given very challenging Tx power restrictions</a:t>
                </a:r>
              </a:p>
              <a:p>
                <a:pPr lvl="1">
                  <a:spcBef>
                    <a:spcPts val="0"/>
                  </a:spcBef>
                  <a:buSzPct val="150000"/>
                </a:pPr>
                <a:r>
                  <a:rPr lang="en-US" dirty="0">
                    <a:solidFill>
                      <a:schemeClr val="tx1"/>
                    </a:solidFill>
                  </a:rPr>
                  <a:t>We have 1,000,000 times less Tx power/MHz than WiFi</a:t>
                </a:r>
              </a:p>
              <a:p>
                <a:pPr lvl="1">
                  <a:spcBef>
                    <a:spcPts val="0"/>
                  </a:spcBef>
                  <a:buSzPct val="150000"/>
                </a:pPr>
                <a:endParaRPr lang="en-US" dirty="0">
                  <a:solidFill>
                    <a:schemeClr val="tx1"/>
                  </a:solidFill>
                </a:endParaRPr>
              </a:p>
              <a:p>
                <a:pPr>
                  <a:spcBef>
                    <a:spcPts val="0"/>
                  </a:spcBef>
                  <a:buSzPct val="150000"/>
                </a:pPr>
                <a:r>
                  <a:rPr lang="en-US" dirty="0">
                    <a:solidFill>
                      <a:schemeClr val="tx1"/>
                    </a:solidFill>
                  </a:rPr>
                  <a:t>May need to deal with difficult NLOS conditions</a:t>
                </a:r>
              </a:p>
              <a:p>
                <a:pPr>
                  <a:spcBef>
                    <a:spcPts val="0"/>
                  </a:spcBef>
                  <a:buSzPct val="150000"/>
                </a:pPr>
                <a:endParaRPr lang="en-US" dirty="0">
                  <a:solidFill>
                    <a:schemeClr val="tx1"/>
                  </a:solidFill>
                </a:endParaRPr>
              </a:p>
              <a:p>
                <a:pPr>
                  <a:spcBef>
                    <a:spcPts val="0"/>
                  </a:spcBef>
                  <a:buSzPct val="150000"/>
                </a:pPr>
                <a:r>
                  <a:rPr lang="en-US" dirty="0">
                    <a:solidFill>
                      <a:schemeClr val="tx1"/>
                    </a:solidFill>
                  </a:rPr>
                  <a:t>We have agreed that a major focus is link margin</a:t>
                </a:r>
              </a:p>
              <a:p>
                <a:pPr>
                  <a:spcBef>
                    <a:spcPts val="0"/>
                  </a:spcBef>
                  <a:buSzPct val="150000"/>
                </a:pPr>
                <a:endParaRPr lang="en-US" dirty="0">
                  <a:solidFill>
                    <a:schemeClr val="tx1"/>
                  </a:solidFill>
                </a:endParaRPr>
              </a:p>
              <a:p>
                <a:pPr>
                  <a:spcBef>
                    <a:spcPts val="0"/>
                  </a:spcBef>
                  <a:buSzPct val="150000"/>
                </a:pPr>
                <a:r>
                  <a:rPr lang="en-US" dirty="0">
                    <a:solidFill>
                      <a:schemeClr val="tx1"/>
                    </a:solidFill>
                  </a:rPr>
                  <a:t>Range </a:t>
                </a:r>
                <a14:m>
                  <m:oMath xmlns:m="http://schemas.openxmlformats.org/officeDocument/2006/math">
                    <m:r>
                      <a:rPr lang="en-GB" i="1">
                        <a:solidFill>
                          <a:schemeClr val="tx1"/>
                        </a:solidFill>
                        <a:latin typeface="Cambria Math" panose="02040503050406030204" pitchFamily="18" charset="0"/>
                        <a:ea typeface="Cambria Math" panose="02040503050406030204" pitchFamily="18" charset="0"/>
                      </a:rPr>
                      <m:t>≡ </m:t>
                    </m:r>
                  </m:oMath>
                </a14:m>
                <a:r>
                  <a:rPr lang="en-US" dirty="0">
                    <a:solidFill>
                      <a:schemeClr val="tx1"/>
                    </a:solidFill>
                  </a:rPr>
                  <a:t>Attenuation for a given PER</a:t>
                </a:r>
              </a:p>
              <a:p>
                <a:pPr>
                  <a:spcBef>
                    <a:spcPts val="0"/>
                  </a:spcBef>
                  <a:buSzPct val="150000"/>
                </a:pPr>
                <a:endParaRPr lang="en-US" dirty="0">
                  <a:solidFill>
                    <a:schemeClr val="tx1"/>
                  </a:solidFill>
                </a:endParaRPr>
              </a:p>
              <a:p>
                <a:pPr>
                  <a:spcBef>
                    <a:spcPts val="0"/>
                  </a:spcBef>
                  <a:buSzPct val="150000"/>
                </a:pPr>
                <a:r>
                  <a:rPr lang="en-US" dirty="0">
                    <a:solidFill>
                      <a:schemeClr val="tx1"/>
                    </a:solidFill>
                  </a:rPr>
                  <a:t>Conclusion : </a:t>
                </a:r>
                <a14:m>
                  <m:oMath xmlns:m="http://schemas.openxmlformats.org/officeDocument/2006/math">
                    <m:r>
                      <a:rPr lang="en-IE" b="0" i="1" dirty="0" smtClean="0">
                        <a:solidFill>
                          <a:schemeClr val="tx1"/>
                        </a:solidFill>
                        <a:latin typeface="Cambria Math" panose="02040503050406030204" pitchFamily="18" charset="0"/>
                      </a:rPr>
                      <m:t>⇒ </m:t>
                    </m:r>
                  </m:oMath>
                </a14:m>
                <a:r>
                  <a:rPr lang="en-US" dirty="0">
                    <a:solidFill>
                      <a:schemeClr val="tx1"/>
                    </a:solidFill>
                  </a:rPr>
                  <a:t> </a:t>
                </a:r>
                <a:r>
                  <a:rPr lang="en-IE" dirty="0">
                    <a:solidFill>
                      <a:schemeClr val="tx1"/>
                    </a:solidFill>
                  </a:rPr>
                  <a:t>Maximise</a:t>
                </a:r>
                <a:r>
                  <a:rPr lang="en-US" dirty="0">
                    <a:solidFill>
                      <a:schemeClr val="tx1"/>
                    </a:solidFill>
                  </a:rPr>
                  <a:t> the attenuation that allows PER </a:t>
                </a:r>
                <a14:m>
                  <m:oMath xmlns:m="http://schemas.openxmlformats.org/officeDocument/2006/math">
                    <m:r>
                      <a:rPr lang="en-US" i="1" dirty="0" smtClean="0">
                        <a:solidFill>
                          <a:schemeClr val="tx1"/>
                        </a:solidFill>
                        <a:latin typeface="Cambria Math" panose="02040503050406030204" pitchFamily="18" charset="0"/>
                        <a:ea typeface="Cambria Math" panose="02040503050406030204" pitchFamily="18" charset="0"/>
                      </a:rPr>
                      <m:t>≤</m:t>
                    </m:r>
                  </m:oMath>
                </a14:m>
                <a:r>
                  <a:rPr lang="en-US" dirty="0">
                    <a:solidFill>
                      <a:schemeClr val="tx1"/>
                    </a:solidFill>
                  </a:rPr>
                  <a:t> 10</a:t>
                </a:r>
                <a:r>
                  <a:rPr lang="en-US" baseline="30000" dirty="0">
                    <a:solidFill>
                      <a:schemeClr val="tx1"/>
                    </a:solidFill>
                  </a:rPr>
                  <a:t>-2</a:t>
                </a:r>
                <a:endParaRPr lang="en-US" dirty="0">
                  <a:solidFill>
                    <a:schemeClr val="tx1"/>
                  </a:solidFill>
                </a:endParaRPr>
              </a:p>
              <a:p>
                <a:pPr>
                  <a:spcBef>
                    <a:spcPts val="0"/>
                  </a:spcBef>
                  <a:buSzPct val="150000"/>
                </a:pPr>
                <a:endParaRPr lang="en-IE" dirty="0"/>
              </a:p>
            </p:txBody>
          </p:sp>
        </mc:Choice>
        <mc:Fallback xmlns="">
          <p:sp>
            <p:nvSpPr>
              <p:cNvPr id="5" name="Content Placeholder 4">
                <a:extLst>
                  <a:ext uri="{FF2B5EF4-FFF2-40B4-BE49-F238E27FC236}">
                    <a16:creationId xmlns:a16="http://schemas.microsoft.com/office/drawing/2014/main" id="{3378CF60-0516-427F-8B87-322E2E76DF3A}"/>
                  </a:ext>
                </a:extLst>
              </p:cNvPr>
              <p:cNvSpPr>
                <a:spLocks noGrp="1" noRot="1" noChangeAspect="1" noMove="1" noResize="1" noEditPoints="1" noAdjustHandles="1" noChangeArrowheads="1" noChangeShapeType="1" noTextEdit="1"/>
              </p:cNvSpPr>
              <p:nvPr>
                <p:ph idx="1"/>
              </p:nvPr>
            </p:nvSpPr>
            <p:spPr>
              <a:xfrm>
                <a:off x="685800" y="1981200"/>
                <a:ext cx="8001000" cy="4114800"/>
              </a:xfrm>
              <a:blipFill>
                <a:blip r:embed="rId2"/>
                <a:stretch>
                  <a:fillRect l="-1601" t="-3852"/>
                </a:stretch>
              </a:blipFill>
            </p:spPr>
            <p:txBody>
              <a:bodyPr/>
              <a:lstStyle/>
              <a:p>
                <a:r>
                  <a:rPr lang="en-IE">
                    <a:noFill/>
                  </a:rPr>
                  <a:t> </a:t>
                </a:r>
              </a:p>
            </p:txBody>
          </p:sp>
        </mc:Fallback>
      </mc:AlternateContent>
      <p:sp>
        <p:nvSpPr>
          <p:cNvPr id="3" name="Slide Number Placeholder 2">
            <a:extLst>
              <a:ext uri="{FF2B5EF4-FFF2-40B4-BE49-F238E27FC236}">
                <a16:creationId xmlns:a16="http://schemas.microsoft.com/office/drawing/2014/main" xmlns="" id="{F3AE13BD-8482-428E-B69D-D121CB15BEC3}"/>
              </a:ext>
            </a:extLst>
          </p:cNvPr>
          <p:cNvSpPr>
            <a:spLocks noGrp="1"/>
          </p:cNvSpPr>
          <p:nvPr>
            <p:ph type="sldNum" sz="quarter" idx="4294967295"/>
          </p:nvPr>
        </p:nvSpPr>
        <p:spPr/>
        <p:txBody>
          <a:bodyPr/>
          <a:lstStyle/>
          <a:p>
            <a:fld id="{6B450EA3-3075-447A-A319-AD94776F845B}" type="slidenum">
              <a:rPr lang="en-US" smtClean="0"/>
              <a:t>3</a:t>
            </a:fld>
            <a:endParaRPr lang="en-US"/>
          </a:p>
        </p:txBody>
      </p:sp>
    </p:spTree>
    <p:extLst>
      <p:ext uri="{BB962C8B-B14F-4D97-AF65-F5344CB8AC3E}">
        <p14:creationId xmlns:p14="http://schemas.microsoft.com/office/powerpoint/2010/main" val="1334213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D4022C0-0C3E-4D89-A36B-339DE177D5C3}"/>
              </a:ext>
            </a:extLst>
          </p:cNvPr>
          <p:cNvSpPr>
            <a:spLocks noGrp="1"/>
          </p:cNvSpPr>
          <p:nvPr>
            <p:ph type="title"/>
          </p:nvPr>
        </p:nvSpPr>
        <p:spPr/>
        <p:txBody>
          <a:bodyPr>
            <a:normAutofit/>
          </a:bodyPr>
          <a:lstStyle/>
          <a:p>
            <a:r>
              <a:rPr lang="en-US" sz="2400" dirty="0"/>
              <a:t>Why is Packet Duration important?</a:t>
            </a:r>
          </a:p>
        </p:txBody>
      </p:sp>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xmlns="" id="{3378CF60-0516-427F-8B87-322E2E76DF3A}"/>
                  </a:ext>
                </a:extLst>
              </p:cNvPr>
              <p:cNvSpPr>
                <a:spLocks noGrp="1"/>
              </p:cNvSpPr>
              <p:nvPr>
                <p:ph idx="1"/>
              </p:nvPr>
            </p:nvSpPr>
            <p:spPr/>
            <p:txBody>
              <a:bodyPr wrap="square">
                <a:noAutofit/>
              </a:bodyPr>
              <a:lstStyle/>
              <a:p>
                <a:pPr>
                  <a:spcBef>
                    <a:spcPts val="0"/>
                  </a:spcBef>
                  <a:buSzPct val="150000"/>
                </a:pPr>
                <a:r>
                  <a:rPr lang="en-US" dirty="0">
                    <a:solidFill>
                      <a:schemeClr val="tx1"/>
                    </a:solidFill>
                  </a:rPr>
                  <a:t>Power consumption is, more or less, proportional to packet duration</a:t>
                </a:r>
              </a:p>
              <a:p>
                <a:pPr>
                  <a:spcBef>
                    <a:spcPts val="0"/>
                  </a:spcBef>
                  <a:buSzPct val="150000"/>
                </a:pPr>
                <a:r>
                  <a:rPr lang="en-US" dirty="0">
                    <a:solidFill>
                      <a:schemeClr val="tx1"/>
                    </a:solidFill>
                  </a:rPr>
                  <a:t>Why is power consumption important?</a:t>
                </a:r>
              </a:p>
              <a:p>
                <a:pPr lvl="1">
                  <a:spcBef>
                    <a:spcPts val="0"/>
                  </a:spcBef>
                  <a:buSzPct val="150000"/>
                </a:pPr>
                <a:r>
                  <a:rPr lang="en-US" dirty="0">
                    <a:solidFill>
                      <a:schemeClr val="tx1"/>
                    </a:solidFill>
                  </a:rPr>
                  <a:t>Many applications are coin cell powered</a:t>
                </a:r>
              </a:p>
              <a:p>
                <a:pPr lvl="1">
                  <a:spcBef>
                    <a:spcPts val="0"/>
                  </a:spcBef>
                  <a:buSzPct val="150000"/>
                </a:pPr>
                <a:r>
                  <a:rPr lang="en-US" dirty="0">
                    <a:solidFill>
                      <a:schemeClr val="tx1"/>
                    </a:solidFill>
                  </a:rPr>
                  <a:t>CR2032 is cheap and popular, but quite bulky</a:t>
                </a:r>
              </a:p>
              <a:p>
                <a:pPr lvl="1">
                  <a:spcBef>
                    <a:spcPts val="0"/>
                  </a:spcBef>
                  <a:buSzPct val="150000"/>
                </a:pPr>
                <a:r>
                  <a:rPr lang="en-US" dirty="0">
                    <a:solidFill>
                      <a:schemeClr val="tx1"/>
                    </a:solidFill>
                  </a:rPr>
                  <a:t>We will be competing with other solutions in the marketplace</a:t>
                </a:r>
              </a:p>
              <a:p>
                <a:pPr lvl="1">
                  <a:spcBef>
                    <a:spcPts val="0"/>
                  </a:spcBef>
                  <a:buSzPct val="150000"/>
                </a:pPr>
                <a:endParaRPr lang="en-IE" dirty="0">
                  <a:solidFill>
                    <a:schemeClr val="tx1"/>
                  </a:solidFill>
                </a:endParaRPr>
              </a:p>
              <a:p>
                <a:pPr>
                  <a:spcBef>
                    <a:spcPts val="0"/>
                  </a:spcBef>
                  <a:buSzPct val="150000"/>
                </a:pPr>
                <a:r>
                  <a:rPr lang="en-US" dirty="0">
                    <a:solidFill>
                      <a:schemeClr val="tx1"/>
                    </a:solidFill>
                  </a:rPr>
                  <a:t>We should not leave </a:t>
                </a:r>
                <a:r>
                  <a:rPr lang="en-IE" dirty="0" err="1"/>
                  <a:t>μJ</a:t>
                </a:r>
                <a:r>
                  <a:rPr lang="en-IE" dirty="0"/>
                  <a:t> on the table</a:t>
                </a:r>
              </a:p>
              <a:p>
                <a:pPr>
                  <a:spcBef>
                    <a:spcPts val="0"/>
                  </a:spcBef>
                  <a:buSzPct val="150000"/>
                </a:pPr>
                <a:endParaRPr lang="en-US" dirty="0">
                  <a:solidFill>
                    <a:schemeClr val="tx1"/>
                  </a:solidFill>
                </a:endParaRPr>
              </a:p>
              <a:p>
                <a:pPr>
                  <a:spcBef>
                    <a:spcPts val="0"/>
                  </a:spcBef>
                  <a:buSzPct val="150000"/>
                </a:pPr>
                <a:r>
                  <a:rPr lang="en-US" dirty="0">
                    <a:solidFill>
                      <a:schemeClr val="tx1"/>
                    </a:solidFill>
                  </a:rPr>
                  <a:t>Lower packet duration </a:t>
                </a:r>
                <a14:m>
                  <m:oMath xmlns:m="http://schemas.openxmlformats.org/officeDocument/2006/math">
                    <m:r>
                      <a:rPr lang="en-IE" b="0" i="0" dirty="0" smtClean="0">
                        <a:solidFill>
                          <a:schemeClr val="tx1"/>
                        </a:solidFill>
                        <a:latin typeface="Cambria Math" panose="02040503050406030204" pitchFamily="18" charset="0"/>
                      </a:rPr>
                      <m:t>⇒</m:t>
                    </m:r>
                  </m:oMath>
                </a14:m>
                <a:r>
                  <a:rPr lang="en-US" dirty="0">
                    <a:solidFill>
                      <a:schemeClr val="tx1"/>
                    </a:solidFill>
                  </a:rPr>
                  <a:t> more ranging exchanges / second</a:t>
                </a:r>
              </a:p>
              <a:p>
                <a:pPr lvl="1">
                  <a:spcBef>
                    <a:spcPts val="0"/>
                  </a:spcBef>
                  <a:buSzPct val="150000"/>
                </a:pPr>
                <a:r>
                  <a:rPr lang="en-US" dirty="0">
                    <a:solidFill>
                      <a:schemeClr val="tx1"/>
                    </a:solidFill>
                  </a:rPr>
                  <a:t>Supports more co-located users</a:t>
                </a:r>
              </a:p>
              <a:p>
                <a:pPr lvl="2">
                  <a:spcBef>
                    <a:spcPts val="0"/>
                  </a:spcBef>
                  <a:buSzPct val="150000"/>
                </a:pPr>
                <a:r>
                  <a:rPr lang="en-US" dirty="0">
                    <a:solidFill>
                      <a:schemeClr val="tx1"/>
                    </a:solidFill>
                  </a:rPr>
                  <a:t>Could be hundreds/thousands of independent networks at a sporting event/concert/conference/car park</a:t>
                </a:r>
              </a:p>
              <a:p>
                <a:pPr lvl="2">
                  <a:spcBef>
                    <a:spcPts val="0"/>
                  </a:spcBef>
                  <a:buSzPct val="150000"/>
                </a:pPr>
                <a:r>
                  <a:rPr lang="en-US" dirty="0">
                    <a:solidFill>
                      <a:schemeClr val="tx1"/>
                    </a:solidFill>
                  </a:rPr>
                  <a:t>Application may require very high speed updates</a:t>
                </a:r>
              </a:p>
              <a:p>
                <a:pPr lvl="2">
                  <a:spcBef>
                    <a:spcPts val="0"/>
                  </a:spcBef>
                  <a:buSzPct val="150000"/>
                </a:pPr>
                <a:r>
                  <a:rPr lang="en-US" dirty="0">
                    <a:solidFill>
                      <a:schemeClr val="tx1"/>
                    </a:solidFill>
                  </a:rPr>
                  <a:t>Combination of both</a:t>
                </a:r>
              </a:p>
              <a:p>
                <a:pPr>
                  <a:spcBef>
                    <a:spcPts val="0"/>
                  </a:spcBef>
                  <a:buSzPct val="150000"/>
                </a:pPr>
                <a:endParaRPr lang="en-IE" dirty="0"/>
              </a:p>
              <a:p>
                <a:pPr>
                  <a:spcBef>
                    <a:spcPts val="0"/>
                  </a:spcBef>
                  <a:buSzPct val="150000"/>
                </a:pPr>
                <a:endParaRPr lang="en-IE" dirty="0"/>
              </a:p>
            </p:txBody>
          </p:sp>
        </mc:Choice>
        <mc:Fallback xmlns="">
          <p:sp>
            <p:nvSpPr>
              <p:cNvPr id="5" name="Content Placeholder 4">
                <a:extLst>
                  <a:ext uri="{FF2B5EF4-FFF2-40B4-BE49-F238E27FC236}">
                    <a16:creationId xmlns:a16="http://schemas.microsoft.com/office/drawing/2014/main" id="{3378CF60-0516-427F-8B87-322E2E76DF3A}"/>
                  </a:ext>
                </a:extLst>
              </p:cNvPr>
              <p:cNvSpPr>
                <a:spLocks noGrp="1" noRot="1" noChangeAspect="1" noMove="1" noResize="1" noEditPoints="1" noAdjustHandles="1" noChangeArrowheads="1" noChangeShapeType="1" noTextEdit="1"/>
              </p:cNvSpPr>
              <p:nvPr>
                <p:ph idx="1"/>
              </p:nvPr>
            </p:nvSpPr>
            <p:spPr>
              <a:blipFill>
                <a:blip r:embed="rId2"/>
                <a:stretch>
                  <a:fillRect l="-1647" t="-3325"/>
                </a:stretch>
              </a:blipFill>
            </p:spPr>
            <p:txBody>
              <a:bodyPr/>
              <a:lstStyle/>
              <a:p>
                <a:r>
                  <a:rPr lang="en-IE">
                    <a:noFill/>
                  </a:rPr>
                  <a:t> </a:t>
                </a:r>
              </a:p>
            </p:txBody>
          </p:sp>
        </mc:Fallback>
      </mc:AlternateContent>
      <p:sp>
        <p:nvSpPr>
          <p:cNvPr id="3" name="Slide Number Placeholder 2">
            <a:extLst>
              <a:ext uri="{FF2B5EF4-FFF2-40B4-BE49-F238E27FC236}">
                <a16:creationId xmlns:a16="http://schemas.microsoft.com/office/drawing/2014/main" xmlns="" id="{F3AE13BD-8482-428E-B69D-D121CB15BEC3}"/>
              </a:ext>
            </a:extLst>
          </p:cNvPr>
          <p:cNvSpPr>
            <a:spLocks noGrp="1"/>
          </p:cNvSpPr>
          <p:nvPr>
            <p:ph type="sldNum" sz="quarter" idx="4294967295"/>
          </p:nvPr>
        </p:nvSpPr>
        <p:spPr/>
        <p:txBody>
          <a:bodyPr/>
          <a:lstStyle/>
          <a:p>
            <a:fld id="{6B450EA3-3075-447A-A319-AD94776F845B}" type="slidenum">
              <a:rPr lang="en-US" smtClean="0"/>
              <a:t>4</a:t>
            </a:fld>
            <a:endParaRPr lang="en-US"/>
          </a:p>
        </p:txBody>
      </p:sp>
    </p:spTree>
    <p:extLst>
      <p:ext uri="{BB962C8B-B14F-4D97-AF65-F5344CB8AC3E}">
        <p14:creationId xmlns:p14="http://schemas.microsoft.com/office/powerpoint/2010/main" val="709512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BC2867-206F-42CB-A3B5-91BAF96EF891}"/>
              </a:ext>
            </a:extLst>
          </p:cNvPr>
          <p:cNvSpPr>
            <a:spLocks noGrp="1"/>
          </p:cNvSpPr>
          <p:nvPr>
            <p:ph type="title"/>
          </p:nvPr>
        </p:nvSpPr>
        <p:spPr/>
        <p:txBody>
          <a:bodyPr/>
          <a:lstStyle/>
          <a:p>
            <a:r>
              <a:rPr lang="en-IE" dirty="0"/>
              <a:t>How can we measure this?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12759951-BB5F-415F-8D77-494DB09A08AB}"/>
                  </a:ext>
                </a:extLst>
              </p:cNvPr>
              <p:cNvSpPr>
                <a:spLocks noGrp="1"/>
              </p:cNvSpPr>
              <p:nvPr>
                <p:ph idx="1"/>
              </p:nvPr>
            </p:nvSpPr>
            <p:spPr>
              <a:xfrm>
                <a:off x="685800" y="1981200"/>
                <a:ext cx="7772400" cy="4419600"/>
              </a:xfrm>
            </p:spPr>
            <p:txBody>
              <a:bodyPr>
                <a:normAutofit/>
              </a:bodyPr>
              <a:lstStyle/>
              <a:p>
                <a:pPr marL="0" indent="0">
                  <a:spcBef>
                    <a:spcPts val="0"/>
                  </a:spcBef>
                  <a:buNone/>
                </a:pPr>
                <a:r>
                  <a:rPr lang="en-IE" dirty="0">
                    <a:solidFill>
                      <a:schemeClr val="tx2"/>
                    </a:solidFill>
                  </a:rPr>
                  <a:t>We need to agree on a figure of merit (FOM) which expresses this</a:t>
                </a:r>
              </a:p>
              <a:p>
                <a:pPr>
                  <a:spcBef>
                    <a:spcPts val="0"/>
                  </a:spcBef>
                  <a:buSzPct val="150000"/>
                </a:pPr>
                <a:r>
                  <a:rPr lang="en-GB" dirty="0">
                    <a:solidFill>
                      <a:schemeClr val="tx1"/>
                    </a:solidFill>
                  </a:rPr>
                  <a:t>FOM should be </a:t>
                </a:r>
              </a:p>
              <a:p>
                <a:pPr lvl="1">
                  <a:spcBef>
                    <a:spcPts val="0"/>
                  </a:spcBef>
                  <a:buSzPct val="150000"/>
                </a:pPr>
                <a:r>
                  <a:rPr lang="en-GB" dirty="0">
                    <a:solidFill>
                      <a:schemeClr val="tx1"/>
                    </a:solidFill>
                  </a:rPr>
                  <a:t>Greater FOM for greater range</a:t>
                </a:r>
              </a:p>
              <a:p>
                <a:pPr lvl="1">
                  <a:spcBef>
                    <a:spcPts val="0"/>
                  </a:spcBef>
                  <a:buSzPct val="150000"/>
                </a:pPr>
                <a:r>
                  <a:rPr lang="en-GB" dirty="0">
                    <a:solidFill>
                      <a:schemeClr val="tx1"/>
                    </a:solidFill>
                  </a:rPr>
                  <a:t>Greater FOM for smaller duration</a:t>
                </a:r>
              </a:p>
              <a:p>
                <a:pPr lvl="2">
                  <a:spcBef>
                    <a:spcPts val="0"/>
                  </a:spcBef>
                  <a:buSzPct val="150000"/>
                </a:pPr>
                <a:r>
                  <a:rPr lang="en-GB" dirty="0">
                    <a:solidFill>
                      <a:schemeClr val="tx1"/>
                    </a:solidFill>
                  </a:rPr>
                  <a:t>Duration is inversely </a:t>
                </a:r>
                <a14:m>
                  <m:oMath xmlns:m="http://schemas.openxmlformats.org/officeDocument/2006/math">
                    <m:r>
                      <a:rPr lang="en-GB" i="1" smtClean="0">
                        <a:solidFill>
                          <a:schemeClr val="tx1"/>
                        </a:solidFill>
                        <a:latin typeface="Cambria Math" panose="02040503050406030204" pitchFamily="18" charset="0"/>
                        <a:ea typeface="Cambria Math" panose="02040503050406030204" pitchFamily="18" charset="0"/>
                      </a:rPr>
                      <m:t>∝</m:t>
                    </m:r>
                  </m:oMath>
                </a14:m>
                <a:r>
                  <a:rPr lang="en-GB" dirty="0">
                    <a:solidFill>
                      <a:schemeClr val="tx1"/>
                    </a:solidFill>
                  </a:rPr>
                  <a:t> to bit rate</a:t>
                </a:r>
              </a:p>
              <a:p>
                <a:pPr lvl="2">
                  <a:spcBef>
                    <a:spcPts val="0"/>
                  </a:spcBef>
                  <a:buSzPct val="150000"/>
                </a:pPr>
                <a:r>
                  <a:rPr lang="en-GB" dirty="0">
                    <a:solidFill>
                      <a:schemeClr val="tx1"/>
                    </a:solidFill>
                  </a:rPr>
                  <a:t>Greater bitrate gives smaller duration</a:t>
                </a:r>
              </a:p>
              <a:p>
                <a:pPr>
                  <a:spcBef>
                    <a:spcPts val="0"/>
                  </a:spcBef>
                  <a:buSzPct val="150000"/>
                </a:pPr>
                <a:r>
                  <a:rPr lang="en-GB" dirty="0">
                    <a:solidFill>
                      <a:schemeClr val="tx1"/>
                    </a:solidFill>
                  </a:rPr>
                  <a:t>FOM for all existing 15.4a modulations should come out the same </a:t>
                </a:r>
                <a:r>
                  <a:rPr lang="en-GB" sz="975" dirty="0"/>
                  <a:t>(using the same peak pulse voltage, which is not the case if peak power regulations are applied)</a:t>
                </a:r>
              </a:p>
              <a:p>
                <a:pPr lvl="1">
                  <a:spcBef>
                    <a:spcPts val="0"/>
                  </a:spcBef>
                  <a:buSzPct val="150000"/>
                </a:pPr>
                <a:r>
                  <a:rPr lang="en-GB" dirty="0">
                    <a:solidFill>
                      <a:schemeClr val="tx1"/>
                    </a:solidFill>
                  </a:rPr>
                  <a:t>They all use the same scheme, but the duration and range changes</a:t>
                </a:r>
              </a:p>
              <a:p>
                <a:pPr lvl="1">
                  <a:spcBef>
                    <a:spcPts val="0"/>
                  </a:spcBef>
                  <a:buSzPct val="150000"/>
                </a:pPr>
                <a:r>
                  <a:rPr lang="en-GB" dirty="0">
                    <a:solidFill>
                      <a:schemeClr val="tx1"/>
                    </a:solidFill>
                  </a:rPr>
                  <a:t>They only differ in processing gain</a:t>
                </a:r>
              </a:p>
              <a:p>
                <a:pPr lvl="1">
                  <a:spcBef>
                    <a:spcPts val="0"/>
                  </a:spcBef>
                  <a:buSzPct val="150000"/>
                </a:pPr>
                <a:r>
                  <a:rPr lang="en-GB" dirty="0">
                    <a:solidFill>
                      <a:schemeClr val="tx1"/>
                    </a:solidFill>
                  </a:rPr>
                  <a:t>4 x processing gain</a:t>
                </a:r>
                <a:r>
                  <a:rPr lang="en-GB" dirty="0">
                    <a:solidFill>
                      <a:schemeClr val="tx1"/>
                    </a:solidFill>
                    <a:ea typeface="Cambria Math" panose="02040503050406030204" pitchFamily="18" charset="0"/>
                  </a:rPr>
                  <a:t> </a:t>
                </a:r>
                <a14:m>
                  <m:oMath xmlns:m="http://schemas.openxmlformats.org/officeDocument/2006/math">
                    <m:r>
                      <a:rPr lang="en-GB" i="1">
                        <a:solidFill>
                          <a:schemeClr val="tx1"/>
                        </a:solidFill>
                        <a:latin typeface="Cambria Math" panose="02040503050406030204" pitchFamily="18" charset="0"/>
                        <a:ea typeface="Cambria Math" panose="02040503050406030204" pitchFamily="18" charset="0"/>
                      </a:rPr>
                      <m:t>≡</m:t>
                    </m:r>
                  </m:oMath>
                </a14:m>
                <a:r>
                  <a:rPr lang="en-GB" dirty="0">
                    <a:solidFill>
                      <a:schemeClr val="tx1"/>
                    </a:solidFill>
                  </a:rPr>
                  <a:t> 4 x duration </a:t>
                </a:r>
                <a14:m>
                  <m:oMath xmlns:m="http://schemas.openxmlformats.org/officeDocument/2006/math">
                    <m:r>
                      <a:rPr lang="en-GB" i="1" smtClean="0">
                        <a:solidFill>
                          <a:schemeClr val="tx1"/>
                        </a:solidFill>
                        <a:latin typeface="Cambria Math" panose="02040503050406030204" pitchFamily="18" charset="0"/>
                        <a:ea typeface="Cambria Math" panose="02040503050406030204" pitchFamily="18" charset="0"/>
                      </a:rPr>
                      <m:t>≡</m:t>
                    </m:r>
                  </m:oMath>
                </a14:m>
                <a:r>
                  <a:rPr lang="en-GB" dirty="0">
                    <a:solidFill>
                      <a:schemeClr val="tx1"/>
                    </a:solidFill>
                  </a:rPr>
                  <a:t> 2 x range</a:t>
                </a:r>
              </a:p>
              <a:p>
                <a:pPr>
                  <a:spcBef>
                    <a:spcPts val="0"/>
                  </a:spcBef>
                  <a:buSzPct val="150000"/>
                </a:pPr>
                <a14:m>
                  <m:oMath xmlns:m="http://schemas.openxmlformats.org/officeDocument/2006/math">
                    <m:r>
                      <a:rPr lang="en-IE" i="1" dirty="0">
                        <a:solidFill>
                          <a:schemeClr val="tx1"/>
                        </a:solidFill>
                        <a:latin typeface="Cambria Math" panose="02040503050406030204" pitchFamily="18" charset="0"/>
                      </a:rPr>
                      <m:t>⇒</m:t>
                    </m:r>
                    <m:r>
                      <a:rPr lang="en-IE" b="0" i="1" dirty="0" smtClean="0">
                        <a:solidFill>
                          <a:schemeClr val="tx1"/>
                        </a:solidFill>
                        <a:latin typeface="Cambria Math" panose="02040503050406030204" pitchFamily="18" charset="0"/>
                      </a:rPr>
                      <m:t>𝐹𝑂𝑀</m:t>
                    </m:r>
                    <m:r>
                      <a:rPr lang="en-IE" b="0" i="1" dirty="0" smtClean="0">
                        <a:solidFill>
                          <a:schemeClr val="tx1"/>
                        </a:solidFill>
                        <a:latin typeface="Cambria Math" panose="02040503050406030204" pitchFamily="18" charset="0"/>
                      </a:rPr>
                      <m:t>=</m:t>
                    </m:r>
                    <m:f>
                      <m:fPr>
                        <m:ctrlPr>
                          <a:rPr lang="en-IE" b="0" i="1" dirty="0" smtClean="0">
                            <a:solidFill>
                              <a:schemeClr val="tx1"/>
                            </a:solidFill>
                            <a:latin typeface="Cambria Math"/>
                          </a:rPr>
                        </m:ctrlPr>
                      </m:fPr>
                      <m:num>
                        <m:sSup>
                          <m:sSupPr>
                            <m:ctrlPr>
                              <a:rPr lang="en-IE" b="0" i="1" dirty="0" smtClean="0">
                                <a:solidFill>
                                  <a:schemeClr val="tx1"/>
                                </a:solidFill>
                                <a:latin typeface="Cambria Math"/>
                              </a:rPr>
                            </m:ctrlPr>
                          </m:sSupPr>
                          <m:e>
                            <m:r>
                              <a:rPr lang="en-IE" b="0" i="1" dirty="0" smtClean="0">
                                <a:solidFill>
                                  <a:schemeClr val="tx1"/>
                                </a:solidFill>
                                <a:latin typeface="Cambria Math" panose="02040503050406030204" pitchFamily="18" charset="0"/>
                              </a:rPr>
                              <m:t>𝑅</m:t>
                            </m:r>
                          </m:e>
                          <m:sup>
                            <m:r>
                              <a:rPr lang="en-IE" b="0" i="1" dirty="0" smtClean="0">
                                <a:solidFill>
                                  <a:schemeClr val="tx1"/>
                                </a:solidFill>
                                <a:latin typeface="Cambria Math" panose="02040503050406030204" pitchFamily="18" charset="0"/>
                              </a:rPr>
                              <m:t>2</m:t>
                            </m:r>
                          </m:sup>
                        </m:sSup>
                      </m:num>
                      <m:den>
                        <m:r>
                          <a:rPr lang="en-IE" b="0" i="1" dirty="0" smtClean="0">
                            <a:solidFill>
                              <a:schemeClr val="tx1"/>
                            </a:solidFill>
                            <a:latin typeface="Cambria Math" panose="02040503050406030204" pitchFamily="18" charset="0"/>
                          </a:rPr>
                          <m:t>𝑑𝑢𝑟𝑎𝑡𝑖𝑜𝑛</m:t>
                        </m:r>
                      </m:den>
                    </m:f>
                  </m:oMath>
                </a14:m>
                <a:r>
                  <a:rPr lang="en-GB" dirty="0">
                    <a:solidFill>
                      <a:schemeClr val="tx1"/>
                    </a:solidFill>
                  </a:rPr>
                  <a:t> for a given user data frame size</a:t>
                </a:r>
              </a:p>
              <a:p>
                <a:pPr marL="342900" lvl="1" indent="0">
                  <a:spcBef>
                    <a:spcPts val="0"/>
                  </a:spcBef>
                  <a:buSzPct val="150000"/>
                  <a:buNone/>
                </a:pPr>
                <a:r>
                  <a:rPr lang="en-GB" dirty="0">
                    <a:solidFill>
                      <a:schemeClr val="tx1"/>
                    </a:solidFill>
                  </a:rPr>
                  <a:t>Where R is the range for PER&lt;10</a:t>
                </a:r>
                <a:r>
                  <a:rPr lang="en-GB" baseline="30000" dirty="0">
                    <a:solidFill>
                      <a:schemeClr val="tx1"/>
                    </a:solidFill>
                  </a:rPr>
                  <a:t>-2</a:t>
                </a:r>
                <a:endParaRPr lang="en-GB" dirty="0">
                  <a:solidFill>
                    <a:schemeClr val="tx1"/>
                  </a:solidFill>
                </a:endParaRPr>
              </a:p>
              <a:p>
                <a:pPr>
                  <a:spcBef>
                    <a:spcPts val="0"/>
                  </a:spcBef>
                  <a:buSzPct val="150000"/>
                </a:pPr>
                <a:endParaRPr lang="en-GB" dirty="0">
                  <a:solidFill>
                    <a:schemeClr val="tx1"/>
                  </a:solidFill>
                </a:endParaRPr>
              </a:p>
              <a:p>
                <a:pPr lvl="1">
                  <a:spcBef>
                    <a:spcPts val="0"/>
                  </a:spcBef>
                  <a:buSzPct val="150000"/>
                </a:pPr>
                <a:endParaRPr lang="en-GB" dirty="0">
                  <a:solidFill>
                    <a:schemeClr val="tx1"/>
                  </a:solidFill>
                </a:endParaRPr>
              </a:p>
              <a:p>
                <a:pPr lvl="1">
                  <a:spcBef>
                    <a:spcPts val="0"/>
                  </a:spcBef>
                  <a:buSzPct val="150000"/>
                </a:pPr>
                <a:endParaRPr lang="en-US" dirty="0"/>
              </a:p>
              <a:p>
                <a:pPr marL="0" indent="0">
                  <a:spcBef>
                    <a:spcPts val="0"/>
                  </a:spcBef>
                  <a:buNone/>
                </a:pPr>
                <a:endParaRPr lang="en-IE" dirty="0">
                  <a:solidFill>
                    <a:schemeClr val="tx2"/>
                  </a:solidFill>
                </a:endParaRPr>
              </a:p>
              <a:p>
                <a:pPr marL="0" indent="0">
                  <a:spcBef>
                    <a:spcPts val="0"/>
                  </a:spcBef>
                  <a:buNone/>
                </a:pPr>
                <a:endParaRPr lang="es-ES" sz="1200" dirty="0">
                  <a:solidFill>
                    <a:schemeClr val="accent1"/>
                  </a:solidFill>
                </a:endParaRPr>
              </a:p>
            </p:txBody>
          </p:sp>
        </mc:Choice>
        <mc:Fallback xmlns="">
          <p:sp>
            <p:nvSpPr>
              <p:cNvPr id="3" name="Content Placeholder 2">
                <a:extLst>
                  <a:ext uri="{FF2B5EF4-FFF2-40B4-BE49-F238E27FC236}">
                    <a16:creationId xmlns:a16="http://schemas.microsoft.com/office/drawing/2014/main" id="{12759951-BB5F-415F-8D77-494DB09A08AB}"/>
                  </a:ext>
                </a:extLst>
              </p:cNvPr>
              <p:cNvSpPr>
                <a:spLocks noGrp="1" noRot="1" noChangeAspect="1" noMove="1" noResize="1" noEditPoints="1" noAdjustHandles="1" noChangeArrowheads="1" noChangeShapeType="1" noTextEdit="1"/>
              </p:cNvSpPr>
              <p:nvPr>
                <p:ph idx="1"/>
              </p:nvPr>
            </p:nvSpPr>
            <p:spPr>
              <a:xfrm>
                <a:off x="685800" y="1981200"/>
                <a:ext cx="7772400" cy="4419600"/>
              </a:xfrm>
              <a:blipFill>
                <a:blip r:embed="rId2"/>
                <a:stretch>
                  <a:fillRect l="-1647" t="-552"/>
                </a:stretch>
              </a:blipFill>
            </p:spPr>
            <p:txBody>
              <a:bodyPr/>
              <a:lstStyle/>
              <a:p>
                <a:r>
                  <a:rPr lang="en-IE">
                    <a:noFill/>
                  </a:rPr>
                  <a:t> </a:t>
                </a:r>
              </a:p>
            </p:txBody>
          </p:sp>
        </mc:Fallback>
      </mc:AlternateContent>
      <p:sp>
        <p:nvSpPr>
          <p:cNvPr id="5" name="Slide Number Placeholder 4">
            <a:extLst>
              <a:ext uri="{FF2B5EF4-FFF2-40B4-BE49-F238E27FC236}">
                <a16:creationId xmlns:a16="http://schemas.microsoft.com/office/drawing/2014/main" xmlns="" id="{BF2DFE2A-FAC1-4C3C-9063-AB92ADAA1892}"/>
              </a:ext>
            </a:extLst>
          </p:cNvPr>
          <p:cNvSpPr>
            <a:spLocks noGrp="1"/>
          </p:cNvSpPr>
          <p:nvPr>
            <p:ph type="sldNum" sz="quarter" idx="4294967295"/>
          </p:nvPr>
        </p:nvSpPr>
        <p:spPr/>
        <p:txBody>
          <a:bodyPr/>
          <a:lstStyle/>
          <a:p>
            <a:fld id="{6B450EA3-3075-447A-A319-AD94776F845B}" type="slidenum">
              <a:rPr lang="en-US" smtClean="0"/>
              <a:t>5</a:t>
            </a:fld>
            <a:endParaRPr lang="en-US" dirty="0"/>
          </a:p>
        </p:txBody>
      </p:sp>
    </p:spTree>
    <p:extLst>
      <p:ext uri="{BB962C8B-B14F-4D97-AF65-F5344CB8AC3E}">
        <p14:creationId xmlns:p14="http://schemas.microsoft.com/office/powerpoint/2010/main" val="3458125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BC2867-206F-42CB-A3B5-91BAF96EF891}"/>
              </a:ext>
            </a:extLst>
          </p:cNvPr>
          <p:cNvSpPr>
            <a:spLocks noGrp="1"/>
          </p:cNvSpPr>
          <p:nvPr>
            <p:ph type="title"/>
          </p:nvPr>
        </p:nvSpPr>
        <p:spPr>
          <a:xfrm>
            <a:off x="685800" y="685801"/>
            <a:ext cx="7772400" cy="609600"/>
          </a:xfrm>
        </p:spPr>
        <p:txBody>
          <a:bodyPr/>
          <a:lstStyle/>
          <a:p>
            <a:r>
              <a:rPr lang="en-IE" dirty="0"/>
              <a:t>Other ways to express 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xmlns="" id="{12759951-BB5F-415F-8D77-494DB09A08AB}"/>
                  </a:ext>
                </a:extLst>
              </p:cNvPr>
              <p:cNvSpPr>
                <a:spLocks noGrp="1"/>
              </p:cNvSpPr>
              <p:nvPr>
                <p:ph idx="1"/>
              </p:nvPr>
            </p:nvSpPr>
            <p:spPr>
              <a:xfrm>
                <a:off x="685800" y="1600200"/>
                <a:ext cx="7772400" cy="4876800"/>
              </a:xfrm>
            </p:spPr>
            <p:txBody>
              <a:bodyPr>
                <a:normAutofit lnSpcReduction="10000"/>
              </a:bodyPr>
              <a:lstStyle/>
              <a:p>
                <a:pPr>
                  <a:spcBef>
                    <a:spcPts val="0"/>
                  </a:spcBef>
                  <a:buSzPct val="150000"/>
                </a:pPr>
                <a14:m>
                  <m:oMath xmlns:m="http://schemas.openxmlformats.org/officeDocument/2006/math">
                    <m:r>
                      <a:rPr lang="en-IE" i="1" dirty="0" smtClean="0">
                        <a:solidFill>
                          <a:schemeClr val="tx1"/>
                        </a:solidFill>
                        <a:latin typeface="Cambria Math" panose="02040503050406030204" pitchFamily="18" charset="0"/>
                      </a:rPr>
                      <m:t>𝐹𝑂𝑀</m:t>
                    </m:r>
                    <m:r>
                      <a:rPr lang="en-IE" i="1" dirty="0" smtClean="0">
                        <a:solidFill>
                          <a:schemeClr val="tx1"/>
                        </a:solidFill>
                        <a:latin typeface="Cambria Math" panose="02040503050406030204" pitchFamily="18" charset="0"/>
                      </a:rPr>
                      <m:t>=</m:t>
                    </m:r>
                    <m:f>
                      <m:fPr>
                        <m:ctrlPr>
                          <a:rPr lang="en-IE" i="1" dirty="0">
                            <a:solidFill>
                              <a:schemeClr val="tx1"/>
                            </a:solidFill>
                            <a:latin typeface="Cambria Math"/>
                          </a:rPr>
                        </m:ctrlPr>
                      </m:fPr>
                      <m:num>
                        <m:sSup>
                          <m:sSupPr>
                            <m:ctrlPr>
                              <a:rPr lang="en-IE" i="1" dirty="0">
                                <a:solidFill>
                                  <a:schemeClr val="tx1"/>
                                </a:solidFill>
                                <a:latin typeface="Cambria Math"/>
                              </a:rPr>
                            </m:ctrlPr>
                          </m:sSupPr>
                          <m:e>
                            <m:r>
                              <a:rPr lang="en-IE" i="1" dirty="0">
                                <a:solidFill>
                                  <a:schemeClr val="tx1"/>
                                </a:solidFill>
                                <a:latin typeface="Cambria Math" panose="02040503050406030204" pitchFamily="18" charset="0"/>
                              </a:rPr>
                              <m:t>𝑅</m:t>
                            </m:r>
                          </m:e>
                          <m:sup>
                            <m:r>
                              <a:rPr lang="en-IE" i="1" dirty="0">
                                <a:solidFill>
                                  <a:schemeClr val="tx1"/>
                                </a:solidFill>
                                <a:latin typeface="Cambria Math" panose="02040503050406030204" pitchFamily="18" charset="0"/>
                              </a:rPr>
                              <m:t>2</m:t>
                            </m:r>
                          </m:sup>
                        </m:sSup>
                      </m:num>
                      <m:den>
                        <m:r>
                          <a:rPr lang="en-IE" i="1" dirty="0">
                            <a:solidFill>
                              <a:schemeClr val="tx1"/>
                            </a:solidFill>
                            <a:latin typeface="Cambria Math" panose="02040503050406030204" pitchFamily="18" charset="0"/>
                          </a:rPr>
                          <m:t>𝑑𝑢𝑟𝑎𝑡𝑖𝑜𝑛</m:t>
                        </m:r>
                      </m:den>
                    </m:f>
                  </m:oMath>
                </a14:m>
                <a:r>
                  <a:rPr lang="en-GB" dirty="0">
                    <a:solidFill>
                      <a:schemeClr val="tx1"/>
                    </a:solidFill>
                  </a:rPr>
                  <a:t> for a given frame size (user data)</a:t>
                </a:r>
              </a:p>
              <a:p>
                <a:pPr>
                  <a:spcBef>
                    <a:spcPts val="0"/>
                  </a:spcBef>
                  <a:buSzPct val="150000"/>
                </a:pPr>
                <a:r>
                  <a:rPr lang="en-GB" dirty="0"/>
                  <a:t>Use time per information bit as the duration</a:t>
                </a:r>
              </a:p>
              <a:p>
                <a:pPr>
                  <a:spcBef>
                    <a:spcPts val="0"/>
                  </a:spcBef>
                  <a:buSzPct val="150000"/>
                </a:pPr>
                <a14:m>
                  <m:oMath xmlns:m="http://schemas.openxmlformats.org/officeDocument/2006/math">
                    <m:r>
                      <a:rPr lang="en-IE" i="1" dirty="0">
                        <a:solidFill>
                          <a:schemeClr val="tx1"/>
                        </a:solidFill>
                        <a:latin typeface="Cambria Math" panose="02040503050406030204" pitchFamily="18" charset="0"/>
                      </a:rPr>
                      <m:t>𝐹𝑂𝑀</m:t>
                    </m:r>
                    <m:r>
                      <a:rPr lang="en-IE" i="1" dirty="0">
                        <a:solidFill>
                          <a:schemeClr val="tx1"/>
                        </a:solidFill>
                        <a:latin typeface="Cambria Math" panose="02040503050406030204" pitchFamily="18" charset="0"/>
                      </a:rPr>
                      <m:t>=</m:t>
                    </m:r>
                    <m:f>
                      <m:fPr>
                        <m:ctrlPr>
                          <a:rPr lang="en-IE" i="1" dirty="0">
                            <a:solidFill>
                              <a:schemeClr val="tx1"/>
                            </a:solidFill>
                            <a:latin typeface="Cambria Math"/>
                          </a:rPr>
                        </m:ctrlPr>
                      </m:fPr>
                      <m:num>
                        <m:sSup>
                          <m:sSupPr>
                            <m:ctrlPr>
                              <a:rPr lang="en-IE" i="1" dirty="0">
                                <a:solidFill>
                                  <a:schemeClr val="tx1"/>
                                </a:solidFill>
                                <a:latin typeface="Cambria Math"/>
                              </a:rPr>
                            </m:ctrlPr>
                          </m:sSupPr>
                          <m:e>
                            <m:r>
                              <a:rPr lang="en-IE" b="0" i="1" dirty="0" smtClean="0">
                                <a:solidFill>
                                  <a:schemeClr val="tx1"/>
                                </a:solidFill>
                                <a:latin typeface="Cambria Math" panose="02040503050406030204" pitchFamily="18" charset="0"/>
                              </a:rPr>
                              <m:t>𝑅</m:t>
                            </m:r>
                          </m:e>
                          <m:sup>
                            <m:r>
                              <a:rPr lang="en-IE" i="1" dirty="0">
                                <a:solidFill>
                                  <a:schemeClr val="tx1"/>
                                </a:solidFill>
                                <a:latin typeface="Cambria Math" panose="02040503050406030204" pitchFamily="18" charset="0"/>
                              </a:rPr>
                              <m:t>2</m:t>
                            </m:r>
                          </m:sup>
                        </m:sSup>
                      </m:num>
                      <m:den>
                        <m:r>
                          <a:rPr lang="en-IE" i="1" dirty="0">
                            <a:solidFill>
                              <a:schemeClr val="tx1"/>
                            </a:solidFill>
                            <a:latin typeface="Cambria Math" panose="02040503050406030204" pitchFamily="18" charset="0"/>
                          </a:rPr>
                          <m:t>𝑑𝑢𝑟𝑎𝑡𝑖𝑜𝑛</m:t>
                        </m:r>
                      </m:den>
                    </m:f>
                    <m:r>
                      <a:rPr lang="en-IE" b="0" i="1" dirty="0" smtClean="0">
                        <a:solidFill>
                          <a:schemeClr val="tx1"/>
                        </a:solidFill>
                        <a:latin typeface="Cambria Math" panose="02040503050406030204" pitchFamily="18" charset="0"/>
                      </a:rPr>
                      <m:t>=</m:t>
                    </m:r>
                    <m:sSup>
                      <m:sSupPr>
                        <m:ctrlPr>
                          <a:rPr lang="en-IE" b="0" i="1" dirty="0" smtClean="0">
                            <a:solidFill>
                              <a:schemeClr val="tx1"/>
                            </a:solidFill>
                            <a:latin typeface="Cambria Math"/>
                          </a:rPr>
                        </m:ctrlPr>
                      </m:sSupPr>
                      <m:e>
                        <m:r>
                          <a:rPr lang="en-IE" b="0" i="1" dirty="0" smtClean="0">
                            <a:solidFill>
                              <a:schemeClr val="tx1"/>
                            </a:solidFill>
                            <a:latin typeface="Cambria Math" panose="02040503050406030204" pitchFamily="18" charset="0"/>
                          </a:rPr>
                          <m:t>𝑅</m:t>
                        </m:r>
                      </m:e>
                      <m:sup>
                        <m:r>
                          <a:rPr lang="en-IE" b="0" i="1" dirty="0" smtClean="0">
                            <a:solidFill>
                              <a:schemeClr val="tx1"/>
                            </a:solidFill>
                            <a:latin typeface="Cambria Math" panose="02040503050406030204" pitchFamily="18" charset="0"/>
                          </a:rPr>
                          <m:t>2</m:t>
                        </m:r>
                      </m:sup>
                    </m:sSup>
                    <m:r>
                      <a:rPr lang="en-IE" b="0" i="1" dirty="0" smtClean="0">
                        <a:solidFill>
                          <a:schemeClr val="tx1"/>
                        </a:solidFill>
                        <a:latin typeface="Cambria Math" panose="02040503050406030204" pitchFamily="18" charset="0"/>
                      </a:rPr>
                      <m:t>𝑏</m:t>
                    </m:r>
                  </m:oMath>
                </a14:m>
                <a:r>
                  <a:rPr lang="en-GB" dirty="0">
                    <a:solidFill>
                      <a:schemeClr val="tx1"/>
                    </a:solidFill>
                  </a:rPr>
                  <a:t> where </a:t>
                </a:r>
                <a14:m>
                  <m:oMath xmlns:m="http://schemas.openxmlformats.org/officeDocument/2006/math">
                    <m:r>
                      <a:rPr lang="en-GB" i="1" dirty="0" smtClean="0">
                        <a:solidFill>
                          <a:schemeClr val="tx1"/>
                        </a:solidFill>
                        <a:latin typeface="Cambria Math" panose="02040503050406030204" pitchFamily="18" charset="0"/>
                      </a:rPr>
                      <m:t>𝑏</m:t>
                    </m:r>
                  </m:oMath>
                </a14:m>
                <a:r>
                  <a:rPr lang="en-GB" dirty="0">
                    <a:solidFill>
                      <a:schemeClr val="tx1"/>
                    </a:solidFill>
                  </a:rPr>
                  <a:t> is the message bitrate</a:t>
                </a:r>
              </a:p>
              <a:p>
                <a:pPr>
                  <a:spcBef>
                    <a:spcPts val="0"/>
                  </a:spcBef>
                  <a:buSzPct val="150000"/>
                </a:pPr>
                <a:r>
                  <a:rPr lang="en-GB" dirty="0">
                    <a:solidFill>
                      <a:schemeClr val="tx1"/>
                    </a:solidFill>
                  </a:rPr>
                  <a:t>Want to avoid requiring to specify an absolute range</a:t>
                </a:r>
              </a:p>
              <a:p>
                <a:pPr lvl="1">
                  <a:spcBef>
                    <a:spcPts val="0"/>
                  </a:spcBef>
                  <a:buSzPct val="150000"/>
                </a:pPr>
                <a:r>
                  <a:rPr lang="en-GB" dirty="0">
                    <a:solidFill>
                      <a:schemeClr val="tx1"/>
                    </a:solidFill>
                  </a:rPr>
                  <a:t>Use a relative figure of merit,</a:t>
                </a:r>
                <a:r>
                  <a:rPr lang="en-IE" dirty="0">
                    <a:solidFill>
                      <a:schemeClr val="tx1"/>
                    </a:solidFill>
                  </a:rPr>
                  <a:t> </a:t>
                </a:r>
                <a14:m>
                  <m:oMath xmlns:m="http://schemas.openxmlformats.org/officeDocument/2006/math">
                    <m:sSub>
                      <m:sSubPr>
                        <m:ctrlPr>
                          <a:rPr lang="en-IE" i="1" dirty="0">
                            <a:solidFill>
                              <a:schemeClr val="tx1"/>
                            </a:solidFill>
                            <a:latin typeface="Cambria Math"/>
                          </a:rPr>
                        </m:ctrlPr>
                      </m:sSubPr>
                      <m:e>
                        <m:r>
                          <a:rPr lang="en-IE" i="1" dirty="0">
                            <a:solidFill>
                              <a:schemeClr val="tx1"/>
                            </a:solidFill>
                            <a:latin typeface="Cambria Math" panose="02040503050406030204" pitchFamily="18" charset="0"/>
                          </a:rPr>
                          <m:t>𝐹𝑂𝑀</m:t>
                        </m:r>
                      </m:e>
                      <m:sub>
                        <m:r>
                          <a:rPr lang="en-IE" i="1" dirty="0">
                            <a:solidFill>
                              <a:schemeClr val="tx1"/>
                            </a:solidFill>
                            <a:latin typeface="Cambria Math" panose="02040503050406030204" pitchFamily="18" charset="0"/>
                          </a:rPr>
                          <m:t>𝑟</m:t>
                        </m:r>
                      </m:sub>
                    </m:sSub>
                  </m:oMath>
                </a14:m>
                <a:endParaRPr lang="en-GB" dirty="0">
                  <a:solidFill>
                    <a:schemeClr val="tx1"/>
                  </a:solidFill>
                </a:endParaRPr>
              </a:p>
              <a:p>
                <a:pPr lvl="1">
                  <a:spcBef>
                    <a:spcPts val="0"/>
                  </a:spcBef>
                  <a:buSzPct val="150000"/>
                </a:pPr>
                <a:r>
                  <a:rPr lang="en-GB" dirty="0">
                    <a:solidFill>
                      <a:schemeClr val="tx1"/>
                    </a:solidFill>
                  </a:rPr>
                  <a:t>Suggest range for 802.15.4a, 6.8Mbps in free space LOS conditions is a useful comparison</a:t>
                </a:r>
              </a:p>
              <a:p>
                <a:pPr lvl="1">
                  <a:spcBef>
                    <a:spcPts val="0"/>
                  </a:spcBef>
                  <a:buSzPct val="150000"/>
                </a:pPr>
                <a:r>
                  <a:rPr lang="en-GB" dirty="0">
                    <a:solidFill>
                      <a:schemeClr val="tx1"/>
                    </a:solidFill>
                  </a:rPr>
                  <a:t>Call this </a:t>
                </a:r>
                <a14:m>
                  <m:oMath xmlns:m="http://schemas.openxmlformats.org/officeDocument/2006/math">
                    <m:sSub>
                      <m:sSubPr>
                        <m:ctrlPr>
                          <a:rPr lang="en-GB" i="1" dirty="0" smtClean="0">
                            <a:solidFill>
                              <a:schemeClr val="tx1"/>
                            </a:solidFill>
                            <a:latin typeface="Cambria Math"/>
                          </a:rPr>
                        </m:ctrlPr>
                      </m:sSubPr>
                      <m:e>
                        <m:r>
                          <a:rPr lang="en-IE" b="0" i="1" dirty="0" smtClean="0">
                            <a:solidFill>
                              <a:schemeClr val="tx1"/>
                            </a:solidFill>
                            <a:latin typeface="Cambria Math" panose="02040503050406030204" pitchFamily="18" charset="0"/>
                          </a:rPr>
                          <m:t>𝑅</m:t>
                        </m:r>
                      </m:e>
                      <m:sub>
                        <m:r>
                          <a:rPr lang="en-IE" b="0" i="1" dirty="0" smtClean="0">
                            <a:solidFill>
                              <a:schemeClr val="tx1"/>
                            </a:solidFill>
                            <a:latin typeface="Cambria Math" panose="02040503050406030204" pitchFamily="18" charset="0"/>
                          </a:rPr>
                          <m:t>0</m:t>
                        </m:r>
                      </m:sub>
                    </m:sSub>
                  </m:oMath>
                </a14:m>
                <a:r>
                  <a:rPr lang="en-GB" dirty="0">
                    <a:solidFill>
                      <a:schemeClr val="tx1"/>
                    </a:solidFill>
                  </a:rPr>
                  <a:t> and this bitrate </a:t>
                </a:r>
                <a14:m>
                  <m:oMath xmlns:m="http://schemas.openxmlformats.org/officeDocument/2006/math">
                    <m:sSub>
                      <m:sSubPr>
                        <m:ctrlPr>
                          <a:rPr lang="en-GB" i="1" dirty="0" smtClean="0">
                            <a:solidFill>
                              <a:schemeClr val="tx1"/>
                            </a:solidFill>
                            <a:latin typeface="Cambria Math"/>
                          </a:rPr>
                        </m:ctrlPr>
                      </m:sSubPr>
                      <m:e>
                        <m:r>
                          <a:rPr lang="en-IE" b="0" i="1" dirty="0" smtClean="0">
                            <a:solidFill>
                              <a:schemeClr val="tx1"/>
                            </a:solidFill>
                            <a:latin typeface="Cambria Math" panose="02040503050406030204" pitchFamily="18" charset="0"/>
                          </a:rPr>
                          <m:t>𝑏</m:t>
                        </m:r>
                      </m:e>
                      <m:sub>
                        <m:r>
                          <a:rPr lang="en-IE" b="0" i="1" dirty="0" smtClean="0">
                            <a:solidFill>
                              <a:schemeClr val="tx1"/>
                            </a:solidFill>
                            <a:latin typeface="Cambria Math" panose="02040503050406030204" pitchFamily="18" charset="0"/>
                          </a:rPr>
                          <m:t>0</m:t>
                        </m:r>
                      </m:sub>
                    </m:sSub>
                  </m:oMath>
                </a14:m>
                <a:endParaRPr lang="en-GB" dirty="0">
                  <a:solidFill>
                    <a:schemeClr val="tx1"/>
                  </a:solidFill>
                </a:endParaRPr>
              </a:p>
              <a:p>
                <a:pPr lvl="1">
                  <a:spcBef>
                    <a:spcPts val="0"/>
                  </a:spcBef>
                  <a:buSzPct val="150000"/>
                </a:pPr>
                <a14:m>
                  <m:oMath xmlns:m="http://schemas.openxmlformats.org/officeDocument/2006/math">
                    <m:sSub>
                      <m:sSubPr>
                        <m:ctrlPr>
                          <a:rPr lang="en-IE" i="1" dirty="0" smtClean="0">
                            <a:solidFill>
                              <a:schemeClr val="tx1"/>
                            </a:solidFill>
                            <a:latin typeface="Cambria Math"/>
                          </a:rPr>
                        </m:ctrlPr>
                      </m:sSubPr>
                      <m:e>
                        <m:r>
                          <a:rPr lang="en-IE" b="0" i="1" dirty="0" smtClean="0">
                            <a:solidFill>
                              <a:schemeClr val="tx1"/>
                            </a:solidFill>
                            <a:latin typeface="Cambria Math" panose="02040503050406030204" pitchFamily="18" charset="0"/>
                          </a:rPr>
                          <m:t>𝐹𝑂𝑀</m:t>
                        </m:r>
                      </m:e>
                      <m:sub>
                        <m:r>
                          <a:rPr lang="en-IE" b="0" i="1" dirty="0" smtClean="0">
                            <a:solidFill>
                              <a:schemeClr val="tx1"/>
                            </a:solidFill>
                            <a:latin typeface="Cambria Math" panose="02040503050406030204" pitchFamily="18" charset="0"/>
                          </a:rPr>
                          <m:t>𝑟</m:t>
                        </m:r>
                      </m:sub>
                    </m:sSub>
                    <m:r>
                      <a:rPr lang="en-IE" i="1" dirty="0">
                        <a:solidFill>
                          <a:schemeClr val="tx1"/>
                        </a:solidFill>
                        <a:latin typeface="Cambria Math" panose="02040503050406030204" pitchFamily="18" charset="0"/>
                      </a:rPr>
                      <m:t>=</m:t>
                    </m:r>
                    <m:f>
                      <m:fPr>
                        <m:ctrlPr>
                          <a:rPr lang="en-IE" i="1" dirty="0" smtClean="0">
                            <a:solidFill>
                              <a:schemeClr val="tx1"/>
                            </a:solidFill>
                            <a:latin typeface="Cambria Math"/>
                          </a:rPr>
                        </m:ctrlPr>
                      </m:fPr>
                      <m:num>
                        <m:sSup>
                          <m:sSupPr>
                            <m:ctrlPr>
                              <a:rPr lang="en-IE" i="1" dirty="0">
                                <a:solidFill>
                                  <a:schemeClr val="tx1"/>
                                </a:solidFill>
                                <a:latin typeface="Cambria Math"/>
                              </a:rPr>
                            </m:ctrlPr>
                          </m:sSupPr>
                          <m:e>
                            <m:r>
                              <a:rPr lang="en-IE" b="0" i="1" dirty="0" smtClean="0">
                                <a:solidFill>
                                  <a:schemeClr val="tx1"/>
                                </a:solidFill>
                                <a:latin typeface="Cambria Math" panose="02040503050406030204" pitchFamily="18" charset="0"/>
                              </a:rPr>
                              <m:t>𝑅</m:t>
                            </m:r>
                          </m:e>
                          <m:sup>
                            <m:r>
                              <a:rPr lang="en-IE" i="1" dirty="0">
                                <a:solidFill>
                                  <a:schemeClr val="tx1"/>
                                </a:solidFill>
                                <a:latin typeface="Cambria Math" panose="02040503050406030204" pitchFamily="18" charset="0"/>
                              </a:rPr>
                              <m:t>2</m:t>
                            </m:r>
                          </m:sup>
                        </m:sSup>
                      </m:num>
                      <m:den>
                        <m:sSubSup>
                          <m:sSubSupPr>
                            <m:ctrlPr>
                              <a:rPr lang="en-IE" i="1" dirty="0">
                                <a:solidFill>
                                  <a:schemeClr val="tx1"/>
                                </a:solidFill>
                                <a:latin typeface="Cambria Math"/>
                              </a:rPr>
                            </m:ctrlPr>
                          </m:sSubSupPr>
                          <m:e>
                            <m:r>
                              <a:rPr lang="en-IE" b="0" i="1" dirty="0" smtClean="0">
                                <a:solidFill>
                                  <a:schemeClr val="tx1"/>
                                </a:solidFill>
                                <a:latin typeface="Cambria Math" panose="02040503050406030204" pitchFamily="18" charset="0"/>
                              </a:rPr>
                              <m:t>𝑅</m:t>
                            </m:r>
                          </m:e>
                          <m:sub>
                            <m:r>
                              <a:rPr lang="en-IE" b="0" i="1" dirty="0" smtClean="0">
                                <a:solidFill>
                                  <a:schemeClr val="tx1"/>
                                </a:solidFill>
                                <a:latin typeface="Cambria Math" panose="02040503050406030204" pitchFamily="18" charset="0"/>
                              </a:rPr>
                              <m:t>0</m:t>
                            </m:r>
                          </m:sub>
                          <m:sup>
                            <m:r>
                              <a:rPr lang="en-IE" i="1" dirty="0">
                                <a:solidFill>
                                  <a:schemeClr val="tx1"/>
                                </a:solidFill>
                                <a:latin typeface="Cambria Math" panose="02040503050406030204" pitchFamily="18" charset="0"/>
                              </a:rPr>
                              <m:t>2</m:t>
                            </m:r>
                          </m:sup>
                        </m:sSubSup>
                      </m:den>
                    </m:f>
                    <m:f>
                      <m:fPr>
                        <m:ctrlPr>
                          <a:rPr lang="en-IE" i="1" dirty="0">
                            <a:solidFill>
                              <a:schemeClr val="tx1"/>
                            </a:solidFill>
                            <a:latin typeface="Cambria Math"/>
                          </a:rPr>
                        </m:ctrlPr>
                      </m:fPr>
                      <m:num>
                        <m:r>
                          <a:rPr lang="en-IE" i="1" dirty="0">
                            <a:solidFill>
                              <a:schemeClr val="tx1"/>
                            </a:solidFill>
                            <a:latin typeface="Cambria Math" panose="02040503050406030204" pitchFamily="18" charset="0"/>
                          </a:rPr>
                          <m:t>𝑏</m:t>
                        </m:r>
                      </m:num>
                      <m:den>
                        <m:sSub>
                          <m:sSubPr>
                            <m:ctrlPr>
                              <a:rPr lang="en-GB" i="1" dirty="0">
                                <a:solidFill>
                                  <a:schemeClr val="tx1"/>
                                </a:solidFill>
                                <a:latin typeface="Cambria Math"/>
                              </a:rPr>
                            </m:ctrlPr>
                          </m:sSubPr>
                          <m:e>
                            <m:r>
                              <a:rPr lang="en-IE" i="1" dirty="0">
                                <a:solidFill>
                                  <a:schemeClr val="tx1"/>
                                </a:solidFill>
                                <a:latin typeface="Cambria Math" panose="02040503050406030204" pitchFamily="18" charset="0"/>
                              </a:rPr>
                              <m:t>𝑏</m:t>
                            </m:r>
                          </m:e>
                          <m:sub>
                            <m:r>
                              <a:rPr lang="en-IE" i="1" dirty="0">
                                <a:solidFill>
                                  <a:schemeClr val="tx1"/>
                                </a:solidFill>
                                <a:latin typeface="Cambria Math" panose="02040503050406030204" pitchFamily="18" charset="0"/>
                              </a:rPr>
                              <m:t>0</m:t>
                            </m:r>
                          </m:sub>
                        </m:sSub>
                      </m:den>
                    </m:f>
                  </m:oMath>
                </a14:m>
                <a:endParaRPr lang="en-IE" b="0" dirty="0">
                  <a:solidFill>
                    <a:schemeClr val="tx1"/>
                  </a:solidFill>
                </a:endParaRPr>
              </a:p>
              <a:p>
                <a:pPr>
                  <a:spcBef>
                    <a:spcPts val="0"/>
                  </a:spcBef>
                  <a:buSzPct val="150000"/>
                </a:pPr>
                <a:r>
                  <a:rPr lang="en-IE" dirty="0">
                    <a:solidFill>
                      <a:schemeClr val="tx1"/>
                    </a:solidFill>
                  </a:rPr>
                  <a:t>Handiest in </a:t>
                </a:r>
                <a:r>
                  <a:rPr lang="en-IE" dirty="0" err="1">
                    <a:solidFill>
                      <a:schemeClr val="tx1"/>
                    </a:solidFill>
                  </a:rPr>
                  <a:t>dBs.</a:t>
                </a:r>
                <a:r>
                  <a:rPr lang="en-IE" dirty="0">
                    <a:solidFill>
                      <a:schemeClr val="tx1"/>
                    </a:solidFill>
                  </a:rPr>
                  <a:t> From the </a:t>
                </a:r>
                <a:r>
                  <a:rPr lang="en-IE" dirty="0" err="1">
                    <a:solidFill>
                      <a:schemeClr val="tx1"/>
                    </a:solidFill>
                  </a:rPr>
                  <a:t>Friis</a:t>
                </a:r>
                <a:r>
                  <a:rPr lang="en-IE" dirty="0">
                    <a:solidFill>
                      <a:schemeClr val="tx1"/>
                    </a:solidFill>
                  </a:rPr>
                  <a:t> equation, </a:t>
                </a:r>
                <a14:m>
                  <m:oMath xmlns:m="http://schemas.openxmlformats.org/officeDocument/2006/math">
                    <m:r>
                      <a:rPr lang="en-IE" i="1" dirty="0" smtClean="0">
                        <a:solidFill>
                          <a:schemeClr val="tx1"/>
                        </a:solidFill>
                        <a:latin typeface="Cambria Math" panose="02040503050406030204" pitchFamily="18" charset="0"/>
                      </a:rPr>
                      <m:t>10×</m:t>
                    </m:r>
                    <m:r>
                      <m:rPr>
                        <m:sty m:val="p"/>
                      </m:rPr>
                      <a:rPr lang="en-IE" i="1" dirty="0" smtClean="0">
                        <a:solidFill>
                          <a:schemeClr val="tx1"/>
                        </a:solidFill>
                        <a:latin typeface="Cambria Math" panose="02040503050406030204" pitchFamily="18" charset="0"/>
                      </a:rPr>
                      <m:t>log</m:t>
                    </m:r>
                    <m:r>
                      <a:rPr lang="en-IE" i="1" dirty="0" smtClean="0">
                        <a:solidFill>
                          <a:schemeClr val="tx1"/>
                        </a:solidFill>
                        <a:latin typeface="Cambria Math" panose="02040503050406030204" pitchFamily="18" charset="0"/>
                      </a:rPr>
                      <m:t>⁡(</m:t>
                    </m:r>
                    <m:f>
                      <m:fPr>
                        <m:ctrlPr>
                          <a:rPr lang="en-IE" i="1" dirty="0">
                            <a:solidFill>
                              <a:schemeClr val="tx1"/>
                            </a:solidFill>
                            <a:latin typeface="Cambria Math"/>
                          </a:rPr>
                        </m:ctrlPr>
                      </m:fPr>
                      <m:num>
                        <m:sSup>
                          <m:sSupPr>
                            <m:ctrlPr>
                              <a:rPr lang="en-IE" i="1" dirty="0">
                                <a:solidFill>
                                  <a:schemeClr val="tx1"/>
                                </a:solidFill>
                                <a:latin typeface="Cambria Math"/>
                              </a:rPr>
                            </m:ctrlPr>
                          </m:sSupPr>
                          <m:e>
                            <m:r>
                              <a:rPr lang="en-IE" i="1" dirty="0">
                                <a:solidFill>
                                  <a:schemeClr val="tx1"/>
                                </a:solidFill>
                                <a:latin typeface="Cambria Math" panose="02040503050406030204" pitchFamily="18" charset="0"/>
                              </a:rPr>
                              <m:t>𝑅</m:t>
                            </m:r>
                          </m:e>
                          <m:sup>
                            <m:r>
                              <a:rPr lang="en-IE" i="1" dirty="0">
                                <a:solidFill>
                                  <a:schemeClr val="tx1"/>
                                </a:solidFill>
                                <a:latin typeface="Cambria Math" panose="02040503050406030204" pitchFamily="18" charset="0"/>
                              </a:rPr>
                              <m:t>2</m:t>
                            </m:r>
                          </m:sup>
                        </m:sSup>
                      </m:num>
                      <m:den>
                        <m:sSubSup>
                          <m:sSubSupPr>
                            <m:ctrlPr>
                              <a:rPr lang="en-IE" i="1" dirty="0">
                                <a:solidFill>
                                  <a:schemeClr val="tx1"/>
                                </a:solidFill>
                                <a:latin typeface="Cambria Math"/>
                              </a:rPr>
                            </m:ctrlPr>
                          </m:sSubSupPr>
                          <m:e>
                            <m:r>
                              <a:rPr lang="en-IE" i="1" dirty="0">
                                <a:solidFill>
                                  <a:schemeClr val="tx1"/>
                                </a:solidFill>
                                <a:latin typeface="Cambria Math" panose="02040503050406030204" pitchFamily="18" charset="0"/>
                              </a:rPr>
                              <m:t>𝑅</m:t>
                            </m:r>
                          </m:e>
                          <m:sub>
                            <m:r>
                              <a:rPr lang="en-IE" i="1" dirty="0">
                                <a:solidFill>
                                  <a:schemeClr val="tx1"/>
                                </a:solidFill>
                                <a:latin typeface="Cambria Math" panose="02040503050406030204" pitchFamily="18" charset="0"/>
                              </a:rPr>
                              <m:t>0</m:t>
                            </m:r>
                          </m:sub>
                          <m:sup>
                            <m:r>
                              <a:rPr lang="en-IE" i="1" dirty="0">
                                <a:solidFill>
                                  <a:schemeClr val="tx1"/>
                                </a:solidFill>
                                <a:latin typeface="Cambria Math" panose="02040503050406030204" pitchFamily="18" charset="0"/>
                              </a:rPr>
                              <m:t>2</m:t>
                            </m:r>
                          </m:sup>
                        </m:sSubSup>
                      </m:den>
                    </m:f>
                    <m:r>
                      <a:rPr lang="en-IE" i="1" dirty="0" smtClean="0">
                        <a:solidFill>
                          <a:schemeClr val="tx1"/>
                        </a:solidFill>
                        <a:latin typeface="Cambria Math" panose="02040503050406030204" pitchFamily="18" charset="0"/>
                      </a:rPr>
                      <m:t>)</m:t>
                    </m:r>
                  </m:oMath>
                </a14:m>
                <a:r>
                  <a:rPr lang="en-IE" dirty="0">
                    <a:solidFill>
                      <a:schemeClr val="tx1"/>
                    </a:solidFill>
                  </a:rPr>
                  <a:t> is then the attenuation difference for 10</a:t>
                </a:r>
                <a:r>
                  <a:rPr lang="en-IE" baseline="30000" dirty="0">
                    <a:solidFill>
                      <a:schemeClr val="tx1"/>
                    </a:solidFill>
                  </a:rPr>
                  <a:t>-2</a:t>
                </a:r>
                <a:r>
                  <a:rPr lang="en-IE" dirty="0">
                    <a:solidFill>
                      <a:schemeClr val="tx1"/>
                    </a:solidFill>
                  </a:rPr>
                  <a:t> PER.</a:t>
                </a:r>
              </a:p>
              <a:p>
                <a:pPr>
                  <a:spcBef>
                    <a:spcPts val="0"/>
                  </a:spcBef>
                  <a:buSzPct val="150000"/>
                </a:pPr>
                <a14:m>
                  <m:oMath xmlns:m="http://schemas.openxmlformats.org/officeDocument/2006/math">
                    <m:sSub>
                      <m:sSubPr>
                        <m:ctrlPr>
                          <a:rPr lang="en-IE" b="1" i="1" dirty="0">
                            <a:solidFill>
                              <a:schemeClr val="tx1"/>
                            </a:solidFill>
                            <a:latin typeface="Cambria Math"/>
                          </a:rPr>
                        </m:ctrlPr>
                      </m:sSubPr>
                      <m:e>
                        <m:r>
                          <a:rPr lang="en-IE" b="1" i="1" dirty="0">
                            <a:solidFill>
                              <a:schemeClr val="tx1"/>
                            </a:solidFill>
                            <a:latin typeface="Cambria Math" panose="02040503050406030204" pitchFamily="18" charset="0"/>
                          </a:rPr>
                          <m:t>𝑭𝑶𝑴</m:t>
                        </m:r>
                      </m:e>
                      <m:sub>
                        <m:r>
                          <a:rPr lang="en-IE" b="1" i="1" dirty="0">
                            <a:solidFill>
                              <a:schemeClr val="tx1"/>
                            </a:solidFill>
                            <a:latin typeface="Cambria Math" panose="02040503050406030204" pitchFamily="18" charset="0"/>
                          </a:rPr>
                          <m:t>𝒓</m:t>
                        </m:r>
                      </m:sub>
                    </m:sSub>
                    <m:r>
                      <a:rPr lang="en-IE" b="1" i="1" dirty="0" smtClean="0">
                        <a:solidFill>
                          <a:schemeClr val="tx1"/>
                        </a:solidFill>
                        <a:latin typeface="Cambria Math" panose="02040503050406030204" pitchFamily="18" charset="0"/>
                      </a:rPr>
                      <m:t>(</m:t>
                    </m:r>
                    <m:r>
                      <a:rPr lang="en-IE" b="1" i="1" dirty="0" smtClean="0">
                        <a:solidFill>
                          <a:schemeClr val="tx1"/>
                        </a:solidFill>
                        <a:latin typeface="Cambria Math" panose="02040503050406030204" pitchFamily="18" charset="0"/>
                      </a:rPr>
                      <m:t>𝒅𝑩</m:t>
                    </m:r>
                    <m:r>
                      <a:rPr lang="en-IE" b="1" i="1" dirty="0" smtClean="0">
                        <a:solidFill>
                          <a:schemeClr val="tx1"/>
                        </a:solidFill>
                        <a:latin typeface="Cambria Math" panose="02040503050406030204" pitchFamily="18" charset="0"/>
                      </a:rPr>
                      <m:t>)</m:t>
                    </m:r>
                    <m:r>
                      <a:rPr lang="en-IE" b="0" i="1" dirty="0" smtClean="0">
                        <a:solidFill>
                          <a:schemeClr val="tx1"/>
                        </a:solidFill>
                        <a:latin typeface="Cambria Math" panose="02040503050406030204" pitchFamily="18" charset="0"/>
                      </a:rPr>
                      <m:t>=10∗</m:t>
                    </m:r>
                    <m:sSub>
                      <m:sSubPr>
                        <m:ctrlPr>
                          <a:rPr lang="en-IE" i="1" dirty="0">
                            <a:solidFill>
                              <a:schemeClr val="tx1"/>
                            </a:solidFill>
                            <a:latin typeface="Cambria Math"/>
                          </a:rPr>
                        </m:ctrlPr>
                      </m:sSubPr>
                      <m:e>
                        <m:r>
                          <a:rPr lang="en-IE" i="1" dirty="0">
                            <a:solidFill>
                              <a:schemeClr val="tx1"/>
                            </a:solidFill>
                            <a:latin typeface="Cambria Math" panose="02040503050406030204" pitchFamily="18" charset="0"/>
                          </a:rPr>
                          <m:t>𝑙𝑜𝑔</m:t>
                        </m:r>
                      </m:e>
                      <m:sub>
                        <m:r>
                          <a:rPr lang="en-IE" i="1" dirty="0">
                            <a:solidFill>
                              <a:schemeClr val="tx1"/>
                            </a:solidFill>
                            <a:latin typeface="Cambria Math" panose="02040503050406030204" pitchFamily="18" charset="0"/>
                          </a:rPr>
                          <m:t>10</m:t>
                        </m:r>
                      </m:sub>
                    </m:sSub>
                    <m:d>
                      <m:dPr>
                        <m:ctrlPr>
                          <a:rPr lang="en-IE" b="0" i="1" dirty="0" smtClean="0">
                            <a:solidFill>
                              <a:schemeClr val="tx1"/>
                            </a:solidFill>
                            <a:latin typeface="Cambria Math"/>
                          </a:rPr>
                        </m:ctrlPr>
                      </m:dPr>
                      <m:e>
                        <m:f>
                          <m:fPr>
                            <m:ctrlPr>
                              <a:rPr lang="en-IE" i="1" dirty="0">
                                <a:solidFill>
                                  <a:schemeClr val="tx1"/>
                                </a:solidFill>
                                <a:latin typeface="Cambria Math"/>
                              </a:rPr>
                            </m:ctrlPr>
                          </m:fPr>
                          <m:num>
                            <m:sSup>
                              <m:sSupPr>
                                <m:ctrlPr>
                                  <a:rPr lang="en-IE" i="1" dirty="0">
                                    <a:solidFill>
                                      <a:schemeClr val="tx1"/>
                                    </a:solidFill>
                                    <a:latin typeface="Cambria Math"/>
                                  </a:rPr>
                                </m:ctrlPr>
                              </m:sSupPr>
                              <m:e>
                                <m:r>
                                  <a:rPr lang="en-IE" i="1" dirty="0">
                                    <a:solidFill>
                                      <a:schemeClr val="tx1"/>
                                    </a:solidFill>
                                    <a:latin typeface="Cambria Math" panose="02040503050406030204" pitchFamily="18" charset="0"/>
                                  </a:rPr>
                                  <m:t>𝑅</m:t>
                                </m:r>
                              </m:e>
                              <m:sup>
                                <m:r>
                                  <a:rPr lang="en-IE" i="1" dirty="0">
                                    <a:solidFill>
                                      <a:schemeClr val="tx1"/>
                                    </a:solidFill>
                                    <a:latin typeface="Cambria Math" panose="02040503050406030204" pitchFamily="18" charset="0"/>
                                  </a:rPr>
                                  <m:t>2</m:t>
                                </m:r>
                              </m:sup>
                            </m:sSup>
                          </m:num>
                          <m:den>
                            <m:sSubSup>
                              <m:sSubSupPr>
                                <m:ctrlPr>
                                  <a:rPr lang="en-IE" i="1" dirty="0">
                                    <a:solidFill>
                                      <a:schemeClr val="tx1"/>
                                    </a:solidFill>
                                    <a:latin typeface="Cambria Math"/>
                                  </a:rPr>
                                </m:ctrlPr>
                              </m:sSubSupPr>
                              <m:e>
                                <m:r>
                                  <a:rPr lang="en-IE" i="1" dirty="0">
                                    <a:solidFill>
                                      <a:schemeClr val="tx1"/>
                                    </a:solidFill>
                                    <a:latin typeface="Cambria Math" panose="02040503050406030204" pitchFamily="18" charset="0"/>
                                  </a:rPr>
                                  <m:t>𝑅</m:t>
                                </m:r>
                              </m:e>
                              <m:sub>
                                <m:r>
                                  <a:rPr lang="en-IE" i="1" dirty="0">
                                    <a:solidFill>
                                      <a:schemeClr val="tx1"/>
                                    </a:solidFill>
                                    <a:latin typeface="Cambria Math" panose="02040503050406030204" pitchFamily="18" charset="0"/>
                                  </a:rPr>
                                  <m:t>0</m:t>
                                </m:r>
                              </m:sub>
                              <m:sup>
                                <m:r>
                                  <a:rPr lang="en-IE" i="1" dirty="0">
                                    <a:solidFill>
                                      <a:schemeClr val="tx1"/>
                                    </a:solidFill>
                                    <a:latin typeface="Cambria Math" panose="02040503050406030204" pitchFamily="18" charset="0"/>
                                  </a:rPr>
                                  <m:t>2</m:t>
                                </m:r>
                              </m:sup>
                            </m:sSubSup>
                          </m:den>
                        </m:f>
                        <m:f>
                          <m:fPr>
                            <m:ctrlPr>
                              <a:rPr lang="en-IE" i="1" dirty="0">
                                <a:solidFill>
                                  <a:schemeClr val="tx1"/>
                                </a:solidFill>
                                <a:latin typeface="Cambria Math"/>
                              </a:rPr>
                            </m:ctrlPr>
                          </m:fPr>
                          <m:num>
                            <m:r>
                              <a:rPr lang="en-IE" i="1" dirty="0">
                                <a:solidFill>
                                  <a:schemeClr val="tx1"/>
                                </a:solidFill>
                                <a:latin typeface="Cambria Math" panose="02040503050406030204" pitchFamily="18" charset="0"/>
                              </a:rPr>
                              <m:t>𝑏</m:t>
                            </m:r>
                          </m:num>
                          <m:den>
                            <m:sSub>
                              <m:sSubPr>
                                <m:ctrlPr>
                                  <a:rPr lang="en-GB" i="1" dirty="0">
                                    <a:solidFill>
                                      <a:schemeClr val="tx1"/>
                                    </a:solidFill>
                                    <a:latin typeface="Cambria Math"/>
                                  </a:rPr>
                                </m:ctrlPr>
                              </m:sSubPr>
                              <m:e>
                                <m:r>
                                  <a:rPr lang="en-IE" i="1" dirty="0">
                                    <a:solidFill>
                                      <a:schemeClr val="tx1"/>
                                    </a:solidFill>
                                    <a:latin typeface="Cambria Math" panose="02040503050406030204" pitchFamily="18" charset="0"/>
                                  </a:rPr>
                                  <m:t>𝑏</m:t>
                                </m:r>
                              </m:e>
                              <m:sub>
                                <m:r>
                                  <a:rPr lang="en-IE" i="1" dirty="0">
                                    <a:solidFill>
                                      <a:schemeClr val="tx1"/>
                                    </a:solidFill>
                                    <a:latin typeface="Cambria Math" panose="02040503050406030204" pitchFamily="18" charset="0"/>
                                  </a:rPr>
                                  <m:t>0</m:t>
                                </m:r>
                              </m:sub>
                            </m:sSub>
                          </m:den>
                        </m:f>
                      </m:e>
                    </m:d>
                    <m:r>
                      <a:rPr lang="en-IE" b="0" i="1" dirty="0" smtClean="0">
                        <a:solidFill>
                          <a:schemeClr val="tx1"/>
                        </a:solidFill>
                        <a:latin typeface="Cambria Math" panose="02040503050406030204" pitchFamily="18" charset="0"/>
                      </a:rPr>
                      <m:t>=</m:t>
                    </m:r>
                    <m:r>
                      <a:rPr lang="en-IE" b="1" i="1" dirty="0" smtClean="0">
                        <a:solidFill>
                          <a:schemeClr val="tx1"/>
                        </a:solidFill>
                        <a:latin typeface="Cambria Math" panose="02040503050406030204" pitchFamily="18" charset="0"/>
                      </a:rPr>
                      <m:t>𝑨</m:t>
                    </m:r>
                    <m:r>
                      <a:rPr lang="en-IE" b="1" i="1" dirty="0" smtClean="0">
                        <a:solidFill>
                          <a:schemeClr val="tx1"/>
                        </a:solidFill>
                        <a:latin typeface="Cambria Math" panose="02040503050406030204" pitchFamily="18" charset="0"/>
                      </a:rPr>
                      <m:t>−</m:t>
                    </m:r>
                    <m:sSub>
                      <m:sSubPr>
                        <m:ctrlPr>
                          <a:rPr lang="en-IE" b="1" i="1" dirty="0" smtClean="0">
                            <a:solidFill>
                              <a:schemeClr val="tx1"/>
                            </a:solidFill>
                            <a:latin typeface="Cambria Math"/>
                          </a:rPr>
                        </m:ctrlPr>
                      </m:sSubPr>
                      <m:e>
                        <m:r>
                          <a:rPr lang="en-IE" b="1" i="1" dirty="0" smtClean="0">
                            <a:solidFill>
                              <a:schemeClr val="tx1"/>
                            </a:solidFill>
                            <a:latin typeface="Cambria Math" panose="02040503050406030204" pitchFamily="18" charset="0"/>
                          </a:rPr>
                          <m:t>𝑨</m:t>
                        </m:r>
                      </m:e>
                      <m:sub>
                        <m:r>
                          <a:rPr lang="en-IE" b="1" i="1" dirty="0" smtClean="0">
                            <a:solidFill>
                              <a:schemeClr val="tx1"/>
                            </a:solidFill>
                            <a:latin typeface="Cambria Math" panose="02040503050406030204" pitchFamily="18" charset="0"/>
                          </a:rPr>
                          <m:t>𝟎</m:t>
                        </m:r>
                      </m:sub>
                    </m:sSub>
                    <m:r>
                      <a:rPr lang="en-IE" b="1" i="1" dirty="0" smtClean="0">
                        <a:solidFill>
                          <a:schemeClr val="tx1"/>
                        </a:solidFill>
                        <a:latin typeface="Cambria Math" panose="02040503050406030204" pitchFamily="18" charset="0"/>
                      </a:rPr>
                      <m:t>+</m:t>
                    </m:r>
                    <m:r>
                      <a:rPr lang="en-IE" b="1" i="1" dirty="0" smtClean="0">
                        <a:solidFill>
                          <a:schemeClr val="tx1"/>
                        </a:solidFill>
                        <a:latin typeface="Cambria Math" panose="02040503050406030204" pitchFamily="18" charset="0"/>
                      </a:rPr>
                      <m:t>𝟏𝟎</m:t>
                    </m:r>
                    <m:sSub>
                      <m:sSubPr>
                        <m:ctrlPr>
                          <a:rPr lang="en-IE" b="1" i="1" dirty="0" smtClean="0">
                            <a:solidFill>
                              <a:schemeClr val="tx1"/>
                            </a:solidFill>
                            <a:latin typeface="Cambria Math"/>
                          </a:rPr>
                        </m:ctrlPr>
                      </m:sSubPr>
                      <m:e>
                        <m:r>
                          <a:rPr lang="en-IE" b="1" i="1" dirty="0" smtClean="0">
                            <a:solidFill>
                              <a:schemeClr val="tx1"/>
                            </a:solidFill>
                            <a:latin typeface="Cambria Math" panose="02040503050406030204" pitchFamily="18" charset="0"/>
                          </a:rPr>
                          <m:t>𝒍𝒐𝒈</m:t>
                        </m:r>
                      </m:e>
                      <m:sub>
                        <m:r>
                          <a:rPr lang="en-IE" b="1" i="1" dirty="0" smtClean="0">
                            <a:solidFill>
                              <a:schemeClr val="tx1"/>
                            </a:solidFill>
                            <a:latin typeface="Cambria Math" panose="02040503050406030204" pitchFamily="18" charset="0"/>
                          </a:rPr>
                          <m:t>𝟏𝟎</m:t>
                        </m:r>
                      </m:sub>
                    </m:sSub>
                    <m:r>
                      <a:rPr lang="en-IE" b="1" i="1" dirty="0" smtClean="0">
                        <a:solidFill>
                          <a:schemeClr val="tx1"/>
                        </a:solidFill>
                        <a:latin typeface="Cambria Math" panose="02040503050406030204" pitchFamily="18" charset="0"/>
                      </a:rPr>
                      <m:t>(</m:t>
                    </m:r>
                    <m:f>
                      <m:fPr>
                        <m:ctrlPr>
                          <a:rPr lang="en-IE" b="1" i="1" dirty="0">
                            <a:solidFill>
                              <a:schemeClr val="tx1"/>
                            </a:solidFill>
                            <a:latin typeface="Cambria Math"/>
                          </a:rPr>
                        </m:ctrlPr>
                      </m:fPr>
                      <m:num>
                        <m:r>
                          <a:rPr lang="en-IE" b="1" i="1" dirty="0">
                            <a:solidFill>
                              <a:schemeClr val="tx1"/>
                            </a:solidFill>
                            <a:latin typeface="Cambria Math" panose="02040503050406030204" pitchFamily="18" charset="0"/>
                          </a:rPr>
                          <m:t>𝒃</m:t>
                        </m:r>
                      </m:num>
                      <m:den>
                        <m:sSub>
                          <m:sSubPr>
                            <m:ctrlPr>
                              <a:rPr lang="en-GB" b="1" i="1" dirty="0">
                                <a:solidFill>
                                  <a:schemeClr val="tx1"/>
                                </a:solidFill>
                                <a:latin typeface="Cambria Math"/>
                              </a:rPr>
                            </m:ctrlPr>
                          </m:sSubPr>
                          <m:e>
                            <m:r>
                              <a:rPr lang="en-IE" b="1" i="1" dirty="0">
                                <a:solidFill>
                                  <a:schemeClr val="tx1"/>
                                </a:solidFill>
                                <a:latin typeface="Cambria Math" panose="02040503050406030204" pitchFamily="18" charset="0"/>
                              </a:rPr>
                              <m:t>𝒃</m:t>
                            </m:r>
                          </m:e>
                          <m:sub>
                            <m:r>
                              <a:rPr lang="en-IE" b="1" i="1" dirty="0">
                                <a:solidFill>
                                  <a:schemeClr val="tx1"/>
                                </a:solidFill>
                                <a:latin typeface="Cambria Math" panose="02040503050406030204" pitchFamily="18" charset="0"/>
                              </a:rPr>
                              <m:t>𝟎</m:t>
                            </m:r>
                          </m:sub>
                        </m:sSub>
                      </m:den>
                    </m:f>
                    <m:r>
                      <a:rPr lang="en-IE" b="1" i="1" dirty="0" smtClean="0">
                        <a:solidFill>
                          <a:schemeClr val="tx1"/>
                        </a:solidFill>
                        <a:latin typeface="Cambria Math" panose="02040503050406030204" pitchFamily="18" charset="0"/>
                      </a:rPr>
                      <m:t>)</m:t>
                    </m:r>
                  </m:oMath>
                </a14:m>
                <a:endParaRPr lang="en-GB" b="1" dirty="0">
                  <a:solidFill>
                    <a:schemeClr val="tx1"/>
                  </a:solidFill>
                </a:endParaRPr>
              </a:p>
              <a:p>
                <a:pPr>
                  <a:spcBef>
                    <a:spcPts val="0"/>
                  </a:spcBef>
                  <a:buSzPct val="150000"/>
                </a:pPr>
                <a:endParaRPr lang="en-GB" dirty="0">
                  <a:solidFill>
                    <a:schemeClr val="tx1"/>
                  </a:solidFill>
                </a:endParaRPr>
              </a:p>
              <a:p>
                <a:pPr marL="342900" lvl="1" indent="0">
                  <a:spcBef>
                    <a:spcPts val="0"/>
                  </a:spcBef>
                  <a:buSzPct val="150000"/>
                  <a:buNone/>
                </a:pPr>
                <a:r>
                  <a:rPr lang="en-GB" dirty="0">
                    <a:solidFill>
                      <a:schemeClr val="tx1"/>
                    </a:solidFill>
                  </a:rPr>
                  <a:t>Where A is the attenuation required to achieve PER of 10</a:t>
                </a:r>
                <a:r>
                  <a:rPr lang="en-GB" baseline="30000" dirty="0">
                    <a:solidFill>
                      <a:schemeClr val="tx1"/>
                    </a:solidFill>
                  </a:rPr>
                  <a:t>-2</a:t>
                </a:r>
                <a:r>
                  <a:rPr lang="en-GB" dirty="0">
                    <a:solidFill>
                      <a:schemeClr val="tx1"/>
                    </a:solidFill>
                  </a:rPr>
                  <a:t> , A</a:t>
                </a:r>
                <a:r>
                  <a:rPr lang="en-GB" baseline="-25000" dirty="0">
                    <a:solidFill>
                      <a:schemeClr val="tx1"/>
                    </a:solidFill>
                  </a:rPr>
                  <a:t>0</a:t>
                </a:r>
                <a:r>
                  <a:rPr lang="en-GB" dirty="0">
                    <a:solidFill>
                      <a:schemeClr val="tx1"/>
                    </a:solidFill>
                  </a:rPr>
                  <a:t> is the attenuation for reference radio, </a:t>
                </a:r>
                <a14:m>
                  <m:oMath xmlns:m="http://schemas.openxmlformats.org/officeDocument/2006/math">
                    <m:r>
                      <a:rPr lang="en-IE" b="0" i="1" dirty="0" smtClean="0">
                        <a:solidFill>
                          <a:schemeClr val="tx1"/>
                        </a:solidFill>
                        <a:latin typeface="Cambria Math" panose="02040503050406030204" pitchFamily="18" charset="0"/>
                      </a:rPr>
                      <m:t>𝑏</m:t>
                    </m:r>
                    <m:r>
                      <a:rPr lang="en-IE" i="1" dirty="0">
                        <a:solidFill>
                          <a:schemeClr val="tx1"/>
                        </a:solidFill>
                        <a:latin typeface="Cambria Math" panose="02040503050406030204" pitchFamily="18" charset="0"/>
                      </a:rPr>
                      <m:t> </m:t>
                    </m:r>
                  </m:oMath>
                </a14:m>
                <a:r>
                  <a:rPr lang="en-GB" dirty="0">
                    <a:solidFill>
                      <a:schemeClr val="tx1"/>
                    </a:solidFill>
                  </a:rPr>
                  <a:t>is the bitrate and </a:t>
                </a:r>
                <a14:m>
                  <m:oMath xmlns:m="http://schemas.openxmlformats.org/officeDocument/2006/math">
                    <m:sSub>
                      <m:sSubPr>
                        <m:ctrlPr>
                          <a:rPr lang="en-GB" i="1" dirty="0">
                            <a:solidFill>
                              <a:schemeClr val="tx1"/>
                            </a:solidFill>
                            <a:latin typeface="Cambria Math"/>
                          </a:rPr>
                        </m:ctrlPr>
                      </m:sSubPr>
                      <m:e>
                        <m:r>
                          <a:rPr lang="en-IE" i="1" dirty="0">
                            <a:solidFill>
                              <a:schemeClr val="tx1"/>
                            </a:solidFill>
                            <a:latin typeface="Cambria Math" panose="02040503050406030204" pitchFamily="18" charset="0"/>
                          </a:rPr>
                          <m:t>𝑏</m:t>
                        </m:r>
                      </m:e>
                      <m:sub>
                        <m:r>
                          <a:rPr lang="en-IE" i="1" dirty="0">
                            <a:solidFill>
                              <a:schemeClr val="tx1"/>
                            </a:solidFill>
                            <a:latin typeface="Cambria Math" panose="02040503050406030204" pitchFamily="18" charset="0"/>
                          </a:rPr>
                          <m:t>0</m:t>
                        </m:r>
                      </m:sub>
                    </m:sSub>
                  </m:oMath>
                </a14:m>
                <a:r>
                  <a:rPr lang="en-GB" dirty="0">
                    <a:solidFill>
                      <a:schemeClr val="tx1"/>
                    </a:solidFill>
                  </a:rPr>
                  <a:t> is the reference bitrate</a:t>
                </a:r>
                <a:endParaRPr lang="en-IE" dirty="0">
                  <a:solidFill>
                    <a:schemeClr val="tx2"/>
                  </a:solidFill>
                </a:endParaRPr>
              </a:p>
              <a:p>
                <a:pPr marL="0" indent="0">
                  <a:spcBef>
                    <a:spcPts val="0"/>
                  </a:spcBef>
                  <a:buNone/>
                </a:pPr>
                <a:endParaRPr lang="es-ES" sz="1200" dirty="0">
                  <a:solidFill>
                    <a:schemeClr val="accent1"/>
                  </a:solidFill>
                </a:endParaRPr>
              </a:p>
            </p:txBody>
          </p:sp>
        </mc:Choice>
        <mc:Fallback xmlns="">
          <p:sp>
            <p:nvSpPr>
              <p:cNvPr id="3" name="Content Placeholder 2">
                <a:extLst>
                  <a:ext uri="{FF2B5EF4-FFF2-40B4-BE49-F238E27FC236}">
                    <a16:creationId xmlns:a16="http://schemas.microsoft.com/office/drawing/2014/main" id="{12759951-BB5F-415F-8D77-494DB09A08AB}"/>
                  </a:ext>
                </a:extLst>
              </p:cNvPr>
              <p:cNvSpPr>
                <a:spLocks noGrp="1" noRot="1" noChangeAspect="1" noMove="1" noResize="1" noEditPoints="1" noAdjustHandles="1" noChangeArrowheads="1" noChangeShapeType="1" noTextEdit="1"/>
              </p:cNvSpPr>
              <p:nvPr>
                <p:ph idx="1"/>
              </p:nvPr>
            </p:nvSpPr>
            <p:spPr>
              <a:xfrm>
                <a:off x="685800" y="1600200"/>
                <a:ext cx="7772400" cy="4876800"/>
              </a:xfrm>
              <a:blipFill>
                <a:blip r:embed="rId3"/>
                <a:stretch>
                  <a:fillRect l="-1647"/>
                </a:stretch>
              </a:blipFill>
            </p:spPr>
            <p:txBody>
              <a:bodyPr/>
              <a:lstStyle/>
              <a:p>
                <a:r>
                  <a:rPr lang="en-IE">
                    <a:noFill/>
                  </a:rPr>
                  <a:t> </a:t>
                </a:r>
              </a:p>
            </p:txBody>
          </p:sp>
        </mc:Fallback>
      </mc:AlternateContent>
      <p:sp>
        <p:nvSpPr>
          <p:cNvPr id="5" name="Slide Number Placeholder 4">
            <a:extLst>
              <a:ext uri="{FF2B5EF4-FFF2-40B4-BE49-F238E27FC236}">
                <a16:creationId xmlns:a16="http://schemas.microsoft.com/office/drawing/2014/main" xmlns="" id="{BF2DFE2A-FAC1-4C3C-9063-AB92ADAA1892}"/>
              </a:ext>
            </a:extLst>
          </p:cNvPr>
          <p:cNvSpPr>
            <a:spLocks noGrp="1"/>
          </p:cNvSpPr>
          <p:nvPr>
            <p:ph type="sldNum" sz="quarter" idx="4294967295"/>
          </p:nvPr>
        </p:nvSpPr>
        <p:spPr/>
        <p:txBody>
          <a:bodyPr/>
          <a:lstStyle/>
          <a:p>
            <a:fld id="{6B450EA3-3075-447A-A319-AD94776F845B}" type="slidenum">
              <a:rPr lang="en-US" smtClean="0"/>
              <a:t>6</a:t>
            </a:fld>
            <a:endParaRPr lang="en-US" dirty="0"/>
          </a:p>
        </p:txBody>
      </p:sp>
      <p:graphicFrame>
        <p:nvGraphicFramePr>
          <p:cNvPr id="6" name="Object 5">
            <a:extLst>
              <a:ext uri="{FF2B5EF4-FFF2-40B4-BE49-F238E27FC236}">
                <a16:creationId xmlns:a16="http://schemas.microsoft.com/office/drawing/2014/main" xmlns="" id="{FC231495-A9E2-4736-BCA1-BF8565965245}"/>
              </a:ext>
            </a:extLst>
          </p:cNvPr>
          <p:cNvGraphicFramePr>
            <a:graphicFrameLocks noChangeAspect="1"/>
          </p:cNvGraphicFramePr>
          <p:nvPr>
            <p:extLst/>
          </p:nvPr>
        </p:nvGraphicFramePr>
        <p:xfrm>
          <a:off x="5981700" y="4324350"/>
          <a:ext cx="685800" cy="148829"/>
        </p:xfrm>
        <a:graphic>
          <a:graphicData uri="http://schemas.openxmlformats.org/presentationml/2006/ole">
            <mc:AlternateContent xmlns:mc="http://schemas.openxmlformats.org/markup-compatibility/2006">
              <mc:Choice xmlns:v="urn:schemas-microsoft-com:vml" Requires="v">
                <p:oleObj spid="_x0000_s1031" name="Equation" r:id="rId4" imgW="914400" imgH="198720" progId="Equation.DSMT4">
                  <p:embed/>
                </p:oleObj>
              </mc:Choice>
              <mc:Fallback>
                <p:oleObj name="Equation" r:id="rId4" imgW="914400" imgH="198720" progId="Equation.DSMT4">
                  <p:embed/>
                  <p:pic>
                    <p:nvPicPr>
                      <p:cNvPr id="6" name="Object 5">
                        <a:extLst>
                          <a:ext uri="{FF2B5EF4-FFF2-40B4-BE49-F238E27FC236}">
                            <a16:creationId xmlns:a16="http://schemas.microsoft.com/office/drawing/2014/main" xmlns="" id="{FC231495-A9E2-4736-BCA1-BF8565965245}"/>
                          </a:ext>
                        </a:extLst>
                      </p:cNvPr>
                      <p:cNvPicPr/>
                      <p:nvPr/>
                    </p:nvPicPr>
                    <p:blipFill>
                      <a:blip r:embed="rId5"/>
                      <a:stretch>
                        <a:fillRect/>
                      </a:stretch>
                    </p:blipFill>
                    <p:spPr>
                      <a:xfrm>
                        <a:off x="5981700" y="4324350"/>
                        <a:ext cx="685800" cy="148829"/>
                      </a:xfrm>
                      <a:prstGeom prst="rect">
                        <a:avLst/>
                      </a:prstGeom>
                    </p:spPr>
                  </p:pic>
                </p:oleObj>
              </mc:Fallback>
            </mc:AlternateContent>
          </a:graphicData>
        </a:graphic>
      </p:graphicFrame>
    </p:spTree>
    <p:extLst>
      <p:ext uri="{BB962C8B-B14F-4D97-AF65-F5344CB8AC3E}">
        <p14:creationId xmlns:p14="http://schemas.microsoft.com/office/powerpoint/2010/main" val="79698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DF3D2B-2D39-4B02-A80E-070F8809D1CB}"/>
              </a:ext>
            </a:extLst>
          </p:cNvPr>
          <p:cNvSpPr>
            <a:spLocks noGrp="1"/>
          </p:cNvSpPr>
          <p:nvPr>
            <p:ph type="title"/>
          </p:nvPr>
        </p:nvSpPr>
        <p:spPr/>
        <p:txBody>
          <a:bodyPr/>
          <a:lstStyle/>
          <a:p>
            <a:r>
              <a:rPr lang="en-IE" dirty="0"/>
              <a:t>Some FOMs for various schemes</a:t>
            </a:r>
          </a:p>
        </p:txBody>
      </p:sp>
      <p:sp>
        <p:nvSpPr>
          <p:cNvPr id="7" name="Content Placeholder 6">
            <a:extLst>
              <a:ext uri="{FF2B5EF4-FFF2-40B4-BE49-F238E27FC236}">
                <a16:creationId xmlns:a16="http://schemas.microsoft.com/office/drawing/2014/main" xmlns="" id="{C9DC76D5-D812-4B74-BCE6-A3C30EF81169}"/>
              </a:ext>
            </a:extLst>
          </p:cNvPr>
          <p:cNvSpPr>
            <a:spLocks noGrp="1"/>
          </p:cNvSpPr>
          <p:nvPr>
            <p:ph idx="1"/>
          </p:nvPr>
        </p:nvSpPr>
        <p:spPr/>
        <p:txBody>
          <a:bodyPr>
            <a:normAutofit/>
          </a:bodyPr>
          <a:lstStyle/>
          <a:p>
            <a:r>
              <a:rPr lang="en-IE" dirty="0"/>
              <a:t>ABCN 6.8Mbps figure of 2.6dB below is made up of</a:t>
            </a:r>
          </a:p>
          <a:p>
            <a:pPr lvl="1"/>
            <a:r>
              <a:rPr lang="en-IE" dirty="0"/>
              <a:t>Assumes coding gain is the same (Actually 4a concatenated code is ~0.5dB better than K=7 code)</a:t>
            </a:r>
          </a:p>
          <a:p>
            <a:pPr lvl="1"/>
            <a:r>
              <a:rPr lang="en-IE" dirty="0"/>
              <a:t>+3dB because each bit has 16 pulses vs 8 pulses for 4a.</a:t>
            </a:r>
          </a:p>
          <a:p>
            <a:pPr lvl="1"/>
            <a:r>
              <a:rPr lang="en-IE" dirty="0"/>
              <a:t>+0.6dB because rate is 7.8Mbps vs 6.8Mbps</a:t>
            </a:r>
          </a:p>
          <a:p>
            <a:pPr lvl="1"/>
            <a:r>
              <a:rPr lang="en-IE" dirty="0"/>
              <a:t>-1dB because peak pulse voltage of 0.45V  vs 0.50V to comply with mean power limit (More pulses / bit)</a:t>
            </a:r>
          </a:p>
          <a:p>
            <a:pPr marL="0" indent="0">
              <a:buNone/>
            </a:pPr>
            <a:endParaRPr lang="en-IE" dirty="0"/>
          </a:p>
          <a:p>
            <a:endParaRPr lang="en-IE" dirty="0"/>
          </a:p>
        </p:txBody>
      </p:sp>
      <p:sp>
        <p:nvSpPr>
          <p:cNvPr id="5" name="Slide Number Placeholder 4">
            <a:extLst>
              <a:ext uri="{FF2B5EF4-FFF2-40B4-BE49-F238E27FC236}">
                <a16:creationId xmlns:a16="http://schemas.microsoft.com/office/drawing/2014/main" xmlns="" id="{E47F7979-F2CE-4D68-B82B-755162B11785}"/>
              </a:ext>
            </a:extLst>
          </p:cNvPr>
          <p:cNvSpPr>
            <a:spLocks noGrp="1"/>
          </p:cNvSpPr>
          <p:nvPr>
            <p:ph type="sldNum" sz="quarter" idx="4294967295"/>
          </p:nvPr>
        </p:nvSpPr>
        <p:spPr/>
        <p:txBody>
          <a:bodyPr/>
          <a:lstStyle/>
          <a:p>
            <a:fld id="{6B450EA3-3075-447A-A319-AD94776F845B}" type="slidenum">
              <a:rPr lang="en-US" smtClean="0"/>
              <a:t>7</a:t>
            </a:fld>
            <a:endParaRPr lang="en-US" dirty="0"/>
          </a:p>
        </p:txBody>
      </p:sp>
      <p:pic>
        <p:nvPicPr>
          <p:cNvPr id="8" name="Picture 7">
            <a:extLst>
              <a:ext uri="{FF2B5EF4-FFF2-40B4-BE49-F238E27FC236}">
                <a16:creationId xmlns:a16="http://schemas.microsoft.com/office/drawing/2014/main" xmlns="" id="{C69F06D4-EBF7-45F7-A254-69EAC633B294}"/>
              </a:ext>
            </a:extLst>
          </p:cNvPr>
          <p:cNvPicPr>
            <a:picLocks noChangeAspect="1"/>
          </p:cNvPicPr>
          <p:nvPr/>
        </p:nvPicPr>
        <p:blipFill>
          <a:blip r:embed="rId2"/>
          <a:stretch>
            <a:fillRect/>
          </a:stretch>
        </p:blipFill>
        <p:spPr>
          <a:xfrm>
            <a:off x="1143000" y="3644693"/>
            <a:ext cx="6497973" cy="2730000"/>
          </a:xfrm>
          <a:prstGeom prst="rect">
            <a:avLst/>
          </a:prstGeom>
        </p:spPr>
      </p:pic>
    </p:spTree>
    <p:extLst>
      <p:ext uri="{BB962C8B-B14F-4D97-AF65-F5344CB8AC3E}">
        <p14:creationId xmlns:p14="http://schemas.microsoft.com/office/powerpoint/2010/main" val="2740959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FDD4DD-3A84-40D2-AC2B-26713995E4F1}"/>
              </a:ext>
            </a:extLst>
          </p:cNvPr>
          <p:cNvSpPr>
            <a:spLocks noGrp="1"/>
          </p:cNvSpPr>
          <p:nvPr>
            <p:ph type="title"/>
          </p:nvPr>
        </p:nvSpPr>
        <p:spPr/>
        <p:txBody>
          <a:bodyPr/>
          <a:lstStyle/>
          <a:p>
            <a:r>
              <a:rPr lang="en-IE" sz="2800" dirty="0"/>
              <a:t>AWGN Packet Error Rates for various schemes</a:t>
            </a:r>
          </a:p>
        </p:txBody>
      </p:sp>
      <p:pic>
        <p:nvPicPr>
          <p:cNvPr id="18" name="Content Placeholder 17">
            <a:extLst>
              <a:ext uri="{FF2B5EF4-FFF2-40B4-BE49-F238E27FC236}">
                <a16:creationId xmlns:a16="http://schemas.microsoft.com/office/drawing/2014/main" xmlns="" id="{717A4699-E7C9-4784-A46D-5BB01035276F}"/>
              </a:ext>
            </a:extLst>
          </p:cNvPr>
          <p:cNvPicPr>
            <a:picLocks noGrp="1" noChangeAspect="1"/>
          </p:cNvPicPr>
          <p:nvPr>
            <p:ph idx="1"/>
          </p:nvPr>
        </p:nvPicPr>
        <p:blipFill>
          <a:blip r:embed="rId2"/>
          <a:stretch>
            <a:fillRect/>
          </a:stretch>
        </p:blipFill>
        <p:spPr>
          <a:xfrm>
            <a:off x="1060704" y="1981200"/>
            <a:ext cx="7022592" cy="4114800"/>
          </a:xfrm>
          <a:prstGeom prst="rect">
            <a:avLst/>
          </a:prstGeom>
        </p:spPr>
      </p:pic>
      <p:sp>
        <p:nvSpPr>
          <p:cNvPr id="5" name="Slide Number Placeholder 4">
            <a:extLst>
              <a:ext uri="{FF2B5EF4-FFF2-40B4-BE49-F238E27FC236}">
                <a16:creationId xmlns:a16="http://schemas.microsoft.com/office/drawing/2014/main" xmlns="" id="{0D83FD22-7A52-46F3-97FD-CB113BB87D6E}"/>
              </a:ext>
            </a:extLst>
          </p:cNvPr>
          <p:cNvSpPr>
            <a:spLocks noGrp="1"/>
          </p:cNvSpPr>
          <p:nvPr>
            <p:ph type="sldNum" sz="quarter" idx="4294967295"/>
          </p:nvPr>
        </p:nvSpPr>
        <p:spPr/>
        <p:txBody>
          <a:bodyPr/>
          <a:lstStyle/>
          <a:p>
            <a:fld id="{6B450EA3-3075-447A-A319-AD94776F845B}" type="slidenum">
              <a:rPr lang="en-US" smtClean="0"/>
              <a:t>8</a:t>
            </a:fld>
            <a:endParaRPr lang="en-US" dirty="0"/>
          </a:p>
        </p:txBody>
      </p:sp>
    </p:spTree>
    <p:extLst>
      <p:ext uri="{BB962C8B-B14F-4D97-AF65-F5344CB8AC3E}">
        <p14:creationId xmlns:p14="http://schemas.microsoft.com/office/powerpoint/2010/main" val="2170542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FDD4DD-3A84-40D2-AC2B-26713995E4F1}"/>
              </a:ext>
            </a:extLst>
          </p:cNvPr>
          <p:cNvSpPr>
            <a:spLocks noGrp="1"/>
          </p:cNvSpPr>
          <p:nvPr>
            <p:ph type="title"/>
          </p:nvPr>
        </p:nvSpPr>
        <p:spPr/>
        <p:txBody>
          <a:bodyPr/>
          <a:lstStyle/>
          <a:p>
            <a:r>
              <a:rPr lang="en-IE" sz="2800" dirty="0"/>
              <a:t>Multipath Packet Error Rates for various schemes</a:t>
            </a:r>
          </a:p>
        </p:txBody>
      </p:sp>
      <p:pic>
        <p:nvPicPr>
          <p:cNvPr id="14" name="Content Placeholder 13">
            <a:extLst>
              <a:ext uri="{FF2B5EF4-FFF2-40B4-BE49-F238E27FC236}">
                <a16:creationId xmlns:a16="http://schemas.microsoft.com/office/drawing/2014/main" xmlns="" id="{79758C9B-4673-4FAB-B051-BE7C0477FC10}"/>
              </a:ext>
            </a:extLst>
          </p:cNvPr>
          <p:cNvPicPr>
            <a:picLocks noGrp="1" noChangeAspect="1"/>
          </p:cNvPicPr>
          <p:nvPr>
            <p:ph idx="1"/>
          </p:nvPr>
        </p:nvPicPr>
        <p:blipFill>
          <a:blip r:embed="rId2"/>
          <a:stretch>
            <a:fillRect/>
          </a:stretch>
        </p:blipFill>
        <p:spPr>
          <a:xfrm>
            <a:off x="1060704" y="1981200"/>
            <a:ext cx="7022592" cy="4114800"/>
          </a:xfrm>
          <a:prstGeom prst="rect">
            <a:avLst/>
          </a:prstGeom>
        </p:spPr>
      </p:pic>
      <p:sp>
        <p:nvSpPr>
          <p:cNvPr id="4" name="Footer Placeholder 3">
            <a:extLst>
              <a:ext uri="{FF2B5EF4-FFF2-40B4-BE49-F238E27FC236}">
                <a16:creationId xmlns:a16="http://schemas.microsoft.com/office/drawing/2014/main" xmlns="" id="{9D967A03-A6A4-4A5C-95F4-F737540B86B2}"/>
              </a:ext>
            </a:extLst>
          </p:cNvPr>
          <p:cNvSpPr>
            <a:spLocks noGrp="1"/>
          </p:cNvSpPr>
          <p:nvPr>
            <p:ph type="ftr" sz="quarter" idx="4294967295"/>
          </p:nvPr>
        </p:nvSpPr>
        <p:spPr>
          <a:xfrm>
            <a:off x="0" y="6548438"/>
            <a:ext cx="3086100" cy="230187"/>
          </a:xfrm>
        </p:spPr>
        <p:txBody>
          <a:bodyPr/>
          <a:lstStyle/>
          <a:p>
            <a:r>
              <a:rPr lang="en-US"/>
              <a:t>Decawave Company Confidential and Proprietary.</a:t>
            </a:r>
            <a:endParaRPr lang="en-US" dirty="0"/>
          </a:p>
        </p:txBody>
      </p:sp>
      <p:sp>
        <p:nvSpPr>
          <p:cNvPr id="5" name="Slide Number Placeholder 4">
            <a:extLst>
              <a:ext uri="{FF2B5EF4-FFF2-40B4-BE49-F238E27FC236}">
                <a16:creationId xmlns:a16="http://schemas.microsoft.com/office/drawing/2014/main" xmlns="" id="{0D83FD22-7A52-46F3-97FD-CB113BB87D6E}"/>
              </a:ext>
            </a:extLst>
          </p:cNvPr>
          <p:cNvSpPr>
            <a:spLocks noGrp="1"/>
          </p:cNvSpPr>
          <p:nvPr>
            <p:ph type="sldNum" sz="quarter" idx="4294967295"/>
          </p:nvPr>
        </p:nvSpPr>
        <p:spPr/>
        <p:txBody>
          <a:bodyPr/>
          <a:lstStyle/>
          <a:p>
            <a:fld id="{6B450EA3-3075-447A-A319-AD94776F845B}" type="slidenum">
              <a:rPr lang="en-US" smtClean="0"/>
              <a:t>9</a:t>
            </a:fld>
            <a:endParaRPr lang="en-US" dirty="0"/>
          </a:p>
        </p:txBody>
      </p:sp>
    </p:spTree>
    <p:extLst>
      <p:ext uri="{BB962C8B-B14F-4D97-AF65-F5344CB8AC3E}">
        <p14:creationId xmlns:p14="http://schemas.microsoft.com/office/powerpoint/2010/main" val="17090025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67556</TotalTime>
  <Words>960</Words>
  <Application>Microsoft Office PowerPoint</Application>
  <PresentationFormat>On-screen Show (4:3)</PresentationFormat>
  <Paragraphs>109</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Default Design</vt:lpstr>
      <vt:lpstr>Equation</vt:lpstr>
      <vt:lpstr>PowerPoint Presentation</vt:lpstr>
      <vt:lpstr>What do we care about for data portion of frame?</vt:lpstr>
      <vt:lpstr>Why is Range important?</vt:lpstr>
      <vt:lpstr>Why is Packet Duration important?</vt:lpstr>
      <vt:lpstr>How can we measure this?</vt:lpstr>
      <vt:lpstr>Other ways to express it?</vt:lpstr>
      <vt:lpstr>Some FOMs for various schemes</vt:lpstr>
      <vt:lpstr>AWGN Packet Error Rates for various schemes</vt:lpstr>
      <vt:lpstr>Multipath Packet Error Rates for various schemes</vt:lpstr>
      <vt:lpstr>How does the FOMr relate to Eb/N0</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1052</cp:revision>
  <cp:lastPrinted>2015-07-14T16:02:16Z</cp:lastPrinted>
  <dcterms:created xsi:type="dcterms:W3CDTF">2009-07-12T16:25:16Z</dcterms:created>
  <dcterms:modified xsi:type="dcterms:W3CDTF">2018-09-10T18:35:59Z</dcterms:modified>
</cp:coreProperties>
</file>