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20"/>
  </p:notesMasterIdLst>
  <p:sldIdLst>
    <p:sldId id="295" r:id="rId2"/>
    <p:sldId id="296" r:id="rId3"/>
    <p:sldId id="332" r:id="rId4"/>
    <p:sldId id="336" r:id="rId5"/>
    <p:sldId id="347" r:id="rId6"/>
    <p:sldId id="333" r:id="rId7"/>
    <p:sldId id="346" r:id="rId8"/>
    <p:sldId id="344" r:id="rId9"/>
    <p:sldId id="341" r:id="rId10"/>
    <p:sldId id="330" r:id="rId11"/>
    <p:sldId id="339" r:id="rId12"/>
    <p:sldId id="331" r:id="rId13"/>
    <p:sldId id="343" r:id="rId14"/>
    <p:sldId id="289" r:id="rId15"/>
    <p:sldId id="337" r:id="rId16"/>
    <p:sldId id="345" r:id="rId17"/>
    <p:sldId id="328" r:id="rId18"/>
    <p:sldId id="329"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Header slides" id="{C1882743-BA21-49AE-8E74-95FDC8C3712F}">
          <p14:sldIdLst>
            <p14:sldId id="295"/>
          </p14:sldIdLst>
        </p14:section>
        <p14:section name="ToC and Scope" id="{D3B47F09-52DF-4B28-B7FE-D3794BE6E79A}">
          <p14:sldIdLst>
            <p14:sldId id="296"/>
            <p14:sldId id="332"/>
            <p14:sldId id="336"/>
            <p14:sldId id="347"/>
            <p14:sldId id="333"/>
            <p14:sldId id="346"/>
            <p14:sldId id="344"/>
            <p14:sldId id="341"/>
            <p14:sldId id="330"/>
            <p14:sldId id="339"/>
            <p14:sldId id="331"/>
            <p14:sldId id="343"/>
            <p14:sldId id="289"/>
            <p14:sldId id="337"/>
            <p14:sldId id="345"/>
            <p14:sldId id="328"/>
            <p14:sldId id="329"/>
          </p14:sldIdLst>
        </p14:section>
        <p14:section name="Turnaround" id="{D5FC1B83-7C69-4878-93BE-D59B635005C1}">
          <p14:sldIdLst/>
        </p14:section>
        <p14:section name="Mode changes" id="{B0C02EFE-9A8D-4318-9BAC-A3DC47DDF08C}">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BCBC"/>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4" autoAdjust="0"/>
    <p:restoredTop sz="93891" autoAdjust="0"/>
  </p:normalViewPr>
  <p:slideViewPr>
    <p:cSldViewPr>
      <p:cViewPr varScale="1">
        <p:scale>
          <a:sx n="62" d="100"/>
          <a:sy n="62" d="100"/>
        </p:scale>
        <p:origin x="1288" y="44"/>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73" d="100"/>
          <a:sy n="73" d="100"/>
        </p:scale>
        <p:origin x="-2754"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HB\Documents\IEEE&#38306;&#36899;\IEEE802&#20250;&#21512;\2018-07_San%20Diego\Calculatio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ltLang="ja-JP" sz="800" b="1">
                <a:latin typeface="Times New Roman" panose="02020603050405020304" pitchFamily="18" charset="0"/>
                <a:cs typeface="Times New Roman" panose="02020603050405020304" pitchFamily="18" charset="0"/>
              </a:rPr>
              <a:t>Band 3</a:t>
            </a:r>
          </a:p>
        </c:rich>
      </c:tx>
      <c:overlay val="0"/>
      <c:spPr>
        <a:noFill/>
        <a:ln>
          <a:noFill/>
        </a:ln>
        <a:effectLst/>
      </c:spPr>
      <c:txPr>
        <a:bodyPr rot="0" spcFirstLastPara="1" vertOverflow="ellipsis" vert="horz" wrap="square" anchor="ctr" anchorCtr="1"/>
        <a:lstStyle/>
        <a:p>
          <a:pPr>
            <a:defRPr sz="8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ja-JP"/>
        </a:p>
      </c:txPr>
    </c:title>
    <c:autoTitleDeleted val="0"/>
    <c:plotArea>
      <c:layout/>
      <c:scatterChart>
        <c:scatterStyle val="lineMarker"/>
        <c:varyColors val="0"/>
        <c:ser>
          <c:idx val="0"/>
          <c:order val="0"/>
          <c:spPr>
            <a:ln w="25400" cap="rnd">
              <a:solidFill>
                <a:schemeClr val="tx1"/>
              </a:solidFill>
              <a:prstDash val="sysDash"/>
              <a:round/>
            </a:ln>
            <a:effectLst/>
          </c:spPr>
          <c:marker>
            <c:symbol val="none"/>
          </c:marker>
          <c:xVal>
            <c:numRef>
              <c:f>Sheet1!$F$17:$F$34</c:f>
              <c:numCache>
                <c:formatCode>General</c:formatCode>
                <c:ptCount val="18"/>
                <c:pt idx="0">
                  <c:v>5500</c:v>
                </c:pt>
                <c:pt idx="1">
                  <c:v>7250</c:v>
                </c:pt>
                <c:pt idx="2">
                  <c:v>7250</c:v>
                </c:pt>
                <c:pt idx="3">
                  <c:v>7587.84</c:v>
                </c:pt>
                <c:pt idx="4">
                  <c:v>7587.84</c:v>
                </c:pt>
                <c:pt idx="5">
                  <c:v>7662.72</c:v>
                </c:pt>
                <c:pt idx="6">
                  <c:v>7662.72</c:v>
                </c:pt>
                <c:pt idx="7">
                  <c:v>8268.4</c:v>
                </c:pt>
                <c:pt idx="8">
                  <c:v>8268.4</c:v>
                </c:pt>
                <c:pt idx="9">
                  <c:v>8686.4</c:v>
                </c:pt>
                <c:pt idx="10">
                  <c:v>8686.4</c:v>
                </c:pt>
                <c:pt idx="11">
                  <c:v>9809.2800000000007</c:v>
                </c:pt>
                <c:pt idx="12">
                  <c:v>9809.2800000000007</c:v>
                </c:pt>
                <c:pt idx="13">
                  <c:v>9884.16</c:v>
                </c:pt>
                <c:pt idx="14">
                  <c:v>9884.16</c:v>
                </c:pt>
                <c:pt idx="15">
                  <c:v>10200</c:v>
                </c:pt>
                <c:pt idx="16">
                  <c:v>10200</c:v>
                </c:pt>
                <c:pt idx="17">
                  <c:v>10500</c:v>
                </c:pt>
              </c:numCache>
            </c:numRef>
          </c:xVal>
          <c:yVal>
            <c:numRef>
              <c:f>Sheet1!$G$17:$G$34</c:f>
              <c:numCache>
                <c:formatCode>General</c:formatCode>
                <c:ptCount val="18"/>
                <c:pt idx="0">
                  <c:v>-18</c:v>
                </c:pt>
                <c:pt idx="1">
                  <c:v>-18</c:v>
                </c:pt>
                <c:pt idx="2">
                  <c:v>-18</c:v>
                </c:pt>
                <c:pt idx="3">
                  <c:v>-18</c:v>
                </c:pt>
                <c:pt idx="4">
                  <c:v>-10</c:v>
                </c:pt>
                <c:pt idx="5">
                  <c:v>-10</c:v>
                </c:pt>
                <c:pt idx="6">
                  <c:v>0</c:v>
                </c:pt>
                <c:pt idx="7">
                  <c:v>0</c:v>
                </c:pt>
                <c:pt idx="8">
                  <c:v>0</c:v>
                </c:pt>
                <c:pt idx="9">
                  <c:v>0</c:v>
                </c:pt>
                <c:pt idx="10">
                  <c:v>0</c:v>
                </c:pt>
                <c:pt idx="11">
                  <c:v>0</c:v>
                </c:pt>
                <c:pt idx="12">
                  <c:v>-10</c:v>
                </c:pt>
                <c:pt idx="13">
                  <c:v>-10</c:v>
                </c:pt>
                <c:pt idx="14">
                  <c:v>-18</c:v>
                </c:pt>
                <c:pt idx="15">
                  <c:v>-18</c:v>
                </c:pt>
                <c:pt idx="16">
                  <c:v>-18</c:v>
                </c:pt>
                <c:pt idx="17">
                  <c:v>-18</c:v>
                </c:pt>
              </c:numCache>
            </c:numRef>
          </c:yVal>
          <c:smooth val="0"/>
          <c:extLst>
            <c:ext xmlns:c16="http://schemas.microsoft.com/office/drawing/2014/chart" uri="{C3380CC4-5D6E-409C-BE32-E72D297353CC}">
              <c16:uniqueId val="{00000000-DD8F-491C-852F-67079C0D652C}"/>
            </c:ext>
          </c:extLst>
        </c:ser>
        <c:ser>
          <c:idx val="1"/>
          <c:order val="1"/>
          <c:spPr>
            <a:ln w="28575" cap="rnd">
              <a:solidFill>
                <a:schemeClr val="tx1"/>
              </a:solidFill>
              <a:prstDash val="sysDot"/>
              <a:round/>
            </a:ln>
            <a:effectLst/>
          </c:spPr>
          <c:marker>
            <c:symbol val="none"/>
          </c:marker>
          <c:xVal>
            <c:numRef>
              <c:f>Sheet1!$F$17:$F$34</c:f>
              <c:numCache>
                <c:formatCode>General</c:formatCode>
                <c:ptCount val="18"/>
                <c:pt idx="0">
                  <c:v>5500</c:v>
                </c:pt>
                <c:pt idx="1">
                  <c:v>7250</c:v>
                </c:pt>
                <c:pt idx="2">
                  <c:v>7250</c:v>
                </c:pt>
                <c:pt idx="3">
                  <c:v>7587.84</c:v>
                </c:pt>
                <c:pt idx="4">
                  <c:v>7587.84</c:v>
                </c:pt>
                <c:pt idx="5">
                  <c:v>7662.72</c:v>
                </c:pt>
                <c:pt idx="6">
                  <c:v>7662.72</c:v>
                </c:pt>
                <c:pt idx="7">
                  <c:v>8268.4</c:v>
                </c:pt>
                <c:pt idx="8">
                  <c:v>8268.4</c:v>
                </c:pt>
                <c:pt idx="9">
                  <c:v>8686.4</c:v>
                </c:pt>
                <c:pt idx="10">
                  <c:v>8686.4</c:v>
                </c:pt>
                <c:pt idx="11">
                  <c:v>9809.2800000000007</c:v>
                </c:pt>
                <c:pt idx="12">
                  <c:v>9809.2800000000007</c:v>
                </c:pt>
                <c:pt idx="13">
                  <c:v>9884.16</c:v>
                </c:pt>
                <c:pt idx="14">
                  <c:v>9884.16</c:v>
                </c:pt>
                <c:pt idx="15">
                  <c:v>10200</c:v>
                </c:pt>
                <c:pt idx="16">
                  <c:v>10200</c:v>
                </c:pt>
                <c:pt idx="17">
                  <c:v>10500</c:v>
                </c:pt>
              </c:numCache>
            </c:numRef>
          </c:xVal>
          <c:yVal>
            <c:numRef>
              <c:f>Sheet1!$H$17:$H$34</c:f>
              <c:numCache>
                <c:formatCode>General</c:formatCode>
                <c:ptCount val="18"/>
                <c:pt idx="7">
                  <c:v>-35</c:v>
                </c:pt>
                <c:pt idx="8">
                  <c:v>-10</c:v>
                </c:pt>
                <c:pt idx="9">
                  <c:v>-10</c:v>
                </c:pt>
                <c:pt idx="10">
                  <c:v>-35</c:v>
                </c:pt>
              </c:numCache>
            </c:numRef>
          </c:yVal>
          <c:smooth val="0"/>
          <c:extLst>
            <c:ext xmlns:c16="http://schemas.microsoft.com/office/drawing/2014/chart" uri="{C3380CC4-5D6E-409C-BE32-E72D297353CC}">
              <c16:uniqueId val="{00000001-DD8F-491C-852F-67079C0D652C}"/>
            </c:ext>
          </c:extLst>
        </c:ser>
        <c:dLbls>
          <c:showLegendKey val="0"/>
          <c:showVal val="0"/>
          <c:showCatName val="0"/>
          <c:showSerName val="0"/>
          <c:showPercent val="0"/>
          <c:showBubbleSize val="0"/>
        </c:dLbls>
        <c:axId val="304623119"/>
        <c:axId val="230364847"/>
      </c:scatterChart>
      <c:valAx>
        <c:axId val="304623119"/>
        <c:scaling>
          <c:orientation val="minMax"/>
          <c:max val="10500"/>
          <c:min val="5500"/>
        </c:scaling>
        <c:delete val="0"/>
        <c:axPos val="b"/>
        <c:majorGridlines>
          <c:spPr>
            <a:ln w="9525" cap="flat" cmpd="sng" algn="ctr">
              <a:no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ja-JP"/>
          </a:p>
        </c:txPr>
        <c:crossAx val="230364847"/>
        <c:crossesAt val="0"/>
        <c:crossBetween val="midCat"/>
      </c:valAx>
      <c:valAx>
        <c:axId val="230364847"/>
        <c:scaling>
          <c:orientation val="minMax"/>
          <c:min val="-35"/>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5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ja-JP"/>
          </a:p>
        </c:txPr>
        <c:crossAx val="304623119"/>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a:t>
            </a:fld>
            <a:endParaRPr lang="en-US" altLang="en-US"/>
          </a:p>
        </p:txBody>
      </p:sp>
      <p:sp>
        <p:nvSpPr>
          <p:cNvPr id="25613" name="Rectangle 12">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4</a:t>
            </a:fld>
            <a:endParaRPr lang="en-US" altLang="en-US"/>
          </a:p>
        </p:txBody>
      </p:sp>
    </p:spTree>
    <p:extLst>
      <p:ext uri="{BB962C8B-B14F-4D97-AF65-F5344CB8AC3E}">
        <p14:creationId xmlns:p14="http://schemas.microsoft.com/office/powerpoint/2010/main" val="1663252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15</a:t>
            </a:fld>
            <a:endParaRPr lang="en-US" altLang="en-US"/>
          </a:p>
        </p:txBody>
      </p:sp>
    </p:spTree>
    <p:extLst>
      <p:ext uri="{BB962C8B-B14F-4D97-AF65-F5344CB8AC3E}">
        <p14:creationId xmlns:p14="http://schemas.microsoft.com/office/powerpoint/2010/main" val="2130621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16</a:t>
            </a:fld>
            <a:endParaRPr lang="en-US" altLang="en-US"/>
          </a:p>
        </p:txBody>
      </p:sp>
    </p:spTree>
    <p:extLst>
      <p:ext uri="{BB962C8B-B14F-4D97-AF65-F5344CB8AC3E}">
        <p14:creationId xmlns:p14="http://schemas.microsoft.com/office/powerpoint/2010/main" val="1864322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6</a:t>
            </a:fld>
            <a:endParaRPr lang="en-US" altLang="en-US"/>
          </a:p>
        </p:txBody>
      </p:sp>
    </p:spTree>
    <p:extLst>
      <p:ext uri="{BB962C8B-B14F-4D97-AF65-F5344CB8AC3E}">
        <p14:creationId xmlns:p14="http://schemas.microsoft.com/office/powerpoint/2010/main" val="3821756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7</a:t>
            </a:fld>
            <a:endParaRPr lang="en-US" altLang="en-US"/>
          </a:p>
        </p:txBody>
      </p:sp>
    </p:spTree>
    <p:extLst>
      <p:ext uri="{BB962C8B-B14F-4D97-AF65-F5344CB8AC3E}">
        <p14:creationId xmlns:p14="http://schemas.microsoft.com/office/powerpoint/2010/main" val="2570474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8</a:t>
            </a:fld>
            <a:endParaRPr lang="en-US" altLang="en-US"/>
          </a:p>
        </p:txBody>
      </p:sp>
    </p:spTree>
    <p:extLst>
      <p:ext uri="{BB962C8B-B14F-4D97-AF65-F5344CB8AC3E}">
        <p14:creationId xmlns:p14="http://schemas.microsoft.com/office/powerpoint/2010/main" val="354701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9</a:t>
            </a:fld>
            <a:endParaRPr lang="en-US" altLang="en-US"/>
          </a:p>
        </p:txBody>
      </p:sp>
    </p:spTree>
    <p:extLst>
      <p:ext uri="{BB962C8B-B14F-4D97-AF65-F5344CB8AC3E}">
        <p14:creationId xmlns:p14="http://schemas.microsoft.com/office/powerpoint/2010/main" val="3932734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31888" y="698500"/>
            <a:ext cx="4591050" cy="3443288"/>
          </a:xfrm>
        </p:spPr>
      </p:sp>
      <p:sp>
        <p:nvSpPr>
          <p:cNvPr id="3" name="ノート プレースホルダー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altLang="ja-JP" dirty="0">
                <a:solidFill>
                  <a:schemeClr val="tx1"/>
                </a:solidFill>
              </a:rPr>
              <a:t>19.7.3  LPR UWB PHY PSD mask</a:t>
            </a:r>
            <a:endParaRPr lang="ja-JP" altLang="en-US" dirty="0">
              <a:solidFill>
                <a:schemeClr val="tx1"/>
              </a:solidFill>
            </a:endParaRPr>
          </a:p>
          <a:p>
            <a:r>
              <a:rPr lang="en-US" altLang="ja-JP" dirty="0">
                <a:solidFill>
                  <a:schemeClr val="tx1"/>
                </a:solidFill>
              </a:rPr>
              <a:t>IEEE802.15.4-2015</a:t>
            </a:r>
            <a:endParaRPr kumimoji="1" lang="ja-JP" altLang="en-US" dirty="0"/>
          </a:p>
        </p:txBody>
      </p:sp>
      <p:sp>
        <p:nvSpPr>
          <p:cNvPr id="4" name="日付プレースホルダー 3"/>
          <p:cNvSpPr>
            <a:spLocks noGrp="1"/>
          </p:cNvSpPr>
          <p:nvPr>
            <p:ph type="dt" idx="10"/>
          </p:nvPr>
        </p:nvSpPr>
        <p:spPr/>
        <p:txBody>
          <a:bodyPr/>
          <a:lstStyle/>
          <a:p>
            <a:pPr>
              <a:defRPr/>
            </a:pPr>
            <a:r>
              <a:rPr lang="en-US"/>
              <a:t>07/12/10</a:t>
            </a:r>
          </a:p>
        </p:txBody>
      </p:sp>
      <p:sp>
        <p:nvSpPr>
          <p:cNvPr id="5" name="スライド番号プレースホルダー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10</a:t>
            </a:fld>
            <a:endParaRPr lang="en-US" altLang="en-US"/>
          </a:p>
        </p:txBody>
      </p:sp>
    </p:spTree>
    <p:extLst>
      <p:ext uri="{BB962C8B-B14F-4D97-AF65-F5344CB8AC3E}">
        <p14:creationId xmlns:p14="http://schemas.microsoft.com/office/powerpoint/2010/main" val="2577945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31888" y="698500"/>
            <a:ext cx="4591050" cy="3443288"/>
          </a:xfrm>
        </p:spPr>
      </p:sp>
      <p:sp>
        <p:nvSpPr>
          <p:cNvPr id="3" name="ノート プレースホルダー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altLang="ja-JP" dirty="0">
                <a:solidFill>
                  <a:schemeClr val="tx1"/>
                </a:solidFill>
              </a:rPr>
              <a:t>19.7.3  LPR UWB PHY PSD mask</a:t>
            </a:r>
            <a:endParaRPr lang="ja-JP" altLang="en-US" dirty="0">
              <a:solidFill>
                <a:schemeClr val="tx1"/>
              </a:solidFill>
            </a:endParaRPr>
          </a:p>
          <a:p>
            <a:r>
              <a:rPr lang="en-US" altLang="ja-JP" dirty="0">
                <a:solidFill>
                  <a:schemeClr val="tx1"/>
                </a:solidFill>
              </a:rPr>
              <a:t>IEEE802.15.4-2015</a:t>
            </a:r>
            <a:endParaRPr kumimoji="1" lang="ja-JP" altLang="en-US" dirty="0"/>
          </a:p>
        </p:txBody>
      </p:sp>
      <p:sp>
        <p:nvSpPr>
          <p:cNvPr id="4" name="日付プレースホルダー 3"/>
          <p:cNvSpPr>
            <a:spLocks noGrp="1"/>
          </p:cNvSpPr>
          <p:nvPr>
            <p:ph type="dt" idx="10"/>
          </p:nvPr>
        </p:nvSpPr>
        <p:spPr/>
        <p:txBody>
          <a:bodyPr/>
          <a:lstStyle/>
          <a:p>
            <a:pPr>
              <a:defRPr/>
            </a:pPr>
            <a:r>
              <a:rPr lang="en-US"/>
              <a:t>07/12/10</a:t>
            </a:r>
          </a:p>
        </p:txBody>
      </p:sp>
      <p:sp>
        <p:nvSpPr>
          <p:cNvPr id="5" name="スライド番号プレースホルダー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11</a:t>
            </a:fld>
            <a:endParaRPr lang="en-US" altLang="en-US"/>
          </a:p>
        </p:txBody>
      </p:sp>
    </p:spTree>
    <p:extLst>
      <p:ext uri="{BB962C8B-B14F-4D97-AF65-F5344CB8AC3E}">
        <p14:creationId xmlns:p14="http://schemas.microsoft.com/office/powerpoint/2010/main" val="3847282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13</a:t>
            </a:fld>
            <a:endParaRPr lang="en-US" altLang="en-US"/>
          </a:p>
        </p:txBody>
      </p:sp>
    </p:spTree>
    <p:extLst>
      <p:ext uri="{BB962C8B-B14F-4D97-AF65-F5344CB8AC3E}">
        <p14:creationId xmlns:p14="http://schemas.microsoft.com/office/powerpoint/2010/main" val="25528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14</a:t>
            </a:fld>
            <a:endParaRPr lang="en-US" altLang="en-US"/>
          </a:p>
        </p:txBody>
      </p:sp>
    </p:spTree>
    <p:extLst>
      <p:ext uri="{BB962C8B-B14F-4D97-AF65-F5344CB8AC3E}">
        <p14:creationId xmlns:p14="http://schemas.microsoft.com/office/powerpoint/2010/main" val="1310174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a:t>
            </a:fld>
            <a:endParaRPr lang="en-US" altLang="en-US"/>
          </a:p>
        </p:txBody>
      </p:sp>
    </p:spTree>
    <p:extLst>
      <p:ext uri="{BB962C8B-B14F-4D97-AF65-F5344CB8AC3E}">
        <p14:creationId xmlns:p14="http://schemas.microsoft.com/office/powerpoint/2010/main" val="378551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a:t>
            </a:fld>
            <a:endParaRPr lang="en-US" altLang="en-US"/>
          </a:p>
        </p:txBody>
      </p:sp>
    </p:spTree>
    <p:extLst>
      <p:ext uri="{BB962C8B-B14F-4D97-AF65-F5344CB8AC3E}">
        <p14:creationId xmlns:p14="http://schemas.microsoft.com/office/powerpoint/2010/main" val="308766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p:cNvPr>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15-18-0432-00-004z</a:t>
            </a:r>
            <a:r>
              <a:rPr lang="en-US" dirty="0">
                <a:solidFill>
                  <a:schemeClr val="tx1"/>
                </a:solidFill>
              </a:rPr>
              <a:t>.</a:t>
            </a:r>
            <a:endParaRPr lang="en-GB" altLang="en-US" b="1" dirty="0">
              <a:solidFill>
                <a:schemeClr val="tx1"/>
              </a:solidFill>
            </a:endParaRP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p:cNvPr>
          <p:cNvSpPr txBox="1">
            <a:spLocks noChangeArrowheads="1"/>
          </p:cNvSpPr>
          <p:nvPr/>
        </p:nvSpPr>
        <p:spPr bwMode="auto">
          <a:xfrm>
            <a:off x="251520" y="341288"/>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2018</a:t>
            </a:r>
          </a:p>
        </p:txBody>
      </p:sp>
      <p:sp>
        <p:nvSpPr>
          <p:cNvPr id="1030" name="Text Box 6">
            <a:extLst/>
          </p:cNvPr>
          <p:cNvSpPr txBox="1">
            <a:spLocks noChangeArrowheads="1"/>
          </p:cNvSpPr>
          <p:nvPr/>
        </p:nvSpPr>
        <p:spPr bwMode="auto">
          <a:xfrm>
            <a:off x="6084168" y="6442278"/>
            <a:ext cx="2971800" cy="27918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NICT and GIT Japan</a:t>
            </a:r>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p:cNvPr>
          <p:cNvSpPr>
            <a:spLocks noGrp="1" noChangeArrowheads="1"/>
          </p:cNvSpPr>
          <p:nvPr>
            <p:ph type="sldNum"/>
          </p:nvPr>
        </p:nvSpPr>
        <p:spPr bwMode="auto">
          <a:xfrm>
            <a:off x="4261084" y="6475413"/>
            <a:ext cx="690094"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5262979"/>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dirty="0">
                <a:solidFill>
                  <a:srgbClr val="000000"/>
                </a:solidFill>
                <a:effectLst>
                  <a:outerShdw blurRad="38100" dist="38100" dir="2700000" algn="tl">
                    <a:srgbClr val="C0C0C0"/>
                  </a:outerShdw>
                </a:effectLst>
                <a:ea typeface="ＭＳ Ｐゴシック" pitchFamily="-65" charset="-128"/>
              </a:rPr>
              <a:t>Project: IEEE </a:t>
            </a:r>
            <a:r>
              <a:rPr lang="en-US" sz="1800" b="1" u="sng" dirty="0" err="1">
                <a:solidFill>
                  <a:srgbClr val="000000"/>
                </a:solidFill>
                <a:effectLst>
                  <a:outerShdw blurRad="38100" dist="38100" dir="2700000" algn="tl">
                    <a:srgbClr val="C0C0C0"/>
                  </a:outerShdw>
                </a:effectLst>
                <a:ea typeface="ＭＳ Ｐゴシック" pitchFamily="-65" charset="-128"/>
              </a:rPr>
              <a:t>P802.15</a:t>
            </a:r>
            <a:r>
              <a:rPr lang="en-US" sz="1800" b="1" u="sng" dirty="0">
                <a:solidFill>
                  <a:srgbClr val="000000"/>
                </a:solidFill>
                <a:effectLst>
                  <a:outerShdw blurRad="38100" dist="38100" dir="2700000" algn="tl">
                    <a:srgbClr val="C0C0C0"/>
                  </a:outerShdw>
                </a:effectLst>
                <a:ea typeface="ＭＳ Ｐゴシック" pitchFamily="-65" charset="-128"/>
              </a:rPr>
              <a:t> Working Group for Wireless Personal Area Networks (WPANs)</a:t>
            </a:r>
            <a:endParaRPr lang="en-US" sz="1600" b="1" dirty="0">
              <a:solidFill>
                <a:srgbClr val="000000"/>
              </a:solidFill>
              <a:ea typeface="ＭＳ Ｐゴシック" pitchFamily="-65" charset="-128"/>
            </a:endParaRPr>
          </a:p>
          <a:p>
            <a:pPr defTabSz="914400">
              <a:defRPr/>
            </a:pP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a:t>
            </a:r>
            <a:r>
              <a:rPr lang="en-IE" sz="1600" dirty="0">
                <a:solidFill>
                  <a:schemeClr val="tx1"/>
                </a:solidFill>
                <a:ea typeface="ＭＳ Ｐゴシック" pitchFamily="-65" charset="-128"/>
              </a:rPr>
              <a:t>Suggested changes to include channel #3 </a:t>
            </a:r>
            <a:r>
              <a:rPr lang="en-IE" sz="1600">
                <a:solidFill>
                  <a:schemeClr val="tx1"/>
                </a:solidFill>
                <a:ea typeface="ＭＳ Ｐゴシック" pitchFamily="-65" charset="-128"/>
              </a:rPr>
              <a:t>for enhancing LRP UWB</a:t>
            </a:r>
            <a:r>
              <a:rPr lang="en-US" sz="1600">
                <a:solidFill>
                  <a:srgbClr val="000000"/>
                </a:solidFill>
                <a:ea typeface="ＭＳ Ｐゴシック" pitchFamily="-65" charset="-128"/>
              </a:rPr>
              <a:t>]</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Date Submitted: </a:t>
            </a:r>
            <a:r>
              <a:rPr lang="en-US" sz="1600" dirty="0">
                <a:solidFill>
                  <a:srgbClr val="000000"/>
                </a:solidFill>
                <a:ea typeface="ＭＳ Ｐゴシック" pitchFamily="-65" charset="-128"/>
              </a:rPr>
              <a:t>[</a:t>
            </a:r>
            <a:r>
              <a:rPr lang="en-US" sz="1600" dirty="0">
                <a:solidFill>
                  <a:schemeClr val="tx1"/>
                </a:solidFill>
                <a:ea typeface="ＭＳ Ｐゴシック" pitchFamily="-65" charset="-128"/>
              </a:rPr>
              <a:t>September, 2018</a:t>
            </a:r>
            <a:r>
              <a:rPr lang="en-US" sz="1600" dirty="0">
                <a:solidFill>
                  <a:srgbClr val="000000"/>
                </a:solidFill>
                <a:ea typeface="ＭＳ Ｐゴシック" pitchFamily="-65" charset="-128"/>
              </a:rPr>
              <a:t>]	</a:t>
            </a:r>
          </a:p>
          <a:p>
            <a:pPr defTabSz="914400">
              <a:defRPr/>
            </a:pPr>
            <a:r>
              <a:rPr lang="en-US" sz="1600" b="1" dirty="0">
                <a:solidFill>
                  <a:schemeClr val="tx1"/>
                </a:solidFill>
                <a:ea typeface="ＭＳ Ｐゴシック" pitchFamily="-65" charset="-128"/>
              </a:rPr>
              <a:t>Source:</a:t>
            </a:r>
            <a:r>
              <a:rPr lang="en-US" sz="1600" dirty="0">
                <a:solidFill>
                  <a:schemeClr val="tx1"/>
                </a:solidFill>
                <a:ea typeface="ＭＳ Ｐゴシック" pitchFamily="-65" charset="-128"/>
              </a:rPr>
              <a:t> [</a:t>
            </a:r>
            <a:r>
              <a:rPr lang="en-US" altLang="ja-JP" sz="1600" dirty="0">
                <a:solidFill>
                  <a:schemeClr val="tx1"/>
                </a:solidFill>
                <a:ea typeface="ＭＳ Ｐゴシック" charset="-128"/>
              </a:rPr>
              <a:t>Huan-Bang Li, </a:t>
            </a:r>
            <a:r>
              <a:rPr lang="en-US" altLang="ja-JP" sz="1600" dirty="0">
                <a:solidFill>
                  <a:schemeClr val="tx1"/>
                </a:solidFill>
              </a:rPr>
              <a:t>Kenichi Takizawa, and Fumihide Kojima</a:t>
            </a:r>
            <a:r>
              <a:rPr lang="en-US" sz="1600" dirty="0">
                <a:solidFill>
                  <a:schemeClr val="tx1"/>
                </a:solidFill>
                <a:ea typeface="ＭＳ Ｐゴシック" pitchFamily="-65" charset="-128"/>
              </a:rPr>
              <a:t>] Company [NICT, Japan]</a:t>
            </a:r>
          </a:p>
          <a:p>
            <a:pPr defTabSz="914400">
              <a:defRPr/>
            </a:pPr>
            <a:r>
              <a:rPr lang="en-US" sz="1600" dirty="0">
                <a:solidFill>
                  <a:schemeClr val="tx1"/>
                </a:solidFill>
                <a:ea typeface="ＭＳ Ｐゴシック" pitchFamily="-65" charset="-128"/>
              </a:rPr>
              <a:t>             </a:t>
            </a:r>
            <a:r>
              <a:rPr lang="ja-JP" altLang="en-US" sz="1600" dirty="0">
                <a:solidFill>
                  <a:schemeClr val="tx1"/>
                </a:solidFill>
                <a:ea typeface="ＭＳ Ｐゴシック" pitchFamily="-65" charset="-128"/>
              </a:rPr>
              <a:t> </a:t>
            </a:r>
            <a:r>
              <a:rPr lang="en-US" altLang="ja-JP" sz="1600" dirty="0">
                <a:solidFill>
                  <a:schemeClr val="tx1"/>
                </a:solidFill>
                <a:ea typeface="ＭＳ Ｐゴシック" pitchFamily="-65" charset="-128"/>
              </a:rPr>
              <a:t>[</a:t>
            </a:r>
            <a:r>
              <a:rPr lang="en-US" altLang="ja-JP" sz="1600" dirty="0">
                <a:solidFill>
                  <a:schemeClr val="tx1"/>
                </a:solidFill>
              </a:rPr>
              <a:t>Hisashi Nishikawa</a:t>
            </a:r>
            <a:r>
              <a:rPr lang="en-US" altLang="ja-JP" sz="1600" dirty="0">
                <a:solidFill>
                  <a:schemeClr val="tx1"/>
                </a:solidFill>
                <a:ea typeface="ＭＳ Ｐゴシック" pitchFamily="-65" charset="-128"/>
              </a:rPr>
              <a:t>] Company[</a:t>
            </a:r>
            <a:r>
              <a:rPr lang="en-US" altLang="ja-JP" sz="1600" dirty="0">
                <a:solidFill>
                  <a:schemeClr val="tx1"/>
                </a:solidFill>
              </a:rPr>
              <a:t>Global Interface Technologies Japan Inc.</a:t>
            </a:r>
            <a:r>
              <a:rPr lang="en-US" altLang="ja-JP" sz="1600" dirty="0">
                <a:solidFill>
                  <a:schemeClr val="tx1"/>
                </a:solidFill>
                <a:ea typeface="ＭＳ Ｐゴシック" pitchFamily="-65" charset="-128"/>
              </a:rPr>
              <a:t>]</a:t>
            </a:r>
            <a:endParaRPr lang="en-US" sz="1600" dirty="0">
              <a:solidFill>
                <a:schemeClr val="tx1"/>
              </a:solidFill>
              <a:ea typeface="ＭＳ Ｐゴシック" pitchFamily="-65" charset="-128"/>
            </a:endParaRPr>
          </a:p>
          <a:p>
            <a:pPr defTabSz="914400">
              <a:defRPr/>
            </a:pPr>
            <a:r>
              <a:rPr lang="en-US" sz="1600" dirty="0">
                <a:solidFill>
                  <a:schemeClr val="tx1"/>
                </a:solidFill>
                <a:ea typeface="ＭＳ Ｐゴシック" pitchFamily="-65" charset="-128"/>
              </a:rPr>
              <a:t>Address [</a:t>
            </a:r>
            <a:r>
              <a:rPr lang="en-US" altLang="ja-JP" sz="1600" dirty="0">
                <a:solidFill>
                  <a:schemeClr val="tx1"/>
                </a:solidFill>
                <a:ea typeface="ＭＳ Ｐゴシック" pitchFamily="-65" charset="-128"/>
              </a:rPr>
              <a:t>3-4</a:t>
            </a:r>
            <a:r>
              <a:rPr lang="en-US" sz="1600" dirty="0">
                <a:solidFill>
                  <a:schemeClr val="tx1"/>
                </a:solidFill>
                <a:ea typeface="ＭＳ Ｐゴシック" pitchFamily="-65" charset="-128"/>
              </a:rPr>
              <a:t> </a:t>
            </a:r>
            <a:r>
              <a:rPr lang="en-US" sz="1600" dirty="0" err="1">
                <a:solidFill>
                  <a:schemeClr val="tx1"/>
                </a:solidFill>
                <a:ea typeface="ＭＳ Ｐゴシック" pitchFamily="-65" charset="-128"/>
              </a:rPr>
              <a:t>Hikarino-oka</a:t>
            </a:r>
            <a:r>
              <a:rPr lang="en-US" sz="1600" dirty="0">
                <a:solidFill>
                  <a:schemeClr val="tx1"/>
                </a:solidFill>
                <a:ea typeface="ＭＳ Ｐゴシック" pitchFamily="-65" charset="-128"/>
              </a:rPr>
              <a:t>, Yokosuka, Kanagawa, Japan]</a:t>
            </a:r>
          </a:p>
          <a:p>
            <a:pPr defTabSz="914400">
              <a:defRPr/>
            </a:pPr>
            <a:r>
              <a:rPr lang="en-US" sz="1600" dirty="0">
                <a:solidFill>
                  <a:schemeClr val="tx1"/>
                </a:solidFill>
                <a:ea typeface="ＭＳ Ｐゴシック" pitchFamily="-65" charset="-128"/>
              </a:rPr>
              <a:t>              [590 </a:t>
            </a:r>
            <a:r>
              <a:rPr lang="en-US" sz="1600" dirty="0" err="1">
                <a:solidFill>
                  <a:schemeClr val="tx1"/>
                </a:solidFill>
                <a:ea typeface="ＭＳ Ｐゴシック" pitchFamily="-65" charset="-128"/>
              </a:rPr>
              <a:t>Nojiri</a:t>
            </a:r>
            <a:r>
              <a:rPr lang="en-US" sz="1600" dirty="0">
                <a:solidFill>
                  <a:schemeClr val="tx1"/>
                </a:solidFill>
                <a:ea typeface="ＭＳ Ｐゴシック" pitchFamily="-65" charset="-128"/>
              </a:rPr>
              <a:t>, </a:t>
            </a:r>
            <a:r>
              <a:rPr lang="en-US" altLang="ja-JP" sz="1600" dirty="0" err="1">
                <a:solidFill>
                  <a:schemeClr val="tx1"/>
                </a:solidFill>
              </a:rPr>
              <a:t>Rittoh-shi</a:t>
            </a:r>
            <a:r>
              <a:rPr lang="en-US" altLang="ja-JP" sz="1600" dirty="0">
                <a:solidFill>
                  <a:schemeClr val="tx1"/>
                </a:solidFill>
              </a:rPr>
              <a:t>, </a:t>
            </a:r>
            <a:r>
              <a:rPr lang="en-US" altLang="ja-JP" sz="1600" dirty="0" err="1">
                <a:solidFill>
                  <a:schemeClr val="tx1"/>
                </a:solidFill>
              </a:rPr>
              <a:t>Siga</a:t>
            </a:r>
            <a:r>
              <a:rPr lang="en-US" altLang="ja-JP" sz="1600" dirty="0">
                <a:solidFill>
                  <a:schemeClr val="tx1"/>
                </a:solidFill>
              </a:rPr>
              <a:t>, Japan</a:t>
            </a:r>
            <a:r>
              <a:rPr lang="en-US" sz="1600" dirty="0">
                <a:solidFill>
                  <a:schemeClr val="tx1"/>
                </a:solidFill>
                <a:ea typeface="ＭＳ Ｐゴシック" pitchFamily="-65" charset="-128"/>
              </a:rPr>
              <a:t>]</a:t>
            </a:r>
          </a:p>
          <a:p>
            <a:pPr defTabSz="914400">
              <a:defRPr/>
            </a:pPr>
            <a:r>
              <a:rPr lang="en-US" sz="1600" dirty="0">
                <a:solidFill>
                  <a:srgbClr val="000000"/>
                </a:solidFill>
                <a:ea typeface="ＭＳ Ｐゴシック" pitchFamily="-65" charset="-128"/>
              </a:rPr>
              <a:t>Voice</a:t>
            </a:r>
            <a:r>
              <a:rPr lang="en-US" sz="1600" dirty="0">
                <a:solidFill>
                  <a:schemeClr val="tx1"/>
                </a:solidFill>
                <a:ea typeface="ＭＳ Ｐゴシック" pitchFamily="-65" charset="-128"/>
              </a:rPr>
              <a:t>:[-], E-Mail:[lee (at) nict.go.jp]</a:t>
            </a:r>
            <a:r>
              <a:rPr lang="en-US" sz="1600" dirty="0">
                <a:solidFill>
                  <a:srgbClr val="000000"/>
                </a:solidFill>
                <a:ea typeface="ＭＳ Ｐゴシック" pitchFamily="-65" charset="-128"/>
              </a:rPr>
              <a:t>	</a:t>
            </a:r>
          </a:p>
          <a:p>
            <a:pPr defTabSz="914400">
              <a:spcBef>
                <a:spcPts val="600"/>
              </a:spcBef>
              <a:spcAft>
                <a:spcPts val="600"/>
              </a:spcAft>
              <a:defRPr/>
            </a:pPr>
            <a:r>
              <a:rPr lang="en-US" sz="1600" b="1" dirty="0">
                <a:solidFill>
                  <a:srgbClr val="000000"/>
                </a:solidFill>
                <a:ea typeface="ＭＳ Ｐゴシック" pitchFamily="-65" charset="-128"/>
              </a:rPr>
              <a:t>Re:</a:t>
            </a:r>
            <a:r>
              <a:rPr lang="en-US" sz="1600" dirty="0">
                <a:solidFill>
                  <a:srgbClr val="000000"/>
                </a:solidFill>
                <a:ea typeface="ＭＳ Ｐゴシック" pitchFamily="-65" charset="-128"/>
              </a:rPr>
              <a:t> [Proposed changes to IEEE802.15.4-2015 for enhancing LRP UWB PHY]</a:t>
            </a: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[Contribute a proposal to group 15.4z]</a:t>
            </a:r>
          </a:p>
          <a:p>
            <a:pPr defTabSz="914400">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[To enhance LRP UWB PHY]</a:t>
            </a:r>
          </a:p>
          <a:p>
            <a:pPr defTabSz="914400">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74B4F25D-040E-48E5-A444-B3E0D3C7EE55}"/>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Suggested Changes For Table 10-9</a:t>
            </a:r>
          </a:p>
        </p:txBody>
      </p:sp>
      <p:pic>
        <p:nvPicPr>
          <p:cNvPr id="3" name="図 2">
            <a:extLst>
              <a:ext uri="{FF2B5EF4-FFF2-40B4-BE49-F238E27FC236}">
                <a16:creationId xmlns:a16="http://schemas.microsoft.com/office/drawing/2014/main" id="{630368CB-9F21-47B3-A8F0-3DD1C7AFF28E}"/>
              </a:ext>
            </a:extLst>
          </p:cNvPr>
          <p:cNvPicPr>
            <a:picLocks noChangeAspect="1"/>
          </p:cNvPicPr>
          <p:nvPr/>
        </p:nvPicPr>
        <p:blipFill>
          <a:blip r:embed="rId3"/>
          <a:stretch>
            <a:fillRect/>
          </a:stretch>
        </p:blipFill>
        <p:spPr>
          <a:xfrm>
            <a:off x="1423987" y="1988840"/>
            <a:ext cx="6296025" cy="3257550"/>
          </a:xfrm>
          <a:prstGeom prst="rect">
            <a:avLst/>
          </a:prstGeom>
        </p:spPr>
      </p:pic>
      <p:graphicFrame>
        <p:nvGraphicFramePr>
          <p:cNvPr id="4" name="表 3">
            <a:extLst>
              <a:ext uri="{FF2B5EF4-FFF2-40B4-BE49-F238E27FC236}">
                <a16:creationId xmlns:a16="http://schemas.microsoft.com/office/drawing/2014/main" id="{16939731-1986-4E21-8478-C2A5B58B26B0}"/>
              </a:ext>
            </a:extLst>
          </p:cNvPr>
          <p:cNvGraphicFramePr>
            <a:graphicFrameLocks noGrp="1"/>
          </p:cNvGraphicFramePr>
          <p:nvPr>
            <p:extLst>
              <p:ext uri="{D42A27DB-BD31-4B8C-83A1-F6EECF244321}">
                <p14:modId xmlns:p14="http://schemas.microsoft.com/office/powerpoint/2010/main" val="2993859916"/>
              </p:ext>
            </p:extLst>
          </p:nvPr>
        </p:nvGraphicFramePr>
        <p:xfrm>
          <a:off x="2169459" y="5013176"/>
          <a:ext cx="4724727" cy="370840"/>
        </p:xfrm>
        <a:graphic>
          <a:graphicData uri="http://schemas.openxmlformats.org/drawingml/2006/table">
            <a:tbl>
              <a:tblPr firstRow="1" bandRow="1">
                <a:tableStyleId>{5C22544A-7EE6-4342-B048-85BDC9FD1C3A}</a:tableStyleId>
              </a:tblPr>
              <a:tblGrid>
                <a:gridCol w="1999129">
                  <a:extLst>
                    <a:ext uri="{9D8B030D-6E8A-4147-A177-3AD203B41FA5}">
                      <a16:colId xmlns:a16="http://schemas.microsoft.com/office/drawing/2014/main" val="3924620751"/>
                    </a:ext>
                  </a:extLst>
                </a:gridCol>
                <a:gridCol w="2725598">
                  <a:extLst>
                    <a:ext uri="{9D8B030D-6E8A-4147-A177-3AD203B41FA5}">
                      <a16:colId xmlns:a16="http://schemas.microsoft.com/office/drawing/2014/main" val="4075457215"/>
                    </a:ext>
                  </a:extLst>
                </a:gridCol>
              </a:tblGrid>
              <a:tr h="370840">
                <a:tc>
                  <a:txBody>
                    <a:bodyPr/>
                    <a:lstStyle/>
                    <a:p>
                      <a:pPr algn="ctr"/>
                      <a:r>
                        <a:rPr kumimoji="1" lang="en-US" altLang="ja-JP" b="0" dirty="0">
                          <a:solidFill>
                            <a:srgbClr val="0070C0"/>
                          </a:solidFill>
                          <a:latin typeface="Times New Roman" panose="02020603050405020304" pitchFamily="18" charset="0"/>
                          <a:cs typeface="Times New Roman" panose="02020603050405020304" pitchFamily="18" charset="0"/>
                        </a:rPr>
                        <a:t>3</a:t>
                      </a:r>
                      <a:endParaRPr kumimoji="1" lang="ja-JP" altLang="en-US" b="0" dirty="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pPr algn="ctr"/>
                      <a:r>
                        <a:rPr kumimoji="1" lang="en-US" altLang="ja-JP" b="0" dirty="0">
                          <a:solidFill>
                            <a:srgbClr val="0070C0"/>
                          </a:solidFill>
                          <a:latin typeface="Times New Roman" panose="02020603050405020304" pitchFamily="18" charset="0"/>
                          <a:cs typeface="Times New Roman" panose="02020603050405020304" pitchFamily="18" charset="0"/>
                        </a:rPr>
                        <a:t>8486.4</a:t>
                      </a: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780663288"/>
                  </a:ext>
                </a:extLst>
              </a:tr>
            </a:tbl>
          </a:graphicData>
        </a:graphic>
      </p:graphicFrame>
    </p:spTree>
    <p:extLst>
      <p:ext uri="{BB962C8B-B14F-4D97-AF65-F5344CB8AC3E}">
        <p14:creationId xmlns:p14="http://schemas.microsoft.com/office/powerpoint/2010/main" val="414965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2E44B45F-0C9F-4B2C-942E-BD14427AE848}"/>
              </a:ext>
            </a:extLst>
          </p:cNvPr>
          <p:cNvPicPr>
            <a:picLocks noChangeAspect="1"/>
          </p:cNvPicPr>
          <p:nvPr/>
        </p:nvPicPr>
        <p:blipFill>
          <a:blip r:embed="rId3"/>
          <a:stretch>
            <a:fillRect/>
          </a:stretch>
        </p:blipFill>
        <p:spPr>
          <a:xfrm>
            <a:off x="2411760" y="1484784"/>
            <a:ext cx="4115582" cy="3575312"/>
          </a:xfrm>
          <a:prstGeom prst="rect">
            <a:avLst/>
          </a:prstGeom>
        </p:spPr>
      </p:pic>
      <p:graphicFrame>
        <p:nvGraphicFramePr>
          <p:cNvPr id="2" name="表 1">
            <a:extLst>
              <a:ext uri="{FF2B5EF4-FFF2-40B4-BE49-F238E27FC236}">
                <a16:creationId xmlns:a16="http://schemas.microsoft.com/office/drawing/2014/main" id="{28FD103F-70E0-4BAC-8DF8-A124E452FC0F}"/>
              </a:ext>
            </a:extLst>
          </p:cNvPr>
          <p:cNvGraphicFramePr>
            <a:graphicFrameLocks noGrp="1"/>
          </p:cNvGraphicFramePr>
          <p:nvPr>
            <p:extLst>
              <p:ext uri="{D42A27DB-BD31-4B8C-83A1-F6EECF244321}">
                <p14:modId xmlns:p14="http://schemas.microsoft.com/office/powerpoint/2010/main" val="2424899072"/>
              </p:ext>
            </p:extLst>
          </p:nvPr>
        </p:nvGraphicFramePr>
        <p:xfrm>
          <a:off x="2483768" y="5047923"/>
          <a:ext cx="3996000" cy="1099180"/>
        </p:xfrm>
        <a:graphic>
          <a:graphicData uri="http://schemas.openxmlformats.org/drawingml/2006/table">
            <a:tbl>
              <a:tblPr firstRow="1" bandRow="1">
                <a:tableStyleId>{5C22544A-7EE6-4342-B048-85BDC9FD1C3A}</a:tableStyleId>
              </a:tblPr>
              <a:tblGrid>
                <a:gridCol w="504000">
                  <a:extLst>
                    <a:ext uri="{9D8B030D-6E8A-4147-A177-3AD203B41FA5}">
                      <a16:colId xmlns:a16="http://schemas.microsoft.com/office/drawing/2014/main" val="461587301"/>
                    </a:ext>
                  </a:extLst>
                </a:gridCol>
                <a:gridCol w="792000">
                  <a:extLst>
                    <a:ext uri="{9D8B030D-6E8A-4147-A177-3AD203B41FA5}">
                      <a16:colId xmlns:a16="http://schemas.microsoft.com/office/drawing/2014/main" val="3340868250"/>
                    </a:ext>
                  </a:extLst>
                </a:gridCol>
                <a:gridCol w="1656000">
                  <a:extLst>
                    <a:ext uri="{9D8B030D-6E8A-4147-A177-3AD203B41FA5}">
                      <a16:colId xmlns:a16="http://schemas.microsoft.com/office/drawing/2014/main" val="3498814898"/>
                    </a:ext>
                  </a:extLst>
                </a:gridCol>
                <a:gridCol w="1044000">
                  <a:extLst>
                    <a:ext uri="{9D8B030D-6E8A-4147-A177-3AD203B41FA5}">
                      <a16:colId xmlns:a16="http://schemas.microsoft.com/office/drawing/2014/main" val="1092582212"/>
                    </a:ext>
                  </a:extLst>
                </a:gridCol>
              </a:tblGrid>
              <a:tr h="219836">
                <a:tc rowSpan="5">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3</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rowSpan="5">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8486.4</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&lt;7587.84</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-18</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749046285"/>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7587.84 to 7662.72</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-10</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647082463"/>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7662.72 to 9809.28</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0</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434967527"/>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9809.28 to 9884.16</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-10</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532928361"/>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&gt; 9884.16</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-18</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866392978"/>
                  </a:ext>
                </a:extLst>
              </a:tr>
            </a:tbl>
          </a:graphicData>
        </a:graphic>
      </p:graphicFrame>
      <p:sp>
        <p:nvSpPr>
          <p:cNvPr id="8" name="Titre 1">
            <a:extLst>
              <a:ext uri="{FF2B5EF4-FFF2-40B4-BE49-F238E27FC236}">
                <a16:creationId xmlns:a16="http://schemas.microsoft.com/office/drawing/2014/main" id="{2CA16967-C4BF-4143-85E7-F5EC2DB0FFB5}"/>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Suggested Changes to Table 19-9</a:t>
            </a:r>
          </a:p>
        </p:txBody>
      </p:sp>
    </p:spTree>
    <p:extLst>
      <p:ext uri="{BB962C8B-B14F-4D97-AF65-F5344CB8AC3E}">
        <p14:creationId xmlns:p14="http://schemas.microsoft.com/office/powerpoint/2010/main" val="757421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29374157-FDA4-446D-AABB-173AB712FFA4}"/>
              </a:ext>
            </a:extLst>
          </p:cNvPr>
          <p:cNvPicPr>
            <a:picLocks noChangeAspect="1"/>
          </p:cNvPicPr>
          <p:nvPr/>
        </p:nvPicPr>
        <p:blipFill>
          <a:blip r:embed="rId2"/>
          <a:stretch>
            <a:fillRect/>
          </a:stretch>
        </p:blipFill>
        <p:spPr>
          <a:xfrm>
            <a:off x="323528" y="2336228"/>
            <a:ext cx="3719380" cy="3792640"/>
          </a:xfrm>
          <a:prstGeom prst="rect">
            <a:avLst/>
          </a:prstGeom>
        </p:spPr>
      </p:pic>
      <p:sp>
        <p:nvSpPr>
          <p:cNvPr id="4" name="正方形/長方形 3">
            <a:extLst>
              <a:ext uri="{FF2B5EF4-FFF2-40B4-BE49-F238E27FC236}">
                <a16:creationId xmlns:a16="http://schemas.microsoft.com/office/drawing/2014/main" id="{FDD9FC87-5581-49EC-83C9-54F304943AD9}"/>
              </a:ext>
            </a:extLst>
          </p:cNvPr>
          <p:cNvSpPr/>
          <p:nvPr/>
        </p:nvSpPr>
        <p:spPr>
          <a:xfrm>
            <a:off x="5896113" y="2463279"/>
            <a:ext cx="1672253" cy="461665"/>
          </a:xfrm>
          <a:prstGeom prst="rect">
            <a:avLst/>
          </a:prstGeom>
        </p:spPr>
        <p:txBody>
          <a:bodyPr wrap="none">
            <a:spAutoFit/>
          </a:bodyPr>
          <a:lstStyle/>
          <a:p>
            <a:r>
              <a:rPr kumimoji="1" lang="en-US" altLang="ja-JP" sz="2400" dirty="0">
                <a:solidFill>
                  <a:srgbClr val="0070C0"/>
                </a:solidFill>
                <a:cs typeface="Times New Roman" panose="02020603050405020304" pitchFamily="18" charset="0"/>
              </a:rPr>
              <a:t>Add Band 3</a:t>
            </a:r>
            <a:endParaRPr kumimoji="1" lang="ja-JP" altLang="en-US" sz="2400" dirty="0">
              <a:solidFill>
                <a:srgbClr val="0070C0"/>
              </a:solidFill>
              <a:cs typeface="Times New Roman" panose="02020603050405020304" pitchFamily="18" charset="0"/>
            </a:endParaRPr>
          </a:p>
        </p:txBody>
      </p:sp>
      <p:cxnSp>
        <p:nvCxnSpPr>
          <p:cNvPr id="7" name="直線コネクタ 6">
            <a:extLst>
              <a:ext uri="{FF2B5EF4-FFF2-40B4-BE49-F238E27FC236}">
                <a16:creationId xmlns:a16="http://schemas.microsoft.com/office/drawing/2014/main" id="{4E790B6D-BA4C-4D06-8932-CCB5C0D4BD34}"/>
              </a:ext>
            </a:extLst>
          </p:cNvPr>
          <p:cNvCxnSpPr/>
          <p:nvPr/>
        </p:nvCxnSpPr>
        <p:spPr bwMode="auto">
          <a:xfrm>
            <a:off x="4572000" y="3789040"/>
            <a:ext cx="3743377" cy="0"/>
          </a:xfrm>
          <a:prstGeom prst="line">
            <a:avLst/>
          </a:prstGeom>
          <a:solidFill>
            <a:srgbClr val="00B8FF"/>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直線コネクタ 13">
            <a:extLst>
              <a:ext uri="{FF2B5EF4-FFF2-40B4-BE49-F238E27FC236}">
                <a16:creationId xmlns:a16="http://schemas.microsoft.com/office/drawing/2014/main" id="{C4E01812-F1E8-46D5-AB47-AE5B6177E68C}"/>
              </a:ext>
            </a:extLst>
          </p:cNvPr>
          <p:cNvCxnSpPr>
            <a:cxnSpLocks/>
          </p:cNvCxnSpPr>
          <p:nvPr/>
        </p:nvCxnSpPr>
        <p:spPr bwMode="auto">
          <a:xfrm flipV="1">
            <a:off x="4572000" y="3785261"/>
            <a:ext cx="0" cy="1667479"/>
          </a:xfrm>
          <a:prstGeom prst="line">
            <a:avLst/>
          </a:prstGeom>
          <a:solidFill>
            <a:srgbClr val="00B8FF"/>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直線コネクタ 14">
            <a:extLst>
              <a:ext uri="{FF2B5EF4-FFF2-40B4-BE49-F238E27FC236}">
                <a16:creationId xmlns:a16="http://schemas.microsoft.com/office/drawing/2014/main" id="{87A40699-E88D-47B7-A8F0-02282594BF01}"/>
              </a:ext>
            </a:extLst>
          </p:cNvPr>
          <p:cNvCxnSpPr>
            <a:cxnSpLocks/>
          </p:cNvCxnSpPr>
          <p:nvPr/>
        </p:nvCxnSpPr>
        <p:spPr bwMode="auto">
          <a:xfrm flipV="1">
            <a:off x="8311143" y="3785261"/>
            <a:ext cx="0" cy="1667479"/>
          </a:xfrm>
          <a:prstGeom prst="line">
            <a:avLst/>
          </a:prstGeom>
          <a:solidFill>
            <a:srgbClr val="00B8FF"/>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3" name="Titre 1">
            <a:extLst>
              <a:ext uri="{FF2B5EF4-FFF2-40B4-BE49-F238E27FC236}">
                <a16:creationId xmlns:a16="http://schemas.microsoft.com/office/drawing/2014/main" id="{18473AD1-40FC-453C-9F5E-459B4E7BA21B}"/>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Suggested Changes to Fig. 19-7</a:t>
            </a:r>
          </a:p>
        </p:txBody>
      </p:sp>
      <p:sp>
        <p:nvSpPr>
          <p:cNvPr id="6" name="矢印: 下 5">
            <a:extLst>
              <a:ext uri="{FF2B5EF4-FFF2-40B4-BE49-F238E27FC236}">
                <a16:creationId xmlns:a16="http://schemas.microsoft.com/office/drawing/2014/main" id="{FB4A007D-C75F-4A40-AEA9-5F7815AD85FA}"/>
              </a:ext>
            </a:extLst>
          </p:cNvPr>
          <p:cNvSpPr/>
          <p:nvPr/>
        </p:nvSpPr>
        <p:spPr bwMode="auto">
          <a:xfrm>
            <a:off x="6372200" y="3068960"/>
            <a:ext cx="720080" cy="432048"/>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ja-JP"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graphicFrame>
        <p:nvGraphicFramePr>
          <p:cNvPr id="17" name="グラフ 16">
            <a:extLst>
              <a:ext uri="{FF2B5EF4-FFF2-40B4-BE49-F238E27FC236}">
                <a16:creationId xmlns:a16="http://schemas.microsoft.com/office/drawing/2014/main" id="{A5229CAC-A181-4042-BC22-9DB84EF2DCD9}"/>
              </a:ext>
            </a:extLst>
          </p:cNvPr>
          <p:cNvGraphicFramePr>
            <a:graphicFrameLocks/>
          </p:cNvGraphicFramePr>
          <p:nvPr>
            <p:extLst>
              <p:ext uri="{D42A27DB-BD31-4B8C-83A1-F6EECF244321}">
                <p14:modId xmlns:p14="http://schemas.microsoft.com/office/powerpoint/2010/main" val="3043188556"/>
              </p:ext>
            </p:extLst>
          </p:nvPr>
        </p:nvGraphicFramePr>
        <p:xfrm>
          <a:off x="4628596" y="3790855"/>
          <a:ext cx="3612074" cy="1595576"/>
        </p:xfrm>
        <a:graphic>
          <a:graphicData uri="http://schemas.openxmlformats.org/drawingml/2006/chart">
            <c:chart xmlns:c="http://schemas.openxmlformats.org/drawingml/2006/chart" xmlns:r="http://schemas.openxmlformats.org/officeDocument/2006/relationships" r:id="rId3"/>
          </a:graphicData>
        </a:graphic>
      </p:graphicFrame>
      <p:pic>
        <p:nvPicPr>
          <p:cNvPr id="20" name="図 19">
            <a:extLst>
              <a:ext uri="{FF2B5EF4-FFF2-40B4-BE49-F238E27FC236}">
                <a16:creationId xmlns:a16="http://schemas.microsoft.com/office/drawing/2014/main" id="{008DE11B-CAB3-48B8-A05B-C4CC10F6D48B}"/>
              </a:ext>
            </a:extLst>
          </p:cNvPr>
          <p:cNvPicPr>
            <a:picLocks noChangeAspect="1"/>
          </p:cNvPicPr>
          <p:nvPr/>
        </p:nvPicPr>
        <p:blipFill>
          <a:blip r:embed="rId4"/>
          <a:stretch>
            <a:fillRect/>
          </a:stretch>
        </p:blipFill>
        <p:spPr>
          <a:xfrm>
            <a:off x="4415547" y="4484924"/>
            <a:ext cx="208816" cy="336426"/>
          </a:xfrm>
          <a:prstGeom prst="rect">
            <a:avLst/>
          </a:prstGeom>
        </p:spPr>
      </p:pic>
      <p:cxnSp>
        <p:nvCxnSpPr>
          <p:cNvPr id="21" name="直線コネクタ 20">
            <a:extLst>
              <a:ext uri="{FF2B5EF4-FFF2-40B4-BE49-F238E27FC236}">
                <a16:creationId xmlns:a16="http://schemas.microsoft.com/office/drawing/2014/main" id="{E3D9A161-EEEA-4010-B91E-7566EE22F74E}"/>
              </a:ext>
            </a:extLst>
          </p:cNvPr>
          <p:cNvCxnSpPr/>
          <p:nvPr/>
        </p:nvCxnSpPr>
        <p:spPr bwMode="auto">
          <a:xfrm>
            <a:off x="4567766" y="5452740"/>
            <a:ext cx="3743377" cy="0"/>
          </a:xfrm>
          <a:prstGeom prst="line">
            <a:avLst/>
          </a:prstGeom>
          <a:solidFill>
            <a:srgbClr val="00B8FF"/>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22" name="図 21">
            <a:extLst>
              <a:ext uri="{FF2B5EF4-FFF2-40B4-BE49-F238E27FC236}">
                <a16:creationId xmlns:a16="http://schemas.microsoft.com/office/drawing/2014/main" id="{6971BD33-8453-44A9-BECD-9E8C45BCEF80}"/>
              </a:ext>
            </a:extLst>
          </p:cNvPr>
          <p:cNvPicPr>
            <a:picLocks noChangeAspect="1"/>
          </p:cNvPicPr>
          <p:nvPr/>
        </p:nvPicPr>
        <p:blipFill>
          <a:blip r:embed="rId5"/>
          <a:stretch>
            <a:fillRect/>
          </a:stretch>
        </p:blipFill>
        <p:spPr>
          <a:xfrm>
            <a:off x="8172400" y="4548940"/>
            <a:ext cx="432048" cy="189278"/>
          </a:xfrm>
          <a:prstGeom prst="rect">
            <a:avLst/>
          </a:prstGeom>
        </p:spPr>
      </p:pic>
    </p:spTree>
    <p:extLst>
      <p:ext uri="{BB962C8B-B14F-4D97-AF65-F5344CB8AC3E}">
        <p14:creationId xmlns:p14="http://schemas.microsoft.com/office/powerpoint/2010/main" val="3202544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69F34E77-C787-4650-8B89-A91B53298B3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89445" y="2420888"/>
            <a:ext cx="8293193" cy="2592288"/>
          </a:xfrm>
          <a:prstGeom prst="rect">
            <a:avLst/>
          </a:prstGeom>
          <a:noFill/>
          <a:ln>
            <a:noFill/>
          </a:ln>
        </p:spPr>
      </p:pic>
      <p:sp>
        <p:nvSpPr>
          <p:cNvPr id="6" name="Titre 1">
            <a:extLst>
              <a:ext uri="{FF2B5EF4-FFF2-40B4-BE49-F238E27FC236}">
                <a16:creationId xmlns:a16="http://schemas.microsoft.com/office/drawing/2014/main" id="{9C4F3707-EAF2-47AB-90C6-3BD76908B21B}"/>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Suggested Changes to Table D.5</a:t>
            </a:r>
          </a:p>
        </p:txBody>
      </p:sp>
      <p:graphicFrame>
        <p:nvGraphicFramePr>
          <p:cNvPr id="7" name="表 6">
            <a:extLst>
              <a:ext uri="{FF2B5EF4-FFF2-40B4-BE49-F238E27FC236}">
                <a16:creationId xmlns:a16="http://schemas.microsoft.com/office/drawing/2014/main" id="{7D7B8A30-6525-4412-8292-473FD31B8B0A}"/>
              </a:ext>
            </a:extLst>
          </p:cNvPr>
          <p:cNvGraphicFramePr>
            <a:graphicFrameLocks noGrp="1"/>
          </p:cNvGraphicFramePr>
          <p:nvPr>
            <p:extLst>
              <p:ext uri="{D42A27DB-BD31-4B8C-83A1-F6EECF244321}">
                <p14:modId xmlns:p14="http://schemas.microsoft.com/office/powerpoint/2010/main" val="2396543266"/>
              </p:ext>
            </p:extLst>
          </p:nvPr>
        </p:nvGraphicFramePr>
        <p:xfrm>
          <a:off x="657546" y="4935448"/>
          <a:ext cx="7997008" cy="304800"/>
        </p:xfrm>
        <a:graphic>
          <a:graphicData uri="http://schemas.openxmlformats.org/drawingml/2006/table">
            <a:tbl>
              <a:tblPr firstRow="1" bandRow="1">
                <a:tableStyleId>{5C22544A-7EE6-4342-B048-85BDC9FD1C3A}</a:tableStyleId>
              </a:tblPr>
              <a:tblGrid>
                <a:gridCol w="1431926">
                  <a:extLst>
                    <a:ext uri="{9D8B030D-6E8A-4147-A177-3AD203B41FA5}">
                      <a16:colId xmlns:a16="http://schemas.microsoft.com/office/drawing/2014/main" val="2955012844"/>
                    </a:ext>
                  </a:extLst>
                </a:gridCol>
                <a:gridCol w="1606914">
                  <a:extLst>
                    <a:ext uri="{9D8B030D-6E8A-4147-A177-3AD203B41FA5}">
                      <a16:colId xmlns:a16="http://schemas.microsoft.com/office/drawing/2014/main" val="1946144791"/>
                    </a:ext>
                  </a:extLst>
                </a:gridCol>
                <a:gridCol w="1400131">
                  <a:extLst>
                    <a:ext uri="{9D8B030D-6E8A-4147-A177-3AD203B41FA5}">
                      <a16:colId xmlns:a16="http://schemas.microsoft.com/office/drawing/2014/main" val="4168423115"/>
                    </a:ext>
                  </a:extLst>
                </a:gridCol>
                <a:gridCol w="1360330">
                  <a:extLst>
                    <a:ext uri="{9D8B030D-6E8A-4147-A177-3AD203B41FA5}">
                      <a16:colId xmlns:a16="http://schemas.microsoft.com/office/drawing/2014/main" val="4256462548"/>
                    </a:ext>
                  </a:extLst>
                </a:gridCol>
                <a:gridCol w="715963">
                  <a:extLst>
                    <a:ext uri="{9D8B030D-6E8A-4147-A177-3AD203B41FA5}">
                      <a16:colId xmlns:a16="http://schemas.microsoft.com/office/drawing/2014/main" val="3681225012"/>
                    </a:ext>
                  </a:extLst>
                </a:gridCol>
                <a:gridCol w="715963">
                  <a:extLst>
                    <a:ext uri="{9D8B030D-6E8A-4147-A177-3AD203B41FA5}">
                      <a16:colId xmlns:a16="http://schemas.microsoft.com/office/drawing/2014/main" val="1379499521"/>
                    </a:ext>
                  </a:extLst>
                </a:gridCol>
                <a:gridCol w="765781">
                  <a:extLst>
                    <a:ext uri="{9D8B030D-6E8A-4147-A177-3AD203B41FA5}">
                      <a16:colId xmlns:a16="http://schemas.microsoft.com/office/drawing/2014/main" val="4022020012"/>
                    </a:ext>
                  </a:extLst>
                </a:gridCol>
              </a:tblGrid>
              <a:tr h="288032">
                <a:tc>
                  <a:txBody>
                    <a:bodyPr/>
                    <a:lstStyle/>
                    <a:p>
                      <a:r>
                        <a:rPr kumimoji="1" lang="en-US" altLang="ja-JP" sz="1400" dirty="0">
                          <a:solidFill>
                            <a:srgbClr val="0070C0"/>
                          </a:solidFill>
                          <a:latin typeface="Times New Roman" panose="02020603050405020304" pitchFamily="18" charset="0"/>
                          <a:cs typeface="Times New Roman" panose="02020603050405020304" pitchFamily="18" charset="0"/>
                        </a:rPr>
                        <a:t>PCH20</a:t>
                      </a:r>
                      <a:endParaRPr kumimoji="1" lang="ja-JP" altLang="en-US" sz="1400" dirty="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r>
                        <a:rPr kumimoji="1" lang="en-US" altLang="ja-JP" sz="1400" b="0" dirty="0">
                          <a:solidFill>
                            <a:srgbClr val="0070C0"/>
                          </a:solidFill>
                          <a:latin typeface="Times New Roman" panose="02020603050405020304" pitchFamily="18" charset="0"/>
                          <a:cs typeface="Times New Roman" panose="02020603050405020304" pitchFamily="18" charset="0"/>
                        </a:rPr>
                        <a:t>Channel Number 3</a:t>
                      </a:r>
                      <a:endParaRPr kumimoji="1" lang="ja-JP" altLang="en-US" sz="1400" b="0" dirty="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r>
                        <a:rPr kumimoji="1" lang="en-US" altLang="ja-JP" sz="1400" b="0" dirty="0">
                          <a:solidFill>
                            <a:srgbClr val="0070C0"/>
                          </a:solidFill>
                          <a:latin typeface="Times New Roman" panose="02020603050405020304" pitchFamily="18" charset="0"/>
                          <a:cs typeface="Times New Roman" panose="02020603050405020304" pitchFamily="18" charset="0"/>
                        </a:rPr>
                        <a:t>Table 10-9</a:t>
                      </a:r>
                      <a:endParaRPr kumimoji="1" lang="ja-JP" altLang="en-US" sz="1400" b="0" dirty="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r>
                        <a:rPr kumimoji="1" lang="en-US" altLang="ja-JP" sz="1400" dirty="0">
                          <a:solidFill>
                            <a:srgbClr val="0070C0"/>
                          </a:solidFill>
                          <a:latin typeface="Times New Roman" panose="02020603050405020304" pitchFamily="18" charset="0"/>
                          <a:cs typeface="Times New Roman" panose="02020603050405020304" pitchFamily="18" charset="0"/>
                        </a:rPr>
                        <a:t>RF9: O.10</a:t>
                      </a:r>
                      <a:endParaRPr kumimoji="1" lang="ja-JP" altLang="en-US" sz="1400" dirty="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endParaRPr kumimoji="1" lang="ja-JP" altLang="en-US" sz="140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endParaRPr kumimoji="1" lang="ja-JP" altLang="en-US" sz="140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endParaRPr kumimoji="1" lang="ja-JP" altLang="en-US" sz="1400" dirty="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677547895"/>
                  </a:ext>
                </a:extLst>
              </a:tr>
            </a:tbl>
          </a:graphicData>
        </a:graphic>
      </p:graphicFrame>
    </p:spTree>
    <p:extLst>
      <p:ext uri="{BB962C8B-B14F-4D97-AF65-F5344CB8AC3E}">
        <p14:creationId xmlns:p14="http://schemas.microsoft.com/office/powerpoint/2010/main" val="589205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539552" y="2780928"/>
            <a:ext cx="8229600" cy="857250"/>
          </a:xfrm>
        </p:spPr>
        <p:txBody>
          <a:bodyPr/>
          <a:lstStyle/>
          <a:p>
            <a:r>
              <a:rPr lang="en-US" altLang="en-US" dirty="0"/>
              <a:t>Reference Slides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4D474E12-8369-4266-B520-0A34DD3EDCFD}"/>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Harmonization With HRP Band Plan</a:t>
            </a:r>
          </a:p>
        </p:txBody>
      </p:sp>
      <p:graphicFrame>
        <p:nvGraphicFramePr>
          <p:cNvPr id="4" name="表 3">
            <a:extLst>
              <a:ext uri="{FF2B5EF4-FFF2-40B4-BE49-F238E27FC236}">
                <a16:creationId xmlns:a16="http://schemas.microsoft.com/office/drawing/2014/main" id="{7E86355D-872A-43B2-A2C9-D4168B552D74}"/>
              </a:ext>
            </a:extLst>
          </p:cNvPr>
          <p:cNvGraphicFramePr>
            <a:graphicFrameLocks noGrp="1"/>
          </p:cNvGraphicFramePr>
          <p:nvPr>
            <p:extLst>
              <p:ext uri="{D42A27DB-BD31-4B8C-83A1-F6EECF244321}">
                <p14:modId xmlns:p14="http://schemas.microsoft.com/office/powerpoint/2010/main" val="3199605516"/>
              </p:ext>
            </p:extLst>
          </p:nvPr>
        </p:nvGraphicFramePr>
        <p:xfrm>
          <a:off x="1403648" y="2496379"/>
          <a:ext cx="5976664" cy="2940325"/>
        </p:xfrm>
        <a:graphic>
          <a:graphicData uri="http://schemas.openxmlformats.org/drawingml/2006/table">
            <a:tbl>
              <a:tblPr firstRow="1" bandRow="1">
                <a:tableStyleId>{5C22544A-7EE6-4342-B048-85BDC9FD1C3A}</a:tableStyleId>
              </a:tblPr>
              <a:tblGrid>
                <a:gridCol w="2988332">
                  <a:extLst>
                    <a:ext uri="{9D8B030D-6E8A-4147-A177-3AD203B41FA5}">
                      <a16:colId xmlns:a16="http://schemas.microsoft.com/office/drawing/2014/main" val="622905651"/>
                    </a:ext>
                  </a:extLst>
                </a:gridCol>
                <a:gridCol w="2988332">
                  <a:extLst>
                    <a:ext uri="{9D8B030D-6E8A-4147-A177-3AD203B41FA5}">
                      <a16:colId xmlns:a16="http://schemas.microsoft.com/office/drawing/2014/main" val="3266027323"/>
                    </a:ext>
                  </a:extLst>
                </a:gridCol>
              </a:tblGrid>
              <a:tr h="588065">
                <a:tc>
                  <a:txBody>
                    <a:bodyPr/>
                    <a:lstStyle/>
                    <a:p>
                      <a:pPr algn="ctr"/>
                      <a:r>
                        <a:rPr kumimoji="1" lang="en-US" altLang="ja-JP" dirty="0"/>
                        <a:t>LRP Band number</a:t>
                      </a:r>
                      <a:endParaRPr kumimoji="1" lang="ja-JP" altLang="en-US" dirty="0"/>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t>HRP Band plan</a:t>
                      </a:r>
                      <a:endParaRPr kumimoji="1" lang="ja-JP" altLang="en-US"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768819"/>
                  </a:ext>
                </a:extLst>
              </a:tr>
              <a:tr h="588065">
                <a:tc>
                  <a:txBody>
                    <a:bodyPr/>
                    <a:lstStyle/>
                    <a:p>
                      <a:pPr algn="ctr"/>
                      <a:r>
                        <a:rPr kumimoji="1" lang="en-US" altLang="ja-JP" dirty="0"/>
                        <a:t>0</a:t>
                      </a:r>
                      <a:endParaRPr kumimoji="1" lang="ja-JP" altLang="en-US" dirty="0"/>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t>Ch.7</a:t>
                      </a:r>
                      <a:endParaRPr kumimoji="1" lang="ja-JP" altLang="en-US"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8456575"/>
                  </a:ext>
                </a:extLst>
              </a:tr>
              <a:tr h="588065">
                <a:tc>
                  <a:txBody>
                    <a:bodyPr/>
                    <a:lstStyle/>
                    <a:p>
                      <a:pPr algn="ctr"/>
                      <a:r>
                        <a:rPr kumimoji="1" lang="en-US" altLang="ja-JP" dirty="0"/>
                        <a:t>1</a:t>
                      </a:r>
                      <a:endParaRPr kumimoji="1" lang="ja-JP" altLang="en-US" dirty="0"/>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t>Ch. 5, 6, 8, 9</a:t>
                      </a:r>
                      <a:endParaRPr kumimoji="1" lang="ja-JP" altLang="en-US"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5536880"/>
                  </a:ext>
                </a:extLst>
              </a:tr>
              <a:tr h="588065">
                <a:tc>
                  <a:txBody>
                    <a:bodyPr/>
                    <a:lstStyle/>
                    <a:p>
                      <a:pPr algn="ctr"/>
                      <a:r>
                        <a:rPr kumimoji="1" lang="en-US" altLang="ja-JP" dirty="0"/>
                        <a:t>2</a:t>
                      </a:r>
                      <a:endParaRPr kumimoji="1" lang="ja-JP" altLang="en-US" dirty="0"/>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t>Ch.11</a:t>
                      </a:r>
                      <a:endParaRPr kumimoji="1" lang="ja-JP" altLang="en-US"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9370161"/>
                  </a:ext>
                </a:extLst>
              </a:tr>
              <a:tr h="588065">
                <a:tc>
                  <a:txBody>
                    <a:bodyPr/>
                    <a:lstStyle/>
                    <a:p>
                      <a:pPr algn="ctr"/>
                      <a:r>
                        <a:rPr kumimoji="1" lang="en-US" altLang="ja-JP" dirty="0">
                          <a:solidFill>
                            <a:srgbClr val="0070C0"/>
                          </a:solidFill>
                        </a:rPr>
                        <a:t>3</a:t>
                      </a:r>
                      <a:endParaRPr kumimoji="1" lang="ja-JP" altLang="en-US" dirty="0">
                        <a:solidFill>
                          <a:srgbClr val="0070C0"/>
                        </a:solidFill>
                      </a:endParaRP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solidFill>
                            <a:srgbClr val="0070C0"/>
                          </a:solidFill>
                        </a:rPr>
                        <a:t>Ch. 9, 10, 12, 13</a:t>
                      </a:r>
                      <a:endParaRPr kumimoji="1" lang="ja-JP" altLang="en-US" dirty="0">
                        <a:solidFill>
                          <a:srgbClr val="0070C0"/>
                        </a:solidFill>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544286"/>
                  </a:ext>
                </a:extLst>
              </a:tr>
            </a:tbl>
          </a:graphicData>
        </a:graphic>
      </p:graphicFrame>
    </p:spTree>
    <p:extLst>
      <p:ext uri="{BB962C8B-B14F-4D97-AF65-F5344CB8AC3E}">
        <p14:creationId xmlns:p14="http://schemas.microsoft.com/office/powerpoint/2010/main" val="1047646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4D474E12-8369-4266-B520-0A34DD3EDCFD}"/>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Definition of PSD Mask</a:t>
            </a:r>
          </a:p>
        </p:txBody>
      </p:sp>
      <p:sp>
        <p:nvSpPr>
          <p:cNvPr id="2" name="正方形/長方形 1">
            <a:extLst>
              <a:ext uri="{FF2B5EF4-FFF2-40B4-BE49-F238E27FC236}">
                <a16:creationId xmlns:a16="http://schemas.microsoft.com/office/drawing/2014/main" id="{274C0B46-F281-415E-8057-5E4D0CEDEFCF}"/>
              </a:ext>
            </a:extLst>
          </p:cNvPr>
          <p:cNvSpPr/>
          <p:nvPr/>
        </p:nvSpPr>
        <p:spPr>
          <a:xfrm>
            <a:off x="611560" y="1988840"/>
            <a:ext cx="7920880" cy="2308324"/>
          </a:xfrm>
          <a:prstGeom prst="rect">
            <a:avLst/>
          </a:prstGeom>
        </p:spPr>
        <p:txBody>
          <a:bodyPr wrap="square">
            <a:spAutoFit/>
          </a:bodyPr>
          <a:lstStyle/>
          <a:p>
            <a:r>
              <a:rPr lang="ja-JP" altLang="en-US" sz="1800" dirty="0">
                <a:solidFill>
                  <a:schemeClr val="tx1"/>
                </a:solidFill>
                <a:cs typeface="Times New Roman" panose="02020603050405020304" pitchFamily="18" charset="0"/>
              </a:rPr>
              <a:t>19.7.3 Transmit PSD mask</a:t>
            </a:r>
          </a:p>
          <a:p>
            <a:r>
              <a:rPr lang="ja-JP" altLang="en-US" sz="1800" dirty="0">
                <a:solidFill>
                  <a:schemeClr val="tx1"/>
                </a:solidFill>
                <a:cs typeface="Times New Roman" panose="02020603050405020304" pitchFamily="18" charset="0"/>
              </a:rPr>
              <a:t>The transmitter shall operate with a power spectral density contained by one of three PSD masks defined in Table19-9 and shown in Figure19-7. The permitted spectral density is defined in dBr relative to the maximum spectral density of the signal, and shall be made using a 1MHz resolution bandwidth and a 1 MHz video bandwidth. Additionally, the upper </a:t>
            </a:r>
            <a:r>
              <a:rPr lang="en-US" altLang="ja-JP" sz="1800" dirty="0">
                <a:solidFill>
                  <a:schemeClr val="tx1"/>
                </a:solidFill>
                <a:cs typeface="Times New Roman" panose="02020603050405020304" pitchFamily="18" charset="0"/>
              </a:rPr>
              <a:t>-</a:t>
            </a:r>
            <a:r>
              <a:rPr lang="ja-JP" altLang="en-US" sz="1800" dirty="0">
                <a:solidFill>
                  <a:schemeClr val="tx1"/>
                </a:solidFill>
                <a:cs typeface="Times New Roman" panose="02020603050405020304" pitchFamily="18" charset="0"/>
              </a:rPr>
              <a:t>10 dBr point of the transmitter PSD shall be at least 200 MHz above a nominal frequency, </a:t>
            </a:r>
            <a:r>
              <a:rPr lang="ja-JP" altLang="en-US" sz="1800" b="1" i="1" dirty="0">
                <a:solidFill>
                  <a:schemeClr val="tx1"/>
                </a:solidFill>
                <a:cs typeface="Times New Roman" panose="02020603050405020304" pitchFamily="18" charset="0"/>
              </a:rPr>
              <a:t>fn</a:t>
            </a:r>
            <a:r>
              <a:rPr lang="ja-JP" altLang="en-US" sz="1800" dirty="0">
                <a:solidFill>
                  <a:schemeClr val="tx1"/>
                </a:solidFill>
                <a:cs typeface="Times New Roman" panose="02020603050405020304" pitchFamily="18" charset="0"/>
              </a:rPr>
              <a:t>, and the lower </a:t>
            </a:r>
            <a:r>
              <a:rPr lang="en-US" altLang="ja-JP" sz="1800" dirty="0">
                <a:solidFill>
                  <a:schemeClr val="tx1"/>
                </a:solidFill>
                <a:cs typeface="Times New Roman" panose="02020603050405020304" pitchFamily="18" charset="0"/>
              </a:rPr>
              <a:t>-</a:t>
            </a:r>
            <a:r>
              <a:rPr lang="ja-JP" altLang="en-US" sz="1800" dirty="0">
                <a:solidFill>
                  <a:schemeClr val="tx1"/>
                </a:solidFill>
                <a:cs typeface="Times New Roman" panose="02020603050405020304" pitchFamily="18" charset="0"/>
              </a:rPr>
              <a:t>10 dBr point shall be at most 200MHz below the same nominal frequency.</a:t>
            </a:r>
          </a:p>
        </p:txBody>
      </p:sp>
    </p:spTree>
    <p:extLst>
      <p:ext uri="{BB962C8B-B14F-4D97-AF65-F5344CB8AC3E}">
        <p14:creationId xmlns:p14="http://schemas.microsoft.com/office/powerpoint/2010/main" val="3801110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53D05FAC-0D48-4E71-B797-F5A5609BA56F}"/>
              </a:ext>
            </a:extLst>
          </p:cNvPr>
          <p:cNvPicPr>
            <a:picLocks noChangeAspect="1"/>
          </p:cNvPicPr>
          <p:nvPr/>
        </p:nvPicPr>
        <p:blipFill>
          <a:blip r:embed="rId2"/>
          <a:stretch>
            <a:fillRect/>
          </a:stretch>
        </p:blipFill>
        <p:spPr>
          <a:xfrm>
            <a:off x="1835696" y="1204670"/>
            <a:ext cx="6004923" cy="5176658"/>
          </a:xfrm>
          <a:prstGeom prst="rect">
            <a:avLst/>
          </a:prstGeom>
        </p:spPr>
      </p:pic>
      <p:sp>
        <p:nvSpPr>
          <p:cNvPr id="6" name="Titre 1">
            <a:extLst>
              <a:ext uri="{FF2B5EF4-FFF2-40B4-BE49-F238E27FC236}">
                <a16:creationId xmlns:a16="http://schemas.microsoft.com/office/drawing/2014/main" id="{16A3F73B-AEB6-4EEC-8EBD-08D9EB2E2271}"/>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HRP Band Plan</a:t>
            </a:r>
          </a:p>
        </p:txBody>
      </p:sp>
    </p:spTree>
    <p:extLst>
      <p:ext uri="{BB962C8B-B14F-4D97-AF65-F5344CB8AC3E}">
        <p14:creationId xmlns:p14="http://schemas.microsoft.com/office/powerpoint/2010/main" val="461571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99602A6-70ED-40F4-AFCA-08030D5BB3B3}"/>
              </a:ext>
            </a:extLst>
          </p:cNvPr>
          <p:cNvSpPr/>
          <p:nvPr/>
        </p:nvSpPr>
        <p:spPr>
          <a:xfrm>
            <a:off x="213756" y="1423809"/>
            <a:ext cx="1878912" cy="276999"/>
          </a:xfrm>
          <a:prstGeom prst="rect">
            <a:avLst/>
          </a:prstGeom>
        </p:spPr>
        <p:txBody>
          <a:bodyPr wrap="none">
            <a:spAutoFit/>
          </a:bodyPr>
          <a:lstStyle/>
          <a:p>
            <a:r>
              <a:rPr lang="en-US" altLang="ja-JP" dirty="0">
                <a:solidFill>
                  <a:schemeClr val="tx1"/>
                </a:solidFill>
              </a:rPr>
              <a:t>16.4.6  Transmit PSD mask</a:t>
            </a:r>
            <a:endParaRPr lang="ja-JP" altLang="en-US" dirty="0">
              <a:solidFill>
                <a:schemeClr val="tx1"/>
              </a:solidFill>
            </a:endParaRPr>
          </a:p>
        </p:txBody>
      </p:sp>
      <p:pic>
        <p:nvPicPr>
          <p:cNvPr id="2" name="図 1">
            <a:extLst>
              <a:ext uri="{FF2B5EF4-FFF2-40B4-BE49-F238E27FC236}">
                <a16:creationId xmlns:a16="http://schemas.microsoft.com/office/drawing/2014/main" id="{A5C3EBDE-B743-40A5-ABCE-D370A4DEC7EB}"/>
              </a:ext>
            </a:extLst>
          </p:cNvPr>
          <p:cNvPicPr>
            <a:picLocks noChangeAspect="1"/>
          </p:cNvPicPr>
          <p:nvPr/>
        </p:nvPicPr>
        <p:blipFill>
          <a:blip r:embed="rId2"/>
          <a:stretch>
            <a:fillRect/>
          </a:stretch>
        </p:blipFill>
        <p:spPr>
          <a:xfrm>
            <a:off x="899592" y="1716724"/>
            <a:ext cx="7685484" cy="4448580"/>
          </a:xfrm>
          <a:prstGeom prst="rect">
            <a:avLst/>
          </a:prstGeom>
        </p:spPr>
      </p:pic>
      <p:sp>
        <p:nvSpPr>
          <p:cNvPr id="5" name="Titre 1">
            <a:extLst>
              <a:ext uri="{FF2B5EF4-FFF2-40B4-BE49-F238E27FC236}">
                <a16:creationId xmlns:a16="http://schemas.microsoft.com/office/drawing/2014/main" id="{035F676B-31B8-4802-B2DF-EE5F438219A3}"/>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Calculation of PSD Mask</a:t>
            </a:r>
          </a:p>
        </p:txBody>
      </p:sp>
    </p:spTree>
    <p:extLst>
      <p:ext uri="{BB962C8B-B14F-4D97-AF65-F5344CB8AC3E}">
        <p14:creationId xmlns:p14="http://schemas.microsoft.com/office/powerpoint/2010/main" val="411067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276872"/>
            <a:ext cx="8742976" cy="2304256"/>
          </a:xfrm>
        </p:spPr>
        <p:txBody>
          <a:bodyPr/>
          <a:lstStyle/>
          <a:p>
            <a:r>
              <a:rPr lang="en-US" altLang="ja-JP" dirty="0"/>
              <a:t>Suggested Changes to Include CH #3 for Enhancing LRP UWB</a:t>
            </a:r>
            <a:endParaRPr lang="en-US" dirty="0"/>
          </a:p>
        </p:txBody>
      </p:sp>
    </p:spTree>
    <p:extLst>
      <p:ext uri="{BB962C8B-B14F-4D97-AF65-F5344CB8AC3E}">
        <p14:creationId xmlns:p14="http://schemas.microsoft.com/office/powerpoint/2010/main" val="1618894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a:t>ToC</a:t>
            </a:r>
            <a:endParaRPr lang="en-US" dirty="0"/>
          </a:p>
        </p:txBody>
      </p:sp>
      <p:sp>
        <p:nvSpPr>
          <p:cNvPr id="3" name="Espace réservé du contenu 2"/>
          <p:cNvSpPr>
            <a:spLocks noGrp="1"/>
          </p:cNvSpPr>
          <p:nvPr>
            <p:ph idx="1"/>
          </p:nvPr>
        </p:nvSpPr>
        <p:spPr>
          <a:xfrm>
            <a:off x="467544" y="1772816"/>
            <a:ext cx="8064896" cy="3068663"/>
          </a:xfrm>
        </p:spPr>
        <p:txBody>
          <a:bodyPr/>
          <a:lstStyle/>
          <a:p>
            <a:pPr marL="514350" indent="-514350">
              <a:spcBef>
                <a:spcPts val="1800"/>
              </a:spcBef>
              <a:buFont typeface="+mj-lt"/>
              <a:buAutoNum type="arabicPeriod"/>
            </a:pPr>
            <a:r>
              <a:rPr lang="en-US" dirty="0"/>
              <a:t>Background</a:t>
            </a:r>
          </a:p>
          <a:p>
            <a:pPr marL="514350" indent="-514350">
              <a:spcBef>
                <a:spcPts val="1800"/>
              </a:spcBef>
              <a:buFont typeface="+mj-lt"/>
              <a:buAutoNum type="arabicPeriod"/>
            </a:pPr>
            <a:r>
              <a:rPr lang="en-US" dirty="0"/>
              <a:t>Objectives</a:t>
            </a:r>
          </a:p>
          <a:p>
            <a:pPr marL="514350" indent="-514350">
              <a:spcBef>
                <a:spcPts val="1800"/>
              </a:spcBef>
              <a:buFont typeface="+mj-lt"/>
              <a:buAutoNum type="arabicPeriod"/>
            </a:pPr>
            <a:r>
              <a:rPr lang="en-US" dirty="0"/>
              <a:t>Suggested changes in detail</a:t>
            </a:r>
          </a:p>
        </p:txBody>
      </p:sp>
    </p:spTree>
    <p:extLst>
      <p:ext uri="{BB962C8B-B14F-4D97-AF65-F5344CB8AC3E}">
        <p14:creationId xmlns:p14="http://schemas.microsoft.com/office/powerpoint/2010/main" val="4210901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Background</a:t>
            </a:r>
          </a:p>
        </p:txBody>
      </p:sp>
      <p:sp>
        <p:nvSpPr>
          <p:cNvPr id="5" name="Espace réservé du contenu 2"/>
          <p:cNvSpPr>
            <a:spLocks noGrp="1"/>
          </p:cNvSpPr>
          <p:nvPr>
            <p:ph idx="1"/>
          </p:nvPr>
        </p:nvSpPr>
        <p:spPr>
          <a:xfrm>
            <a:off x="611560" y="1844824"/>
            <a:ext cx="7920880" cy="4402584"/>
          </a:xfrm>
          <a:extLst/>
        </p:spPr>
        <p:txBody>
          <a:bodyPr>
            <a:noAutofit/>
          </a:bodyPr>
          <a:lstStyle/>
          <a:p>
            <a:pPr>
              <a:buFont typeface="Wingdings" panose="05000000000000000000" pitchFamily="2" charset="2"/>
              <a:buChar char="n"/>
              <a:defRPr/>
            </a:pPr>
            <a:r>
              <a:rPr lang="de-DE" altLang="ja-JP" sz="2400" dirty="0"/>
              <a:t>In the specifications of LRP UWB in 802.15.4-2015, a 2 GHz-bandwidth channel, CH #2, is defined which can be used in USA, EU, etc.</a:t>
            </a:r>
          </a:p>
          <a:p>
            <a:pPr>
              <a:buFont typeface="Wingdings" panose="05000000000000000000" pitchFamily="2" charset="2"/>
              <a:buChar char="n"/>
              <a:defRPr/>
            </a:pPr>
            <a:r>
              <a:rPr lang="de-DE" altLang="ja-JP" sz="2400" dirty="0"/>
              <a:t>A large bandwidth provides high precision of time resolution which is of great interest for high precision ranging and locolization.</a:t>
            </a:r>
          </a:p>
          <a:p>
            <a:pPr>
              <a:spcBef>
                <a:spcPts val="1800"/>
              </a:spcBef>
              <a:buFont typeface="Wingdings" panose="05000000000000000000" pitchFamily="2" charset="2"/>
              <a:buChar char="n"/>
              <a:defRPr/>
            </a:pPr>
            <a:r>
              <a:rPr lang="de-DE" altLang="ja-JP" sz="2400" dirty="0"/>
              <a:t>For global harmonization, it is necessary to include a 2 GHz-bandwidth chanel for countries including Japan that have different UWB regulations from USA and EU.</a:t>
            </a:r>
          </a:p>
        </p:txBody>
      </p:sp>
    </p:spTree>
    <p:extLst>
      <p:ext uri="{BB962C8B-B14F-4D97-AF65-F5344CB8AC3E}">
        <p14:creationId xmlns:p14="http://schemas.microsoft.com/office/powerpoint/2010/main" val="3581786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ltLang="ja-JP" dirty="0"/>
              <a:t>UWB</a:t>
            </a:r>
            <a:r>
              <a:rPr lang="ja-JP" altLang="en-US" dirty="0"/>
              <a:t> </a:t>
            </a:r>
            <a:r>
              <a:rPr lang="en-US" altLang="ja-JP"/>
              <a:t>Highband </a:t>
            </a:r>
            <a:r>
              <a:rPr lang="en-US" altLang="ja-JP" dirty="0"/>
              <a:t>At a Glance</a:t>
            </a:r>
            <a:endParaRPr lang="en-US" dirty="0"/>
          </a:p>
        </p:txBody>
      </p:sp>
      <p:grpSp>
        <p:nvGrpSpPr>
          <p:cNvPr id="36" name="グループ化 35">
            <a:extLst>
              <a:ext uri="{FF2B5EF4-FFF2-40B4-BE49-F238E27FC236}">
                <a16:creationId xmlns:a16="http://schemas.microsoft.com/office/drawing/2014/main" id="{76A6E16D-41D8-41B3-9EDD-E0DE553D59D4}"/>
              </a:ext>
            </a:extLst>
          </p:cNvPr>
          <p:cNvGrpSpPr/>
          <p:nvPr/>
        </p:nvGrpSpPr>
        <p:grpSpPr>
          <a:xfrm>
            <a:off x="3096089" y="5085184"/>
            <a:ext cx="3636151" cy="1272707"/>
            <a:chOff x="2843808" y="5405154"/>
            <a:chExt cx="3636151" cy="1272707"/>
          </a:xfrm>
        </p:grpSpPr>
        <p:sp>
          <p:nvSpPr>
            <p:cNvPr id="29" name="正方形/長方形 28">
              <a:extLst>
                <a:ext uri="{FF2B5EF4-FFF2-40B4-BE49-F238E27FC236}">
                  <a16:creationId xmlns:a16="http://schemas.microsoft.com/office/drawing/2014/main" id="{3F38494A-3493-4817-BFAC-F8582C054C87}"/>
                </a:ext>
              </a:extLst>
            </p:cNvPr>
            <p:cNvSpPr/>
            <p:nvPr/>
          </p:nvSpPr>
          <p:spPr>
            <a:xfrm>
              <a:off x="3419872" y="5405154"/>
              <a:ext cx="1871025" cy="400110"/>
            </a:xfrm>
            <a:prstGeom prst="rect">
              <a:avLst/>
            </a:prstGeom>
          </p:spPr>
          <p:txBody>
            <a:bodyPr wrap="none">
              <a:spAutoFit/>
            </a:bodyPr>
            <a:lstStyle/>
            <a:p>
              <a:r>
                <a:rPr lang="en-US" altLang="ja-JP" sz="2000" b="1" dirty="0">
                  <a:solidFill>
                    <a:schemeClr val="tx1"/>
                  </a:solidFill>
                  <a:cs typeface="Times New Roman" pitchFamily="18" charset="0"/>
                </a:rPr>
                <a:t>-41.3dBm/MHz</a:t>
              </a:r>
              <a:endParaRPr lang="ja-JP" altLang="en-US" sz="2000" b="1" dirty="0"/>
            </a:p>
          </p:txBody>
        </p:sp>
        <p:sp>
          <p:nvSpPr>
            <p:cNvPr id="30" name="正方形/長方形 29">
              <a:extLst>
                <a:ext uri="{FF2B5EF4-FFF2-40B4-BE49-F238E27FC236}">
                  <a16:creationId xmlns:a16="http://schemas.microsoft.com/office/drawing/2014/main" id="{87CD5CD1-8FAE-4150-B675-16D99D15B2F9}"/>
                </a:ext>
              </a:extLst>
            </p:cNvPr>
            <p:cNvSpPr/>
            <p:nvPr/>
          </p:nvSpPr>
          <p:spPr bwMode="auto">
            <a:xfrm>
              <a:off x="2843808" y="5445981"/>
              <a:ext cx="457361" cy="359283"/>
            </a:xfrm>
            <a:prstGeom prst="rect">
              <a:avLst/>
            </a:prstGeom>
            <a:solidFill>
              <a:srgbClr val="66BCBC"/>
            </a:solidFill>
            <a:ln w="19050" cap="flat" cmpd="sng" algn="ctr">
              <a:solidFill>
                <a:schemeClr val="tx1"/>
              </a:solidFill>
              <a:prstDash val="solid"/>
              <a:round/>
              <a:headEnd type="none" w="med" len="med"/>
              <a:tailEnd type="none" w="med" len="med"/>
            </a:ln>
            <a:effectLst/>
          </p:spPr>
          <p:txBody>
            <a:bodyPr anchor="ctr"/>
            <a:lstStyle/>
            <a:p>
              <a:pPr>
                <a:defRPr/>
              </a:pPr>
              <a:endParaRPr lang="ja-JP" altLang="en-US">
                <a:latin typeface="Arial" charset="0"/>
              </a:endParaRPr>
            </a:p>
          </p:txBody>
        </p:sp>
        <p:sp>
          <p:nvSpPr>
            <p:cNvPr id="31" name="正方形/長方形 19">
              <a:extLst>
                <a:ext uri="{FF2B5EF4-FFF2-40B4-BE49-F238E27FC236}">
                  <a16:creationId xmlns:a16="http://schemas.microsoft.com/office/drawing/2014/main" id="{4A4E1677-F2D7-46E7-87E3-448CEBDB996D}"/>
                </a:ext>
              </a:extLst>
            </p:cNvPr>
            <p:cNvSpPr>
              <a:spLocks noChangeArrowheads="1"/>
            </p:cNvSpPr>
            <p:nvPr/>
          </p:nvSpPr>
          <p:spPr bwMode="auto">
            <a:xfrm>
              <a:off x="2843808" y="5866024"/>
              <a:ext cx="442534" cy="376728"/>
            </a:xfrm>
            <a:prstGeom prst="rect">
              <a:avLst/>
            </a:prstGeom>
            <a:pattFill prst="dkUpDiag">
              <a:fgClr>
                <a:schemeClr val="tx1"/>
              </a:fgClr>
              <a:bgClr>
                <a:schemeClr val="bg1"/>
              </a:bgClr>
            </a:pattFill>
            <a:ln w="19050" algn="ctr">
              <a:solidFill>
                <a:schemeClr val="tx1"/>
              </a:solidFill>
              <a:round/>
              <a:headEnd/>
              <a:tailEnd/>
            </a:ln>
          </p:spPr>
          <p:txBody>
            <a:bodyPr anchor="ctr"/>
            <a:lstStyle/>
            <a:p>
              <a:endParaRPr lang="ja-JP" altLang="en-US"/>
            </a:p>
          </p:txBody>
        </p:sp>
        <p:sp>
          <p:nvSpPr>
            <p:cNvPr id="33" name="正方形/長方形 32">
              <a:extLst>
                <a:ext uri="{FF2B5EF4-FFF2-40B4-BE49-F238E27FC236}">
                  <a16:creationId xmlns:a16="http://schemas.microsoft.com/office/drawing/2014/main" id="{E53FC88F-AFC5-4A55-A820-B2FD18080446}"/>
                </a:ext>
              </a:extLst>
            </p:cNvPr>
            <p:cNvSpPr/>
            <p:nvPr/>
          </p:nvSpPr>
          <p:spPr>
            <a:xfrm>
              <a:off x="3438742" y="6277751"/>
              <a:ext cx="3041217" cy="400110"/>
            </a:xfrm>
            <a:prstGeom prst="rect">
              <a:avLst/>
            </a:prstGeom>
          </p:spPr>
          <p:txBody>
            <a:bodyPr wrap="none">
              <a:spAutoFit/>
            </a:bodyPr>
            <a:lstStyle/>
            <a:p>
              <a:r>
                <a:rPr lang="en-US" altLang="ja-JP" sz="2000" b="1" dirty="0">
                  <a:solidFill>
                    <a:schemeClr val="tx1"/>
                  </a:solidFill>
                  <a:cs typeface="Times New Roman" pitchFamily="18" charset="0"/>
                </a:rPr>
                <a:t>-41.3dBm/MHz with DAA</a:t>
              </a:r>
              <a:endParaRPr lang="ja-JP" altLang="en-US" sz="2000" b="1" dirty="0"/>
            </a:p>
          </p:txBody>
        </p:sp>
        <p:sp>
          <p:nvSpPr>
            <p:cNvPr id="34" name="正方形/長方形 33">
              <a:extLst>
                <a:ext uri="{FF2B5EF4-FFF2-40B4-BE49-F238E27FC236}">
                  <a16:creationId xmlns:a16="http://schemas.microsoft.com/office/drawing/2014/main" id="{C44A9CF4-8D6E-4B00-BF78-F7BFAF3D0B2F}"/>
                </a:ext>
              </a:extLst>
            </p:cNvPr>
            <p:cNvSpPr/>
            <p:nvPr/>
          </p:nvSpPr>
          <p:spPr>
            <a:xfrm>
              <a:off x="3438742" y="5831912"/>
              <a:ext cx="1871025" cy="400110"/>
            </a:xfrm>
            <a:prstGeom prst="rect">
              <a:avLst/>
            </a:prstGeom>
          </p:spPr>
          <p:txBody>
            <a:bodyPr wrap="none">
              <a:spAutoFit/>
            </a:bodyPr>
            <a:lstStyle/>
            <a:p>
              <a:r>
                <a:rPr lang="en-US" altLang="ja-JP" sz="2000" b="1" dirty="0">
                  <a:solidFill>
                    <a:schemeClr val="tx1"/>
                  </a:solidFill>
                  <a:cs typeface="Times New Roman" pitchFamily="18" charset="0"/>
                </a:rPr>
                <a:t>-70.0dBm/MHz</a:t>
              </a:r>
              <a:endParaRPr lang="ja-JP" altLang="en-US" sz="2000" b="1" dirty="0"/>
            </a:p>
          </p:txBody>
        </p:sp>
        <p:sp>
          <p:nvSpPr>
            <p:cNvPr id="35" name="正方形/長方形 18">
              <a:extLst>
                <a:ext uri="{FF2B5EF4-FFF2-40B4-BE49-F238E27FC236}">
                  <a16:creationId xmlns:a16="http://schemas.microsoft.com/office/drawing/2014/main" id="{2B8429F9-63DC-4AF0-89EE-2C6C58BA4BAD}"/>
                </a:ext>
              </a:extLst>
            </p:cNvPr>
            <p:cNvSpPr>
              <a:spLocks noChangeArrowheads="1"/>
            </p:cNvSpPr>
            <p:nvPr/>
          </p:nvSpPr>
          <p:spPr bwMode="auto">
            <a:xfrm>
              <a:off x="2843809" y="6309320"/>
              <a:ext cx="442534" cy="359284"/>
            </a:xfrm>
            <a:prstGeom prst="rect">
              <a:avLst/>
            </a:prstGeom>
            <a:pattFill prst="pct10">
              <a:fgClr>
                <a:schemeClr val="tx1"/>
              </a:fgClr>
              <a:bgClr>
                <a:schemeClr val="bg1"/>
              </a:bgClr>
            </a:pattFill>
            <a:ln w="19050" algn="ctr">
              <a:solidFill>
                <a:schemeClr val="tx1"/>
              </a:solidFill>
              <a:round/>
              <a:headEnd/>
              <a:tailEnd/>
            </a:ln>
          </p:spPr>
          <p:txBody>
            <a:bodyPr anchor="ctr"/>
            <a:lstStyle/>
            <a:p>
              <a:endParaRPr lang="ja-JP" altLang="en-US"/>
            </a:p>
          </p:txBody>
        </p:sp>
      </p:grpSp>
      <p:grpSp>
        <p:nvGrpSpPr>
          <p:cNvPr id="40" name="グループ化 39">
            <a:extLst>
              <a:ext uri="{FF2B5EF4-FFF2-40B4-BE49-F238E27FC236}">
                <a16:creationId xmlns:a16="http://schemas.microsoft.com/office/drawing/2014/main" id="{49F8B223-22F7-40D6-8861-BECDCAD11E0B}"/>
              </a:ext>
            </a:extLst>
          </p:cNvPr>
          <p:cNvGrpSpPr/>
          <p:nvPr/>
        </p:nvGrpSpPr>
        <p:grpSpPr>
          <a:xfrm>
            <a:off x="898006" y="1772816"/>
            <a:ext cx="7418410" cy="2962275"/>
            <a:chOff x="753990" y="1947862"/>
            <a:chExt cx="7418410" cy="2962275"/>
          </a:xfrm>
        </p:grpSpPr>
        <p:pic>
          <p:nvPicPr>
            <p:cNvPr id="28" name="図 27">
              <a:extLst>
                <a:ext uri="{FF2B5EF4-FFF2-40B4-BE49-F238E27FC236}">
                  <a16:creationId xmlns:a16="http://schemas.microsoft.com/office/drawing/2014/main" id="{A38F1A59-6AEB-4068-893A-CB2F742AA5EC}"/>
                </a:ext>
              </a:extLst>
            </p:cNvPr>
            <p:cNvPicPr>
              <a:picLocks noChangeAspect="1"/>
            </p:cNvPicPr>
            <p:nvPr/>
          </p:nvPicPr>
          <p:blipFill>
            <a:blip r:embed="rId2"/>
            <a:stretch>
              <a:fillRect/>
            </a:stretch>
          </p:blipFill>
          <p:spPr>
            <a:xfrm>
              <a:off x="1914475" y="1947862"/>
              <a:ext cx="6257925" cy="2962275"/>
            </a:xfrm>
            <a:prstGeom prst="rect">
              <a:avLst/>
            </a:prstGeom>
          </p:spPr>
        </p:pic>
        <p:sp>
          <p:nvSpPr>
            <p:cNvPr id="38" name="正方形/長方形 37">
              <a:extLst>
                <a:ext uri="{FF2B5EF4-FFF2-40B4-BE49-F238E27FC236}">
                  <a16:creationId xmlns:a16="http://schemas.microsoft.com/office/drawing/2014/main" id="{5418F199-0738-4886-B358-333DB5778C96}"/>
                </a:ext>
              </a:extLst>
            </p:cNvPr>
            <p:cNvSpPr/>
            <p:nvPr/>
          </p:nvSpPr>
          <p:spPr>
            <a:xfrm>
              <a:off x="753990" y="2060848"/>
              <a:ext cx="1153714" cy="2426305"/>
            </a:xfrm>
            <a:prstGeom prst="rect">
              <a:avLst/>
            </a:prstGeom>
          </p:spPr>
          <p:txBody>
            <a:bodyPr wrap="none">
              <a:spAutoFit/>
            </a:bodyPr>
            <a:lstStyle/>
            <a:p>
              <a:pPr algn="r">
                <a:lnSpc>
                  <a:spcPts val="2500"/>
                </a:lnSpc>
              </a:pPr>
              <a:r>
                <a:rPr lang="en-US" altLang="ja-JP" sz="2400" b="1" dirty="0">
                  <a:solidFill>
                    <a:schemeClr val="tx1"/>
                  </a:solidFill>
                  <a:cs typeface="Times New Roman" pitchFamily="18" charset="0"/>
                </a:rPr>
                <a:t>Europe</a:t>
              </a:r>
            </a:p>
            <a:p>
              <a:pPr algn="r">
                <a:lnSpc>
                  <a:spcPts val="2500"/>
                </a:lnSpc>
              </a:pPr>
              <a:endParaRPr lang="en-US" altLang="ja-JP" sz="2400" b="1" dirty="0">
                <a:solidFill>
                  <a:schemeClr val="tx1"/>
                </a:solidFill>
                <a:cs typeface="Times New Roman" pitchFamily="18" charset="0"/>
              </a:endParaRPr>
            </a:p>
            <a:p>
              <a:pPr algn="r">
                <a:lnSpc>
                  <a:spcPts val="2500"/>
                </a:lnSpc>
              </a:pPr>
              <a:endParaRPr lang="en-US" altLang="ja-JP" sz="2400" b="1" dirty="0">
                <a:solidFill>
                  <a:schemeClr val="tx1"/>
                </a:solidFill>
                <a:cs typeface="Times New Roman" pitchFamily="18" charset="0"/>
              </a:endParaRPr>
            </a:p>
            <a:p>
              <a:pPr algn="r">
                <a:lnSpc>
                  <a:spcPts val="2500"/>
                </a:lnSpc>
              </a:pPr>
              <a:r>
                <a:rPr lang="en-US" altLang="ja-JP" sz="2400" b="1" dirty="0">
                  <a:solidFill>
                    <a:schemeClr val="tx1"/>
                  </a:solidFill>
                  <a:cs typeface="Times New Roman" pitchFamily="18" charset="0"/>
                </a:rPr>
                <a:t>Japan</a:t>
              </a:r>
            </a:p>
            <a:p>
              <a:pPr algn="r">
                <a:lnSpc>
                  <a:spcPts val="2500"/>
                </a:lnSpc>
              </a:pPr>
              <a:endParaRPr lang="en-US" altLang="ja-JP" sz="2400" b="1" dirty="0">
                <a:solidFill>
                  <a:schemeClr val="tx1"/>
                </a:solidFill>
                <a:cs typeface="Times New Roman" pitchFamily="18" charset="0"/>
              </a:endParaRPr>
            </a:p>
            <a:p>
              <a:pPr algn="r">
                <a:lnSpc>
                  <a:spcPts val="2500"/>
                </a:lnSpc>
              </a:pPr>
              <a:endParaRPr lang="en-US" altLang="ja-JP" sz="2400" b="1" dirty="0">
                <a:solidFill>
                  <a:schemeClr val="tx1"/>
                </a:solidFill>
                <a:cs typeface="Times New Roman" pitchFamily="18" charset="0"/>
              </a:endParaRPr>
            </a:p>
            <a:p>
              <a:pPr algn="r">
                <a:lnSpc>
                  <a:spcPts val="2500"/>
                </a:lnSpc>
              </a:pPr>
              <a:r>
                <a:rPr lang="en-US" altLang="ja-JP" sz="2400" b="1" dirty="0">
                  <a:solidFill>
                    <a:schemeClr val="tx1"/>
                  </a:solidFill>
                  <a:cs typeface="Times New Roman" pitchFamily="18" charset="0"/>
                </a:rPr>
                <a:t>USA</a:t>
              </a:r>
              <a:endParaRPr lang="ja-JP" altLang="en-US" sz="2400" dirty="0"/>
            </a:p>
          </p:txBody>
        </p:sp>
      </p:grpSp>
    </p:spTree>
    <p:extLst>
      <p:ext uri="{BB962C8B-B14F-4D97-AF65-F5344CB8AC3E}">
        <p14:creationId xmlns:p14="http://schemas.microsoft.com/office/powerpoint/2010/main" val="3467618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ja-JP"/>
              <a:t>Objectives</a:t>
            </a:r>
            <a:endParaRPr lang="en-US" altLang="en-US" dirty="0"/>
          </a:p>
        </p:txBody>
      </p:sp>
      <p:sp>
        <p:nvSpPr>
          <p:cNvPr id="5" name="Espace réservé du contenu 2"/>
          <p:cNvSpPr>
            <a:spLocks noGrp="1"/>
          </p:cNvSpPr>
          <p:nvPr>
            <p:ph idx="1"/>
          </p:nvPr>
        </p:nvSpPr>
        <p:spPr>
          <a:xfrm>
            <a:off x="683568" y="1618704"/>
            <a:ext cx="7848872" cy="4402584"/>
          </a:xfrm>
          <a:extLst/>
        </p:spPr>
        <p:txBody>
          <a:bodyPr>
            <a:noAutofit/>
          </a:bodyPr>
          <a:lstStyle/>
          <a:p>
            <a:pPr>
              <a:buFont typeface="Wingdings" panose="05000000000000000000" pitchFamily="2" charset="2"/>
              <a:buChar char="n"/>
              <a:defRPr/>
            </a:pPr>
            <a:r>
              <a:rPr lang="de-DE" altLang="ja-JP" sz="2400" dirty="0"/>
              <a:t>In July 2018 meeting, baseline agreement was reached. The group agreed to add a CH #3 for LRP UWB.</a:t>
            </a:r>
          </a:p>
          <a:p>
            <a:pPr>
              <a:spcBef>
                <a:spcPts val="1800"/>
              </a:spcBef>
              <a:buFont typeface="Wingdings" panose="05000000000000000000" pitchFamily="2" charset="2"/>
              <a:buChar char="n"/>
              <a:defRPr/>
            </a:pPr>
            <a:r>
              <a:rPr lang="de-DE" altLang="ja-JP" sz="2400" dirty="0"/>
              <a:t>The purpose of adding CH #3 is to enable a 2 GHz-bandwidth for operations in Japan, Korea, etc., which is not provided by IEEE802.15.4-2015.</a:t>
            </a:r>
          </a:p>
          <a:p>
            <a:pPr>
              <a:spcBef>
                <a:spcPts val="1800"/>
              </a:spcBef>
              <a:buFont typeface="Wingdings" panose="05000000000000000000" pitchFamily="2" charset="2"/>
              <a:buChar char="n"/>
              <a:defRPr/>
            </a:pPr>
            <a:r>
              <a:rPr lang="de-DE" sz="2400" dirty="0"/>
              <a:t>This document suggests necessary changes to be made to include CH #</a:t>
            </a:r>
            <a:r>
              <a:rPr lang="de-DE" sz="2400"/>
              <a:t>3.</a:t>
            </a:r>
            <a:endParaRPr lang="en-US" sz="2400" dirty="0"/>
          </a:p>
        </p:txBody>
      </p:sp>
    </p:spTree>
    <p:extLst>
      <p:ext uri="{BB962C8B-B14F-4D97-AF65-F5344CB8AC3E}">
        <p14:creationId xmlns:p14="http://schemas.microsoft.com/office/powerpoint/2010/main" val="2822777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ja-JP" dirty="0"/>
              <a:t>Suggested Changes in Detail</a:t>
            </a:r>
            <a:endParaRPr lang="en-US" altLang="en-US" dirty="0"/>
          </a:p>
        </p:txBody>
      </p:sp>
      <p:sp>
        <p:nvSpPr>
          <p:cNvPr id="5" name="Espace réservé du contenu 2"/>
          <p:cNvSpPr>
            <a:spLocks noGrp="1"/>
          </p:cNvSpPr>
          <p:nvPr>
            <p:ph idx="1"/>
          </p:nvPr>
        </p:nvSpPr>
        <p:spPr>
          <a:xfrm>
            <a:off x="683568" y="1978744"/>
            <a:ext cx="7848872" cy="3034432"/>
          </a:xfrm>
          <a:extLst/>
        </p:spPr>
        <p:txBody>
          <a:bodyPr>
            <a:noAutofit/>
          </a:bodyPr>
          <a:lstStyle/>
          <a:p>
            <a:pPr>
              <a:buFont typeface="Wingdings" panose="05000000000000000000" pitchFamily="2" charset="2"/>
              <a:buChar char="n"/>
              <a:defRPr/>
            </a:pPr>
            <a:r>
              <a:rPr lang="de-DE" altLang="ja-JP" sz="2400" dirty="0"/>
              <a:t>Changes are suggested based on present IEEE802.15.4-2015.</a:t>
            </a:r>
          </a:p>
          <a:p>
            <a:pPr>
              <a:spcBef>
                <a:spcPts val="1800"/>
              </a:spcBef>
              <a:buFont typeface="Wingdings" panose="05000000000000000000" pitchFamily="2" charset="2"/>
              <a:buChar char="n"/>
              <a:defRPr/>
            </a:pPr>
            <a:r>
              <a:rPr lang="de-DE" altLang="ja-JP" sz="2400" dirty="0"/>
              <a:t>Contents need to be modified are shown in </a:t>
            </a:r>
            <a:r>
              <a:rPr lang="de-DE" altLang="ja-JP" sz="2400" dirty="0">
                <a:solidFill>
                  <a:srgbClr val="FF0000"/>
                </a:solidFill>
              </a:rPr>
              <a:t>red</a:t>
            </a:r>
            <a:r>
              <a:rPr lang="de-DE" altLang="ja-JP" sz="2400" dirty="0"/>
              <a:t>.</a:t>
            </a:r>
          </a:p>
          <a:p>
            <a:pPr>
              <a:spcBef>
                <a:spcPts val="1800"/>
              </a:spcBef>
              <a:buFont typeface="Wingdings" panose="05000000000000000000" pitchFamily="2" charset="2"/>
              <a:buChar char="n"/>
              <a:defRPr/>
            </a:pPr>
            <a:r>
              <a:rPr lang="de-DE" sz="2400" dirty="0"/>
              <a:t>Suggested changes or additions are shown in </a:t>
            </a:r>
            <a:r>
              <a:rPr lang="de-DE" sz="2400" dirty="0">
                <a:solidFill>
                  <a:srgbClr val="0070C0"/>
                </a:solidFill>
              </a:rPr>
              <a:t>blue</a:t>
            </a:r>
            <a:r>
              <a:rPr lang="de-DE" sz="2400" dirty="0"/>
              <a:t>.</a:t>
            </a:r>
            <a:endParaRPr lang="en-US" sz="2400" dirty="0"/>
          </a:p>
        </p:txBody>
      </p:sp>
    </p:spTree>
    <p:extLst>
      <p:ext uri="{BB962C8B-B14F-4D97-AF65-F5344CB8AC3E}">
        <p14:creationId xmlns:p14="http://schemas.microsoft.com/office/powerpoint/2010/main" val="1946038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ja-JP" dirty="0"/>
              <a:t>Suggested Changes to 10.1.2.7 </a:t>
            </a:r>
            <a:endParaRPr lang="en-US" altLang="en-US" dirty="0"/>
          </a:p>
        </p:txBody>
      </p:sp>
      <p:sp>
        <p:nvSpPr>
          <p:cNvPr id="9" name="正方形/長方形 8">
            <a:extLst>
              <a:ext uri="{FF2B5EF4-FFF2-40B4-BE49-F238E27FC236}">
                <a16:creationId xmlns:a16="http://schemas.microsoft.com/office/drawing/2014/main" id="{B8BCCED6-9214-4F5E-ABE7-5B7179B87ECE}"/>
              </a:ext>
            </a:extLst>
          </p:cNvPr>
          <p:cNvSpPr/>
          <p:nvPr/>
        </p:nvSpPr>
        <p:spPr>
          <a:xfrm>
            <a:off x="457200" y="1700808"/>
            <a:ext cx="8003232" cy="1908215"/>
          </a:xfrm>
          <a:prstGeom prst="rect">
            <a:avLst/>
          </a:prstGeom>
          <a:ln>
            <a:solidFill>
              <a:schemeClr val="tx1"/>
            </a:solidFill>
          </a:ln>
        </p:spPr>
        <p:txBody>
          <a:bodyPr wrap="square">
            <a:spAutoFit/>
          </a:bodyPr>
          <a:lstStyle/>
          <a:p>
            <a:pPr>
              <a:spcBef>
                <a:spcPts val="1800"/>
              </a:spcBef>
              <a:spcAft>
                <a:spcPts val="1200"/>
              </a:spcAft>
            </a:pPr>
            <a:r>
              <a:rPr lang="en-US" altLang="ja-JP" sz="1800" dirty="0">
                <a:solidFill>
                  <a:schemeClr val="tx1"/>
                </a:solidFill>
                <a:ea typeface="ＭＳ 明朝" panose="02020609040205080304" pitchFamily="17" charset="-128"/>
                <a:cs typeface="Times New Roman" panose="02020603050405020304" pitchFamily="18" charset="0"/>
              </a:rPr>
              <a:t>10.1.2.7 Channel numbering for LRP UWB PHY</a:t>
            </a:r>
            <a:endParaRPr lang="ja-JP" altLang="ja-JP" sz="1800" b="1" dirty="0">
              <a:solidFill>
                <a:schemeClr val="tx1"/>
              </a:solidFill>
              <a:ea typeface="ＭＳ 明朝" panose="02020609040205080304" pitchFamily="17" charset="-128"/>
              <a:cs typeface="Times New Roman" panose="02020603050405020304" pitchFamily="18" charset="0"/>
            </a:endParaRPr>
          </a:p>
          <a:p>
            <a:pPr>
              <a:spcAft>
                <a:spcPts val="0"/>
              </a:spcAft>
            </a:pPr>
            <a:r>
              <a:rPr lang="en-US" altLang="ja-JP" sz="1800" dirty="0">
                <a:solidFill>
                  <a:schemeClr val="tx1"/>
                </a:solidFill>
                <a:ea typeface="ＭＳ 明朝" panose="02020609040205080304" pitchFamily="17" charset="-128"/>
                <a:cs typeface="Times New Roman" panose="02020603050405020304" pitchFamily="18" charset="0"/>
              </a:rPr>
              <a:t>The LRP UWB PHY uses channel page 8 with the channel numbers defined in Table10-9. A total of </a:t>
            </a:r>
            <a:r>
              <a:rPr lang="en-US" altLang="ja-JP" sz="1800" dirty="0">
                <a:solidFill>
                  <a:srgbClr val="FF0000"/>
                </a:solidFill>
                <a:ea typeface="ＭＳ 明朝" panose="02020609040205080304" pitchFamily="17" charset="-128"/>
                <a:cs typeface="Times New Roman" panose="02020603050405020304" pitchFamily="18" charset="0"/>
              </a:rPr>
              <a:t>three</a:t>
            </a:r>
            <a:r>
              <a:rPr lang="en-US" altLang="ja-JP" sz="1800" dirty="0">
                <a:solidFill>
                  <a:schemeClr val="tx1"/>
                </a:solidFill>
                <a:ea typeface="ＭＳ 明朝" panose="02020609040205080304" pitchFamily="17" charset="-128"/>
                <a:cs typeface="Times New Roman" panose="02020603050405020304" pitchFamily="18" charset="0"/>
              </a:rPr>
              <a:t> frequency channels, numbered 0 to </a:t>
            </a:r>
            <a:r>
              <a:rPr lang="en-US" altLang="ja-JP" sz="1800" dirty="0">
                <a:solidFill>
                  <a:srgbClr val="FF0000"/>
                </a:solidFill>
                <a:ea typeface="ＭＳ 明朝" panose="02020609040205080304" pitchFamily="17" charset="-128"/>
                <a:cs typeface="Times New Roman" panose="02020603050405020304" pitchFamily="18" charset="0"/>
              </a:rPr>
              <a:t>2</a:t>
            </a:r>
            <a:r>
              <a:rPr lang="en-US" altLang="ja-JP" sz="1800" dirty="0">
                <a:solidFill>
                  <a:schemeClr val="tx1"/>
                </a:solidFill>
                <a:ea typeface="ＭＳ 明朝" panose="02020609040205080304" pitchFamily="17" charset="-128"/>
                <a:cs typeface="Times New Roman" panose="02020603050405020304" pitchFamily="18" charset="0"/>
              </a:rPr>
              <a:t>, are available in the 6289.6 MHz to </a:t>
            </a:r>
            <a:r>
              <a:rPr lang="en-US" altLang="ja-JP" sz="1800" dirty="0">
                <a:solidFill>
                  <a:srgbClr val="FF0000"/>
                </a:solidFill>
                <a:ea typeface="ＭＳ 明朝" panose="02020609040205080304" pitchFamily="17" charset="-128"/>
                <a:cs typeface="Times New Roman" panose="02020603050405020304" pitchFamily="18" charset="0"/>
              </a:rPr>
              <a:t>9185.6</a:t>
            </a:r>
            <a:r>
              <a:rPr lang="en-US" altLang="ja-JP" sz="1800" dirty="0">
                <a:solidFill>
                  <a:schemeClr val="tx1"/>
                </a:solidFill>
                <a:ea typeface="ＭＳ 明朝" panose="02020609040205080304" pitchFamily="17" charset="-128"/>
                <a:cs typeface="Times New Roman" panose="02020603050405020304" pitchFamily="18" charset="0"/>
              </a:rPr>
              <a:t> MHz frequency bands. Different subsets of these frequency channels are available in different regions of the world. </a:t>
            </a:r>
            <a:r>
              <a:rPr lang="en-US" altLang="ja-JP" sz="1800" dirty="0">
                <a:solidFill>
                  <a:srgbClr val="FF0000"/>
                </a:solidFill>
                <a:ea typeface="ＭＳ 明朝" panose="02020609040205080304" pitchFamily="17" charset="-128"/>
                <a:cs typeface="Times New Roman" panose="02020603050405020304" pitchFamily="18" charset="0"/>
              </a:rPr>
              <a:t>In North America and Europe</a:t>
            </a:r>
            <a:r>
              <a:rPr lang="en-US" altLang="ja-JP" sz="1800" dirty="0">
                <a:solidFill>
                  <a:schemeClr val="tx1"/>
                </a:solidFill>
                <a:ea typeface="ＭＳ 明朝" panose="02020609040205080304" pitchFamily="17" charset="-128"/>
                <a:cs typeface="Times New Roman" panose="02020603050405020304" pitchFamily="18" charset="0"/>
              </a:rPr>
              <a:t>, a shared channel may be used. </a:t>
            </a:r>
            <a:endParaRPr lang="ja-JP" altLang="ja-JP" sz="1800" dirty="0">
              <a:solidFill>
                <a:schemeClr val="tx1"/>
              </a:solidFill>
              <a:ea typeface="ＭＳ 明朝" panose="02020609040205080304" pitchFamily="17"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CB919CD1-A280-4A1A-A097-BCA46267F688}"/>
              </a:ext>
            </a:extLst>
          </p:cNvPr>
          <p:cNvSpPr/>
          <p:nvPr/>
        </p:nvSpPr>
        <p:spPr>
          <a:xfrm>
            <a:off x="467544" y="4316077"/>
            <a:ext cx="8003232" cy="1908215"/>
          </a:xfrm>
          <a:prstGeom prst="rect">
            <a:avLst/>
          </a:prstGeom>
          <a:ln>
            <a:solidFill>
              <a:schemeClr val="tx1"/>
            </a:solidFill>
          </a:ln>
        </p:spPr>
        <p:txBody>
          <a:bodyPr wrap="square">
            <a:spAutoFit/>
          </a:bodyPr>
          <a:lstStyle/>
          <a:p>
            <a:pPr>
              <a:spcBef>
                <a:spcPts val="1800"/>
              </a:spcBef>
              <a:spcAft>
                <a:spcPts val="1200"/>
              </a:spcAft>
            </a:pPr>
            <a:r>
              <a:rPr lang="en-US" altLang="ja-JP" sz="1800" dirty="0">
                <a:solidFill>
                  <a:schemeClr val="tx1"/>
                </a:solidFill>
                <a:ea typeface="ＭＳ 明朝" panose="02020609040205080304" pitchFamily="17" charset="-128"/>
                <a:cs typeface="Times New Roman" panose="02020603050405020304" pitchFamily="18" charset="0"/>
              </a:rPr>
              <a:t>10.1.2.7 Channel numbering for LRP UWB PHY</a:t>
            </a:r>
            <a:endParaRPr lang="ja-JP" altLang="ja-JP" sz="1800" b="1" dirty="0">
              <a:solidFill>
                <a:schemeClr val="tx1"/>
              </a:solidFill>
              <a:ea typeface="ＭＳ 明朝" panose="02020609040205080304" pitchFamily="17" charset="-128"/>
              <a:cs typeface="Times New Roman" panose="02020603050405020304" pitchFamily="18" charset="0"/>
            </a:endParaRPr>
          </a:p>
          <a:p>
            <a:pPr>
              <a:spcAft>
                <a:spcPts val="0"/>
              </a:spcAft>
            </a:pPr>
            <a:r>
              <a:rPr lang="en-US" altLang="ja-JP" sz="1800" dirty="0">
                <a:solidFill>
                  <a:schemeClr val="tx1"/>
                </a:solidFill>
                <a:ea typeface="ＭＳ 明朝" panose="02020609040205080304" pitchFamily="17" charset="-128"/>
                <a:cs typeface="Times New Roman" panose="02020603050405020304" pitchFamily="18" charset="0"/>
              </a:rPr>
              <a:t>The LRP UWB PHY uses channel page 8 with the channel numbers defined in Table10-9. A total of </a:t>
            </a:r>
            <a:r>
              <a:rPr lang="en-US" altLang="ja-JP" sz="1800" dirty="0">
                <a:solidFill>
                  <a:srgbClr val="0070C0"/>
                </a:solidFill>
                <a:ea typeface="ＭＳ 明朝" panose="02020609040205080304" pitchFamily="17" charset="-128"/>
                <a:cs typeface="Times New Roman" panose="02020603050405020304" pitchFamily="18" charset="0"/>
              </a:rPr>
              <a:t>four</a:t>
            </a:r>
            <a:r>
              <a:rPr lang="en-US" altLang="ja-JP" sz="1800" dirty="0">
                <a:solidFill>
                  <a:schemeClr val="tx1"/>
                </a:solidFill>
                <a:ea typeface="ＭＳ 明朝" panose="02020609040205080304" pitchFamily="17" charset="-128"/>
                <a:cs typeface="Times New Roman" panose="02020603050405020304" pitchFamily="18" charset="0"/>
              </a:rPr>
              <a:t> frequency channels, numbered 0 to </a:t>
            </a:r>
            <a:r>
              <a:rPr lang="en-US" altLang="ja-JP" sz="1800" dirty="0">
                <a:solidFill>
                  <a:srgbClr val="0070C0"/>
                </a:solidFill>
                <a:ea typeface="ＭＳ 明朝" panose="02020609040205080304" pitchFamily="17" charset="-128"/>
                <a:cs typeface="Times New Roman" panose="02020603050405020304" pitchFamily="18" charset="0"/>
              </a:rPr>
              <a:t>3</a:t>
            </a:r>
            <a:r>
              <a:rPr lang="en-US" altLang="ja-JP" sz="1800" dirty="0">
                <a:solidFill>
                  <a:schemeClr val="tx1"/>
                </a:solidFill>
                <a:ea typeface="ＭＳ 明朝" panose="02020609040205080304" pitchFamily="17" charset="-128"/>
                <a:cs typeface="Times New Roman" panose="02020603050405020304" pitchFamily="18" charset="0"/>
              </a:rPr>
              <a:t>, are available in the 6289.6 MHz to </a:t>
            </a:r>
            <a:r>
              <a:rPr lang="en-US" altLang="ja-JP" sz="1800" dirty="0">
                <a:solidFill>
                  <a:srgbClr val="0070C0"/>
                </a:solidFill>
                <a:ea typeface="ＭＳ 明朝" panose="02020609040205080304" pitchFamily="17" charset="-128"/>
                <a:cs typeface="Times New Roman" panose="02020603050405020304" pitchFamily="18" charset="0"/>
              </a:rPr>
              <a:t>10184.0</a:t>
            </a:r>
            <a:r>
              <a:rPr lang="en-US" altLang="ja-JP" sz="1800" dirty="0">
                <a:solidFill>
                  <a:schemeClr val="tx1"/>
                </a:solidFill>
                <a:ea typeface="ＭＳ 明朝" panose="02020609040205080304" pitchFamily="17" charset="-128"/>
                <a:cs typeface="Times New Roman" panose="02020603050405020304" pitchFamily="18" charset="0"/>
              </a:rPr>
              <a:t> MHz frequency bands. Different subsets of these frequency channels are available in different regions of the world. </a:t>
            </a:r>
            <a:r>
              <a:rPr lang="en-US" altLang="ja-JP" sz="1800" dirty="0">
                <a:solidFill>
                  <a:srgbClr val="0070C0"/>
                </a:solidFill>
                <a:ea typeface="ＭＳ 明朝" panose="02020609040205080304" pitchFamily="17" charset="-128"/>
                <a:cs typeface="Times New Roman" panose="02020603050405020304" pitchFamily="18" charset="0"/>
              </a:rPr>
              <a:t>In North America, Europe, and Japan</a:t>
            </a:r>
            <a:r>
              <a:rPr lang="en-US" altLang="ja-JP" sz="1800" dirty="0">
                <a:solidFill>
                  <a:schemeClr val="tx1"/>
                </a:solidFill>
                <a:ea typeface="ＭＳ 明朝" panose="02020609040205080304" pitchFamily="17" charset="-128"/>
                <a:cs typeface="Times New Roman" panose="02020603050405020304" pitchFamily="18" charset="0"/>
              </a:rPr>
              <a:t>, a shared channel may be used. </a:t>
            </a:r>
            <a:endParaRPr lang="ja-JP" altLang="ja-JP" sz="1800" dirty="0">
              <a:solidFill>
                <a:schemeClr val="tx1"/>
              </a:solidFill>
              <a:ea typeface="ＭＳ 明朝" panose="02020609040205080304" pitchFamily="17" charset="-128"/>
              <a:cs typeface="Times New Roman" panose="02020603050405020304" pitchFamily="18" charset="0"/>
            </a:endParaRPr>
          </a:p>
        </p:txBody>
      </p:sp>
      <p:sp>
        <p:nvSpPr>
          <p:cNvPr id="10" name="矢印: 下 9">
            <a:extLst>
              <a:ext uri="{FF2B5EF4-FFF2-40B4-BE49-F238E27FC236}">
                <a16:creationId xmlns:a16="http://schemas.microsoft.com/office/drawing/2014/main" id="{A793F2CE-46A7-4033-B71D-BFE2F9B94862}"/>
              </a:ext>
            </a:extLst>
          </p:cNvPr>
          <p:cNvSpPr/>
          <p:nvPr/>
        </p:nvSpPr>
        <p:spPr bwMode="auto">
          <a:xfrm>
            <a:off x="3851920" y="3746526"/>
            <a:ext cx="864096" cy="432048"/>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ja-JP"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9200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ja-JP" dirty="0"/>
              <a:t>Suggested Changes to Table 10-1</a:t>
            </a:r>
            <a:endParaRPr lang="en-US" altLang="en-US" dirty="0"/>
          </a:p>
        </p:txBody>
      </p:sp>
      <p:pic>
        <p:nvPicPr>
          <p:cNvPr id="9" name="図 8">
            <a:extLst>
              <a:ext uri="{FF2B5EF4-FFF2-40B4-BE49-F238E27FC236}">
                <a16:creationId xmlns:a16="http://schemas.microsoft.com/office/drawing/2014/main" id="{DC6038EA-B813-4A1B-8C6D-3F09953CC8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619672" y="1340768"/>
            <a:ext cx="2745105" cy="5126355"/>
          </a:xfrm>
          <a:prstGeom prst="rect">
            <a:avLst/>
          </a:prstGeom>
          <a:noFill/>
          <a:ln>
            <a:noFill/>
          </a:ln>
        </p:spPr>
      </p:pic>
      <p:sp>
        <p:nvSpPr>
          <p:cNvPr id="2" name="正方形/長方形 1">
            <a:extLst>
              <a:ext uri="{FF2B5EF4-FFF2-40B4-BE49-F238E27FC236}">
                <a16:creationId xmlns:a16="http://schemas.microsoft.com/office/drawing/2014/main" id="{9CCAC73A-A498-406B-A4C9-E71A4B2723B8}"/>
              </a:ext>
            </a:extLst>
          </p:cNvPr>
          <p:cNvSpPr/>
          <p:nvPr/>
        </p:nvSpPr>
        <p:spPr bwMode="auto">
          <a:xfrm>
            <a:off x="3635896" y="6021288"/>
            <a:ext cx="360040" cy="144016"/>
          </a:xfrm>
          <a:prstGeom prst="rect">
            <a:avLst/>
          </a:prstGeom>
          <a:no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ja-JP"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cxnSp>
        <p:nvCxnSpPr>
          <p:cNvPr id="4" name="直線矢印コネクタ 3">
            <a:extLst>
              <a:ext uri="{FF2B5EF4-FFF2-40B4-BE49-F238E27FC236}">
                <a16:creationId xmlns:a16="http://schemas.microsoft.com/office/drawing/2014/main" id="{B07758C8-2563-4710-979E-AEE0A69346AC}"/>
              </a:ext>
            </a:extLst>
          </p:cNvPr>
          <p:cNvCxnSpPr/>
          <p:nvPr/>
        </p:nvCxnSpPr>
        <p:spPr bwMode="auto">
          <a:xfrm>
            <a:off x="3995936" y="6093296"/>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 name="正方形/長方形 4">
            <a:extLst>
              <a:ext uri="{FF2B5EF4-FFF2-40B4-BE49-F238E27FC236}">
                <a16:creationId xmlns:a16="http://schemas.microsoft.com/office/drawing/2014/main" id="{E7F4A4D5-3690-4404-8F18-AF1F46BE75EA}"/>
              </a:ext>
            </a:extLst>
          </p:cNvPr>
          <p:cNvSpPr/>
          <p:nvPr/>
        </p:nvSpPr>
        <p:spPr>
          <a:xfrm>
            <a:off x="4557266" y="5954796"/>
            <a:ext cx="684803" cy="276999"/>
          </a:xfrm>
          <a:prstGeom prst="rect">
            <a:avLst/>
          </a:prstGeom>
        </p:spPr>
        <p:txBody>
          <a:bodyPr wrap="none">
            <a:spAutoFit/>
          </a:bodyPr>
          <a:lstStyle/>
          <a:p>
            <a:r>
              <a:rPr lang="en-US" altLang="ja-JP" dirty="0">
                <a:solidFill>
                  <a:srgbClr val="0070C0"/>
                </a:solidFill>
                <a:ea typeface="ＭＳ 明朝" panose="02020609040205080304" pitchFamily="17" charset="-128"/>
                <a:cs typeface="Times New Roman" panose="02020603050405020304" pitchFamily="18" charset="0"/>
              </a:rPr>
              <a:t>10184.0</a:t>
            </a:r>
            <a:endParaRPr lang="ja-JP" altLang="en-US" dirty="0"/>
          </a:p>
        </p:txBody>
      </p:sp>
    </p:spTree>
    <p:extLst>
      <p:ext uri="{BB962C8B-B14F-4D97-AF65-F5344CB8AC3E}">
        <p14:creationId xmlns:p14="http://schemas.microsoft.com/office/powerpoint/2010/main" val="185717413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11985</TotalTime>
  <Words>686</Words>
  <Application>Microsoft Office PowerPoint</Application>
  <PresentationFormat>画面に合わせる (4:3)</PresentationFormat>
  <Paragraphs>118</Paragraphs>
  <Slides>18</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Arial Unicode MS</vt:lpstr>
      <vt:lpstr>ＭＳ Ｐゴシック</vt:lpstr>
      <vt:lpstr>ＭＳ Ｐゴシック</vt:lpstr>
      <vt:lpstr>ＭＳ 明朝</vt:lpstr>
      <vt:lpstr>Arial</vt:lpstr>
      <vt:lpstr>Times New Roman</vt:lpstr>
      <vt:lpstr>Wingdings</vt:lpstr>
      <vt:lpstr>Office Theme</vt:lpstr>
      <vt:lpstr>PowerPoint プレゼンテーション</vt:lpstr>
      <vt:lpstr>Suggested Changes to Include CH #3 for Enhancing LRP UWB</vt:lpstr>
      <vt:lpstr>ToC</vt:lpstr>
      <vt:lpstr>Background</vt:lpstr>
      <vt:lpstr>UWB Highband At a Glance</vt:lpstr>
      <vt:lpstr>Objectives</vt:lpstr>
      <vt:lpstr>Suggested Changes in Detail</vt:lpstr>
      <vt:lpstr>Suggested Changes to 10.1.2.7 </vt:lpstr>
      <vt:lpstr>Suggested Changes to Table 10-1</vt:lpstr>
      <vt:lpstr>PowerPoint プレゼンテーション</vt:lpstr>
      <vt:lpstr>PowerPoint プレゼンテーション</vt:lpstr>
      <vt:lpstr>PowerPoint プレゼンテーション</vt:lpstr>
      <vt:lpstr>PowerPoint プレゼンテーション</vt:lpstr>
      <vt:lpstr>Reference Slides</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LHB</dc:creator>
  <cp:lastModifiedBy>LHB</cp:lastModifiedBy>
  <cp:revision>309</cp:revision>
  <cp:lastPrinted>2000-03-07T00:55:37Z</cp:lastPrinted>
  <dcterms:created xsi:type="dcterms:W3CDTF">2016-01-17T22:48:36Z</dcterms:created>
  <dcterms:modified xsi:type="dcterms:W3CDTF">2018-09-10T09:05:51Z</dcterms:modified>
</cp:coreProperties>
</file>