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40"/>
  </p:notesMasterIdLst>
  <p:handoutMasterIdLst>
    <p:handoutMasterId r:id="rId41"/>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298" r:id="rId21"/>
    <p:sldId id="335" r:id="rId22"/>
    <p:sldId id="336" r:id="rId23"/>
    <p:sldId id="341" r:id="rId24"/>
    <p:sldId id="337" r:id="rId25"/>
    <p:sldId id="338" r:id="rId26"/>
    <p:sldId id="340" r:id="rId27"/>
    <p:sldId id="342" r:id="rId28"/>
    <p:sldId id="343" r:id="rId29"/>
    <p:sldId id="344" r:id="rId30"/>
    <p:sldId id="354" r:id="rId31"/>
    <p:sldId id="351" r:id="rId32"/>
    <p:sldId id="352" r:id="rId33"/>
    <p:sldId id="355" r:id="rId34"/>
    <p:sldId id="349" r:id="rId35"/>
    <p:sldId id="348" r:id="rId36"/>
    <p:sldId id="350" r:id="rId37"/>
    <p:sldId id="346" r:id="rId38"/>
    <p:sldId id="347"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70" d="100"/>
          <a:sy n="70" d="100"/>
        </p:scale>
        <p:origin x="-15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September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September </a:t>
            </a:r>
            <a:r>
              <a:rPr lang="en-US" altLang="en-US" dirty="0" smtClean="0"/>
              <a:t>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September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15-18-0430-03-004w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378-00-004w-tg-802-15-minutes-for-july-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391-00-004w-minutes-of-august-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8/15-18-0453-00-004w-cfp-responses-overview.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8/15-18-0453-02-004w-cfp-responses-overview.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12/15-12-0314-01-004k-tg4k-coexistence-document.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September 2018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12 </a:t>
            </a:r>
            <a:r>
              <a:rPr lang="en-US" altLang="en-US" sz="1600" dirty="0" smtClean="0">
                <a:solidFill>
                  <a:schemeClr val="tx2"/>
                </a:solidFill>
              </a:rPr>
              <a:t>September,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San Diego Minutes</a:t>
            </a:r>
            <a:endParaRPr lang="en-US" sz="1200" dirty="0"/>
          </a:p>
          <a:p>
            <a:r>
              <a:rPr lang="en-US" sz="1200" dirty="0" smtClean="0"/>
              <a:t>Approval of Telco Minutes</a:t>
            </a:r>
          </a:p>
          <a:p>
            <a:r>
              <a:rPr lang="en-US" sz="1200" dirty="0" smtClean="0"/>
              <a:t>Draft Schedule</a:t>
            </a:r>
          </a:p>
          <a:p>
            <a:r>
              <a:rPr lang="en-US" sz="1200" dirty="0" smtClean="0"/>
              <a:t>SCHC</a:t>
            </a:r>
            <a:endParaRPr lang="en-US" sz="1200" dirty="0"/>
          </a:p>
          <a:p>
            <a:r>
              <a:rPr lang="en-US" sz="1200" dirty="0" smtClean="0"/>
              <a:t>Contributions</a:t>
            </a:r>
            <a:endParaRPr lang="en-US" sz="1200" dirty="0"/>
          </a:p>
          <a:p>
            <a:r>
              <a:rPr lang="en-US" sz="1200" dirty="0" smtClean="0"/>
              <a:t>Recess</a:t>
            </a:r>
          </a:p>
          <a:p>
            <a:pPr marL="0" indent="0">
              <a:buNone/>
            </a:pPr>
            <a:endParaRPr lang="en-US" sz="1200" b="1" dirty="0" smtClean="0"/>
          </a:p>
          <a:p>
            <a:pPr marL="0" indent="0">
              <a:buNone/>
            </a:pPr>
            <a:r>
              <a:rPr lang="en-US" sz="1200" b="1" dirty="0" smtClean="0"/>
              <a:t>Tuesday PM2</a:t>
            </a:r>
            <a:endParaRPr lang="en-US" sz="1200" b="1" dirty="0"/>
          </a:p>
          <a:p>
            <a:r>
              <a:rPr lang="en-US" sz="1200" dirty="0"/>
              <a:t>Open</a:t>
            </a:r>
          </a:p>
          <a:p>
            <a:r>
              <a:rPr lang="en-US" sz="1200" dirty="0"/>
              <a:t>Contributions </a:t>
            </a:r>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a:t>Tuesday PM1</a:t>
            </a:r>
          </a:p>
          <a:p>
            <a:r>
              <a:rPr lang="en-US" sz="1200" dirty="0"/>
              <a:t>Open</a:t>
            </a:r>
          </a:p>
          <a:p>
            <a:r>
              <a:rPr lang="en-US" sz="1200" dirty="0"/>
              <a:t>Contributions </a:t>
            </a:r>
          </a:p>
          <a:p>
            <a:r>
              <a:rPr lang="en-US" sz="1200" dirty="0"/>
              <a:t>Recess</a:t>
            </a:r>
          </a:p>
          <a:p>
            <a:endParaRPr lang="en-US" sz="1200" dirty="0"/>
          </a:p>
          <a:p>
            <a:pPr marL="0" indent="0">
              <a:buNone/>
            </a:pPr>
            <a:r>
              <a:rPr lang="en-US" sz="1200" b="1" dirty="0" smtClean="0"/>
              <a:t>Wednesday </a:t>
            </a:r>
            <a:r>
              <a:rPr lang="en-US" sz="1200" b="1" dirty="0"/>
              <a:t>PM1</a:t>
            </a:r>
          </a:p>
          <a:p>
            <a:r>
              <a:rPr lang="en-US" sz="1200" dirty="0"/>
              <a:t>Open</a:t>
            </a:r>
          </a:p>
          <a:p>
            <a:r>
              <a:rPr lang="en-US" sz="1200" dirty="0"/>
              <a:t>Contributions </a:t>
            </a:r>
            <a:endParaRPr lang="en-US" sz="1200" dirty="0" smtClean="0"/>
          </a:p>
          <a:p>
            <a:r>
              <a:rPr lang="en-US" sz="1200" dirty="0" smtClean="0"/>
              <a:t>Recess</a:t>
            </a: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endParaRPr lang="en-US" sz="1200" dirty="0" smtClean="0"/>
          </a:p>
          <a:p>
            <a:r>
              <a:rPr lang="en-US" sz="1200" dirty="0" smtClean="0"/>
              <a:t>Initial Drafting</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September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 </a:t>
            </a:r>
            <a:r>
              <a:rPr lang="en-US" sz="2000" dirty="0" err="1" smtClean="0"/>
              <a:t>Henk</a:t>
            </a:r>
            <a:endParaRPr lang="en-US" sz="2000" dirty="0" smtClean="0"/>
          </a:p>
          <a:p>
            <a:r>
              <a:rPr lang="en-US" sz="2000" dirty="0" smtClean="0"/>
              <a:t>Seconded by: Charlie</a:t>
            </a:r>
          </a:p>
          <a:p>
            <a:endParaRPr lang="en-US" sz="2000" dirty="0"/>
          </a:p>
          <a:p>
            <a:r>
              <a:rPr lang="en-US" sz="2000" dirty="0" smtClean="0"/>
              <a:t>Y/N/A: motion passes by unanimous consent</a:t>
            </a:r>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en-US" altLang="en-US" dirty="0"/>
              <a:t>September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San Diego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15-18/378r0</a:t>
            </a:r>
            <a:br>
              <a:rPr lang="en-US" sz="2000" dirty="0" smtClean="0"/>
            </a:br>
            <a:r>
              <a:rPr lang="en-US" sz="2000" dirty="0">
                <a:hlinkClick r:id="rId2"/>
              </a:rPr>
              <a:t>https://</a:t>
            </a:r>
            <a:r>
              <a:rPr lang="en-US" sz="2000" dirty="0" smtClean="0">
                <a:hlinkClick r:id="rId2"/>
              </a:rPr>
              <a:t>mentor.ieee.org/802.15/dcn/18/15-18-0378-00-004w-tg-802-15-minutes-for-july-2018-plenary-meeting-of-tg4w.doc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#7</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San Diego meeting minutes in </a:t>
            </a:r>
            <a:r>
              <a:rPr lang="en-US" sz="2000" dirty="0"/>
              <a:t>document 15-18/378r0</a:t>
            </a:r>
          </a:p>
          <a:p>
            <a:endParaRPr lang="en-US" sz="2000" dirty="0"/>
          </a:p>
          <a:p>
            <a:endParaRPr lang="en-US" sz="2000" dirty="0" smtClean="0"/>
          </a:p>
          <a:p>
            <a:endParaRPr lang="en-US" sz="2000" dirty="0"/>
          </a:p>
          <a:p>
            <a:r>
              <a:rPr lang="en-US" sz="2000" dirty="0"/>
              <a:t>Moved by</a:t>
            </a:r>
            <a:r>
              <a:rPr lang="en-US" sz="2000" dirty="0" smtClean="0"/>
              <a:t>: </a:t>
            </a:r>
            <a:r>
              <a:rPr lang="en-US" sz="2000" dirty="0" err="1" smtClean="0"/>
              <a:t>Henk</a:t>
            </a:r>
            <a:endParaRPr lang="en-US" sz="2000" dirty="0"/>
          </a:p>
          <a:p>
            <a:r>
              <a:rPr lang="en-US" sz="2000" dirty="0"/>
              <a:t>Seconded by</a:t>
            </a:r>
            <a:r>
              <a:rPr lang="en-US" sz="2000" dirty="0" smtClean="0"/>
              <a:t>: Charlie</a:t>
            </a:r>
            <a:endParaRPr lang="en-US" sz="2000" dirty="0"/>
          </a:p>
          <a:p>
            <a:endParaRPr lang="en-US" sz="2000" dirty="0"/>
          </a:p>
          <a:p>
            <a:r>
              <a:rPr lang="en-US" sz="2000" dirty="0"/>
              <a:t>Y/N/A: motion passes by unanimous consent</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August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15-18/391r0</a:t>
            </a:r>
            <a:br>
              <a:rPr lang="en-US" sz="2000" dirty="0" smtClean="0"/>
            </a:br>
            <a:r>
              <a:rPr lang="en-US" sz="2000" dirty="0">
                <a:hlinkClick r:id="rId2"/>
              </a:rPr>
              <a:t>https://</a:t>
            </a:r>
            <a:r>
              <a:rPr lang="en-US" sz="2000" dirty="0" smtClean="0">
                <a:hlinkClick r:id="rId2"/>
              </a:rPr>
              <a:t>mentor.ieee.org/802.15/dcn/18/15-18-0391-00-004w-minutes-of-august-8th-telco.doc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#8</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August telco meeting </a:t>
            </a:r>
            <a:r>
              <a:rPr lang="en-US" sz="2000" dirty="0"/>
              <a:t>minutes in document </a:t>
            </a:r>
            <a:r>
              <a:rPr lang="en-US" sz="2000" dirty="0" smtClean="0"/>
              <a:t>15-18/391r0</a:t>
            </a:r>
            <a:endParaRPr lang="en-US" sz="2000" dirty="0"/>
          </a:p>
          <a:p>
            <a:endParaRPr lang="en-US" sz="2000" dirty="0"/>
          </a:p>
          <a:p>
            <a:endParaRPr lang="en-US" sz="2000" dirty="0"/>
          </a:p>
          <a:p>
            <a:endParaRPr lang="en-US" sz="2000" dirty="0"/>
          </a:p>
          <a:p>
            <a:r>
              <a:rPr lang="en-US" sz="2000" dirty="0"/>
              <a:t>Moved by</a:t>
            </a:r>
            <a:r>
              <a:rPr lang="en-US" sz="2000" dirty="0" smtClean="0"/>
              <a:t>: </a:t>
            </a:r>
            <a:r>
              <a:rPr lang="en-US" sz="2000" dirty="0" err="1" smtClean="0"/>
              <a:t>Henk</a:t>
            </a:r>
            <a:endParaRPr lang="en-US" sz="2000" dirty="0"/>
          </a:p>
          <a:p>
            <a:r>
              <a:rPr lang="en-US" sz="2000" dirty="0"/>
              <a:t>Seconded by</a:t>
            </a:r>
            <a:r>
              <a:rPr lang="en-US" sz="2000" dirty="0" smtClean="0"/>
              <a:t>: Charlie</a:t>
            </a:r>
            <a:endParaRPr lang="en-US" sz="2000" dirty="0"/>
          </a:p>
          <a:p>
            <a:endParaRPr lang="en-US" sz="2000" dirty="0"/>
          </a:p>
          <a:p>
            <a:r>
              <a:rPr lang="en-US" sz="2000" dirty="0"/>
              <a:t>Y/N/A: motion passes by unanimous consent</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SCHC has been extensively discussed in TG 4w</a:t>
            </a:r>
          </a:p>
          <a:p>
            <a:r>
              <a:rPr lang="en-US" sz="2000" dirty="0" smtClean="0"/>
              <a:t>However: SCHC may also be relevant to other 802.15.4 standards</a:t>
            </a:r>
          </a:p>
          <a:p>
            <a:r>
              <a:rPr lang="en-US" sz="2000" dirty="0" smtClean="0"/>
              <a:t>Presentation in WNG on Wednesday</a:t>
            </a:r>
          </a:p>
          <a:p>
            <a:endParaRPr lang="en-US" sz="2000" dirty="0"/>
          </a:p>
          <a:p>
            <a:r>
              <a:rPr lang="en-US" sz="2000" dirty="0" smtClean="0"/>
              <a:t>No decision on potential shift of the activities to SC IETF</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July Responses to </a:t>
            </a:r>
            <a:r>
              <a:rPr lang="en-US" dirty="0" err="1" smtClean="0"/>
              <a:t>CfP</a:t>
            </a:r>
            <a:r>
              <a:rPr lang="en-US" dirty="0" smtClean="0"/>
              <a:t> </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September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Contributions</a:t>
            </a:r>
            <a:endParaRPr lang="en-US"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146988832"/>
              </p:ext>
            </p:extLst>
          </p:nvPr>
        </p:nvGraphicFramePr>
        <p:xfrm>
          <a:off x="539552" y="2060848"/>
          <a:ext cx="7772399" cy="2073732"/>
        </p:xfrm>
        <a:graphic>
          <a:graphicData uri="http://schemas.openxmlformats.org/drawingml/2006/table">
            <a:tbl>
              <a:tblPr>
                <a:tableStyleId>{5C22544A-7EE6-4342-B048-85BDC9FD1C3A}</a:tableStyleId>
              </a:tblPr>
              <a:tblGrid>
                <a:gridCol w="796019"/>
                <a:gridCol w="3691399"/>
                <a:gridCol w="3284981"/>
              </a:tblGrid>
              <a:tr h="142999">
                <a:tc>
                  <a:txBody>
                    <a:bodyPr/>
                    <a:lstStyle/>
                    <a:p>
                      <a:pPr algn="l" fontAlgn="b"/>
                      <a:r>
                        <a:rPr lang="de-DE" sz="1000" u="none" strike="noStrike" dirty="0">
                          <a:effectLst/>
                        </a:rPr>
                        <a:t>DCN</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a:effectLst/>
                        </a:rPr>
                        <a:t>Title</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err="1">
                          <a:effectLst/>
                        </a:rPr>
                        <a:t>Author</a:t>
                      </a:r>
                      <a:r>
                        <a:rPr lang="de-DE" sz="1000" u="none" strike="noStrike" dirty="0">
                          <a:effectLst/>
                        </a:rPr>
                        <a:t> (Affiliation)</a:t>
                      </a:r>
                      <a:endParaRPr lang="de-DE" sz="1000" b="0" i="0" u="none" strike="noStrike" dirty="0">
                        <a:effectLst/>
                        <a:latin typeface="Arial"/>
                      </a:endParaRPr>
                    </a:p>
                  </a:txBody>
                  <a:tcPr marL="8412" marR="8412" marT="8412" marB="0" anchor="b">
                    <a:solidFill>
                      <a:schemeClr val="bg1">
                        <a:lumMod val="65000"/>
                      </a:schemeClr>
                    </a:solidFill>
                  </a:tcPr>
                </a:tc>
              </a:tr>
              <a:tr h="142999">
                <a:tc>
                  <a:txBody>
                    <a:bodyPr/>
                    <a:lstStyle/>
                    <a:p>
                      <a:pPr algn="r" fontAlgn="b"/>
                      <a:r>
                        <a:rPr lang="de-DE" sz="1000" u="none" strike="noStrike" dirty="0">
                          <a:effectLst/>
                        </a:rPr>
                        <a:t>15-18/417r1</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Text proposal of MAC protocol</a:t>
                      </a:r>
                      <a:endParaRPr lang="en-US" sz="1000" b="0" i="0" u="none" strike="noStrike">
                        <a:effectLst/>
                        <a:latin typeface="Arial"/>
                      </a:endParaRPr>
                    </a:p>
                  </a:txBody>
                  <a:tcPr marL="8412" marR="8412" marT="8412" marB="0" anchor="b"/>
                </a:tc>
                <a:tc>
                  <a:txBody>
                    <a:bodyPr/>
                    <a:lstStyle/>
                    <a:p>
                      <a:pPr algn="l" fontAlgn="b"/>
                      <a:r>
                        <a:rPr lang="de-DE" sz="1000" u="none" strike="noStrike" dirty="0">
                          <a:effectLst/>
                        </a:rPr>
                        <a:t>Jin-</a:t>
                      </a:r>
                      <a:r>
                        <a:rPr lang="de-DE" sz="1000" u="none" strike="noStrike" dirty="0" err="1">
                          <a:effectLst/>
                        </a:rPr>
                        <a:t>Taek</a:t>
                      </a:r>
                      <a:r>
                        <a:rPr lang="de-DE" sz="1000" u="none" strike="noStrike" dirty="0">
                          <a:effectLst/>
                        </a:rPr>
                        <a:t> Lim (KAIST)</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15-18/414r3</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Proposal of New Spectrum for LECIM FSK extension</a:t>
                      </a:r>
                      <a:endParaRPr lang="en-US" sz="1000" b="0" i="0" u="none" strike="noStrike">
                        <a:effectLst/>
                        <a:latin typeface="Arial"/>
                      </a:endParaRPr>
                    </a:p>
                  </a:txBody>
                  <a:tcPr marL="8412" marR="8412" marT="8412" marB="0" anchor="b"/>
                </a:tc>
                <a:tc>
                  <a:txBody>
                    <a:bodyPr/>
                    <a:lstStyle/>
                    <a:p>
                      <a:pPr algn="l" fontAlgn="b"/>
                      <a:r>
                        <a:rPr lang="nn-NO" sz="1000" u="none" strike="noStrike" dirty="0">
                          <a:effectLst/>
                        </a:rPr>
                        <a:t>Yeong Min Jang (Kookmin University)</a:t>
                      </a:r>
                      <a:endParaRPr lang="nn-NO"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15-18/413r1</a:t>
                      </a:r>
                      <a:endParaRPr lang="de-DE" sz="1000" b="0" i="0" u="none" strike="noStrike" dirty="0">
                        <a:effectLst/>
                        <a:latin typeface="Arial"/>
                      </a:endParaRPr>
                    </a:p>
                  </a:txBody>
                  <a:tcPr marL="8412" marR="8412" marT="8412" marB="0" anchor="b"/>
                </a:tc>
                <a:tc>
                  <a:txBody>
                    <a:bodyPr/>
                    <a:lstStyle/>
                    <a:p>
                      <a:pPr algn="l" fontAlgn="b"/>
                      <a:r>
                        <a:rPr lang="en-US" sz="1000" u="none" strike="noStrike" dirty="0">
                          <a:effectLst/>
                        </a:rPr>
                        <a:t>Proposal of FSK LECIM PHY extension</a:t>
                      </a:r>
                      <a:endParaRPr lang="en-US" sz="1000" b="0" i="0" u="none" strike="noStrike" dirty="0">
                        <a:effectLst/>
                        <a:latin typeface="Arial"/>
                      </a:endParaRPr>
                    </a:p>
                  </a:txBody>
                  <a:tcPr marL="8412" marR="8412" marT="8412" marB="0" anchor="b"/>
                </a:tc>
                <a:tc>
                  <a:txBody>
                    <a:bodyPr/>
                    <a:lstStyle/>
                    <a:p>
                      <a:pPr algn="l" fontAlgn="b"/>
                      <a:r>
                        <a:rPr lang="nn-NO" sz="1000" u="none" strike="noStrike" dirty="0">
                          <a:effectLst/>
                        </a:rPr>
                        <a:t>Yeong Min Jang (Kookmin University)</a:t>
                      </a:r>
                      <a:endParaRPr lang="nn-NO" sz="1000" b="0" i="0" u="none" strike="noStrike" dirty="0">
                        <a:effectLst/>
                        <a:latin typeface="Arial"/>
                      </a:endParaRPr>
                    </a:p>
                  </a:txBody>
                  <a:tcPr marL="8412" marR="8412" marT="8412" marB="0" anchor="b"/>
                </a:tc>
              </a:tr>
              <a:tr h="277586">
                <a:tc>
                  <a:txBody>
                    <a:bodyPr/>
                    <a:lstStyle/>
                    <a:p>
                      <a:pPr algn="r" fontAlgn="b"/>
                      <a:r>
                        <a:rPr lang="de-DE" sz="1000" u="none" strike="noStrike">
                          <a:effectLst/>
                        </a:rPr>
                        <a:t>15-18/412r0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802.15.4w Fraunhofer IIS proposal technical guidance topics</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Johannes Wechsler (Fraunhofer Institute for Integrated Circuits IIS)</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15-18/407r0</a:t>
                      </a:r>
                      <a:endParaRPr lang="de-DE" sz="1000" b="0" i="0" u="none" strike="noStrike">
                        <a:effectLst/>
                        <a:latin typeface="Arial"/>
                      </a:endParaRPr>
                    </a:p>
                  </a:txBody>
                  <a:tcPr marL="8412" marR="8412" marT="8412" marB="0" anchor="b"/>
                </a:tc>
                <a:tc>
                  <a:txBody>
                    <a:bodyPr/>
                    <a:lstStyle/>
                    <a:p>
                      <a:pPr algn="l" fontAlgn="b"/>
                      <a:r>
                        <a:rPr lang="en-US" sz="1000" u="none" strike="noStrike">
                          <a:effectLst/>
                        </a:rPr>
                        <a:t>Text proposal of priority-based CSMA/CA for LPWA</a:t>
                      </a:r>
                      <a:endParaRPr lang="en-US" sz="1000" b="0" i="0" u="none" strike="noStrike">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15-18/406r0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Proposal of priority-based CSMA/CA for LPWA</a:t>
                      </a:r>
                      <a:endParaRPr lang="en-US" sz="1000" b="0" i="0" u="none" strike="noStrike" dirty="0">
                        <a:effectLst/>
                        <a:latin typeface="Arial"/>
                      </a:endParaRPr>
                    </a:p>
                  </a:txBody>
                  <a:tcPr marL="8412" marR="8412" marT="8412" marB="0" anchor="b"/>
                </a:tc>
                <a:tc>
                  <a:txBody>
                    <a:bodyPr/>
                    <a:lstStyle/>
                    <a:p>
                      <a:pPr algn="l" fontAlgn="b"/>
                      <a:r>
                        <a:rPr lang="de-DE" sz="1000" u="none" strike="noStrike" dirty="0" err="1">
                          <a:effectLst/>
                        </a:rPr>
                        <a:t>Kunmin</a:t>
                      </a:r>
                      <a:r>
                        <a:rPr lang="de-DE" sz="1000" u="none" strike="noStrike" dirty="0">
                          <a:effectLst/>
                        </a:rPr>
                        <a:t> </a:t>
                      </a:r>
                      <a:r>
                        <a:rPr lang="de-DE" sz="1000" u="none" strike="noStrike" dirty="0" err="1">
                          <a:effectLst/>
                        </a:rPr>
                        <a:t>Yeo</a:t>
                      </a:r>
                      <a:r>
                        <a:rPr lang="de-DE" sz="1000" u="none" strike="noStrike" dirty="0">
                          <a:effectLst/>
                        </a:rPr>
                        <a:t> (ETRI)</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a:effectLst/>
                        </a:rPr>
                        <a:t>15-18/405r0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Text proposal for LPWA repeater</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15-18/404r0</a:t>
                      </a:r>
                      <a:endParaRPr lang="de-DE" sz="1000" b="0" i="0" u="none" strike="noStrike">
                        <a:effectLst/>
                        <a:latin typeface="Arial"/>
                      </a:endParaRPr>
                    </a:p>
                  </a:txBody>
                  <a:tcPr marL="8412" marR="8412" marT="8412" marB="0" anchor="b"/>
                </a:tc>
                <a:tc>
                  <a:txBody>
                    <a:bodyPr/>
                    <a:lstStyle/>
                    <a:p>
                      <a:pPr algn="l" fontAlgn="b"/>
                      <a:r>
                        <a:rPr lang="de-DE" sz="1000" u="none" strike="noStrike" dirty="0" err="1">
                          <a:effectLst/>
                        </a:rPr>
                        <a:t>Proposal</a:t>
                      </a:r>
                      <a:r>
                        <a:rPr lang="de-DE" sz="1000" u="none" strike="noStrike" dirty="0">
                          <a:effectLst/>
                        </a:rPr>
                        <a:t> </a:t>
                      </a:r>
                      <a:r>
                        <a:rPr lang="de-DE" sz="1000" u="none" strike="noStrike" dirty="0" err="1">
                          <a:effectLst/>
                        </a:rPr>
                        <a:t>for</a:t>
                      </a:r>
                      <a:r>
                        <a:rPr lang="de-DE" sz="1000" u="none" strike="noStrike" dirty="0">
                          <a:effectLst/>
                        </a:rPr>
                        <a:t> LPWA </a:t>
                      </a:r>
                      <a:r>
                        <a:rPr lang="de-DE" sz="1000" u="none" strike="noStrike" dirty="0" err="1">
                          <a:effectLst/>
                        </a:rPr>
                        <a:t>repeater</a:t>
                      </a:r>
                      <a:endParaRPr lang="de-DE" sz="1000" b="0" i="0" u="none" strike="noStrike" dirty="0">
                        <a:effectLst/>
                        <a:latin typeface="Arial"/>
                      </a:endParaRPr>
                    </a:p>
                  </a:txBody>
                  <a:tcPr marL="8412" marR="8412" marT="8412" marB="0" anchor="b"/>
                </a:tc>
                <a:tc>
                  <a:txBody>
                    <a:bodyPr/>
                    <a:lstStyle/>
                    <a:p>
                      <a:pPr algn="l" fontAlgn="b"/>
                      <a:r>
                        <a:rPr lang="de-DE" sz="1000" u="none" strike="noStrike" dirty="0" err="1">
                          <a:effectLst/>
                        </a:rPr>
                        <a:t>Kunmin</a:t>
                      </a:r>
                      <a:r>
                        <a:rPr lang="de-DE" sz="1000" u="none" strike="noStrike" dirty="0">
                          <a:effectLst/>
                        </a:rPr>
                        <a:t> </a:t>
                      </a:r>
                      <a:r>
                        <a:rPr lang="de-DE" sz="1000" u="none" strike="noStrike" dirty="0" err="1">
                          <a:effectLst/>
                        </a:rPr>
                        <a:t>Yeo</a:t>
                      </a:r>
                      <a:r>
                        <a:rPr lang="de-DE" sz="1000" u="none" strike="noStrike" dirty="0">
                          <a:effectLst/>
                        </a:rPr>
                        <a:t> (ETRI)</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a:effectLst/>
                        </a:rPr>
                        <a:t>15-18/400r0</a:t>
                      </a:r>
                      <a:endParaRPr lang="de-DE" sz="1000" b="0" i="0" u="none" strike="noStrike">
                        <a:effectLst/>
                        <a:latin typeface="Arial"/>
                      </a:endParaRPr>
                    </a:p>
                  </a:txBody>
                  <a:tcPr marL="8412" marR="8412" marT="8412" marB="0" anchor="b"/>
                </a:tc>
                <a:tc>
                  <a:txBody>
                    <a:bodyPr/>
                    <a:lstStyle/>
                    <a:p>
                      <a:pPr algn="l" fontAlgn="b"/>
                      <a:r>
                        <a:rPr lang="de-DE" sz="1000" u="none" strike="noStrike">
                          <a:effectLst/>
                        </a:rPr>
                        <a:t>Text proposal of LDPC</a:t>
                      </a:r>
                      <a:endParaRPr lang="de-DE" sz="1000" b="0" i="0" u="none" strike="noStrike">
                        <a:effectLst/>
                        <a:latin typeface="Arial"/>
                      </a:endParaRPr>
                    </a:p>
                  </a:txBody>
                  <a:tcPr marL="8412" marR="8412" marT="8412" marB="0" anchor="b"/>
                </a:tc>
                <a:tc>
                  <a:txBody>
                    <a:bodyPr/>
                    <a:lstStyle/>
                    <a:p>
                      <a:pPr algn="l" fontAlgn="b"/>
                      <a:r>
                        <a:rPr lang="de-DE" sz="1000" u="none" strike="noStrike" dirty="0">
                          <a:effectLst/>
                        </a:rPr>
                        <a:t>Nabil Loghin (Sony Europe Limited)</a:t>
                      </a:r>
                      <a:endParaRPr lang="de-DE" sz="1000" b="0" i="0" u="none" strike="noStrike" dirty="0">
                        <a:effectLst/>
                        <a:latin typeface="Arial"/>
                      </a:endParaRPr>
                    </a:p>
                  </a:txBody>
                  <a:tcPr marL="8412" marR="8412" marT="8412" marB="0" anchor="b"/>
                </a:tc>
              </a:tr>
              <a:tr h="277586">
                <a:tc>
                  <a:txBody>
                    <a:bodyPr/>
                    <a:lstStyle/>
                    <a:p>
                      <a:pPr algn="r" fontAlgn="b"/>
                      <a:r>
                        <a:rPr lang="de-DE" sz="1000" u="none" strike="noStrike">
                          <a:effectLst/>
                        </a:rPr>
                        <a:t>15-18/399r0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Proposal of LDPC (Low Density Parity Check) Code for LPWA - additional results</a:t>
                      </a:r>
                      <a:endParaRPr lang="en-US" sz="1000" b="0" i="0" u="none" strike="noStrike" dirty="0">
                        <a:effectLst/>
                        <a:latin typeface="Arial"/>
                      </a:endParaRPr>
                    </a:p>
                  </a:txBody>
                  <a:tcPr marL="8412" marR="8412" marT="8412" marB="0" anchor="b"/>
                </a:tc>
                <a:tc>
                  <a:txBody>
                    <a:bodyPr/>
                    <a:lstStyle/>
                    <a:p>
                      <a:pPr algn="l" fontAlgn="b"/>
                      <a:r>
                        <a:rPr lang="de-DE" sz="1000" u="none" strike="noStrike" dirty="0">
                          <a:effectLst/>
                        </a:rPr>
                        <a:t>Nabil Loghin (Sony Europe)</a:t>
                      </a:r>
                      <a:endParaRPr lang="de-DE" sz="1000" b="0" i="0" u="none" strike="noStrike" dirty="0">
                        <a:effectLst/>
                        <a:latin typeface="Arial"/>
                      </a:endParaRPr>
                    </a:p>
                  </a:txBody>
                  <a:tcPr marL="8412" marR="8412" marT="8412" marB="0" anchor="b"/>
                </a:tc>
              </a:tr>
            </a:tbl>
          </a:graphicData>
        </a:graphic>
      </p:graphicFrame>
    </p:spTree>
    <p:extLst>
      <p:ext uri="{BB962C8B-B14F-4D97-AF65-F5344CB8AC3E}">
        <p14:creationId xmlns:p14="http://schemas.microsoft.com/office/powerpoint/2010/main" val="1034612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pPr fontAlgn="b"/>
            <a:r>
              <a:rPr lang="en-US" sz="2000" dirty="0" smtClean="0"/>
              <a:t>Proposal </a:t>
            </a:r>
            <a:r>
              <a:rPr lang="en-US" sz="2000" dirty="0"/>
              <a:t>of LDPC (Low Density Parity Check) Code for LPWA - additional </a:t>
            </a:r>
            <a:r>
              <a:rPr lang="en-US" sz="2000" dirty="0" smtClean="0"/>
              <a:t>results, </a:t>
            </a:r>
            <a:r>
              <a:rPr lang="de-DE" sz="2000" dirty="0" smtClean="0"/>
              <a:t>Nabil </a:t>
            </a:r>
            <a:r>
              <a:rPr lang="de-DE" sz="2000" dirty="0"/>
              <a:t>Loghin (Sony Europe</a:t>
            </a:r>
            <a:r>
              <a:rPr lang="de-DE" sz="2000" dirty="0" smtClean="0"/>
              <a:t>), </a:t>
            </a:r>
            <a:r>
              <a:rPr lang="de-DE" sz="2000" dirty="0"/>
              <a:t>15-18/399r0</a:t>
            </a:r>
          </a:p>
          <a:p>
            <a:pPr fontAlgn="b"/>
            <a:endParaRPr lang="de-DE"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3330587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000" dirty="0"/>
              <a:t>802.15.4w Fraunhofer IIS proposal discussion </a:t>
            </a:r>
            <a:r>
              <a:rPr lang="en-US" sz="2000" dirty="0" smtClean="0"/>
              <a:t>slides, </a:t>
            </a:r>
            <a:r>
              <a:rPr lang="en-US" sz="2000" dirty="0"/>
              <a:t>	Johannes Wechsler (Fraunhofer Institute for Integrated Circuits IIS</a:t>
            </a:r>
            <a:r>
              <a:rPr lang="en-US" sz="2000" dirty="0" smtClean="0"/>
              <a:t>), 15-18/447r1</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461315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for LPWA repeater, </a:t>
            </a:r>
            <a:r>
              <a:rPr lang="en-US" sz="2000" dirty="0" err="1" smtClean="0"/>
              <a:t>Kunmin</a:t>
            </a:r>
            <a:r>
              <a:rPr lang="en-US" sz="2000" dirty="0" smtClean="0"/>
              <a:t> Yeo (ETRI), 15-18/404r0</a:t>
            </a:r>
          </a:p>
          <a:p>
            <a:pPr fontAlgn="b"/>
            <a:endParaRPr lang="en-US" sz="2000" dirty="0" smtClean="0"/>
          </a:p>
          <a:p>
            <a:pPr fontAlgn="b"/>
            <a:r>
              <a:rPr lang="en-US" sz="2000" dirty="0" smtClean="0"/>
              <a:t>Suggestions by the group:</a:t>
            </a:r>
          </a:p>
          <a:p>
            <a:pPr lvl="1" fontAlgn="b"/>
            <a:r>
              <a:rPr lang="en-US" sz="1600" dirty="0" smtClean="0"/>
              <a:t>Additional PHY simulations are required to show the effects in case of collisions</a:t>
            </a:r>
          </a:p>
          <a:p>
            <a:pPr lvl="1" fontAlgn="b"/>
            <a:r>
              <a:rPr lang="en-US" sz="1600" dirty="0" smtClean="0"/>
              <a:t>Compare the performance of the routing to existing techniques, e.g. 802.15.10</a:t>
            </a:r>
          </a:p>
          <a:p>
            <a:pPr lvl="1" fontAlgn="b"/>
            <a:r>
              <a:rPr lang="en-US" sz="1600" dirty="0" smtClean="0"/>
              <a:t>Show how the system covers the problem that the system is not </a:t>
            </a:r>
            <a:r>
              <a:rPr lang="en-US" sz="1600" dirty="0" err="1" smtClean="0"/>
              <a:t>highjacked</a:t>
            </a:r>
            <a:r>
              <a:rPr lang="en-US" sz="1600" dirty="0" smtClean="0"/>
              <a:t> by other users and that broadcast storm can be avoided</a:t>
            </a:r>
          </a:p>
          <a:p>
            <a:pPr lvl="1" fontAlgn="b"/>
            <a:endParaRPr lang="en-US" sz="16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931207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of priority-based CSMA/CA for LPWA, </a:t>
            </a:r>
            <a:r>
              <a:rPr lang="en-US" sz="2000" dirty="0" err="1" smtClean="0"/>
              <a:t>Kunmin</a:t>
            </a:r>
            <a:r>
              <a:rPr lang="en-US" sz="2000" dirty="0" smtClean="0"/>
              <a:t> Yeo (ETRI), 15-18/406r0</a:t>
            </a:r>
          </a:p>
          <a:p>
            <a:pPr fontAlgn="b"/>
            <a:endParaRPr lang="en-US" sz="2000" dirty="0" smtClean="0"/>
          </a:p>
          <a:p>
            <a:pPr fontAlgn="b"/>
            <a:r>
              <a:rPr lang="en-US" sz="2000" dirty="0" smtClean="0"/>
              <a:t>Suggestions by the group:</a:t>
            </a:r>
          </a:p>
          <a:p>
            <a:pPr lvl="1" fontAlgn="b"/>
            <a:r>
              <a:rPr lang="en-US" sz="1600" dirty="0" smtClean="0"/>
              <a:t>Backoff of -65 dBm seems pretty high, check with IEEE coexistence</a:t>
            </a:r>
            <a:endParaRPr lang="en-US" sz="16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462403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a:t>
            </a:r>
            <a:r>
              <a:rPr lang="en-US" sz="2000" dirty="0"/>
              <a:t>of New Spectrum for LECIM FSK </a:t>
            </a:r>
            <a:r>
              <a:rPr lang="en-US" sz="2000" dirty="0" smtClean="0"/>
              <a:t>extension, </a:t>
            </a:r>
            <a:r>
              <a:rPr lang="nn-NO" sz="2000" dirty="0" smtClean="0"/>
              <a:t>Yeong </a:t>
            </a:r>
            <a:r>
              <a:rPr lang="nn-NO" sz="2000" dirty="0"/>
              <a:t>Min Jang (Kookmin University</a:t>
            </a:r>
            <a:r>
              <a:rPr lang="nn-NO" sz="2000" dirty="0" smtClean="0"/>
              <a:t>), </a:t>
            </a:r>
            <a:r>
              <a:rPr lang="de-DE" sz="2000" dirty="0" smtClean="0"/>
              <a:t>15-18/414r3</a:t>
            </a:r>
            <a:endParaRPr lang="de-DE" sz="2000" dirty="0"/>
          </a:p>
          <a:p>
            <a:pPr fontAlgn="b"/>
            <a:endParaRPr lang="de-DE"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2979950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Summarized Proposals Overview</a:t>
            </a:r>
            <a:endParaRPr lang="en-US" dirty="0"/>
          </a:p>
        </p:txBody>
      </p:sp>
      <p:sp>
        <p:nvSpPr>
          <p:cNvPr id="3" name="Inhaltsplatzhalter 2"/>
          <p:cNvSpPr>
            <a:spLocks noGrp="1"/>
          </p:cNvSpPr>
          <p:nvPr>
            <p:ph idx="1"/>
          </p:nvPr>
        </p:nvSpPr>
        <p:spPr/>
        <p:txBody>
          <a:bodyPr/>
          <a:lstStyle/>
          <a:p>
            <a:r>
              <a:rPr lang="en-US" sz="2000" dirty="0" smtClean="0"/>
              <a:t>Proposal: Summarize all responses to the </a:t>
            </a:r>
            <a:r>
              <a:rPr lang="en-US" sz="2000" dirty="0" err="1" smtClean="0"/>
              <a:t>CfP</a:t>
            </a:r>
            <a:r>
              <a:rPr lang="en-US" sz="2000" dirty="0" smtClean="0"/>
              <a:t> in a single document to get a full overview and to identify potential issues</a:t>
            </a:r>
          </a:p>
          <a:p>
            <a:endParaRPr lang="en-US" sz="2000" dirty="0" smtClean="0"/>
          </a:p>
          <a:p>
            <a:r>
              <a:rPr lang="en-US" sz="2000" dirty="0" smtClean="0"/>
              <a:t>Skeleton document is contained in document 15-18/453r0 </a:t>
            </a:r>
            <a:r>
              <a:rPr lang="en-US" sz="2000" dirty="0" smtClean="0">
                <a:hlinkClick r:id="rId2"/>
              </a:rPr>
              <a:t>https</a:t>
            </a:r>
            <a:r>
              <a:rPr lang="en-US" sz="2000" dirty="0">
                <a:hlinkClick r:id="rId2"/>
              </a:rPr>
              <a:t>://</a:t>
            </a:r>
            <a:r>
              <a:rPr lang="en-US" sz="2000" dirty="0" smtClean="0">
                <a:hlinkClick r:id="rId2"/>
              </a:rPr>
              <a:t>mentor.ieee.org/802.15/dcn/18/15-18-0453-00-004w-cfp-responses-overview.docx</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2746125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#9</a:t>
            </a:r>
            <a:endParaRPr lang="en-US" dirty="0"/>
          </a:p>
        </p:txBody>
      </p:sp>
      <p:sp>
        <p:nvSpPr>
          <p:cNvPr id="3" name="Inhaltsplatzhalter 2"/>
          <p:cNvSpPr>
            <a:spLocks noGrp="1"/>
          </p:cNvSpPr>
          <p:nvPr>
            <p:ph idx="1"/>
          </p:nvPr>
        </p:nvSpPr>
        <p:spPr/>
        <p:txBody>
          <a:bodyPr/>
          <a:lstStyle/>
          <a:p>
            <a:pPr>
              <a:tabLst>
                <a:tab pos="1073150" algn="l"/>
              </a:tabLst>
            </a:pPr>
            <a:r>
              <a:rPr lang="en-US" sz="2800" dirty="0" smtClean="0"/>
              <a:t>Move to elect Johannes Wechsler (Fraunhofer IIS) as the technical editor of the TG4w</a:t>
            </a:r>
          </a:p>
          <a:p>
            <a:pPr>
              <a:tabLst>
                <a:tab pos="1073150" algn="l"/>
              </a:tabLst>
            </a:pPr>
            <a:endParaRPr lang="en-US" sz="2800" dirty="0" smtClean="0"/>
          </a:p>
          <a:p>
            <a:pPr>
              <a:tabLst>
                <a:tab pos="1073150" algn="l"/>
              </a:tabLst>
            </a:pPr>
            <a:r>
              <a:rPr lang="en-US" sz="2800" dirty="0" smtClean="0"/>
              <a:t>Moved by: </a:t>
            </a:r>
            <a:r>
              <a:rPr lang="de-DE" sz="2800" dirty="0" err="1"/>
              <a:t>Yeong</a:t>
            </a:r>
            <a:r>
              <a:rPr lang="de-DE" sz="2800" dirty="0"/>
              <a:t> Min</a:t>
            </a:r>
            <a:endParaRPr lang="en-US" sz="2800" dirty="0" smtClean="0"/>
          </a:p>
          <a:p>
            <a:pPr>
              <a:tabLst>
                <a:tab pos="1073150" algn="l"/>
              </a:tabLst>
            </a:pPr>
            <a:r>
              <a:rPr lang="en-US" sz="2800" dirty="0" smtClean="0"/>
              <a:t>Second: </a:t>
            </a:r>
            <a:r>
              <a:rPr lang="en-US" sz="2800" dirty="0" err="1" smtClean="0"/>
              <a:t>Henk</a:t>
            </a:r>
            <a:endParaRPr lang="en-US" sz="2800" dirty="0" smtClean="0"/>
          </a:p>
          <a:p>
            <a:pPr>
              <a:tabLst>
                <a:tab pos="1073150" algn="l"/>
              </a:tabLst>
            </a:pPr>
            <a:endParaRPr lang="en-US" sz="2800" dirty="0"/>
          </a:p>
          <a:p>
            <a:pPr>
              <a:tabLst>
                <a:tab pos="1073150" algn="l"/>
              </a:tabLst>
            </a:pPr>
            <a:r>
              <a:rPr lang="en-US" sz="2800" dirty="0" smtClean="0"/>
              <a:t>Y/N/A: motion passes</a:t>
            </a:r>
            <a:endParaRPr lang="en-US" sz="28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695167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Further Discussion on Summarized Proposals Overview</a:t>
            </a:r>
            <a:endParaRPr lang="en-US" dirty="0"/>
          </a:p>
        </p:txBody>
      </p:sp>
      <p:sp>
        <p:nvSpPr>
          <p:cNvPr id="3" name="Inhaltsplatzhalter 2"/>
          <p:cNvSpPr>
            <a:spLocks noGrp="1"/>
          </p:cNvSpPr>
          <p:nvPr>
            <p:ph idx="1"/>
          </p:nvPr>
        </p:nvSpPr>
        <p:spPr/>
        <p:txBody>
          <a:bodyPr/>
          <a:lstStyle/>
          <a:p>
            <a:r>
              <a:rPr lang="en-US" sz="2000" dirty="0" smtClean="0"/>
              <a:t>Proposal: Further discussion of </a:t>
            </a:r>
            <a:r>
              <a:rPr lang="en-US" sz="2000" dirty="0"/>
              <a:t>the </a:t>
            </a:r>
            <a:r>
              <a:rPr lang="en-US" sz="2000" dirty="0" err="1"/>
              <a:t>CfP</a:t>
            </a:r>
            <a:r>
              <a:rPr lang="en-US" sz="2000" dirty="0"/>
              <a:t> Responses </a:t>
            </a:r>
            <a:r>
              <a:rPr lang="en-US" sz="2000" dirty="0" smtClean="0"/>
              <a:t>Overview document in 15-18/453r2 </a:t>
            </a:r>
            <a:r>
              <a:rPr lang="en-US" sz="2000" dirty="0" smtClean="0">
                <a:hlinkClick r:id="rId2"/>
              </a:rPr>
              <a:t>https</a:t>
            </a:r>
            <a:r>
              <a:rPr lang="en-US" sz="2000" dirty="0">
                <a:hlinkClick r:id="rId2"/>
              </a:rPr>
              <a:t>://</a:t>
            </a:r>
            <a:r>
              <a:rPr lang="en-US" sz="2000" dirty="0" smtClean="0">
                <a:hlinkClick r:id="rId2"/>
              </a:rPr>
              <a:t>mentor.ieee.org/802.15/dcn/18/15-18-0453-02-004w-cfp-responses-overview.docx</a:t>
            </a:r>
            <a:endParaRPr lang="en-US" sz="2000" dirty="0" smtClean="0"/>
          </a:p>
          <a:p>
            <a:endParaRPr lang="en-US" sz="2000" dirty="0"/>
          </a:p>
          <a:p>
            <a:r>
              <a:rPr lang="en-US" sz="2000" dirty="0" smtClean="0"/>
              <a:t>Goal: Identification of potential issues and definition of technical input for the first draft document</a:t>
            </a:r>
          </a:p>
          <a:p>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34069670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 Motion </a:t>
            </a:r>
            <a:r>
              <a:rPr lang="en-US" dirty="0" smtClean="0"/>
              <a:t>#10</a:t>
            </a:r>
            <a:endParaRPr lang="en-US" dirty="0"/>
          </a:p>
        </p:txBody>
      </p:sp>
      <p:sp>
        <p:nvSpPr>
          <p:cNvPr id="3" name="Inhaltsplatzhalter 2"/>
          <p:cNvSpPr>
            <a:spLocks noGrp="1"/>
          </p:cNvSpPr>
          <p:nvPr>
            <p:ph idx="1"/>
          </p:nvPr>
        </p:nvSpPr>
        <p:spPr/>
        <p:txBody>
          <a:bodyPr/>
          <a:lstStyle/>
          <a:p>
            <a:r>
              <a:rPr lang="en-US" sz="2800" dirty="0" smtClean="0"/>
              <a:t>Move to approve the technologies merged in document 15-18/453r3 as basis for the creation of the first draft document</a:t>
            </a:r>
          </a:p>
          <a:p>
            <a:pPr>
              <a:tabLst>
                <a:tab pos="1073150" algn="l"/>
              </a:tabLst>
            </a:pPr>
            <a:endParaRPr lang="en-US" sz="2800" dirty="0" smtClean="0"/>
          </a:p>
          <a:p>
            <a:pPr>
              <a:tabLst>
                <a:tab pos="1073150" algn="l"/>
              </a:tabLst>
            </a:pPr>
            <a:r>
              <a:rPr lang="en-US" sz="2800" dirty="0" smtClean="0"/>
              <a:t>Moved </a:t>
            </a:r>
            <a:r>
              <a:rPr lang="en-US" sz="2800" dirty="0"/>
              <a:t>by</a:t>
            </a:r>
            <a:r>
              <a:rPr lang="en-US" sz="2800" dirty="0" smtClean="0"/>
              <a:t>: Charlie</a:t>
            </a:r>
            <a:endParaRPr lang="en-US" sz="2800" dirty="0"/>
          </a:p>
          <a:p>
            <a:pPr>
              <a:tabLst>
                <a:tab pos="1073150" algn="l"/>
              </a:tabLst>
            </a:pPr>
            <a:r>
              <a:rPr lang="en-US" sz="2800" dirty="0"/>
              <a:t>Second</a:t>
            </a:r>
            <a:r>
              <a:rPr lang="en-US" sz="2800" dirty="0" smtClean="0"/>
              <a:t>: Johannes</a:t>
            </a:r>
            <a:endParaRPr lang="en-US" sz="2800" dirty="0"/>
          </a:p>
          <a:p>
            <a:pPr>
              <a:tabLst>
                <a:tab pos="1073150" algn="l"/>
              </a:tabLst>
            </a:pPr>
            <a:endParaRPr lang="en-US" sz="2800" dirty="0"/>
          </a:p>
          <a:p>
            <a:pPr>
              <a:tabLst>
                <a:tab pos="1073150" algn="l"/>
              </a:tabLst>
            </a:pPr>
            <a:r>
              <a:rPr lang="en-US" sz="2800" dirty="0"/>
              <a:t>Y/N/A: </a:t>
            </a:r>
            <a:r>
              <a:rPr lang="en-US" sz="2800" dirty="0" smtClean="0"/>
              <a:t>motion passes</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393149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PHY Simulation Assumptions for </a:t>
            </a:r>
            <a:r>
              <a:rPr lang="en-US" dirty="0"/>
              <a:t>ETRI Proposal 15-18/405r0</a:t>
            </a:r>
          </a:p>
        </p:txBody>
      </p:sp>
      <p:sp>
        <p:nvSpPr>
          <p:cNvPr id="3" name="Inhaltsplatzhalter 2"/>
          <p:cNvSpPr>
            <a:spLocks noGrp="1"/>
          </p:cNvSpPr>
          <p:nvPr>
            <p:ph idx="1"/>
          </p:nvPr>
        </p:nvSpPr>
        <p:spPr/>
        <p:txBody>
          <a:bodyPr/>
          <a:lstStyle/>
          <a:p>
            <a:r>
              <a:rPr lang="en-US" sz="2400" dirty="0" smtClean="0"/>
              <a:t>Two transmitters, received with identical reception level</a:t>
            </a:r>
          </a:p>
          <a:p>
            <a:r>
              <a:rPr lang="en-US" sz="2400" dirty="0" smtClean="0"/>
              <a:t>Frequency shift between the two transmitters of 10kHz to simulate the crystal oscillator tolerance</a:t>
            </a:r>
          </a:p>
          <a:p>
            <a:r>
              <a:rPr lang="en-US" sz="2400" dirty="0" smtClean="0"/>
              <a:t>FSK modulation with modulation index 2 and 12.5kB/s</a:t>
            </a:r>
          </a:p>
          <a:p>
            <a:r>
              <a:rPr lang="en-US" sz="2400" dirty="0" smtClean="0"/>
              <a:t>Uncoded or convolutional code with rate 1/2</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9599509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LECIM DSSS Fragmentation</a:t>
            </a:r>
            <a:endParaRPr lang="en-US" dirty="0"/>
          </a:p>
        </p:txBody>
      </p:sp>
      <p:sp>
        <p:nvSpPr>
          <p:cNvPr id="3" name="Inhaltsplatzhalter 2"/>
          <p:cNvSpPr>
            <a:spLocks noGrp="1"/>
          </p:cNvSpPr>
          <p:nvPr>
            <p:ph idx="1"/>
          </p:nvPr>
        </p:nvSpPr>
        <p:spPr/>
        <p:txBody>
          <a:bodyPr/>
          <a:lstStyle/>
          <a:p>
            <a:r>
              <a:rPr lang="en-US" sz="2400" dirty="0" smtClean="0"/>
              <a:t>The LECIM DSSS PHY enables highly efficient fragmentation if long packets have to be transmitted</a:t>
            </a:r>
          </a:p>
          <a:p>
            <a:r>
              <a:rPr lang="en-US" sz="2400" dirty="0" smtClean="0"/>
              <a:t>No technical reason why this is not included in the LECIM FSK PHY, as it does not rely on any kind of modulation</a:t>
            </a:r>
          </a:p>
          <a:p>
            <a:endParaRPr lang="en-US" sz="2400" dirty="0"/>
          </a:p>
          <a:p>
            <a:r>
              <a:rPr lang="en-US" sz="2400" dirty="0" smtClean="0"/>
              <a:t>Proposal: Add LECIM DSSS PHY fragmentation also to the LECIM FSK PHY</a:t>
            </a:r>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27639090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 Motion </a:t>
            </a:r>
            <a:r>
              <a:rPr lang="en-US" dirty="0" smtClean="0"/>
              <a:t>#11</a:t>
            </a:r>
            <a:endParaRPr lang="en-US" dirty="0"/>
          </a:p>
        </p:txBody>
      </p:sp>
      <p:sp>
        <p:nvSpPr>
          <p:cNvPr id="3" name="Inhaltsplatzhalter 2"/>
          <p:cNvSpPr>
            <a:spLocks noGrp="1"/>
          </p:cNvSpPr>
          <p:nvPr>
            <p:ph idx="1"/>
          </p:nvPr>
        </p:nvSpPr>
        <p:spPr/>
        <p:txBody>
          <a:bodyPr/>
          <a:lstStyle/>
          <a:p>
            <a:r>
              <a:rPr lang="en-US" sz="2800" dirty="0"/>
              <a:t>Move to </a:t>
            </a:r>
            <a:r>
              <a:rPr lang="en-US" sz="2800" dirty="0" smtClean="0"/>
              <a:t>include the LECIM DSSS PHY fragmentation into the developed amendment</a:t>
            </a:r>
          </a:p>
          <a:p>
            <a:endParaRPr lang="en-US" sz="2800" dirty="0"/>
          </a:p>
          <a:p>
            <a:r>
              <a:rPr lang="en-US" sz="2800" dirty="0"/>
              <a:t>Moved by</a:t>
            </a:r>
            <a:r>
              <a:rPr lang="en-US" sz="2800" dirty="0" smtClean="0"/>
              <a:t>: Pat</a:t>
            </a:r>
            <a:endParaRPr lang="en-US" sz="2800" dirty="0"/>
          </a:p>
          <a:p>
            <a:r>
              <a:rPr lang="en-US" sz="2800" dirty="0"/>
              <a:t>Second</a:t>
            </a:r>
            <a:r>
              <a:rPr lang="en-US" sz="2800" dirty="0" smtClean="0"/>
              <a:t>: Charlie</a:t>
            </a:r>
            <a:endParaRPr lang="en-US" sz="2800" dirty="0"/>
          </a:p>
          <a:p>
            <a:endParaRPr lang="en-US" sz="2800" dirty="0"/>
          </a:p>
          <a:p>
            <a:r>
              <a:rPr lang="en-US" sz="2800" dirty="0"/>
              <a:t>Y/N/A: </a:t>
            </a:r>
            <a:r>
              <a:rPr lang="en-US" sz="2800" dirty="0" smtClean="0"/>
              <a:t>motion passes</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9692650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Assurance Document</a:t>
            </a:r>
            <a:endParaRPr lang="en-US" dirty="0"/>
          </a:p>
        </p:txBody>
      </p:sp>
      <p:sp>
        <p:nvSpPr>
          <p:cNvPr id="3" name="Inhaltsplatzhalter 2"/>
          <p:cNvSpPr>
            <a:spLocks noGrp="1"/>
          </p:cNvSpPr>
          <p:nvPr>
            <p:ph idx="1"/>
          </p:nvPr>
        </p:nvSpPr>
        <p:spPr/>
        <p:txBody>
          <a:bodyPr/>
          <a:lstStyle/>
          <a:p>
            <a:pPr>
              <a:tabLst>
                <a:tab pos="82550" algn="l"/>
              </a:tabLst>
            </a:pPr>
            <a:r>
              <a:rPr lang="en-US" sz="2000" dirty="0" smtClean="0"/>
              <a:t>What do we have to provide?</a:t>
            </a:r>
          </a:p>
          <a:p>
            <a:pPr>
              <a:tabLst>
                <a:tab pos="82550" algn="l"/>
              </a:tabLst>
            </a:pPr>
            <a:endParaRPr lang="en-US" sz="2000" dirty="0" smtClean="0"/>
          </a:p>
          <a:p>
            <a:pPr>
              <a:tabLst>
                <a:tab pos="82550" algn="l"/>
              </a:tabLst>
            </a:pPr>
            <a:r>
              <a:rPr lang="en-US" sz="2000" dirty="0" smtClean="0"/>
              <a:t>802.15.4k Coexistence assurance document is available on mentor: </a:t>
            </a:r>
            <a:r>
              <a:rPr lang="en-US" sz="2000" dirty="0" smtClean="0">
                <a:hlinkClick r:id="rId2"/>
              </a:rPr>
              <a:t>https</a:t>
            </a:r>
            <a:r>
              <a:rPr lang="en-US" sz="2000" dirty="0">
                <a:hlinkClick r:id="rId2"/>
              </a:rPr>
              <a:t>://</a:t>
            </a:r>
            <a:r>
              <a:rPr lang="en-US" sz="2000" dirty="0" smtClean="0">
                <a:hlinkClick r:id="rId2"/>
              </a:rPr>
              <a:t>mentor.ieee.org/802.15/dcn/12/15-12-0314-01-004k-tg4k-coexistence-document.pdf</a:t>
            </a:r>
            <a:endParaRPr lang="en-US" sz="2000" dirty="0" smtClean="0"/>
          </a:p>
          <a:p>
            <a:pPr>
              <a:tabLst>
                <a:tab pos="82550" algn="l"/>
              </a:tabLst>
            </a:pPr>
            <a:endParaRPr lang="en-US" sz="2000" dirty="0" smtClean="0"/>
          </a:p>
          <a:p>
            <a:pPr>
              <a:tabLst>
                <a:tab pos="82550" algn="l"/>
              </a:tabLst>
            </a:pPr>
            <a:r>
              <a:rPr lang="en-US" sz="2000" dirty="0" smtClean="0"/>
              <a:t>Joerg will prepare input for the next telephone conference call</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34309688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Future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80037190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 / </a:t>
                      </a:r>
                      <a:r>
                        <a:rPr lang="en-US" dirty="0" smtClean="0">
                          <a:solidFill>
                            <a:srgbClr val="FF0000"/>
                          </a:solidFill>
                        </a:rPr>
                        <a:t>Coexistence Assurance</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6770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 Call</a:t>
            </a:r>
            <a:endParaRPr lang="en-US" dirty="0"/>
          </a:p>
        </p:txBody>
      </p:sp>
      <p:sp>
        <p:nvSpPr>
          <p:cNvPr id="3" name="Inhaltsplatzhalter 2"/>
          <p:cNvSpPr>
            <a:spLocks noGrp="1"/>
          </p:cNvSpPr>
          <p:nvPr>
            <p:ph idx="1"/>
          </p:nvPr>
        </p:nvSpPr>
        <p:spPr>
          <a:xfrm>
            <a:off x="685800" y="1844824"/>
            <a:ext cx="7772400" cy="4114800"/>
          </a:xfrm>
        </p:spPr>
        <p:txBody>
          <a:bodyPr/>
          <a:lstStyle/>
          <a:p>
            <a:pPr>
              <a:tabLst>
                <a:tab pos="177800" algn="l"/>
              </a:tabLst>
            </a:pPr>
            <a:r>
              <a:rPr lang="en-US" sz="2400" dirty="0"/>
              <a:t>Proposed date: </a:t>
            </a:r>
            <a:r>
              <a:rPr lang="en-US" sz="2400" dirty="0" smtClean="0"/>
              <a:t>10 October</a:t>
            </a:r>
            <a:endParaRPr lang="en-US" sz="2400" dirty="0"/>
          </a:p>
          <a:p>
            <a:pPr>
              <a:tabLst>
                <a:tab pos="177800" algn="l"/>
              </a:tabLst>
            </a:pPr>
            <a:r>
              <a:rPr lang="en-US" sz="2400" dirty="0"/>
              <a:t>Start Time: </a:t>
            </a:r>
            <a:r>
              <a:rPr lang="en-US" sz="2400" dirty="0" smtClean="0"/>
              <a:t>09:00 CEST</a:t>
            </a:r>
            <a:endParaRPr lang="en-US" sz="2400" dirty="0"/>
          </a:p>
          <a:p>
            <a:pPr>
              <a:tabLst>
                <a:tab pos="177800" algn="l"/>
              </a:tabLst>
            </a:pPr>
            <a:r>
              <a:rPr lang="en-US" sz="2400" dirty="0"/>
              <a:t>Max. duration 2h</a:t>
            </a:r>
          </a:p>
          <a:p>
            <a:pPr>
              <a:tabLst>
                <a:tab pos="177800" algn="l"/>
              </a:tabLst>
            </a:pPr>
            <a:endParaRPr lang="en-US" sz="2400" dirty="0"/>
          </a:p>
          <a:p>
            <a:pPr>
              <a:tabLst>
                <a:tab pos="177800" algn="l"/>
              </a:tabLst>
            </a:pPr>
            <a:r>
              <a:rPr lang="en-US" sz="2400" dirty="0" smtClean="0"/>
              <a:t>Focus:</a:t>
            </a:r>
          </a:p>
          <a:p>
            <a:pPr lvl="1">
              <a:tabLst>
                <a:tab pos="177800" algn="l"/>
              </a:tabLst>
            </a:pPr>
            <a:r>
              <a:rPr lang="en-US" sz="2000" dirty="0" smtClean="0"/>
              <a:t>Discussion on draft document</a:t>
            </a:r>
          </a:p>
          <a:p>
            <a:pPr lvl="1">
              <a:tabLst>
                <a:tab pos="177800" algn="l"/>
              </a:tabLst>
            </a:pPr>
            <a:r>
              <a:rPr lang="en-US" sz="2000" dirty="0" smtClean="0"/>
              <a:t>Coexistence assurance document</a:t>
            </a:r>
          </a:p>
          <a:p>
            <a:pPr lvl="1">
              <a:tabLst>
                <a:tab pos="177800" algn="l"/>
              </a:tabLst>
            </a:pPr>
            <a:r>
              <a:rPr lang="en-US" sz="2000" dirty="0" smtClean="0"/>
              <a:t>Updates on simulation results</a:t>
            </a:r>
            <a:endParaRPr lang="en-US" sz="2400" dirty="0"/>
          </a:p>
          <a:p>
            <a:pPr>
              <a:tabLst>
                <a:tab pos="177800" algn="l"/>
              </a:tabLst>
            </a:pPr>
            <a:endParaRPr lang="en-US" sz="2400" dirty="0" smtClean="0"/>
          </a:p>
          <a:p>
            <a:pPr>
              <a:tabLst>
                <a:tab pos="177800" algn="l"/>
              </a:tabLst>
            </a:pPr>
            <a:r>
              <a:rPr lang="en-US" sz="2400" dirty="0" smtClean="0"/>
              <a:t>Details will be circulated on the TG4w reflector </a:t>
            </a:r>
            <a:r>
              <a:rPr lang="en-US" sz="2400" dirty="0" smtClean="0">
                <a:sym typeface="Wingdings" panose="05000000000000000000" pitchFamily="2" charset="2"/>
              </a:rPr>
              <a:t> Do not forget to sign on the reflector</a:t>
            </a:r>
            <a:endParaRPr lang="en-US" sz="2400" dirty="0"/>
          </a:p>
          <a:p>
            <a:pPr>
              <a:tabLst>
                <a:tab pos="177800" algn="l"/>
              </a:tabLst>
            </a:pPr>
            <a:endParaRPr lang="en-US" sz="24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35</a:t>
            </a:fld>
            <a:endParaRPr lang="en-US" altLang="en-US"/>
          </a:p>
        </p:txBody>
      </p:sp>
    </p:spTree>
    <p:extLst>
      <p:ext uri="{BB962C8B-B14F-4D97-AF65-F5344CB8AC3E}">
        <p14:creationId xmlns:p14="http://schemas.microsoft.com/office/powerpoint/2010/main" val="32883146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36</a:t>
            </a:fld>
            <a:endParaRPr lang="en-US" altLang="en-US"/>
          </a:p>
        </p:txBody>
      </p:sp>
    </p:spTree>
    <p:extLst>
      <p:ext uri="{BB962C8B-B14F-4D97-AF65-F5344CB8AC3E}">
        <p14:creationId xmlns:p14="http://schemas.microsoft.com/office/powerpoint/2010/main" val="1798075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37</a:t>
            </a:fld>
            <a:endParaRPr lang="en-US" altLang="en-US"/>
          </a:p>
        </p:txBody>
      </p:sp>
    </p:spTree>
    <p:extLst>
      <p:ext uri="{BB962C8B-B14F-4D97-AF65-F5344CB8AC3E}">
        <p14:creationId xmlns:p14="http://schemas.microsoft.com/office/powerpoint/2010/main" val="2867601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San Antonio &amp; Telco Minutes</a:t>
            </a:r>
          </a:p>
          <a:p>
            <a:r>
              <a:rPr lang="en-US" sz="2400" dirty="0" smtClean="0"/>
              <a:t>Schedule</a:t>
            </a:r>
          </a:p>
          <a:p>
            <a:r>
              <a:rPr lang="en-US" sz="2400" dirty="0" smtClean="0"/>
              <a:t>SCHC </a:t>
            </a:r>
          </a:p>
          <a:p>
            <a:r>
              <a:rPr lang="en-US" sz="2400" dirty="0" smtClean="0"/>
              <a:t>Contributions</a:t>
            </a:r>
          </a:p>
          <a:p>
            <a:r>
              <a:rPr lang="en-US" sz="2400" dirty="0" smtClean="0"/>
              <a:t>Election of Technical Editor</a:t>
            </a:r>
          </a:p>
          <a:p>
            <a:r>
              <a:rPr lang="en-US" sz="2400" dirty="0" smtClean="0"/>
              <a:t>Initial 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59693047"/>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a:t>
            </a:r>
            <a:r>
              <a:rPr lang="en-US" altLang="en-US" dirty="0" smtClean="0"/>
              <a:t>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2020</Words>
  <Application>Microsoft Office PowerPoint</Application>
  <PresentationFormat>Bildschirmpräsentation (4:3)</PresentationFormat>
  <Paragraphs>426</Paragraphs>
  <Slides>37</Slides>
  <Notes>2</Notes>
  <HiddenSlides>0</HiddenSlides>
  <MMClips>0</MMClips>
  <ScaleCrop>false</ScaleCrop>
  <HeadingPairs>
    <vt:vector size="4" baseType="variant">
      <vt:variant>
        <vt:lpstr>Design</vt:lpstr>
      </vt:variant>
      <vt:variant>
        <vt:i4>2</vt:i4>
      </vt:variant>
      <vt:variant>
        <vt:lpstr>Folientitel</vt:lpstr>
      </vt:variant>
      <vt:variant>
        <vt:i4>37</vt:i4>
      </vt:variant>
    </vt:vector>
  </HeadingPairs>
  <TitlesOfParts>
    <vt:vector size="39" baseType="lpstr">
      <vt:lpstr>IEEE-P802_15_Rbt</vt:lpstr>
      <vt:lpstr>Default Design</vt:lpstr>
      <vt:lpstr>PowerPoint-Präsentation</vt:lpstr>
      <vt:lpstr>TG 802.15.4w LPWA Agenda September 2018 Interim</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#6</vt:lpstr>
      <vt:lpstr>Approval of San Diego Minutes</vt:lpstr>
      <vt:lpstr>TG Motion #7</vt:lpstr>
      <vt:lpstr>Approval of August Telco Minutes</vt:lpstr>
      <vt:lpstr>TG Motion #8</vt:lpstr>
      <vt:lpstr>TG4w Draft Schedule</vt:lpstr>
      <vt:lpstr>Review of PAR Scope</vt:lpstr>
      <vt:lpstr>Static Context Header Compression (SCHC)</vt:lpstr>
      <vt:lpstr>July Responses to CfP </vt:lpstr>
      <vt:lpstr>List of Contributions</vt:lpstr>
      <vt:lpstr>Contribution</vt:lpstr>
      <vt:lpstr>Contribution (cont’d)</vt:lpstr>
      <vt:lpstr>Contribution (cont’t)</vt:lpstr>
      <vt:lpstr>Contribution (cont’t)</vt:lpstr>
      <vt:lpstr>Contribution (cont’t)</vt:lpstr>
      <vt:lpstr>Summarized Proposals Overview</vt:lpstr>
      <vt:lpstr>TG Motion #9</vt:lpstr>
      <vt:lpstr>Further Discussion on Summarized Proposals Overview</vt:lpstr>
      <vt:lpstr>TG Motion #10</vt:lpstr>
      <vt:lpstr>PHY Simulation Assumptions for ETRI Proposal 15-18/405r0</vt:lpstr>
      <vt:lpstr>LECIM DSSS Fragmentation</vt:lpstr>
      <vt:lpstr>TG Motion #11</vt:lpstr>
      <vt:lpstr>Coexistence Assurance Document</vt:lpstr>
      <vt:lpstr>TG4w Draft Future Schedule</vt:lpstr>
      <vt:lpstr>Telephone Conference Call</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370</cp:revision>
  <cp:lastPrinted>1998-02-10T13:28:06Z</cp:lastPrinted>
  <dcterms:created xsi:type="dcterms:W3CDTF">2018-03-02T09:48:16Z</dcterms:created>
  <dcterms:modified xsi:type="dcterms:W3CDTF">2018-09-13T02:15:51Z</dcterms:modified>
</cp:coreProperties>
</file>