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Lst>
  <p:notesMasterIdLst>
    <p:notesMasterId r:id="rId29"/>
  </p:notesMasterIdLst>
  <p:handoutMasterIdLst>
    <p:handoutMasterId r:id="rId30"/>
  </p:handoutMasterIdLst>
  <p:sldIdLst>
    <p:sldId id="259" r:id="rId3"/>
    <p:sldId id="262" r:id="rId4"/>
    <p:sldId id="269" r:id="rId5"/>
    <p:sldId id="270" r:id="rId6"/>
    <p:sldId id="271" r:id="rId7"/>
    <p:sldId id="272" r:id="rId8"/>
    <p:sldId id="273" r:id="rId9"/>
    <p:sldId id="274" r:id="rId10"/>
    <p:sldId id="268" r:id="rId11"/>
    <p:sldId id="261" r:id="rId12"/>
    <p:sldId id="275" r:id="rId13"/>
    <p:sldId id="276" r:id="rId14"/>
    <p:sldId id="296" r:id="rId15"/>
    <p:sldId id="328" r:id="rId16"/>
    <p:sldId id="329" r:id="rId17"/>
    <p:sldId id="297" r:id="rId18"/>
    <p:sldId id="300" r:id="rId19"/>
    <p:sldId id="330" r:id="rId20"/>
    <p:sldId id="298" r:id="rId21"/>
    <p:sldId id="335" r:id="rId22"/>
    <p:sldId id="336" r:id="rId23"/>
    <p:sldId id="341" r:id="rId24"/>
    <p:sldId id="337" r:id="rId25"/>
    <p:sldId id="338" r:id="rId26"/>
    <p:sldId id="340" r:id="rId27"/>
    <p:sldId id="331"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09" autoAdjust="0"/>
    <p:restoredTop sz="94660"/>
  </p:normalViewPr>
  <p:slideViewPr>
    <p:cSldViewPr>
      <p:cViewPr>
        <p:scale>
          <a:sx n="90" d="100"/>
          <a:sy n="90" d="100"/>
        </p:scale>
        <p:origin x="-1014"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76394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0335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197824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61370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8859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16232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704313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932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15885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65730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538450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1470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September 2018</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September </a:t>
            </a:r>
            <a:r>
              <a:rPr lang="en-US" altLang="en-US" dirty="0" smtClean="0"/>
              <a:t>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September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September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15-18-0430-02-004w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15 March 2015</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35766010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8/15-18-0378-00-004w-tg-802-15-minutes-for-july-2018-plenary-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18/15-18-0391-00-004w-minutes-of-august-8th-telco.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September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September 2018 Interim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[10 September,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San Diego Minutes</a:t>
            </a:r>
            <a:endParaRPr lang="en-US" sz="1200" dirty="0"/>
          </a:p>
          <a:p>
            <a:r>
              <a:rPr lang="en-US" sz="1200" dirty="0" smtClean="0"/>
              <a:t>Approval of Telco Minutes</a:t>
            </a:r>
          </a:p>
          <a:p>
            <a:r>
              <a:rPr lang="en-US" sz="1200" dirty="0" smtClean="0"/>
              <a:t>Draft Schedule</a:t>
            </a:r>
          </a:p>
          <a:p>
            <a:r>
              <a:rPr lang="en-US" sz="1200" dirty="0" smtClean="0"/>
              <a:t>SCHC</a:t>
            </a:r>
            <a:endParaRPr lang="en-US" sz="1200" dirty="0"/>
          </a:p>
          <a:p>
            <a:r>
              <a:rPr lang="en-US" sz="1200" dirty="0" smtClean="0"/>
              <a:t>Contributions</a:t>
            </a:r>
            <a:endParaRPr lang="en-US" sz="1200" dirty="0"/>
          </a:p>
          <a:p>
            <a:r>
              <a:rPr lang="en-US" sz="1200" dirty="0" smtClean="0"/>
              <a:t>Recess</a:t>
            </a:r>
          </a:p>
          <a:p>
            <a:pPr marL="0" indent="0">
              <a:buNone/>
            </a:pPr>
            <a:endParaRPr lang="en-US" sz="1200" b="1" dirty="0" smtClean="0"/>
          </a:p>
          <a:p>
            <a:pPr marL="0" indent="0">
              <a:buNone/>
            </a:pPr>
            <a:r>
              <a:rPr lang="en-US" sz="1200" b="1" dirty="0" smtClean="0"/>
              <a:t>Tuesday PM2</a:t>
            </a:r>
            <a:endParaRPr lang="en-US" sz="1200" b="1" dirty="0"/>
          </a:p>
          <a:p>
            <a:r>
              <a:rPr lang="en-US" sz="1200" dirty="0"/>
              <a:t>Open</a:t>
            </a:r>
          </a:p>
          <a:p>
            <a:r>
              <a:rPr lang="en-US" sz="1200" dirty="0"/>
              <a:t>Contributions </a:t>
            </a:r>
          </a:p>
          <a:p>
            <a:r>
              <a:rPr lang="en-US" sz="1200" dirty="0"/>
              <a:t>Recess</a:t>
            </a:r>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a:t>Tuesday PM1</a:t>
            </a:r>
          </a:p>
          <a:p>
            <a:r>
              <a:rPr lang="en-US" sz="1200" dirty="0"/>
              <a:t>Open</a:t>
            </a:r>
          </a:p>
          <a:p>
            <a:r>
              <a:rPr lang="en-US" sz="1200" dirty="0"/>
              <a:t>Contributions </a:t>
            </a:r>
          </a:p>
          <a:p>
            <a:r>
              <a:rPr lang="en-US" sz="1200" dirty="0"/>
              <a:t>Recess</a:t>
            </a:r>
          </a:p>
          <a:p>
            <a:endParaRPr lang="en-US" sz="1200" dirty="0"/>
          </a:p>
          <a:p>
            <a:pPr marL="0" indent="0">
              <a:buNone/>
            </a:pPr>
            <a:r>
              <a:rPr lang="en-US" sz="1200" b="1" dirty="0" smtClean="0"/>
              <a:t>Wednesday </a:t>
            </a:r>
            <a:r>
              <a:rPr lang="en-US" sz="1200" b="1" dirty="0"/>
              <a:t>PM1</a:t>
            </a:r>
          </a:p>
          <a:p>
            <a:r>
              <a:rPr lang="en-US" sz="1200" dirty="0"/>
              <a:t>Open</a:t>
            </a:r>
          </a:p>
          <a:p>
            <a:r>
              <a:rPr lang="en-US" sz="1200" dirty="0"/>
              <a:t>Contributions </a:t>
            </a:r>
            <a:endParaRPr lang="en-US" sz="1200" dirty="0" smtClean="0"/>
          </a:p>
          <a:p>
            <a:r>
              <a:rPr lang="en-US" sz="1200" dirty="0" smtClean="0"/>
              <a:t>Recess</a:t>
            </a: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Contributions </a:t>
            </a:r>
            <a:endParaRPr lang="en-US" sz="1200" dirty="0" smtClean="0"/>
          </a:p>
          <a:p>
            <a:r>
              <a:rPr lang="en-US" sz="1200" dirty="0" smtClean="0"/>
              <a:t>Initial Drafting</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en-US" altLang="en-US" dirty="0"/>
              <a:t>September 2018</a:t>
            </a:r>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#6</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r>
              <a:rPr lang="en-US" sz="2000" dirty="0" smtClean="0"/>
              <a:t>: </a:t>
            </a:r>
            <a:r>
              <a:rPr lang="en-US" sz="2000" dirty="0" err="1" smtClean="0"/>
              <a:t>Henk</a:t>
            </a:r>
            <a:endParaRPr lang="en-US" sz="2000" dirty="0" smtClean="0"/>
          </a:p>
          <a:p>
            <a:r>
              <a:rPr lang="en-US" sz="2000" dirty="0" smtClean="0"/>
              <a:t>Seconded by</a:t>
            </a:r>
            <a:r>
              <a:rPr lang="en-US" sz="2000" dirty="0" smtClean="0"/>
              <a:t>: Charlie</a:t>
            </a:r>
            <a:endParaRPr lang="en-US" sz="2000" dirty="0" smtClean="0"/>
          </a:p>
          <a:p>
            <a:endParaRPr lang="en-US" sz="2000" dirty="0"/>
          </a:p>
          <a:p>
            <a:r>
              <a:rPr lang="en-US" sz="2000" dirty="0" smtClean="0"/>
              <a:t>Y/N/A</a:t>
            </a:r>
            <a:r>
              <a:rPr lang="en-US" sz="2000" dirty="0" smtClean="0"/>
              <a:t>: motion passes by unanimous consent</a:t>
            </a:r>
            <a:endParaRPr lang="en-US" sz="2000" dirty="0" smtClean="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en-US" altLang="en-US" dirty="0"/>
              <a:t>September 2018</a:t>
            </a:r>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San Diego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15-18/378r0</a:t>
            </a:r>
            <a:br>
              <a:rPr lang="en-US" sz="2000" dirty="0" smtClean="0"/>
            </a:br>
            <a:r>
              <a:rPr lang="en-US" sz="2000" dirty="0">
                <a:hlinkClick r:id="rId2"/>
              </a:rPr>
              <a:t>https://</a:t>
            </a:r>
            <a:r>
              <a:rPr lang="en-US" sz="2000" dirty="0" smtClean="0">
                <a:hlinkClick r:id="rId2"/>
              </a:rPr>
              <a:t>mentor.ieee.org/802.15/dcn/18/15-18-0378-00-004w-tg-802-15-minutes-for-july-2018-plenary-meeting-of-tg4w.doc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#7</a:t>
            </a:r>
            <a:endParaRPr lang="en-US" dirty="0"/>
          </a:p>
        </p:txBody>
      </p:sp>
      <p:sp>
        <p:nvSpPr>
          <p:cNvPr id="3" name="Inhaltsplatzhalter 2"/>
          <p:cNvSpPr>
            <a:spLocks noGrp="1"/>
          </p:cNvSpPr>
          <p:nvPr>
            <p:ph idx="1"/>
          </p:nvPr>
        </p:nvSpPr>
        <p:spPr/>
        <p:txBody>
          <a:bodyPr/>
          <a:lstStyle/>
          <a:p>
            <a:r>
              <a:rPr lang="en-US" sz="2000" dirty="0"/>
              <a:t>Move to approve the </a:t>
            </a:r>
            <a:r>
              <a:rPr lang="en-US" sz="2000" dirty="0" smtClean="0"/>
              <a:t>San Diego meeting minutes in </a:t>
            </a:r>
            <a:r>
              <a:rPr lang="en-US" sz="2000" dirty="0"/>
              <a:t>document 15-18/378r0</a:t>
            </a:r>
          </a:p>
          <a:p>
            <a:endParaRPr lang="en-US" sz="2000" dirty="0"/>
          </a:p>
          <a:p>
            <a:endParaRPr lang="en-US" sz="2000" dirty="0" smtClean="0"/>
          </a:p>
          <a:p>
            <a:endParaRPr lang="en-US" sz="2000" dirty="0"/>
          </a:p>
          <a:p>
            <a:r>
              <a:rPr lang="en-US" sz="2000" dirty="0"/>
              <a:t>Moved by</a:t>
            </a:r>
            <a:r>
              <a:rPr lang="en-US" sz="2000" dirty="0" smtClean="0"/>
              <a:t>: </a:t>
            </a:r>
            <a:r>
              <a:rPr lang="en-US" sz="2000" dirty="0" err="1" smtClean="0"/>
              <a:t>Henk</a:t>
            </a:r>
            <a:endParaRPr lang="en-US" sz="2000" dirty="0"/>
          </a:p>
          <a:p>
            <a:r>
              <a:rPr lang="en-US" sz="2000" dirty="0"/>
              <a:t>Seconded by</a:t>
            </a:r>
            <a:r>
              <a:rPr lang="en-US" sz="2000" dirty="0" smtClean="0"/>
              <a:t>: Charlie</a:t>
            </a:r>
            <a:endParaRPr lang="en-US" sz="2000" dirty="0"/>
          </a:p>
          <a:p>
            <a:endParaRPr lang="en-US" sz="2000" dirty="0"/>
          </a:p>
          <a:p>
            <a:r>
              <a:rPr lang="en-US" sz="2000" dirty="0"/>
              <a:t>Y/N/A</a:t>
            </a:r>
            <a:r>
              <a:rPr lang="en-US" sz="2000" dirty="0"/>
              <a:t>: motion passes by unanimous consent</a:t>
            </a:r>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August Telco Minutes</a:t>
            </a:r>
            <a:endParaRPr lang="en-US" dirty="0"/>
          </a:p>
        </p:txBody>
      </p:sp>
      <p:sp>
        <p:nvSpPr>
          <p:cNvPr id="3" name="Inhaltsplatzhalter 2"/>
          <p:cNvSpPr>
            <a:spLocks noGrp="1"/>
          </p:cNvSpPr>
          <p:nvPr>
            <p:ph idx="1"/>
          </p:nvPr>
        </p:nvSpPr>
        <p:spPr/>
        <p:txBody>
          <a:bodyPr/>
          <a:lstStyle/>
          <a:p>
            <a:r>
              <a:rPr lang="en-US" sz="2000" dirty="0" smtClean="0"/>
              <a:t>Telco minutes are available on mentor 15-18/391r0</a:t>
            </a:r>
            <a:br>
              <a:rPr lang="en-US" sz="2000" dirty="0" smtClean="0"/>
            </a:br>
            <a:r>
              <a:rPr lang="en-US" sz="2000" dirty="0">
                <a:hlinkClick r:id="rId2"/>
              </a:rPr>
              <a:t>https://</a:t>
            </a:r>
            <a:r>
              <a:rPr lang="en-US" sz="2000" dirty="0" smtClean="0">
                <a:hlinkClick r:id="rId2"/>
              </a:rPr>
              <a:t>mentor.ieee.org/802.15/dcn/18/15-18-0391-00-004w-minutes-of-august-8th-telco.doc</a:t>
            </a:r>
            <a:endParaRPr lang="en-US" sz="2000" dirty="0" smtClean="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14</a:t>
            </a:fld>
            <a:endParaRPr lang="en-US" altLang="en-US"/>
          </a:p>
        </p:txBody>
      </p:sp>
    </p:spTree>
    <p:extLst>
      <p:ext uri="{BB962C8B-B14F-4D97-AF65-F5344CB8AC3E}">
        <p14:creationId xmlns:p14="http://schemas.microsoft.com/office/powerpoint/2010/main" val="1785087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#8</a:t>
            </a:r>
            <a:endParaRPr lang="en-US" dirty="0"/>
          </a:p>
        </p:txBody>
      </p:sp>
      <p:sp>
        <p:nvSpPr>
          <p:cNvPr id="3" name="Inhaltsplatzhalter 2"/>
          <p:cNvSpPr>
            <a:spLocks noGrp="1"/>
          </p:cNvSpPr>
          <p:nvPr>
            <p:ph idx="1"/>
          </p:nvPr>
        </p:nvSpPr>
        <p:spPr/>
        <p:txBody>
          <a:bodyPr/>
          <a:lstStyle/>
          <a:p>
            <a:r>
              <a:rPr lang="en-US" sz="2000" dirty="0"/>
              <a:t>Move to approve the </a:t>
            </a:r>
            <a:r>
              <a:rPr lang="en-US" sz="2000" dirty="0" smtClean="0"/>
              <a:t>August telco meeting </a:t>
            </a:r>
            <a:r>
              <a:rPr lang="en-US" sz="2000" dirty="0"/>
              <a:t>minutes in document </a:t>
            </a:r>
            <a:r>
              <a:rPr lang="en-US" sz="2000" dirty="0" smtClean="0"/>
              <a:t>15-18/391r0</a:t>
            </a:r>
            <a:endParaRPr lang="en-US" sz="2000" dirty="0"/>
          </a:p>
          <a:p>
            <a:endParaRPr lang="en-US" sz="2000" dirty="0"/>
          </a:p>
          <a:p>
            <a:endParaRPr lang="en-US" sz="2000" dirty="0"/>
          </a:p>
          <a:p>
            <a:endParaRPr lang="en-US" sz="2000" dirty="0"/>
          </a:p>
          <a:p>
            <a:r>
              <a:rPr lang="en-US" sz="2000" dirty="0"/>
              <a:t>Moved by</a:t>
            </a:r>
            <a:r>
              <a:rPr lang="en-US" sz="2000" dirty="0" smtClean="0"/>
              <a:t>: </a:t>
            </a:r>
            <a:r>
              <a:rPr lang="en-US" sz="2000" dirty="0" err="1" smtClean="0"/>
              <a:t>Henk</a:t>
            </a:r>
            <a:endParaRPr lang="en-US" sz="2000" dirty="0"/>
          </a:p>
          <a:p>
            <a:r>
              <a:rPr lang="en-US" sz="2000" dirty="0"/>
              <a:t>Seconded by</a:t>
            </a:r>
            <a:r>
              <a:rPr lang="en-US" sz="2000" dirty="0" smtClean="0"/>
              <a:t>: Charlie</a:t>
            </a:r>
            <a:endParaRPr lang="en-US" sz="2000" dirty="0"/>
          </a:p>
          <a:p>
            <a:endParaRPr lang="en-US" sz="2000" dirty="0"/>
          </a:p>
          <a:p>
            <a:r>
              <a:rPr lang="en-US" sz="2000" dirty="0"/>
              <a:t>Y/N/A</a:t>
            </a:r>
            <a:r>
              <a:rPr lang="en-US" sz="2000" dirty="0"/>
              <a:t>: motion passes by unanimous consent</a:t>
            </a:r>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spTree>
    <p:extLst>
      <p:ext uri="{BB962C8B-B14F-4D97-AF65-F5344CB8AC3E}">
        <p14:creationId xmlns:p14="http://schemas.microsoft.com/office/powerpoint/2010/main" val="32505234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smtClean="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231254755"/>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2" y="3284984"/>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Review of PAR Scope</a:t>
            </a:r>
            <a:endParaRPr lang="en-US" dirty="0"/>
          </a:p>
        </p:txBody>
      </p:sp>
      <p:sp>
        <p:nvSpPr>
          <p:cNvPr id="3" name="Inhaltsplatzhalter 2"/>
          <p:cNvSpPr>
            <a:spLocks noGrp="1"/>
          </p:cNvSpPr>
          <p:nvPr>
            <p:ph idx="1"/>
          </p:nvPr>
        </p:nvSpPr>
        <p:spPr/>
        <p:txBody>
          <a:bodyPr/>
          <a:lstStyle/>
          <a:p>
            <a:pPr marL="0" indent="0">
              <a:buNone/>
            </a:pPr>
            <a:r>
              <a:rPr lang="en-US" sz="1800" u="sng" dirty="0" smtClean="0"/>
              <a:t>PAR scope as defined in 15-18/50r6:</a:t>
            </a:r>
          </a:p>
          <a:p>
            <a:pPr marL="0" indent="0">
              <a:buNone/>
            </a:pPr>
            <a:r>
              <a:rPr lang="en-US" sz="1800" dirty="0" smtClean="0"/>
              <a:t>This </a:t>
            </a:r>
            <a:r>
              <a:rPr lang="en-US" sz="1800" dirty="0"/>
              <a:t>amendment defines a Low Power Wide Area Network (LPWAN) extension to the IEEE </a:t>
            </a:r>
            <a:r>
              <a:rPr lang="en-US" sz="1800" dirty="0" err="1"/>
              <a:t>Std</a:t>
            </a:r>
            <a:r>
              <a:rPr lang="en-US" sz="1800" dirty="0"/>
              <a:t> 802.15.4 </a:t>
            </a:r>
            <a:r>
              <a:rPr lang="en-US" sz="1800" dirty="0" smtClean="0"/>
              <a:t>Low Energy</a:t>
            </a:r>
            <a:r>
              <a:rPr lang="en-US" sz="1800" dirty="0"/>
              <a:t>, Critical Infrastructure Monitoring (LECIM) PHY layer to cover network cell radii of typically </a:t>
            </a:r>
            <a:r>
              <a:rPr lang="en-US" sz="1800" dirty="0" smtClean="0"/>
              <a:t/>
            </a:r>
            <a:br>
              <a:rPr lang="en-US" sz="1800" dirty="0" smtClean="0"/>
            </a:br>
            <a:r>
              <a:rPr lang="en-US" sz="1800" dirty="0" smtClean="0"/>
              <a:t>10-15 </a:t>
            </a:r>
            <a:r>
              <a:rPr lang="en-US" sz="1800" dirty="0"/>
              <a:t>km in rural areas. It uses </a:t>
            </a:r>
            <a:r>
              <a:rPr lang="en-US" sz="1800" dirty="0" smtClean="0"/>
              <a:t>the LECIM </a:t>
            </a:r>
            <a:r>
              <a:rPr lang="en-US" sz="1800" dirty="0"/>
              <a:t>PHY Frequency Shift Keying (FSK) modulation schemes with extensions to lower bit-rates (e.g. payload bit-rate typically &lt;30 kb/s</a:t>
            </a:r>
            <a:r>
              <a:rPr lang="en-US" sz="1800" dirty="0" smtClean="0"/>
              <a:t>).</a:t>
            </a:r>
            <a:br>
              <a:rPr lang="en-US" sz="1800" dirty="0" smtClean="0"/>
            </a:br>
            <a:r>
              <a:rPr lang="en-US" sz="1800" dirty="0" smtClean="0"/>
              <a:t>Additionally</a:t>
            </a:r>
            <a:r>
              <a:rPr lang="en-US" sz="1800" dirty="0"/>
              <a:t>, it extends the frequency bands to additional sub-GHz unlicensed and licensed frequency bands to cover the market demand. </a:t>
            </a:r>
            <a:r>
              <a:rPr lang="en-US" sz="1800" dirty="0" smtClean="0"/>
              <a:t/>
            </a:r>
            <a:br>
              <a:rPr lang="en-US" sz="1800" dirty="0" smtClean="0"/>
            </a:br>
            <a:r>
              <a:rPr lang="en-US" sz="1800" dirty="0" smtClean="0"/>
              <a:t>For improved </a:t>
            </a:r>
            <a:r>
              <a:rPr lang="en-US" sz="1800" dirty="0"/>
              <a:t>data integrity in channels with high levels of interference, it defines mechanisms for the fragmented transmission of Forward </a:t>
            </a:r>
            <a:r>
              <a:rPr lang="en-US" sz="1800" dirty="0" smtClean="0"/>
              <a:t>Error Correction </a:t>
            </a:r>
            <a:r>
              <a:rPr lang="en-US" sz="1800" dirty="0"/>
              <a:t>(FEC) code-words, as well as time and frequency patterns for the transmission of the fragments. </a:t>
            </a:r>
            <a:r>
              <a:rPr lang="en-US" sz="1800" dirty="0" smtClean="0"/>
              <a:t/>
            </a:r>
            <a:br>
              <a:rPr lang="en-US" sz="1800" dirty="0" smtClean="0"/>
            </a:br>
            <a:r>
              <a:rPr lang="en-US" sz="1800" dirty="0" smtClean="0"/>
              <a:t>Modifications </a:t>
            </a:r>
            <a:r>
              <a:rPr lang="en-US" sz="1800" dirty="0"/>
              <a:t>to the </a:t>
            </a:r>
            <a:r>
              <a:rPr lang="en-US" sz="1800" dirty="0" smtClean="0"/>
              <a:t>Medium Access </a:t>
            </a:r>
            <a:r>
              <a:rPr lang="en-US" sz="1800" dirty="0"/>
              <a:t>Control (MAC) layer, needed to support this PHY extension, are defined.</a:t>
            </a:r>
          </a:p>
        </p:txBody>
      </p:sp>
      <p:sp>
        <p:nvSpPr>
          <p:cNvPr id="4" name="Datumsplatzhalter 3"/>
          <p:cNvSpPr>
            <a:spLocks noGrp="1"/>
          </p:cNvSpPr>
          <p:nvPr>
            <p:ph type="dt" sz="half" idx="10"/>
          </p:nvPr>
        </p:nvSpPr>
        <p:spPr/>
        <p:txBody>
          <a:bodyPr/>
          <a:lstStyle/>
          <a:p>
            <a:pPr>
              <a:defRPr/>
            </a:pPr>
            <a:r>
              <a:rPr lang="en-US" altLang="en-US" sz="1400" dirty="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632747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Static Context Header Compression (SCHC)</a:t>
            </a:r>
            <a:endParaRPr lang="en-US" dirty="0"/>
          </a:p>
        </p:txBody>
      </p:sp>
      <p:sp>
        <p:nvSpPr>
          <p:cNvPr id="3" name="Inhaltsplatzhalter 2"/>
          <p:cNvSpPr>
            <a:spLocks noGrp="1"/>
          </p:cNvSpPr>
          <p:nvPr>
            <p:ph idx="1"/>
          </p:nvPr>
        </p:nvSpPr>
        <p:spPr/>
        <p:txBody>
          <a:bodyPr/>
          <a:lstStyle/>
          <a:p>
            <a:r>
              <a:rPr lang="en-US" sz="2000" dirty="0" smtClean="0"/>
              <a:t>SCHC has been extensively discussed in TG 4w</a:t>
            </a:r>
          </a:p>
          <a:p>
            <a:r>
              <a:rPr lang="en-US" sz="2000" dirty="0" smtClean="0"/>
              <a:t>However: SCHC may also be relevant to other 802.15.4 standards</a:t>
            </a:r>
          </a:p>
          <a:p>
            <a:r>
              <a:rPr lang="en-US" sz="2000" dirty="0" smtClean="0"/>
              <a:t>Presentation </a:t>
            </a:r>
            <a:r>
              <a:rPr lang="en-US" sz="2000" dirty="0" smtClean="0"/>
              <a:t>in WNG on </a:t>
            </a:r>
            <a:r>
              <a:rPr lang="en-US" sz="2000" dirty="0" smtClean="0"/>
              <a:t>Wednesday</a:t>
            </a:r>
          </a:p>
          <a:p>
            <a:endParaRPr lang="en-US" sz="2000" dirty="0"/>
          </a:p>
          <a:p>
            <a:r>
              <a:rPr lang="en-US" sz="2000" dirty="0" smtClean="0"/>
              <a:t>No decision on potential shift of the activities to SC </a:t>
            </a:r>
            <a:r>
              <a:rPr lang="en-US" sz="2000" dirty="0" smtClean="0"/>
              <a:t>IETF</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31667061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July Responses to </a:t>
            </a:r>
            <a:r>
              <a:rPr lang="en-US" dirty="0" err="1" smtClean="0"/>
              <a:t>CfP</a:t>
            </a:r>
            <a:r>
              <a:rPr lang="en-US" dirty="0" smtClean="0"/>
              <a:t> </a:t>
            </a:r>
            <a:endParaRPr lang="en-US" dirty="0"/>
          </a:p>
        </p:txBody>
      </p:sp>
      <p:sp>
        <p:nvSpPr>
          <p:cNvPr id="3" name="Inhaltsplatzhalter 2"/>
          <p:cNvSpPr>
            <a:spLocks noGrp="1"/>
          </p:cNvSpPr>
          <p:nvPr>
            <p:ph idx="1"/>
          </p:nvPr>
        </p:nvSpPr>
        <p:spPr/>
        <p:txBody>
          <a:bodyPr/>
          <a:lstStyle/>
          <a:p>
            <a:pPr>
              <a:buFont typeface="+mj-lt"/>
              <a:buAutoNum type="arabicPeriod"/>
            </a:pPr>
            <a:r>
              <a:rPr lang="en-US" sz="1800" dirty="0"/>
              <a:t>Proposal of LDPC (Low Density Parity Code) for LPWA, </a:t>
            </a:r>
            <a:r>
              <a:rPr lang="en-US" sz="1800" dirty="0" smtClean="0"/>
              <a:t>Seiji </a:t>
            </a:r>
            <a:r>
              <a:rPr lang="en-US" sz="1800" dirty="0"/>
              <a:t>Kobayashi (Sony Semiconductor Solutions Corporation</a:t>
            </a:r>
            <a:r>
              <a:rPr lang="en-US" sz="1800" dirty="0" smtClean="0"/>
              <a:t>), 15-18/289r0</a:t>
            </a:r>
          </a:p>
          <a:p>
            <a:pPr>
              <a:buFont typeface="+mj-lt"/>
              <a:buAutoNum type="arabicPeriod"/>
            </a:pPr>
            <a:r>
              <a:rPr lang="en-US" sz="1800" dirty="0" smtClean="0"/>
              <a:t>Pre-proposal Single-hop </a:t>
            </a:r>
            <a:r>
              <a:rPr lang="en-US" sz="1800" dirty="0"/>
              <a:t>LPWA repeater for harsh environment applications, Tae-</a:t>
            </a:r>
            <a:r>
              <a:rPr lang="en-US" sz="1800" dirty="0" err="1"/>
              <a:t>Joon</a:t>
            </a:r>
            <a:r>
              <a:rPr lang="en-US" sz="1800" dirty="0"/>
              <a:t> Park(ETRI</a:t>
            </a:r>
            <a:r>
              <a:rPr lang="en-US" sz="1800" dirty="0" smtClean="0"/>
              <a:t>), 15-18/295r0</a:t>
            </a:r>
          </a:p>
          <a:p>
            <a:pPr>
              <a:buFont typeface="+mj-lt"/>
              <a:buAutoNum type="arabicPeriod"/>
            </a:pPr>
            <a:r>
              <a:rPr lang="en-US" sz="1800" dirty="0" smtClean="0"/>
              <a:t>Pre-proposal Priority </a:t>
            </a:r>
            <a:r>
              <a:rPr lang="en-US" sz="1800" dirty="0"/>
              <a:t>based CSMA/CA for </a:t>
            </a:r>
            <a:r>
              <a:rPr lang="en-US" sz="1800" dirty="0" smtClean="0"/>
              <a:t>LPWA, </a:t>
            </a:r>
            <a:r>
              <a:rPr lang="de-DE" sz="1800" dirty="0" err="1"/>
              <a:t>Tae-Joon</a:t>
            </a:r>
            <a:r>
              <a:rPr lang="de-DE" sz="1800" dirty="0"/>
              <a:t> Park(ETRI</a:t>
            </a:r>
            <a:r>
              <a:rPr lang="de-DE" sz="1800" dirty="0" smtClean="0"/>
              <a:t>), 15-18/296r0</a:t>
            </a:r>
          </a:p>
          <a:p>
            <a:pPr>
              <a:buFont typeface="+mj-lt"/>
              <a:buAutoNum type="arabicPeriod"/>
            </a:pPr>
            <a:r>
              <a:rPr lang="de-DE" sz="1800" dirty="0" err="1"/>
              <a:t>Scalable</a:t>
            </a:r>
            <a:r>
              <a:rPr lang="de-DE" sz="1800" dirty="0"/>
              <a:t> multiple </a:t>
            </a:r>
            <a:r>
              <a:rPr lang="de-DE" sz="1800" dirty="0" err="1"/>
              <a:t>access</a:t>
            </a:r>
            <a:r>
              <a:rPr lang="de-DE" sz="1800" dirty="0"/>
              <a:t> </a:t>
            </a:r>
            <a:r>
              <a:rPr lang="de-DE" sz="1800" dirty="0" err="1"/>
              <a:t>frame</a:t>
            </a:r>
            <a:r>
              <a:rPr lang="de-DE" sz="1800" dirty="0"/>
              <a:t> </a:t>
            </a:r>
            <a:r>
              <a:rPr lang="de-DE" sz="1800" dirty="0" err="1"/>
              <a:t>structure</a:t>
            </a:r>
            <a:r>
              <a:rPr lang="de-DE" sz="1800" dirty="0"/>
              <a:t> </a:t>
            </a:r>
            <a:r>
              <a:rPr lang="de-DE" sz="1800" dirty="0" err="1"/>
              <a:t>for</a:t>
            </a:r>
            <a:r>
              <a:rPr lang="de-DE" sz="1800" dirty="0"/>
              <a:t> </a:t>
            </a:r>
            <a:r>
              <a:rPr lang="de-DE" sz="1800" dirty="0" err="1"/>
              <a:t>energy-efficient</a:t>
            </a:r>
            <a:r>
              <a:rPr lang="de-DE" sz="1800" dirty="0"/>
              <a:t> </a:t>
            </a:r>
            <a:r>
              <a:rPr lang="de-DE" sz="1800" dirty="0" err="1"/>
              <a:t>low</a:t>
            </a:r>
            <a:r>
              <a:rPr lang="de-DE" sz="1800" dirty="0"/>
              <a:t> </a:t>
            </a:r>
            <a:r>
              <a:rPr lang="de-DE" sz="1800" dirty="0" err="1"/>
              <a:t>data</a:t>
            </a:r>
            <a:r>
              <a:rPr lang="de-DE" sz="1800" dirty="0"/>
              <a:t> rate </a:t>
            </a:r>
            <a:r>
              <a:rPr lang="de-DE" sz="1800" dirty="0" err="1"/>
              <a:t>radio</a:t>
            </a:r>
            <a:r>
              <a:rPr lang="de-DE" sz="1800" dirty="0"/>
              <a:t> </a:t>
            </a:r>
            <a:r>
              <a:rPr lang="de-DE" sz="1800" dirty="0" err="1" smtClean="0"/>
              <a:t>communication</a:t>
            </a:r>
            <a:r>
              <a:rPr lang="de-DE" sz="1800" dirty="0"/>
              <a:t>, </a:t>
            </a:r>
            <a:r>
              <a:rPr lang="de-DE" sz="1800" dirty="0" err="1"/>
              <a:t>Eunhye</a:t>
            </a:r>
            <a:r>
              <a:rPr lang="de-DE" sz="1800" dirty="0"/>
              <a:t> Park (KAIST), </a:t>
            </a:r>
            <a:r>
              <a:rPr lang="de-DE" sz="1800" dirty="0" err="1"/>
              <a:t>Youngnam</a:t>
            </a:r>
            <a:r>
              <a:rPr lang="de-DE" sz="1800" dirty="0"/>
              <a:t> Han (KAIST</a:t>
            </a:r>
            <a:r>
              <a:rPr lang="de-DE" sz="1800" dirty="0" smtClean="0"/>
              <a:t>), 15-18/297r0</a:t>
            </a:r>
          </a:p>
          <a:p>
            <a:pPr>
              <a:buFont typeface="+mj-lt"/>
              <a:buAutoNum type="arabicPeriod"/>
            </a:pPr>
            <a:r>
              <a:rPr lang="de-DE" sz="1800" dirty="0"/>
              <a:t>MAC </a:t>
            </a:r>
            <a:r>
              <a:rPr lang="de-DE" sz="1800" dirty="0" err="1"/>
              <a:t>Proposal</a:t>
            </a:r>
            <a:r>
              <a:rPr lang="de-DE" sz="1800" dirty="0"/>
              <a:t> </a:t>
            </a:r>
            <a:r>
              <a:rPr lang="de-DE" sz="1800" dirty="0" err="1"/>
              <a:t>for</a:t>
            </a:r>
            <a:r>
              <a:rPr lang="de-DE" sz="1800" dirty="0"/>
              <a:t> 802.15.4w Standard, Jin-</a:t>
            </a:r>
            <a:r>
              <a:rPr lang="de-DE" sz="1800" dirty="0" err="1"/>
              <a:t>Taek</a:t>
            </a:r>
            <a:r>
              <a:rPr lang="de-DE" sz="1800" dirty="0"/>
              <a:t> Lim (KAIST), </a:t>
            </a:r>
            <a:r>
              <a:rPr lang="de-DE" sz="1800" dirty="0" err="1"/>
              <a:t>Kunmin</a:t>
            </a:r>
            <a:r>
              <a:rPr lang="de-DE" sz="1800" dirty="0"/>
              <a:t> </a:t>
            </a:r>
            <a:r>
              <a:rPr lang="de-DE" sz="1800" dirty="0" err="1"/>
              <a:t>Yeo</a:t>
            </a:r>
            <a:r>
              <a:rPr lang="de-DE" sz="1800" dirty="0"/>
              <a:t> (ETRI), </a:t>
            </a:r>
            <a:r>
              <a:rPr lang="de-DE" sz="1800" dirty="0" err="1"/>
              <a:t>Youngnam</a:t>
            </a:r>
            <a:r>
              <a:rPr lang="de-DE" sz="1800" dirty="0"/>
              <a:t> Han (KAIST</a:t>
            </a:r>
            <a:r>
              <a:rPr lang="de-DE" sz="1800" dirty="0" smtClean="0"/>
              <a:t>), 15-18/298r0</a:t>
            </a:r>
          </a:p>
          <a:p>
            <a:pPr>
              <a:buFont typeface="+mj-lt"/>
              <a:buAutoNum type="arabicPeriod"/>
            </a:pPr>
            <a:r>
              <a:rPr lang="en-US" sz="1800" dirty="0" smtClean="0"/>
              <a:t>802.15.4w </a:t>
            </a:r>
            <a:r>
              <a:rPr lang="en-US" sz="1800" dirty="0"/>
              <a:t>proposal preview Fraunhofer IIS, Johannes Wechsler (Fraunhofer Institute for Integrated Circuits IIS</a:t>
            </a:r>
            <a:r>
              <a:rPr lang="en-US" sz="1800" dirty="0" smtClean="0"/>
              <a:t>), 15-18/310r1</a:t>
            </a:r>
            <a:endParaRPr lang="de-DE" sz="1800" dirty="0" smtClean="0"/>
          </a:p>
          <a:p>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z="1400" dirty="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639664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September 2018 Interim</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September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List of Contributions</a:t>
            </a:r>
            <a:endParaRPr lang="en-US"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graphicFrame>
        <p:nvGraphicFramePr>
          <p:cNvPr id="9" name="Inhaltsplatzhalter 8"/>
          <p:cNvGraphicFramePr>
            <a:graphicFrameLocks noGrp="1"/>
          </p:cNvGraphicFramePr>
          <p:nvPr>
            <p:ph idx="1"/>
            <p:extLst>
              <p:ext uri="{D42A27DB-BD31-4B8C-83A1-F6EECF244321}">
                <p14:modId xmlns:p14="http://schemas.microsoft.com/office/powerpoint/2010/main" val="1146988832"/>
              </p:ext>
            </p:extLst>
          </p:nvPr>
        </p:nvGraphicFramePr>
        <p:xfrm>
          <a:off x="539552" y="2060848"/>
          <a:ext cx="7772399" cy="2073732"/>
        </p:xfrm>
        <a:graphic>
          <a:graphicData uri="http://schemas.openxmlformats.org/drawingml/2006/table">
            <a:tbl>
              <a:tblPr>
                <a:tableStyleId>{5C22544A-7EE6-4342-B048-85BDC9FD1C3A}</a:tableStyleId>
              </a:tblPr>
              <a:tblGrid>
                <a:gridCol w="796019"/>
                <a:gridCol w="3691399"/>
                <a:gridCol w="3284981"/>
              </a:tblGrid>
              <a:tr h="142999">
                <a:tc>
                  <a:txBody>
                    <a:bodyPr/>
                    <a:lstStyle/>
                    <a:p>
                      <a:pPr algn="l" fontAlgn="b"/>
                      <a:r>
                        <a:rPr lang="de-DE" sz="1000" u="none" strike="noStrike" dirty="0">
                          <a:effectLst/>
                        </a:rPr>
                        <a:t>DCN</a:t>
                      </a:r>
                      <a:endParaRPr lang="de-DE" sz="1000" b="0" i="0" u="none" strike="noStrike" dirty="0">
                        <a:effectLst/>
                        <a:latin typeface="Arial"/>
                      </a:endParaRPr>
                    </a:p>
                  </a:txBody>
                  <a:tcPr marL="8412" marR="8412" marT="8412" marB="0" anchor="b">
                    <a:solidFill>
                      <a:schemeClr val="bg1">
                        <a:lumMod val="65000"/>
                      </a:schemeClr>
                    </a:solidFill>
                  </a:tcPr>
                </a:tc>
                <a:tc>
                  <a:txBody>
                    <a:bodyPr/>
                    <a:lstStyle/>
                    <a:p>
                      <a:pPr algn="l" fontAlgn="b"/>
                      <a:r>
                        <a:rPr lang="de-DE" sz="1000" u="none" strike="noStrike" dirty="0">
                          <a:effectLst/>
                        </a:rPr>
                        <a:t>Title</a:t>
                      </a:r>
                      <a:endParaRPr lang="de-DE" sz="1000" b="0" i="0" u="none" strike="noStrike" dirty="0">
                        <a:effectLst/>
                        <a:latin typeface="Arial"/>
                      </a:endParaRPr>
                    </a:p>
                  </a:txBody>
                  <a:tcPr marL="8412" marR="8412" marT="8412" marB="0" anchor="b">
                    <a:solidFill>
                      <a:schemeClr val="bg1">
                        <a:lumMod val="65000"/>
                      </a:schemeClr>
                    </a:solidFill>
                  </a:tcPr>
                </a:tc>
                <a:tc>
                  <a:txBody>
                    <a:bodyPr/>
                    <a:lstStyle/>
                    <a:p>
                      <a:pPr algn="l" fontAlgn="b"/>
                      <a:r>
                        <a:rPr lang="de-DE" sz="1000" u="none" strike="noStrike" dirty="0" err="1">
                          <a:effectLst/>
                        </a:rPr>
                        <a:t>Author</a:t>
                      </a:r>
                      <a:r>
                        <a:rPr lang="de-DE" sz="1000" u="none" strike="noStrike" dirty="0">
                          <a:effectLst/>
                        </a:rPr>
                        <a:t> (Affiliation)</a:t>
                      </a:r>
                      <a:endParaRPr lang="de-DE" sz="1000" b="0" i="0" u="none" strike="noStrike" dirty="0">
                        <a:effectLst/>
                        <a:latin typeface="Arial"/>
                      </a:endParaRPr>
                    </a:p>
                  </a:txBody>
                  <a:tcPr marL="8412" marR="8412" marT="8412" marB="0" anchor="b">
                    <a:solidFill>
                      <a:schemeClr val="bg1">
                        <a:lumMod val="65000"/>
                      </a:schemeClr>
                    </a:solidFill>
                  </a:tcPr>
                </a:tc>
              </a:tr>
              <a:tr h="142999">
                <a:tc>
                  <a:txBody>
                    <a:bodyPr/>
                    <a:lstStyle/>
                    <a:p>
                      <a:pPr algn="r" fontAlgn="b"/>
                      <a:r>
                        <a:rPr lang="de-DE" sz="1000" u="none" strike="noStrike" dirty="0">
                          <a:effectLst/>
                        </a:rPr>
                        <a:t>15-18/417r1</a:t>
                      </a:r>
                      <a:endParaRPr lang="de-DE" sz="1000" b="0" i="0" u="none" strike="noStrike" dirty="0">
                        <a:effectLst/>
                        <a:latin typeface="Arial"/>
                      </a:endParaRPr>
                    </a:p>
                  </a:txBody>
                  <a:tcPr marL="8412" marR="8412" marT="8412" marB="0" anchor="b"/>
                </a:tc>
                <a:tc>
                  <a:txBody>
                    <a:bodyPr/>
                    <a:lstStyle/>
                    <a:p>
                      <a:pPr algn="l" fontAlgn="b"/>
                      <a:r>
                        <a:rPr lang="en-US" sz="1000" u="none" strike="noStrike">
                          <a:effectLst/>
                        </a:rPr>
                        <a:t>Text proposal of MAC protocol</a:t>
                      </a:r>
                      <a:endParaRPr lang="en-US" sz="1000" b="0" i="0" u="none" strike="noStrike">
                        <a:effectLst/>
                        <a:latin typeface="Arial"/>
                      </a:endParaRPr>
                    </a:p>
                  </a:txBody>
                  <a:tcPr marL="8412" marR="8412" marT="8412" marB="0" anchor="b"/>
                </a:tc>
                <a:tc>
                  <a:txBody>
                    <a:bodyPr/>
                    <a:lstStyle/>
                    <a:p>
                      <a:pPr algn="l" fontAlgn="b"/>
                      <a:r>
                        <a:rPr lang="de-DE" sz="1000" u="none" strike="noStrike" dirty="0">
                          <a:effectLst/>
                        </a:rPr>
                        <a:t>Jin-</a:t>
                      </a:r>
                      <a:r>
                        <a:rPr lang="de-DE" sz="1000" u="none" strike="noStrike" dirty="0" err="1">
                          <a:effectLst/>
                        </a:rPr>
                        <a:t>Taek</a:t>
                      </a:r>
                      <a:r>
                        <a:rPr lang="de-DE" sz="1000" u="none" strike="noStrike" dirty="0">
                          <a:effectLst/>
                        </a:rPr>
                        <a:t> Lim (KAIST)</a:t>
                      </a:r>
                      <a:endParaRPr lang="de-DE" sz="1000" b="0" i="0" u="none" strike="noStrike" dirty="0">
                        <a:effectLst/>
                        <a:latin typeface="Arial"/>
                      </a:endParaRPr>
                    </a:p>
                  </a:txBody>
                  <a:tcPr marL="8412" marR="8412" marT="8412" marB="0" anchor="b"/>
                </a:tc>
              </a:tr>
              <a:tr h="142999">
                <a:tc>
                  <a:txBody>
                    <a:bodyPr/>
                    <a:lstStyle/>
                    <a:p>
                      <a:pPr algn="r" fontAlgn="b"/>
                      <a:r>
                        <a:rPr lang="de-DE" sz="1000" u="none" strike="noStrike" dirty="0">
                          <a:effectLst/>
                        </a:rPr>
                        <a:t>15-18/414r3</a:t>
                      </a:r>
                      <a:endParaRPr lang="de-DE" sz="1000" b="0" i="0" u="none" strike="noStrike" dirty="0">
                        <a:effectLst/>
                        <a:latin typeface="Arial"/>
                      </a:endParaRPr>
                    </a:p>
                  </a:txBody>
                  <a:tcPr marL="8412" marR="8412" marT="8412" marB="0" anchor="b"/>
                </a:tc>
                <a:tc>
                  <a:txBody>
                    <a:bodyPr/>
                    <a:lstStyle/>
                    <a:p>
                      <a:pPr algn="l" fontAlgn="b"/>
                      <a:r>
                        <a:rPr lang="en-US" sz="1000" u="none" strike="noStrike">
                          <a:effectLst/>
                        </a:rPr>
                        <a:t>Proposal of New Spectrum for LECIM FSK extension</a:t>
                      </a:r>
                      <a:endParaRPr lang="en-US" sz="1000" b="0" i="0" u="none" strike="noStrike">
                        <a:effectLst/>
                        <a:latin typeface="Arial"/>
                      </a:endParaRPr>
                    </a:p>
                  </a:txBody>
                  <a:tcPr marL="8412" marR="8412" marT="8412" marB="0" anchor="b"/>
                </a:tc>
                <a:tc>
                  <a:txBody>
                    <a:bodyPr/>
                    <a:lstStyle/>
                    <a:p>
                      <a:pPr algn="l" fontAlgn="b"/>
                      <a:r>
                        <a:rPr lang="nn-NO" sz="1000" u="none" strike="noStrike" dirty="0">
                          <a:effectLst/>
                        </a:rPr>
                        <a:t>Yeong Min Jang (Kookmin University)</a:t>
                      </a:r>
                      <a:endParaRPr lang="nn-NO" sz="1000" b="0" i="0" u="none" strike="noStrike" dirty="0">
                        <a:effectLst/>
                        <a:latin typeface="Arial"/>
                      </a:endParaRPr>
                    </a:p>
                  </a:txBody>
                  <a:tcPr marL="8412" marR="8412" marT="8412" marB="0" anchor="b"/>
                </a:tc>
              </a:tr>
              <a:tr h="142999">
                <a:tc>
                  <a:txBody>
                    <a:bodyPr/>
                    <a:lstStyle/>
                    <a:p>
                      <a:pPr algn="r" fontAlgn="b"/>
                      <a:r>
                        <a:rPr lang="de-DE" sz="1000" u="none" strike="noStrike" dirty="0">
                          <a:effectLst/>
                        </a:rPr>
                        <a:t>15-18/413r1</a:t>
                      </a:r>
                      <a:endParaRPr lang="de-DE" sz="1000" b="0" i="0" u="none" strike="noStrike" dirty="0">
                        <a:effectLst/>
                        <a:latin typeface="Arial"/>
                      </a:endParaRPr>
                    </a:p>
                  </a:txBody>
                  <a:tcPr marL="8412" marR="8412" marT="8412" marB="0" anchor="b"/>
                </a:tc>
                <a:tc>
                  <a:txBody>
                    <a:bodyPr/>
                    <a:lstStyle/>
                    <a:p>
                      <a:pPr algn="l" fontAlgn="b"/>
                      <a:r>
                        <a:rPr lang="en-US" sz="1000" u="none" strike="noStrike" dirty="0">
                          <a:effectLst/>
                        </a:rPr>
                        <a:t>Proposal of FSK LECIM PHY extension</a:t>
                      </a:r>
                      <a:endParaRPr lang="en-US" sz="1000" b="0" i="0" u="none" strike="noStrike" dirty="0">
                        <a:effectLst/>
                        <a:latin typeface="Arial"/>
                      </a:endParaRPr>
                    </a:p>
                  </a:txBody>
                  <a:tcPr marL="8412" marR="8412" marT="8412" marB="0" anchor="b"/>
                </a:tc>
                <a:tc>
                  <a:txBody>
                    <a:bodyPr/>
                    <a:lstStyle/>
                    <a:p>
                      <a:pPr algn="l" fontAlgn="b"/>
                      <a:r>
                        <a:rPr lang="nn-NO" sz="1000" u="none" strike="noStrike" dirty="0">
                          <a:effectLst/>
                        </a:rPr>
                        <a:t>Yeong Min Jang (Kookmin University)</a:t>
                      </a:r>
                      <a:endParaRPr lang="nn-NO" sz="1000" b="0" i="0" u="none" strike="noStrike" dirty="0">
                        <a:effectLst/>
                        <a:latin typeface="Arial"/>
                      </a:endParaRPr>
                    </a:p>
                  </a:txBody>
                  <a:tcPr marL="8412" marR="8412" marT="8412" marB="0" anchor="b"/>
                </a:tc>
              </a:tr>
              <a:tr h="277586">
                <a:tc>
                  <a:txBody>
                    <a:bodyPr/>
                    <a:lstStyle/>
                    <a:p>
                      <a:pPr algn="r" fontAlgn="b"/>
                      <a:r>
                        <a:rPr lang="de-DE" sz="1000" u="none" strike="noStrike">
                          <a:effectLst/>
                        </a:rPr>
                        <a:t>15-18/412r0</a:t>
                      </a:r>
                      <a:endParaRPr lang="de-DE" sz="1000" b="0" i="0" u="none" strike="noStrike">
                        <a:effectLst/>
                        <a:latin typeface="Arial"/>
                      </a:endParaRPr>
                    </a:p>
                  </a:txBody>
                  <a:tcPr marL="8412" marR="8412" marT="8412" marB="0" anchor="b"/>
                </a:tc>
                <a:tc>
                  <a:txBody>
                    <a:bodyPr/>
                    <a:lstStyle/>
                    <a:p>
                      <a:pPr algn="l" fontAlgn="b"/>
                      <a:r>
                        <a:rPr lang="en-US" sz="1000" u="none" strike="noStrike" dirty="0">
                          <a:effectLst/>
                        </a:rPr>
                        <a:t>802.15.4w Fraunhofer IIS proposal technical guidance topics</a:t>
                      </a:r>
                      <a:endParaRPr lang="en-US" sz="1000" b="0" i="0" u="none" strike="noStrike" dirty="0">
                        <a:effectLst/>
                        <a:latin typeface="Arial"/>
                      </a:endParaRPr>
                    </a:p>
                  </a:txBody>
                  <a:tcPr marL="8412" marR="8412" marT="8412" marB="0" anchor="b"/>
                </a:tc>
                <a:tc>
                  <a:txBody>
                    <a:bodyPr/>
                    <a:lstStyle/>
                    <a:p>
                      <a:pPr algn="l" fontAlgn="b"/>
                      <a:r>
                        <a:rPr lang="de-DE" sz="1000" u="none" strike="noStrike">
                          <a:effectLst/>
                        </a:rPr>
                        <a:t>Johannes Wechsler (Fraunhofer Institute for Integrated Circuits IIS)</a:t>
                      </a:r>
                      <a:endParaRPr lang="de-DE" sz="1000" b="0" i="0" u="none" strike="noStrike">
                        <a:effectLst/>
                        <a:latin typeface="Arial"/>
                      </a:endParaRPr>
                    </a:p>
                  </a:txBody>
                  <a:tcPr marL="8412" marR="8412" marT="8412" marB="0" anchor="b"/>
                </a:tc>
              </a:tr>
              <a:tr h="142999">
                <a:tc>
                  <a:txBody>
                    <a:bodyPr/>
                    <a:lstStyle/>
                    <a:p>
                      <a:pPr algn="r" fontAlgn="b"/>
                      <a:r>
                        <a:rPr lang="de-DE" sz="1000" u="none" strike="noStrike">
                          <a:effectLst/>
                        </a:rPr>
                        <a:t>15-18/407r0</a:t>
                      </a:r>
                      <a:endParaRPr lang="de-DE" sz="1000" b="0" i="0" u="none" strike="noStrike">
                        <a:effectLst/>
                        <a:latin typeface="Arial"/>
                      </a:endParaRPr>
                    </a:p>
                  </a:txBody>
                  <a:tcPr marL="8412" marR="8412" marT="8412" marB="0" anchor="b"/>
                </a:tc>
                <a:tc>
                  <a:txBody>
                    <a:bodyPr/>
                    <a:lstStyle/>
                    <a:p>
                      <a:pPr algn="l" fontAlgn="b"/>
                      <a:r>
                        <a:rPr lang="en-US" sz="1000" u="none" strike="noStrike">
                          <a:effectLst/>
                        </a:rPr>
                        <a:t>Text proposal of priority-based CSMA/CA for LPWA</a:t>
                      </a:r>
                      <a:endParaRPr lang="en-US" sz="1000" b="0" i="0" u="none" strike="noStrike">
                        <a:effectLst/>
                        <a:latin typeface="Arial"/>
                      </a:endParaRPr>
                    </a:p>
                  </a:txBody>
                  <a:tcPr marL="8412" marR="8412" marT="8412" marB="0" anchor="b"/>
                </a:tc>
                <a:tc>
                  <a:txBody>
                    <a:bodyPr/>
                    <a:lstStyle/>
                    <a:p>
                      <a:pPr algn="l" fontAlgn="b"/>
                      <a:r>
                        <a:rPr lang="de-DE" sz="1000" u="none" strike="noStrike">
                          <a:effectLst/>
                        </a:rPr>
                        <a:t>Kunmin Yeo (ETRI)</a:t>
                      </a:r>
                      <a:endParaRPr lang="de-DE" sz="1000" b="0" i="0" u="none" strike="noStrike">
                        <a:effectLst/>
                        <a:latin typeface="Arial"/>
                      </a:endParaRPr>
                    </a:p>
                  </a:txBody>
                  <a:tcPr marL="8412" marR="8412" marT="8412" marB="0" anchor="b"/>
                </a:tc>
              </a:tr>
              <a:tr h="142999">
                <a:tc>
                  <a:txBody>
                    <a:bodyPr/>
                    <a:lstStyle/>
                    <a:p>
                      <a:pPr algn="r" fontAlgn="b"/>
                      <a:r>
                        <a:rPr lang="de-DE" sz="1000" u="none" strike="noStrike">
                          <a:effectLst/>
                        </a:rPr>
                        <a:t>15-18/406r0</a:t>
                      </a:r>
                      <a:endParaRPr lang="de-DE" sz="1000" b="0" i="0" u="none" strike="noStrike">
                        <a:effectLst/>
                        <a:latin typeface="Arial"/>
                      </a:endParaRPr>
                    </a:p>
                  </a:txBody>
                  <a:tcPr marL="8412" marR="8412" marT="8412" marB="0" anchor="b"/>
                </a:tc>
                <a:tc>
                  <a:txBody>
                    <a:bodyPr/>
                    <a:lstStyle/>
                    <a:p>
                      <a:pPr algn="l" fontAlgn="b"/>
                      <a:r>
                        <a:rPr lang="en-US" sz="1000" u="none" strike="noStrike" dirty="0">
                          <a:effectLst/>
                        </a:rPr>
                        <a:t>Proposal of priority-based CSMA/CA for LPWA</a:t>
                      </a:r>
                      <a:endParaRPr lang="en-US" sz="1000" b="0" i="0" u="none" strike="noStrike" dirty="0">
                        <a:effectLst/>
                        <a:latin typeface="Arial"/>
                      </a:endParaRPr>
                    </a:p>
                  </a:txBody>
                  <a:tcPr marL="8412" marR="8412" marT="8412" marB="0" anchor="b"/>
                </a:tc>
                <a:tc>
                  <a:txBody>
                    <a:bodyPr/>
                    <a:lstStyle/>
                    <a:p>
                      <a:pPr algn="l" fontAlgn="b"/>
                      <a:r>
                        <a:rPr lang="de-DE" sz="1000" u="none" strike="noStrike" dirty="0" err="1">
                          <a:effectLst/>
                        </a:rPr>
                        <a:t>Kunmin</a:t>
                      </a:r>
                      <a:r>
                        <a:rPr lang="de-DE" sz="1000" u="none" strike="noStrike" dirty="0">
                          <a:effectLst/>
                        </a:rPr>
                        <a:t> </a:t>
                      </a:r>
                      <a:r>
                        <a:rPr lang="de-DE" sz="1000" u="none" strike="noStrike" dirty="0" err="1">
                          <a:effectLst/>
                        </a:rPr>
                        <a:t>Yeo</a:t>
                      </a:r>
                      <a:r>
                        <a:rPr lang="de-DE" sz="1000" u="none" strike="noStrike" dirty="0">
                          <a:effectLst/>
                        </a:rPr>
                        <a:t> (ETRI)</a:t>
                      </a:r>
                      <a:endParaRPr lang="de-DE" sz="1000" b="0" i="0" u="none" strike="noStrike" dirty="0">
                        <a:effectLst/>
                        <a:latin typeface="Arial"/>
                      </a:endParaRPr>
                    </a:p>
                  </a:txBody>
                  <a:tcPr marL="8412" marR="8412" marT="8412" marB="0" anchor="b"/>
                </a:tc>
              </a:tr>
              <a:tr h="142999">
                <a:tc>
                  <a:txBody>
                    <a:bodyPr/>
                    <a:lstStyle/>
                    <a:p>
                      <a:pPr algn="r" fontAlgn="b"/>
                      <a:r>
                        <a:rPr lang="de-DE" sz="1000" u="none" strike="noStrike">
                          <a:effectLst/>
                        </a:rPr>
                        <a:t>15-18/405r0</a:t>
                      </a:r>
                      <a:endParaRPr lang="de-DE" sz="1000" b="0" i="0" u="none" strike="noStrike">
                        <a:effectLst/>
                        <a:latin typeface="Arial"/>
                      </a:endParaRPr>
                    </a:p>
                  </a:txBody>
                  <a:tcPr marL="8412" marR="8412" marT="8412" marB="0" anchor="b"/>
                </a:tc>
                <a:tc>
                  <a:txBody>
                    <a:bodyPr/>
                    <a:lstStyle/>
                    <a:p>
                      <a:pPr algn="l" fontAlgn="b"/>
                      <a:r>
                        <a:rPr lang="en-US" sz="1000" u="none" strike="noStrike" dirty="0">
                          <a:effectLst/>
                        </a:rPr>
                        <a:t>Text proposal for LPWA repeater</a:t>
                      </a:r>
                      <a:endParaRPr lang="en-US" sz="1000" b="0" i="0" u="none" strike="noStrike" dirty="0">
                        <a:effectLst/>
                        <a:latin typeface="Arial"/>
                      </a:endParaRPr>
                    </a:p>
                  </a:txBody>
                  <a:tcPr marL="8412" marR="8412" marT="8412" marB="0" anchor="b"/>
                </a:tc>
                <a:tc>
                  <a:txBody>
                    <a:bodyPr/>
                    <a:lstStyle/>
                    <a:p>
                      <a:pPr algn="l" fontAlgn="b"/>
                      <a:r>
                        <a:rPr lang="de-DE" sz="1000" u="none" strike="noStrike">
                          <a:effectLst/>
                        </a:rPr>
                        <a:t>Kunmin Yeo (ETRI)</a:t>
                      </a:r>
                      <a:endParaRPr lang="de-DE" sz="1000" b="0" i="0" u="none" strike="noStrike">
                        <a:effectLst/>
                        <a:latin typeface="Arial"/>
                      </a:endParaRPr>
                    </a:p>
                  </a:txBody>
                  <a:tcPr marL="8412" marR="8412" marT="8412" marB="0" anchor="b"/>
                </a:tc>
              </a:tr>
              <a:tr h="142999">
                <a:tc>
                  <a:txBody>
                    <a:bodyPr/>
                    <a:lstStyle/>
                    <a:p>
                      <a:pPr algn="r" fontAlgn="b"/>
                      <a:r>
                        <a:rPr lang="de-DE" sz="1000" u="none" strike="noStrike">
                          <a:effectLst/>
                        </a:rPr>
                        <a:t>15-18/404r0</a:t>
                      </a:r>
                      <a:endParaRPr lang="de-DE" sz="1000" b="0" i="0" u="none" strike="noStrike">
                        <a:effectLst/>
                        <a:latin typeface="Arial"/>
                      </a:endParaRPr>
                    </a:p>
                  </a:txBody>
                  <a:tcPr marL="8412" marR="8412" marT="8412" marB="0" anchor="b"/>
                </a:tc>
                <a:tc>
                  <a:txBody>
                    <a:bodyPr/>
                    <a:lstStyle/>
                    <a:p>
                      <a:pPr algn="l" fontAlgn="b"/>
                      <a:r>
                        <a:rPr lang="de-DE" sz="1000" u="none" strike="noStrike" dirty="0" err="1">
                          <a:effectLst/>
                        </a:rPr>
                        <a:t>Proposal</a:t>
                      </a:r>
                      <a:r>
                        <a:rPr lang="de-DE" sz="1000" u="none" strike="noStrike" dirty="0">
                          <a:effectLst/>
                        </a:rPr>
                        <a:t> </a:t>
                      </a:r>
                      <a:r>
                        <a:rPr lang="de-DE" sz="1000" u="none" strike="noStrike" dirty="0" err="1">
                          <a:effectLst/>
                        </a:rPr>
                        <a:t>for</a:t>
                      </a:r>
                      <a:r>
                        <a:rPr lang="de-DE" sz="1000" u="none" strike="noStrike" dirty="0">
                          <a:effectLst/>
                        </a:rPr>
                        <a:t> LPWA </a:t>
                      </a:r>
                      <a:r>
                        <a:rPr lang="de-DE" sz="1000" u="none" strike="noStrike" dirty="0" err="1">
                          <a:effectLst/>
                        </a:rPr>
                        <a:t>repeater</a:t>
                      </a:r>
                      <a:endParaRPr lang="de-DE" sz="1000" b="0" i="0" u="none" strike="noStrike" dirty="0">
                        <a:effectLst/>
                        <a:latin typeface="Arial"/>
                      </a:endParaRPr>
                    </a:p>
                  </a:txBody>
                  <a:tcPr marL="8412" marR="8412" marT="8412" marB="0" anchor="b"/>
                </a:tc>
                <a:tc>
                  <a:txBody>
                    <a:bodyPr/>
                    <a:lstStyle/>
                    <a:p>
                      <a:pPr algn="l" fontAlgn="b"/>
                      <a:r>
                        <a:rPr lang="de-DE" sz="1000" u="none" strike="noStrike" dirty="0" err="1">
                          <a:effectLst/>
                        </a:rPr>
                        <a:t>Kunmin</a:t>
                      </a:r>
                      <a:r>
                        <a:rPr lang="de-DE" sz="1000" u="none" strike="noStrike" dirty="0">
                          <a:effectLst/>
                        </a:rPr>
                        <a:t> </a:t>
                      </a:r>
                      <a:r>
                        <a:rPr lang="de-DE" sz="1000" u="none" strike="noStrike" dirty="0" err="1">
                          <a:effectLst/>
                        </a:rPr>
                        <a:t>Yeo</a:t>
                      </a:r>
                      <a:r>
                        <a:rPr lang="de-DE" sz="1000" u="none" strike="noStrike" dirty="0">
                          <a:effectLst/>
                        </a:rPr>
                        <a:t> (ETRI)</a:t>
                      </a:r>
                      <a:endParaRPr lang="de-DE" sz="1000" b="0" i="0" u="none" strike="noStrike" dirty="0">
                        <a:effectLst/>
                        <a:latin typeface="Arial"/>
                      </a:endParaRPr>
                    </a:p>
                  </a:txBody>
                  <a:tcPr marL="8412" marR="8412" marT="8412" marB="0" anchor="b"/>
                </a:tc>
              </a:tr>
              <a:tr h="142999">
                <a:tc>
                  <a:txBody>
                    <a:bodyPr/>
                    <a:lstStyle/>
                    <a:p>
                      <a:pPr algn="r" fontAlgn="b"/>
                      <a:r>
                        <a:rPr lang="de-DE" sz="1000" u="none" strike="noStrike">
                          <a:effectLst/>
                        </a:rPr>
                        <a:t>15-18/400r0</a:t>
                      </a:r>
                      <a:endParaRPr lang="de-DE" sz="1000" b="0" i="0" u="none" strike="noStrike">
                        <a:effectLst/>
                        <a:latin typeface="Arial"/>
                      </a:endParaRPr>
                    </a:p>
                  </a:txBody>
                  <a:tcPr marL="8412" marR="8412" marT="8412" marB="0" anchor="b"/>
                </a:tc>
                <a:tc>
                  <a:txBody>
                    <a:bodyPr/>
                    <a:lstStyle/>
                    <a:p>
                      <a:pPr algn="l" fontAlgn="b"/>
                      <a:r>
                        <a:rPr lang="de-DE" sz="1000" u="none" strike="noStrike">
                          <a:effectLst/>
                        </a:rPr>
                        <a:t>Text proposal of LDPC</a:t>
                      </a:r>
                      <a:endParaRPr lang="de-DE" sz="1000" b="0" i="0" u="none" strike="noStrike">
                        <a:effectLst/>
                        <a:latin typeface="Arial"/>
                      </a:endParaRPr>
                    </a:p>
                  </a:txBody>
                  <a:tcPr marL="8412" marR="8412" marT="8412" marB="0" anchor="b"/>
                </a:tc>
                <a:tc>
                  <a:txBody>
                    <a:bodyPr/>
                    <a:lstStyle/>
                    <a:p>
                      <a:pPr algn="l" fontAlgn="b"/>
                      <a:r>
                        <a:rPr lang="de-DE" sz="1000" u="none" strike="noStrike" dirty="0">
                          <a:effectLst/>
                        </a:rPr>
                        <a:t>Nabil Loghin (Sony Europe Limited)</a:t>
                      </a:r>
                      <a:endParaRPr lang="de-DE" sz="1000" b="0" i="0" u="none" strike="noStrike" dirty="0">
                        <a:effectLst/>
                        <a:latin typeface="Arial"/>
                      </a:endParaRPr>
                    </a:p>
                  </a:txBody>
                  <a:tcPr marL="8412" marR="8412" marT="8412" marB="0" anchor="b"/>
                </a:tc>
              </a:tr>
              <a:tr h="277586">
                <a:tc>
                  <a:txBody>
                    <a:bodyPr/>
                    <a:lstStyle/>
                    <a:p>
                      <a:pPr algn="r" fontAlgn="b"/>
                      <a:r>
                        <a:rPr lang="de-DE" sz="1000" u="none" strike="noStrike">
                          <a:effectLst/>
                        </a:rPr>
                        <a:t>15-18/399r0</a:t>
                      </a:r>
                      <a:endParaRPr lang="de-DE" sz="1000" b="0" i="0" u="none" strike="noStrike">
                        <a:effectLst/>
                        <a:latin typeface="Arial"/>
                      </a:endParaRPr>
                    </a:p>
                  </a:txBody>
                  <a:tcPr marL="8412" marR="8412" marT="8412" marB="0" anchor="b"/>
                </a:tc>
                <a:tc>
                  <a:txBody>
                    <a:bodyPr/>
                    <a:lstStyle/>
                    <a:p>
                      <a:pPr algn="l" fontAlgn="b"/>
                      <a:r>
                        <a:rPr lang="en-US" sz="1000" u="none" strike="noStrike" dirty="0">
                          <a:effectLst/>
                        </a:rPr>
                        <a:t>Proposal of LDPC (Low Density Parity Check) Code for LPWA - additional results</a:t>
                      </a:r>
                      <a:endParaRPr lang="en-US" sz="1000" b="0" i="0" u="none" strike="noStrike" dirty="0">
                        <a:effectLst/>
                        <a:latin typeface="Arial"/>
                      </a:endParaRPr>
                    </a:p>
                  </a:txBody>
                  <a:tcPr marL="8412" marR="8412" marT="8412" marB="0" anchor="b"/>
                </a:tc>
                <a:tc>
                  <a:txBody>
                    <a:bodyPr/>
                    <a:lstStyle/>
                    <a:p>
                      <a:pPr algn="l" fontAlgn="b"/>
                      <a:r>
                        <a:rPr lang="de-DE" sz="1000" u="none" strike="noStrike" dirty="0">
                          <a:effectLst/>
                        </a:rPr>
                        <a:t>Nabil Loghin (Sony Europe)</a:t>
                      </a:r>
                      <a:endParaRPr lang="de-DE" sz="1000" b="0" i="0" u="none" strike="noStrike" dirty="0">
                        <a:effectLst/>
                        <a:latin typeface="Arial"/>
                      </a:endParaRPr>
                    </a:p>
                  </a:txBody>
                  <a:tcPr marL="8412" marR="8412" marT="8412" marB="0" anchor="b"/>
                </a:tc>
              </a:tr>
            </a:tbl>
          </a:graphicData>
        </a:graphic>
      </p:graphicFrame>
    </p:spTree>
    <p:extLst>
      <p:ext uri="{BB962C8B-B14F-4D97-AF65-F5344CB8AC3E}">
        <p14:creationId xmlns:p14="http://schemas.microsoft.com/office/powerpoint/2010/main" val="10346124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a:t>
            </a:r>
            <a:endParaRPr lang="en-US" dirty="0"/>
          </a:p>
        </p:txBody>
      </p:sp>
      <p:sp>
        <p:nvSpPr>
          <p:cNvPr id="3" name="Inhaltsplatzhalter 2"/>
          <p:cNvSpPr>
            <a:spLocks noGrp="1"/>
          </p:cNvSpPr>
          <p:nvPr>
            <p:ph idx="1"/>
          </p:nvPr>
        </p:nvSpPr>
        <p:spPr/>
        <p:txBody>
          <a:bodyPr/>
          <a:lstStyle/>
          <a:p>
            <a:pPr fontAlgn="b"/>
            <a:r>
              <a:rPr lang="en-US" sz="2000" dirty="0" smtClean="0"/>
              <a:t>Proposal </a:t>
            </a:r>
            <a:r>
              <a:rPr lang="en-US" sz="2000" dirty="0"/>
              <a:t>of LDPC (Low Density Parity Check) Code for LPWA - additional </a:t>
            </a:r>
            <a:r>
              <a:rPr lang="en-US" sz="2000" dirty="0" smtClean="0"/>
              <a:t>results, </a:t>
            </a:r>
            <a:r>
              <a:rPr lang="de-DE" sz="2000" dirty="0" smtClean="0"/>
              <a:t>Nabil </a:t>
            </a:r>
            <a:r>
              <a:rPr lang="de-DE" sz="2000" dirty="0"/>
              <a:t>Loghin (Sony Europe</a:t>
            </a:r>
            <a:r>
              <a:rPr lang="de-DE" sz="2000" dirty="0" smtClean="0"/>
              <a:t>), </a:t>
            </a:r>
            <a:r>
              <a:rPr lang="de-DE" sz="2000" dirty="0"/>
              <a:t>15-18/399r0</a:t>
            </a:r>
          </a:p>
          <a:p>
            <a:pPr fontAlgn="b"/>
            <a:endParaRPr lang="de-DE" sz="20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33305877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(cont’d)</a:t>
            </a:r>
            <a:endParaRPr lang="en-US" dirty="0"/>
          </a:p>
        </p:txBody>
      </p:sp>
      <p:sp>
        <p:nvSpPr>
          <p:cNvPr id="3" name="Inhaltsplatzhalter 2"/>
          <p:cNvSpPr>
            <a:spLocks noGrp="1"/>
          </p:cNvSpPr>
          <p:nvPr>
            <p:ph idx="1"/>
          </p:nvPr>
        </p:nvSpPr>
        <p:spPr/>
        <p:txBody>
          <a:bodyPr/>
          <a:lstStyle/>
          <a:p>
            <a:r>
              <a:rPr lang="en-US" sz="2000" dirty="0"/>
              <a:t>802.15.4w Fraunhofer IIS proposal discussion </a:t>
            </a:r>
            <a:r>
              <a:rPr lang="en-US" sz="2000" dirty="0" smtClean="0"/>
              <a:t>slides, </a:t>
            </a:r>
            <a:r>
              <a:rPr lang="en-US" sz="2000" dirty="0"/>
              <a:t>	Johannes Wechsler (Fraunhofer Institute for Integrated Circuits IIS</a:t>
            </a:r>
            <a:r>
              <a:rPr lang="en-US" sz="2000" dirty="0" smtClean="0"/>
              <a:t>), 15-18/447r1</a:t>
            </a:r>
            <a:endParaRPr lang="en-US" sz="20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22</a:t>
            </a:fld>
            <a:endParaRPr lang="en-US" altLang="en-US"/>
          </a:p>
        </p:txBody>
      </p:sp>
    </p:spTree>
    <p:extLst>
      <p:ext uri="{BB962C8B-B14F-4D97-AF65-F5344CB8AC3E}">
        <p14:creationId xmlns:p14="http://schemas.microsoft.com/office/powerpoint/2010/main" val="34613156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a:t>
            </a:r>
            <a:r>
              <a:rPr lang="en-US" dirty="0" err="1" smtClean="0"/>
              <a:t>cont’t</a:t>
            </a:r>
            <a:r>
              <a:rPr lang="en-US" dirty="0"/>
              <a:t>)</a:t>
            </a:r>
          </a:p>
        </p:txBody>
      </p:sp>
      <p:sp>
        <p:nvSpPr>
          <p:cNvPr id="3" name="Inhaltsplatzhalter 2"/>
          <p:cNvSpPr>
            <a:spLocks noGrp="1"/>
          </p:cNvSpPr>
          <p:nvPr>
            <p:ph idx="1"/>
          </p:nvPr>
        </p:nvSpPr>
        <p:spPr/>
        <p:txBody>
          <a:bodyPr/>
          <a:lstStyle/>
          <a:p>
            <a:pPr fontAlgn="b"/>
            <a:r>
              <a:rPr lang="en-US" sz="2000" dirty="0" smtClean="0"/>
              <a:t>Proposal for LPWA repeater, </a:t>
            </a:r>
            <a:r>
              <a:rPr lang="en-US" sz="2000" dirty="0" err="1" smtClean="0"/>
              <a:t>Kunmin</a:t>
            </a:r>
            <a:r>
              <a:rPr lang="en-US" sz="2000" dirty="0" smtClean="0"/>
              <a:t> Yeo (ETRI), 15-18/404r0</a:t>
            </a:r>
          </a:p>
          <a:p>
            <a:pPr fontAlgn="b"/>
            <a:endParaRPr lang="en-US" sz="2000" dirty="0" smtClean="0"/>
          </a:p>
          <a:p>
            <a:pPr fontAlgn="b"/>
            <a:r>
              <a:rPr lang="en-US" sz="2000" dirty="0" smtClean="0"/>
              <a:t>Suggestions by the group:</a:t>
            </a:r>
          </a:p>
          <a:p>
            <a:pPr lvl="1" fontAlgn="b"/>
            <a:r>
              <a:rPr lang="en-US" sz="1600" dirty="0" smtClean="0"/>
              <a:t>Additional PHY simulations are required to show the effects in case of collisions</a:t>
            </a:r>
          </a:p>
          <a:p>
            <a:pPr lvl="1" fontAlgn="b"/>
            <a:r>
              <a:rPr lang="en-US" sz="1600" dirty="0" smtClean="0"/>
              <a:t>Compare the performance of the routing to existing techniques, e.g. 802.15.10</a:t>
            </a:r>
          </a:p>
          <a:p>
            <a:pPr lvl="1" fontAlgn="b"/>
            <a:r>
              <a:rPr lang="en-US" sz="1600" dirty="0" smtClean="0"/>
              <a:t>Show how the system covers the problem that the system is not </a:t>
            </a:r>
            <a:r>
              <a:rPr lang="en-US" sz="1600" dirty="0" err="1" smtClean="0"/>
              <a:t>highjacked</a:t>
            </a:r>
            <a:r>
              <a:rPr lang="en-US" sz="1600" dirty="0" smtClean="0"/>
              <a:t> by other users and that broadcast storm can be avoided</a:t>
            </a:r>
          </a:p>
          <a:p>
            <a:pPr lvl="1" fontAlgn="b"/>
            <a:endParaRPr lang="en-US" sz="16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9312071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a:t>
            </a:r>
            <a:r>
              <a:rPr lang="en-US" dirty="0" err="1" smtClean="0"/>
              <a:t>cont’t</a:t>
            </a:r>
            <a:r>
              <a:rPr lang="en-US" dirty="0"/>
              <a:t>)</a:t>
            </a:r>
          </a:p>
        </p:txBody>
      </p:sp>
      <p:sp>
        <p:nvSpPr>
          <p:cNvPr id="3" name="Inhaltsplatzhalter 2"/>
          <p:cNvSpPr>
            <a:spLocks noGrp="1"/>
          </p:cNvSpPr>
          <p:nvPr>
            <p:ph idx="1"/>
          </p:nvPr>
        </p:nvSpPr>
        <p:spPr/>
        <p:txBody>
          <a:bodyPr/>
          <a:lstStyle/>
          <a:p>
            <a:pPr fontAlgn="b"/>
            <a:r>
              <a:rPr lang="en-US" sz="2000" dirty="0" smtClean="0"/>
              <a:t>Proposal of priority-based CSMA/CA for LPWA, </a:t>
            </a:r>
            <a:r>
              <a:rPr lang="en-US" sz="2000" dirty="0" err="1" smtClean="0"/>
              <a:t>Kunmin</a:t>
            </a:r>
            <a:r>
              <a:rPr lang="en-US" sz="2000" dirty="0" smtClean="0"/>
              <a:t> Yeo (ETRI), 15-18/406r0</a:t>
            </a:r>
          </a:p>
          <a:p>
            <a:pPr fontAlgn="b"/>
            <a:endParaRPr lang="en-US" sz="2000" dirty="0" smtClean="0"/>
          </a:p>
          <a:p>
            <a:pPr fontAlgn="b"/>
            <a:r>
              <a:rPr lang="en-US" sz="2000" dirty="0" smtClean="0"/>
              <a:t>Suggestions by the group:</a:t>
            </a:r>
          </a:p>
          <a:p>
            <a:pPr lvl="1" fontAlgn="b"/>
            <a:r>
              <a:rPr lang="en-US" sz="1600" dirty="0" smtClean="0"/>
              <a:t>Backoff of -65 dBm seems pretty high, check with IEEE coexistence</a:t>
            </a:r>
            <a:endParaRPr lang="en-US" sz="16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24</a:t>
            </a:fld>
            <a:endParaRPr lang="en-US" altLang="en-US"/>
          </a:p>
        </p:txBody>
      </p:sp>
    </p:spTree>
    <p:extLst>
      <p:ext uri="{BB962C8B-B14F-4D97-AF65-F5344CB8AC3E}">
        <p14:creationId xmlns:p14="http://schemas.microsoft.com/office/powerpoint/2010/main" val="4624033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Contribution (</a:t>
            </a:r>
            <a:r>
              <a:rPr lang="en-US" dirty="0" err="1" smtClean="0"/>
              <a:t>cont’t</a:t>
            </a:r>
            <a:r>
              <a:rPr lang="en-US" dirty="0"/>
              <a:t>)</a:t>
            </a:r>
          </a:p>
        </p:txBody>
      </p:sp>
      <p:sp>
        <p:nvSpPr>
          <p:cNvPr id="3" name="Inhaltsplatzhalter 2"/>
          <p:cNvSpPr>
            <a:spLocks noGrp="1"/>
          </p:cNvSpPr>
          <p:nvPr>
            <p:ph idx="1"/>
          </p:nvPr>
        </p:nvSpPr>
        <p:spPr/>
        <p:txBody>
          <a:bodyPr/>
          <a:lstStyle/>
          <a:p>
            <a:pPr fontAlgn="b"/>
            <a:r>
              <a:rPr lang="en-US" sz="2000" dirty="0" smtClean="0"/>
              <a:t>Proposal </a:t>
            </a:r>
            <a:r>
              <a:rPr lang="en-US" sz="2000" dirty="0"/>
              <a:t>of New Spectrum for LECIM FSK </a:t>
            </a:r>
            <a:r>
              <a:rPr lang="en-US" sz="2000" dirty="0" smtClean="0"/>
              <a:t>extension, </a:t>
            </a:r>
            <a:r>
              <a:rPr lang="nn-NO" sz="2000" dirty="0" smtClean="0"/>
              <a:t>Yeong </a:t>
            </a:r>
            <a:r>
              <a:rPr lang="nn-NO" sz="2000" dirty="0"/>
              <a:t>Min Jang (Kookmin University</a:t>
            </a:r>
            <a:r>
              <a:rPr lang="nn-NO" sz="2000" dirty="0" smtClean="0"/>
              <a:t>), </a:t>
            </a:r>
            <a:r>
              <a:rPr lang="de-DE" sz="2000" dirty="0" smtClean="0"/>
              <a:t>15-18/414r3</a:t>
            </a:r>
            <a:endParaRPr lang="de-DE" sz="2000" dirty="0"/>
          </a:p>
          <a:p>
            <a:pPr fontAlgn="b"/>
            <a:endParaRPr lang="de-DE" sz="20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25</a:t>
            </a:fld>
            <a:endParaRPr lang="en-US" altLang="en-US"/>
          </a:p>
        </p:txBody>
      </p:sp>
    </p:spTree>
    <p:extLst>
      <p:ext uri="{BB962C8B-B14F-4D97-AF65-F5344CB8AC3E}">
        <p14:creationId xmlns:p14="http://schemas.microsoft.com/office/powerpoint/2010/main" val="29799505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Proposal for Creating Draft Document</a:t>
            </a:r>
            <a:endParaRPr lang="en-US" dirty="0"/>
          </a:p>
        </p:txBody>
      </p:sp>
      <p:sp>
        <p:nvSpPr>
          <p:cNvPr id="3" name="Inhaltsplatzhalter 2"/>
          <p:cNvSpPr>
            <a:spLocks noGrp="1"/>
          </p:cNvSpPr>
          <p:nvPr>
            <p:ph idx="1"/>
          </p:nvPr>
        </p:nvSpPr>
        <p:spPr>
          <a:xfrm>
            <a:off x="671680" y="3937831"/>
            <a:ext cx="7772400" cy="1298848"/>
          </a:xfrm>
        </p:spPr>
        <p:txBody>
          <a:bodyPr/>
          <a:lstStyle/>
          <a:p>
            <a:pPr>
              <a:buFont typeface="Arial" panose="020B0604020202020204" pitchFamily="34" charset="0"/>
              <a:buChar char="•"/>
            </a:pPr>
            <a:r>
              <a:rPr lang="en-US" sz="2000" dirty="0" smtClean="0"/>
              <a:t>All contributors are requested to add TG motions at the end of the presentation</a:t>
            </a:r>
          </a:p>
          <a:p>
            <a:pPr>
              <a:buFont typeface="Arial" panose="020B0604020202020204" pitchFamily="34" charset="0"/>
              <a:buChar char="•"/>
            </a:pPr>
            <a:r>
              <a:rPr lang="en-US" sz="2000" dirty="0" smtClean="0"/>
              <a:t>For this week we will make the TG motions after all </a:t>
            </a:r>
            <a:r>
              <a:rPr lang="en-US" sz="2000" dirty="0" err="1" smtClean="0"/>
              <a:t>CfP</a:t>
            </a:r>
            <a:r>
              <a:rPr lang="en-US" sz="2000" dirty="0" smtClean="0"/>
              <a:t> contributions</a:t>
            </a:r>
          </a:p>
          <a:p>
            <a:pPr>
              <a:buFont typeface="Arial" panose="020B0604020202020204" pitchFamily="34" charset="0"/>
              <a:buChar char="•"/>
            </a:pPr>
            <a:endParaRPr lang="en-US" sz="2000" dirty="0"/>
          </a:p>
          <a:p>
            <a:pPr>
              <a:buFont typeface="Arial" panose="020B0604020202020204" pitchFamily="34" charset="0"/>
              <a:buChar char="•"/>
            </a:pPr>
            <a:r>
              <a:rPr lang="en-US" sz="2000" dirty="0" smtClean="0"/>
              <a:t>Any comments on the proposal?</a:t>
            </a:r>
            <a:endParaRPr lang="en-US" sz="20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26</a:t>
            </a:fld>
            <a:endParaRPr lang="en-US" altLang="en-US"/>
          </a:p>
        </p:txBody>
      </p:sp>
      <p:sp>
        <p:nvSpPr>
          <p:cNvPr id="7" name="Documents"/>
          <p:cNvSpPr>
            <a:spLocks noEditPoints="1" noChangeArrowheads="1"/>
          </p:cNvSpPr>
          <p:nvPr/>
        </p:nvSpPr>
        <p:spPr bwMode="auto">
          <a:xfrm>
            <a:off x="761662" y="1772816"/>
            <a:ext cx="1352550" cy="1809750"/>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FFFF00"/>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r>
              <a:rPr lang="en-US" sz="1400" dirty="0" smtClean="0"/>
              <a:t>Proposals</a:t>
            </a:r>
            <a:endParaRPr lang="en-US" sz="1600" dirty="0"/>
          </a:p>
        </p:txBody>
      </p:sp>
      <p:sp>
        <p:nvSpPr>
          <p:cNvPr id="8" name="Document"/>
          <p:cNvSpPr>
            <a:spLocks noEditPoints="1" noChangeArrowheads="1"/>
          </p:cNvSpPr>
          <p:nvPr/>
        </p:nvSpPr>
        <p:spPr bwMode="auto">
          <a:xfrm>
            <a:off x="7035874" y="1785503"/>
            <a:ext cx="1352550" cy="1809750"/>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92D050"/>
          </a:solidFill>
          <a:ln w="9525">
            <a:solidFill>
              <a:srgbClr val="000000"/>
            </a:solidFill>
            <a:miter lim="800000"/>
            <a:headEnd/>
            <a:tailEnd/>
          </a:ln>
          <a:effectLst>
            <a:outerShdw dist="107763" dir="2700000" algn="ctr" rotWithShape="0">
              <a:srgbClr val="808080"/>
            </a:outerShdw>
          </a:effectLst>
        </p:spPr>
        <p:txBody>
          <a:bodyPr vert="horz" wrap="square" lIns="91440" tIns="45720" rIns="91440" bIns="45720" numCol="1" anchor="t" anchorCtr="0" compatLnSpc="1">
            <a:prstTxWarp prst="textNoShape">
              <a:avLst/>
            </a:prstTxWarp>
          </a:bodyPr>
          <a:lstStyle/>
          <a:p>
            <a:r>
              <a:rPr lang="en-US" sz="2000" dirty="0" smtClean="0"/>
              <a:t>Draft</a:t>
            </a:r>
            <a:endParaRPr lang="en-US" sz="2000" dirty="0"/>
          </a:p>
          <a:p>
            <a:endParaRPr lang="en-US" sz="2000" dirty="0"/>
          </a:p>
        </p:txBody>
      </p:sp>
      <p:sp>
        <p:nvSpPr>
          <p:cNvPr id="9" name="Rechteck 8"/>
          <p:cNvSpPr/>
          <p:nvPr/>
        </p:nvSpPr>
        <p:spPr bwMode="auto">
          <a:xfrm>
            <a:off x="2571378" y="2137631"/>
            <a:ext cx="1512168" cy="1080120"/>
          </a:xfrm>
          <a:prstGeom prst="rect">
            <a:avLst/>
          </a:prstGeom>
          <a:ln>
            <a:headEnd type="none" w="sm" len="sm"/>
            <a:tailEnd type="none" w="sm" len="sm"/>
          </a:ln>
          <a:extLst/>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Presentation &amp; Discussion</a:t>
            </a:r>
          </a:p>
        </p:txBody>
      </p:sp>
      <p:sp>
        <p:nvSpPr>
          <p:cNvPr id="10" name="Rechteck 9"/>
          <p:cNvSpPr/>
          <p:nvPr/>
        </p:nvSpPr>
        <p:spPr bwMode="auto">
          <a:xfrm>
            <a:off x="4557880" y="2137631"/>
            <a:ext cx="1512168" cy="1080120"/>
          </a:xfrm>
          <a:prstGeom prst="rect">
            <a:avLst/>
          </a:prstGeom>
          <a:ln>
            <a:headEnd type="none" w="sm" len="sm"/>
            <a:tailEnd type="none" w="sm" len="sm"/>
          </a:ln>
          <a:extLst/>
        </p:spPr>
        <p:style>
          <a:lnRef idx="0">
            <a:schemeClr val="accent5"/>
          </a:lnRef>
          <a:fillRef idx="3">
            <a:schemeClr val="accent5"/>
          </a:fillRef>
          <a:effectRef idx="3">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rPr>
              <a:t>75%</a:t>
            </a:r>
            <a:r>
              <a:rPr kumimoji="0" lang="en-US" sz="2000" b="0" i="0" u="none" strike="noStrike" cap="none" normalizeH="0" dirty="0" smtClean="0">
                <a:ln>
                  <a:noFill/>
                </a:ln>
                <a:solidFill>
                  <a:schemeClr val="tx1"/>
                </a:solidFill>
                <a:effectLst/>
                <a:latin typeface="Times New Roman" pitchFamily="18" charset="0"/>
              </a:rPr>
              <a:t> Approval</a:t>
            </a:r>
            <a:br>
              <a:rPr kumimoji="0" lang="en-US" sz="2000" b="0" i="0" u="none" strike="noStrike" cap="none" normalizeH="0" dirty="0" smtClean="0">
                <a:ln>
                  <a:noFill/>
                </a:ln>
                <a:solidFill>
                  <a:schemeClr val="tx1"/>
                </a:solidFill>
                <a:effectLst/>
                <a:latin typeface="Times New Roman" pitchFamily="18" charset="0"/>
              </a:rPr>
            </a:br>
            <a:r>
              <a:rPr kumimoji="0" lang="en-US" sz="2000" b="0" i="0" u="none" strike="noStrike" cap="none" normalizeH="0" baseline="0" dirty="0" smtClean="0">
                <a:ln>
                  <a:noFill/>
                </a:ln>
                <a:solidFill>
                  <a:schemeClr val="tx1"/>
                </a:solidFill>
                <a:effectLst/>
                <a:latin typeface="Times New Roman" pitchFamily="18" charset="0"/>
              </a:rPr>
              <a:t>TG Motion</a:t>
            </a:r>
          </a:p>
        </p:txBody>
      </p:sp>
      <p:cxnSp>
        <p:nvCxnSpPr>
          <p:cNvPr id="12" name="Gerade Verbindung mit Pfeil 11"/>
          <p:cNvCxnSpPr>
            <a:stCxn id="7" idx="11"/>
            <a:endCxn id="9" idx="1"/>
          </p:cNvCxnSpPr>
          <p:nvPr/>
        </p:nvCxnSpPr>
        <p:spPr bwMode="auto">
          <a:xfrm>
            <a:off x="2114212" y="2677691"/>
            <a:ext cx="457166" cy="0"/>
          </a:xfrm>
          <a:prstGeom prst="straightConnector1">
            <a:avLst/>
          </a:prstGeom>
          <a:ln>
            <a:headEnd type="none" w="sm" len="sm"/>
            <a:tailEnd type="arrow"/>
          </a:ln>
          <a:extLst/>
        </p:spPr>
        <p:style>
          <a:lnRef idx="2">
            <a:schemeClr val="dk1"/>
          </a:lnRef>
          <a:fillRef idx="0">
            <a:schemeClr val="dk1"/>
          </a:fillRef>
          <a:effectRef idx="1">
            <a:schemeClr val="dk1"/>
          </a:effectRef>
          <a:fontRef idx="minor">
            <a:schemeClr val="tx1"/>
          </a:fontRef>
        </p:style>
      </p:cxnSp>
      <p:cxnSp>
        <p:nvCxnSpPr>
          <p:cNvPr id="16" name="Gerade Verbindung mit Pfeil 15"/>
          <p:cNvCxnSpPr/>
          <p:nvPr/>
        </p:nvCxnSpPr>
        <p:spPr bwMode="auto">
          <a:xfrm>
            <a:off x="4083546" y="2655953"/>
            <a:ext cx="457166" cy="0"/>
          </a:xfrm>
          <a:prstGeom prst="straightConnector1">
            <a:avLst/>
          </a:prstGeom>
          <a:ln>
            <a:headEnd type="none" w="sm" len="sm"/>
            <a:tailEnd type="arrow"/>
          </a:ln>
          <a:extLst/>
        </p:spPr>
        <p:style>
          <a:lnRef idx="2">
            <a:schemeClr val="dk1"/>
          </a:lnRef>
          <a:fillRef idx="0">
            <a:schemeClr val="dk1"/>
          </a:fillRef>
          <a:effectRef idx="1">
            <a:schemeClr val="dk1"/>
          </a:effectRef>
          <a:fontRef idx="minor">
            <a:schemeClr val="tx1"/>
          </a:fontRef>
        </p:style>
      </p:cxnSp>
      <p:cxnSp>
        <p:nvCxnSpPr>
          <p:cNvPr id="17" name="Gerade Verbindung mit Pfeil 16"/>
          <p:cNvCxnSpPr/>
          <p:nvPr/>
        </p:nvCxnSpPr>
        <p:spPr bwMode="auto">
          <a:xfrm>
            <a:off x="6070048" y="2648103"/>
            <a:ext cx="965826" cy="0"/>
          </a:xfrm>
          <a:prstGeom prst="straightConnector1">
            <a:avLst/>
          </a:prstGeom>
          <a:ln>
            <a:headEnd type="none" w="sm" len="sm"/>
            <a:tailEnd type="arrow"/>
          </a:ln>
          <a:extLst/>
        </p:spPr>
        <p:style>
          <a:lnRef idx="2">
            <a:schemeClr val="dk1"/>
          </a:lnRef>
          <a:fillRef idx="0">
            <a:schemeClr val="dk1"/>
          </a:fillRef>
          <a:effectRef idx="1">
            <a:schemeClr val="dk1"/>
          </a:effectRef>
          <a:fontRef idx="minor">
            <a:schemeClr val="tx1"/>
          </a:fontRef>
        </p:style>
      </p:cxnSp>
      <p:sp>
        <p:nvSpPr>
          <p:cNvPr id="19" name="Textfeld 18"/>
          <p:cNvSpPr txBox="1"/>
          <p:nvPr/>
        </p:nvSpPr>
        <p:spPr>
          <a:xfrm>
            <a:off x="6310189" y="2258319"/>
            <a:ext cx="520655" cy="369332"/>
          </a:xfrm>
          <a:prstGeom prst="rect">
            <a:avLst/>
          </a:prstGeom>
          <a:noFill/>
        </p:spPr>
        <p:txBody>
          <a:bodyPr wrap="none" rtlCol="0">
            <a:spAutoFit/>
          </a:bodyPr>
          <a:lstStyle/>
          <a:p>
            <a:r>
              <a:rPr lang="en-US" sz="1800" dirty="0" smtClean="0"/>
              <a:t>Yes</a:t>
            </a:r>
            <a:endParaRPr lang="en-US" sz="1800" dirty="0"/>
          </a:p>
        </p:txBody>
      </p:sp>
      <p:cxnSp>
        <p:nvCxnSpPr>
          <p:cNvPr id="28" name="Gewinkelte Verbindung 27"/>
          <p:cNvCxnSpPr>
            <a:stCxn id="10" idx="2"/>
            <a:endCxn id="9" idx="2"/>
          </p:cNvCxnSpPr>
          <p:nvPr/>
        </p:nvCxnSpPr>
        <p:spPr bwMode="auto">
          <a:xfrm rot="5400000">
            <a:off x="4320713" y="2224500"/>
            <a:ext cx="12700" cy="1986502"/>
          </a:xfrm>
          <a:prstGeom prst="bentConnector3">
            <a:avLst>
              <a:gd name="adj1" fmla="val 3670134"/>
            </a:avLst>
          </a:prstGeom>
          <a:ln>
            <a:headEnd type="none" w="sm" len="sm"/>
            <a:tailEnd type="arrow"/>
          </a:ln>
          <a:extLst/>
        </p:spPr>
        <p:style>
          <a:lnRef idx="2">
            <a:schemeClr val="dk1"/>
          </a:lnRef>
          <a:fillRef idx="0">
            <a:schemeClr val="dk1"/>
          </a:fillRef>
          <a:effectRef idx="1">
            <a:schemeClr val="dk1"/>
          </a:effectRef>
          <a:fontRef idx="minor">
            <a:schemeClr val="tx1"/>
          </a:fontRef>
        </p:style>
      </p:cxnSp>
      <p:sp>
        <p:nvSpPr>
          <p:cNvPr id="30" name="Textfeld 29"/>
          <p:cNvSpPr txBox="1"/>
          <p:nvPr/>
        </p:nvSpPr>
        <p:spPr>
          <a:xfrm>
            <a:off x="5352023" y="3284226"/>
            <a:ext cx="466794" cy="369332"/>
          </a:xfrm>
          <a:prstGeom prst="rect">
            <a:avLst/>
          </a:prstGeom>
          <a:noFill/>
        </p:spPr>
        <p:txBody>
          <a:bodyPr wrap="none" rtlCol="0">
            <a:spAutoFit/>
          </a:bodyPr>
          <a:lstStyle/>
          <a:p>
            <a:r>
              <a:rPr lang="en-US" sz="1800" dirty="0" smtClean="0"/>
              <a:t>No</a:t>
            </a:r>
            <a:endParaRPr lang="en-US" sz="1800" dirty="0"/>
          </a:p>
        </p:txBody>
      </p:sp>
    </p:spTree>
    <p:extLst>
      <p:ext uri="{BB962C8B-B14F-4D97-AF65-F5344CB8AC3E}">
        <p14:creationId xmlns:p14="http://schemas.microsoft.com/office/powerpoint/2010/main" val="2357374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The IEEE-SA strongly recommends that at each WG meeting the chair or a designee:</a:t>
            </a:r>
            <a:endParaRPr lang="en-US" altLang="en-US" sz="1800" smtClean="0"/>
          </a:p>
          <a:p>
            <a:pPr lvl="1">
              <a:lnSpc>
                <a:spcPct val="80000"/>
              </a:lnSpc>
              <a:buFont typeface="Arial" pitchFamily="34" charset="0"/>
              <a:buChar char="•"/>
            </a:pPr>
            <a:r>
              <a:rPr lang="en-US" altLang="en-US" sz="1400" b="1" smtClean="0"/>
              <a:t>Show slides #1 through #4 of this presentation</a:t>
            </a:r>
          </a:p>
          <a:p>
            <a:pPr lvl="1">
              <a:lnSpc>
                <a:spcPct val="80000"/>
              </a:lnSpc>
              <a:buFont typeface="Arial" pitchFamily="34" charset="0"/>
              <a:buChar char="•"/>
            </a:pPr>
            <a:r>
              <a:rPr lang="en-US" altLang="en-US" sz="1400" b="1" smtClean="0"/>
              <a:t>Advise the WG attendees that:</a:t>
            </a:r>
            <a:r>
              <a:rPr lang="en-US" altLang="en-US" sz="1400" smtClean="0"/>
              <a:t> </a:t>
            </a:r>
          </a:p>
          <a:p>
            <a:pPr lvl="2">
              <a:lnSpc>
                <a:spcPct val="80000"/>
              </a:lnSpc>
              <a:buFont typeface="Arial" pitchFamily="34" charset="0"/>
              <a:buChar char="•"/>
            </a:pPr>
            <a:r>
              <a:rPr lang="en-US" altLang="en-US" sz="1400" smtClean="0"/>
              <a:t>The IEEE’s patent policy is described in Clause 6 of the </a:t>
            </a:r>
            <a:r>
              <a:rPr lang="en-US" altLang="en-US" sz="1400" i="1" smtClean="0"/>
              <a:t>IEEE-SA Standards Board Bylaws</a:t>
            </a:r>
            <a:r>
              <a:rPr lang="en-US" altLang="en-US" sz="1400" smtClean="0"/>
              <a:t>;</a:t>
            </a:r>
          </a:p>
          <a:p>
            <a:pPr lvl="2">
              <a:lnSpc>
                <a:spcPct val="80000"/>
              </a:lnSpc>
              <a:buFont typeface="Arial" pitchFamily="34" charset="0"/>
              <a:buChar char="•"/>
            </a:pPr>
            <a:r>
              <a:rPr lang="en-US" altLang="en-US" sz="140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buFont typeface="Arial" pitchFamily="34" charset="0"/>
              <a:buChar char="•"/>
            </a:pPr>
            <a:r>
              <a:rPr lang="en-US" altLang="en-US" sz="1400" b="1" smtClean="0"/>
              <a:t>Instruct the WG Secretary to record in the minutes of the relevant WG meeting:</a:t>
            </a:r>
            <a:r>
              <a:rPr lang="en-US" altLang="en-US" sz="900" smtClean="0"/>
              <a:t> </a:t>
            </a:r>
          </a:p>
          <a:p>
            <a:pPr lvl="2">
              <a:lnSpc>
                <a:spcPct val="80000"/>
              </a:lnSpc>
              <a:buFont typeface="Arial" pitchFamily="34" charset="0"/>
              <a:buChar char="•"/>
            </a:pPr>
            <a:r>
              <a:rPr lang="en-US" altLang="en-US" sz="140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smtClean="0"/>
          </a:p>
          <a:p>
            <a:pPr lvl="1">
              <a:lnSpc>
                <a:spcPct val="80000"/>
              </a:lnSpc>
              <a:spcBef>
                <a:spcPct val="5000"/>
              </a:spcBef>
              <a:buFont typeface="Arial" pitchFamily="34" charset="0"/>
              <a:buChar char="•"/>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14 and 15 on inclusion of potential Essential Patent Claims by incorporation or by reference.</a:t>
            </a:r>
            <a:r>
              <a:rPr lang="en-US" altLang="en-US" sz="1400" smtClean="0">
                <a:solidFill>
                  <a:srgbClr val="FF3300"/>
                </a:solidFill>
              </a:rPr>
              <a:t> </a:t>
            </a:r>
          </a:p>
          <a:p>
            <a:pPr lvl="1">
              <a:lnSpc>
                <a:spcPct val="80000"/>
              </a:lnSpc>
              <a:spcBef>
                <a:spcPct val="5000"/>
              </a:spcBef>
              <a:buFont typeface="Monotype Sorts"/>
              <a:buNone/>
            </a:pPr>
            <a:endParaRPr lang="en-US" altLang="en-US" sz="1200" smtClean="0"/>
          </a:p>
          <a:p>
            <a:pPr lvl="1">
              <a:lnSpc>
                <a:spcPct val="80000"/>
              </a:lnSpc>
              <a:spcBef>
                <a:spcPct val="5000"/>
              </a:spcBef>
              <a:buFont typeface="Monotype Sorts"/>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2800" u="sng"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93156666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smtClean="0"/>
              <a:t>All participants in this meeting have certain obligations under the IEEE-SA Patent Policy. </a:t>
            </a:r>
          </a:p>
          <a:p>
            <a:pPr lvl="1">
              <a:buFont typeface="Arial" pitchFamily="34" charset="0"/>
              <a:buChar char="•"/>
            </a:pPr>
            <a:r>
              <a:rPr lang="en-US" altLang="en-US" sz="1600" b="1" smtClean="0">
                <a:solidFill>
                  <a:srgbClr val="003399"/>
                </a:solidFill>
              </a:rPr>
              <a:t>Participants [Note: </a:t>
            </a:r>
            <a:r>
              <a:rPr lang="en-GB" altLang="en-US" sz="1600" b="1" smtClean="0">
                <a:solidFill>
                  <a:srgbClr val="003399"/>
                </a:solidFill>
              </a:rPr>
              <a:t>Quoted text excerpted from IEEE-SA Standards Board Bylaws subclause 6.2</a:t>
            </a:r>
            <a:r>
              <a:rPr lang="en-US" altLang="en-US" sz="1600" b="1" smtClean="0">
                <a:solidFill>
                  <a:srgbClr val="003399"/>
                </a:solidFill>
              </a:rPr>
              <a:t>]:</a:t>
            </a:r>
          </a:p>
          <a:p>
            <a:pPr lvl="2">
              <a:buFont typeface="Arial" pitchFamily="34" charset="0"/>
              <a:buChar char="•"/>
            </a:pPr>
            <a:r>
              <a:rPr lang="en-US" alt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smtClean="0"/>
          </a:p>
          <a:p>
            <a:pPr lvl="2">
              <a:buFont typeface="Arial" pitchFamily="34" charset="0"/>
              <a:buChar char="•"/>
            </a:pPr>
            <a:r>
              <a:rPr lang="en-US" altLang="en-US" sz="1600" b="1"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smtClean="0">
                <a:solidFill>
                  <a:srgbClr val="003399"/>
                </a:solidFill>
              </a:rPr>
              <a:t>Early identification of holders of potential Essential Patent Claims is strongly encouraged</a:t>
            </a:r>
          </a:p>
          <a:p>
            <a:pPr lvl="1">
              <a:buFont typeface="Arial" pitchFamily="34" charset="0"/>
              <a:buChar char="•"/>
            </a:pPr>
            <a:r>
              <a:rPr lang="en-US" altLang="en-US" sz="1600" b="1" smtClean="0">
                <a:solidFill>
                  <a:srgbClr val="003399"/>
                </a:solidFill>
              </a:rPr>
              <a:t>No duty to perform a patent search</a:t>
            </a:r>
            <a:endParaRPr lang="en-US" altLang="en-US" sz="1600" smtClean="0"/>
          </a:p>
        </p:txBody>
      </p:sp>
    </p:spTree>
    <p:extLst>
      <p:ext uri="{BB962C8B-B14F-4D97-AF65-F5344CB8AC3E}">
        <p14:creationId xmlns:p14="http://schemas.microsoft.com/office/powerpoint/2010/main" val="1653984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3138618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1456086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a:solidFill>
                <a:srgbClr val="FF0000"/>
              </a:solidFill>
              <a:cs typeface="Arial" pitchFamily="34" charset="0"/>
            </a:endParaRPr>
          </a:p>
          <a:p>
            <a:pPr>
              <a:lnSpc>
                <a:spcPct val="80000"/>
              </a:lnSpc>
              <a:spcAft>
                <a:spcPct val="40000"/>
              </a:spcAft>
              <a:buFont typeface="Arial" pitchFamily="34" charset="0"/>
              <a:buChar char="•"/>
            </a:pPr>
            <a:r>
              <a:rPr lang="en-US" altLang="en-US" sz="1800" b="1">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a:cs typeface="Arial" pitchFamily="34" charset="0"/>
              </a:rPr>
              <a:t>Technical considerations remain primary focus</a:t>
            </a:r>
            <a:endParaRPr lang="en-US" altLang="en-US" sz="1400">
              <a:cs typeface="Arial" pitchFamily="34" charset="0"/>
            </a:endParaRPr>
          </a:p>
          <a:p>
            <a:pPr lvl="1">
              <a:lnSpc>
                <a:spcPct val="80000"/>
              </a:lnSpc>
              <a:spcAft>
                <a:spcPct val="40000"/>
              </a:spcAft>
              <a:buFont typeface="Arial" pitchFamily="34" charset="0"/>
              <a:buChar char="•"/>
            </a:pPr>
            <a:r>
              <a:rPr lang="en-US" altLang="en-US" sz="1600" b="1">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a:cs typeface="Arial" pitchFamily="34" charset="0"/>
              </a:rPr>
              <a:t>Don’t be silent if inappropriate topics are discussed … do formally object.</a:t>
            </a:r>
          </a:p>
          <a:p>
            <a:pPr algn="ctr">
              <a:lnSpc>
                <a:spcPct val="80000"/>
              </a:lnSpc>
              <a:buFont typeface="Monotype Sorts"/>
              <a:buNone/>
            </a:pPr>
            <a:r>
              <a:rPr lang="en-US" altLang="en-US" sz="1000" b="1">
                <a:cs typeface="Arial" pitchFamily="34" charset="0"/>
              </a:rPr>
              <a:t>---------------------------------------------------------------   </a:t>
            </a:r>
            <a:endParaRPr lang="en-US" altLang="en-US" sz="1200" b="1">
              <a:cs typeface="Arial" pitchFamily="34" charset="0"/>
            </a:endParaRPr>
          </a:p>
          <a:p>
            <a:pPr algn="ctr">
              <a:lnSpc>
                <a:spcPct val="80000"/>
              </a:lnSpc>
              <a:buFont typeface="Monotype Sorts"/>
              <a:buNone/>
            </a:pPr>
            <a:r>
              <a:rPr lang="en-US" altLang="en-US" sz="1200" b="1">
                <a:cs typeface="Arial" pitchFamily="34" charset="0"/>
              </a:rPr>
              <a:t>See </a:t>
            </a:r>
            <a:r>
              <a:rPr lang="en-US" altLang="en-US" sz="1200" b="1" i="1">
                <a:cs typeface="Arial" pitchFamily="34" charset="0"/>
              </a:rPr>
              <a:t>IEEE-SA Standards Board Operations Manual</a:t>
            </a:r>
            <a:r>
              <a:rPr lang="en-US" altLang="en-US" sz="1200" b="1">
                <a:cs typeface="Arial" pitchFamily="34" charset="0"/>
              </a:rPr>
              <a:t>, clause 5.3.10 and </a:t>
            </a:r>
            <a:r>
              <a:rPr lang="en-GB" altLang="en-US" sz="1200" b="1">
                <a:cs typeface="Arial" pitchFamily="34" charset="0"/>
              </a:rPr>
              <a:t>“Promoting Competition and Innovation: What You Need to Know about the IEEE Standards Association's Antitrust and Competition Policy”</a:t>
            </a:r>
            <a:r>
              <a:rPr lang="en-US" altLang="en-US" sz="1200" b="1">
                <a:cs typeface="Arial" pitchFamily="34" charset="0"/>
              </a:rPr>
              <a:t> for more details.</a:t>
            </a:r>
          </a:p>
        </p:txBody>
      </p:sp>
    </p:spTree>
    <p:extLst>
      <p:ext uri="{BB962C8B-B14F-4D97-AF65-F5344CB8AC3E}">
        <p14:creationId xmlns:p14="http://schemas.microsoft.com/office/powerpoint/2010/main" val="27492283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San Antonio &amp; Telco Minutes</a:t>
            </a:r>
          </a:p>
          <a:p>
            <a:r>
              <a:rPr lang="en-US" sz="2400" dirty="0" smtClean="0"/>
              <a:t>Schedule</a:t>
            </a:r>
          </a:p>
          <a:p>
            <a:r>
              <a:rPr lang="en-US" sz="2400" dirty="0" smtClean="0"/>
              <a:t>SCHC </a:t>
            </a:r>
          </a:p>
          <a:p>
            <a:r>
              <a:rPr lang="en-US" sz="2400" dirty="0" smtClean="0"/>
              <a:t>Contributions</a:t>
            </a:r>
          </a:p>
          <a:p>
            <a:r>
              <a:rPr lang="en-US" sz="2400" dirty="0" smtClean="0"/>
              <a:t>Election of Technical Editor</a:t>
            </a:r>
          </a:p>
          <a:p>
            <a:r>
              <a:rPr lang="en-US" sz="2400" dirty="0" smtClean="0"/>
              <a:t>Initial Drafting</a:t>
            </a:r>
          </a:p>
          <a:p>
            <a:r>
              <a:rPr lang="en-US" sz="2400" dirty="0" smtClean="0"/>
              <a:t>Future Schedule</a:t>
            </a:r>
            <a:endParaRPr lang="en-US" sz="2400" dirty="0"/>
          </a:p>
          <a:p>
            <a:r>
              <a:rPr lang="en-US" sz="2400" dirty="0" smtClean="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2018</a:t>
            </a:r>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359693047"/>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u="none" strike="noStrike" kern="1200" baseline="0" dirty="0" smtClean="0">
                          <a:solidFill>
                            <a:schemeClr val="dk1"/>
                          </a:solidFill>
                          <a:latin typeface="+mn-lt"/>
                          <a:ea typeface="+mn-ea"/>
                          <a:cs typeface="+mn-cs"/>
                        </a:rPr>
                        <a:t>TG4w LPWA</a:t>
                      </a:r>
                    </a:p>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a:t>
            </a:r>
            <a:r>
              <a:rPr lang="en-US" altLang="en-US" dirty="0" smtClean="0"/>
              <a:t>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1552</Words>
  <Application>Microsoft Office PowerPoint</Application>
  <PresentationFormat>Bildschirmpräsentation (4:3)</PresentationFormat>
  <Paragraphs>323</Paragraphs>
  <Slides>26</Slides>
  <Notes>2</Notes>
  <HiddenSlides>0</HiddenSlides>
  <MMClips>0</MMClips>
  <ScaleCrop>false</ScaleCrop>
  <HeadingPairs>
    <vt:vector size="4" baseType="variant">
      <vt:variant>
        <vt:lpstr>Design</vt:lpstr>
      </vt:variant>
      <vt:variant>
        <vt:i4>2</vt:i4>
      </vt:variant>
      <vt:variant>
        <vt:lpstr>Folientitel</vt:lpstr>
      </vt:variant>
      <vt:variant>
        <vt:i4>26</vt:i4>
      </vt:variant>
    </vt:vector>
  </HeadingPairs>
  <TitlesOfParts>
    <vt:vector size="28" baseType="lpstr">
      <vt:lpstr>IEEE-P802_15_Rbt</vt:lpstr>
      <vt:lpstr>Default Design</vt:lpstr>
      <vt:lpstr>PowerPoint-Präsentation</vt:lpstr>
      <vt:lpstr>TG 802.15.4w LPWA Agenda September 2018 Interim</vt:lpstr>
      <vt:lpstr>Instructions for the WG Chair</vt:lpstr>
      <vt:lpstr>Participants, Patents, and Duty to Inform</vt:lpstr>
      <vt:lpstr>Patent Related Links</vt:lpstr>
      <vt:lpstr>Call for Potentially Essential Patents</vt:lpstr>
      <vt:lpstr>Other Guidelines for IEEE WG Meetings</vt:lpstr>
      <vt:lpstr>Main Agenda Items for the Week</vt:lpstr>
      <vt:lpstr>TG 15.4w Schedule for the Week</vt:lpstr>
      <vt:lpstr>Draft Agenda</vt:lpstr>
      <vt:lpstr>TG Motion #6</vt:lpstr>
      <vt:lpstr>Approval of San Diego Minutes</vt:lpstr>
      <vt:lpstr>TG Motion #7</vt:lpstr>
      <vt:lpstr>Approval of August Telco Minutes</vt:lpstr>
      <vt:lpstr>TG Motion #8</vt:lpstr>
      <vt:lpstr>TG4w Draft Schedule</vt:lpstr>
      <vt:lpstr>Review of PAR Scope</vt:lpstr>
      <vt:lpstr>Static Context Header Compression (SCHC)</vt:lpstr>
      <vt:lpstr>July Responses to CfP </vt:lpstr>
      <vt:lpstr>List of Contributions</vt:lpstr>
      <vt:lpstr>Contribution</vt:lpstr>
      <vt:lpstr>Contribution (cont’d)</vt:lpstr>
      <vt:lpstr>Contribution (cont’t)</vt:lpstr>
      <vt:lpstr>Contribution (cont’t)</vt:lpstr>
      <vt:lpstr>Contribution (cont’t)</vt:lpstr>
      <vt:lpstr>Proposal for Creating Draft Document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328</cp:revision>
  <cp:lastPrinted>1998-02-10T13:28:06Z</cp:lastPrinted>
  <dcterms:created xsi:type="dcterms:W3CDTF">2018-03-02T09:48:16Z</dcterms:created>
  <dcterms:modified xsi:type="dcterms:W3CDTF">2018-09-11T20:45:48Z</dcterms:modified>
</cp:coreProperties>
</file>