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6"/>
  </p:notesMasterIdLst>
  <p:handoutMasterIdLst>
    <p:handoutMasterId r:id="rId27"/>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333" r:id="rId21"/>
    <p:sldId id="331" r:id="rId22"/>
    <p:sldId id="334" r:id="rId23"/>
    <p:sldId id="298" r:id="rId24"/>
    <p:sldId id="33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09" autoAdjust="0"/>
    <p:restoredTop sz="94660"/>
  </p:normalViewPr>
  <p:slideViewPr>
    <p:cSldViewPr>
      <p:cViewPr>
        <p:scale>
          <a:sx n="80" d="100"/>
          <a:sy n="80" d="100"/>
        </p:scale>
        <p:origin x="-1284"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September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September </a:t>
            </a:r>
            <a:r>
              <a:rPr lang="en-US" altLang="en-US" dirty="0" smtClean="0"/>
              <a:t>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September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15-18-0430-01-004w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378-00-004w-tg-802-15-minutes-for-july-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391-00-004w-minutes-of-august-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September 2018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September,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San Diego Minutes</a:t>
            </a:r>
            <a:endParaRPr lang="en-US" sz="1200" dirty="0"/>
          </a:p>
          <a:p>
            <a:r>
              <a:rPr lang="en-US" sz="1200" dirty="0" smtClean="0"/>
              <a:t>Approval of Telco Minutes</a:t>
            </a:r>
          </a:p>
          <a:p>
            <a:r>
              <a:rPr lang="en-US" sz="1200" dirty="0" smtClean="0"/>
              <a:t>Draft Schedule</a:t>
            </a:r>
          </a:p>
          <a:p>
            <a:r>
              <a:rPr lang="en-US" sz="1200" dirty="0" smtClean="0"/>
              <a:t>SCHC</a:t>
            </a:r>
            <a:endParaRPr lang="en-US" sz="1200" dirty="0"/>
          </a:p>
          <a:p>
            <a:r>
              <a:rPr lang="en-US" sz="1200" dirty="0" smtClean="0"/>
              <a:t>Contributions</a:t>
            </a:r>
            <a:endParaRPr lang="en-US" sz="1200" dirty="0"/>
          </a:p>
          <a:p>
            <a:r>
              <a:rPr lang="en-US" sz="1200" dirty="0" smtClean="0"/>
              <a:t>Recess</a:t>
            </a:r>
          </a:p>
          <a:p>
            <a:pPr marL="0" indent="0">
              <a:buNone/>
            </a:pPr>
            <a:endParaRPr lang="en-US" sz="1200" b="1" dirty="0" smtClean="0"/>
          </a:p>
          <a:p>
            <a:pPr marL="0" indent="0">
              <a:buNone/>
            </a:pPr>
            <a:r>
              <a:rPr lang="en-US" sz="1200" b="1" dirty="0" smtClean="0"/>
              <a:t>Tuesday PM2</a:t>
            </a:r>
            <a:endParaRPr lang="en-US" sz="1200" b="1" dirty="0"/>
          </a:p>
          <a:p>
            <a:r>
              <a:rPr lang="en-US" sz="1200" dirty="0"/>
              <a:t>Open</a:t>
            </a:r>
          </a:p>
          <a:p>
            <a:r>
              <a:rPr lang="en-US" sz="1200" dirty="0"/>
              <a:t>Contributions </a:t>
            </a:r>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a:t>Tuesday PM1</a:t>
            </a:r>
          </a:p>
          <a:p>
            <a:r>
              <a:rPr lang="en-US" sz="1200" dirty="0"/>
              <a:t>Open</a:t>
            </a:r>
          </a:p>
          <a:p>
            <a:r>
              <a:rPr lang="en-US" sz="1200" dirty="0"/>
              <a:t>Contributions </a:t>
            </a:r>
          </a:p>
          <a:p>
            <a:r>
              <a:rPr lang="en-US" sz="1200" dirty="0"/>
              <a:t>Recess</a:t>
            </a:r>
          </a:p>
          <a:p>
            <a:endParaRPr lang="en-US" sz="1200" dirty="0"/>
          </a:p>
          <a:p>
            <a:pPr marL="0" indent="0">
              <a:buNone/>
            </a:pPr>
            <a:r>
              <a:rPr lang="en-US" sz="1200" b="1" dirty="0" smtClean="0"/>
              <a:t>Wednesday </a:t>
            </a:r>
            <a:r>
              <a:rPr lang="en-US" sz="1200" b="1" dirty="0"/>
              <a:t>PM1</a:t>
            </a:r>
          </a:p>
          <a:p>
            <a:r>
              <a:rPr lang="en-US" sz="1200" dirty="0"/>
              <a:t>Open</a:t>
            </a:r>
          </a:p>
          <a:p>
            <a:r>
              <a:rPr lang="en-US" sz="1200" dirty="0"/>
              <a:t>Contributions </a:t>
            </a:r>
            <a:endParaRPr lang="en-US" sz="1200" dirty="0" smtClean="0"/>
          </a:p>
          <a:p>
            <a:r>
              <a:rPr lang="en-US" sz="1200" dirty="0" smtClean="0"/>
              <a:t>Recess</a:t>
            </a: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endParaRPr lang="en-US" sz="1200" dirty="0" smtClean="0"/>
          </a:p>
          <a:p>
            <a:r>
              <a:rPr lang="en-US" sz="1200" dirty="0" smtClean="0"/>
              <a:t>Initial Drafting</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September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p>
          <a:p>
            <a:r>
              <a:rPr lang="en-US" sz="2000" dirty="0" smtClean="0"/>
              <a:t>Seconded by:</a:t>
            </a:r>
          </a:p>
          <a:p>
            <a:endParaRPr lang="en-US" sz="2000" dirty="0"/>
          </a:p>
          <a:p>
            <a:r>
              <a:rPr lang="en-US" sz="2000" dirty="0" smtClean="0"/>
              <a:t>Y/N/A:</a:t>
            </a:r>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en-US" altLang="en-US" dirty="0"/>
              <a:t>September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San Diego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15-18/378r0</a:t>
            </a:r>
            <a:br>
              <a:rPr lang="en-US" sz="2000" dirty="0" smtClean="0"/>
            </a:br>
            <a:r>
              <a:rPr lang="en-US" sz="2000" dirty="0">
                <a:hlinkClick r:id="rId2"/>
              </a:rPr>
              <a:t>https://</a:t>
            </a:r>
            <a:r>
              <a:rPr lang="en-US" sz="2000" dirty="0" smtClean="0">
                <a:hlinkClick r:id="rId2"/>
              </a:rPr>
              <a:t>mentor.ieee.org/802.15/dcn/18/15-18-0378-00-004w-tg-802-15-minutes-for-july-2018-plenary-meeting-of-tg4w.doc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#7</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San Diego meeting minutes in </a:t>
            </a:r>
            <a:r>
              <a:rPr lang="en-US" sz="2000" dirty="0"/>
              <a:t>document 15-18/378r0</a:t>
            </a:r>
          </a:p>
          <a:p>
            <a:endParaRPr lang="en-US" sz="2000" dirty="0"/>
          </a:p>
          <a:p>
            <a:endParaRPr lang="en-US" sz="2000" dirty="0" smtClean="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August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15-18/391r0</a:t>
            </a:r>
            <a:br>
              <a:rPr lang="en-US" sz="2000" dirty="0" smtClean="0"/>
            </a:br>
            <a:r>
              <a:rPr lang="en-US" sz="2000" dirty="0">
                <a:hlinkClick r:id="rId2"/>
              </a:rPr>
              <a:t>https://</a:t>
            </a:r>
            <a:r>
              <a:rPr lang="en-US" sz="2000" dirty="0" smtClean="0">
                <a:hlinkClick r:id="rId2"/>
              </a:rPr>
              <a:t>mentor.ieee.org/802.15/dcn/18/15-18-0391-00-004w-minutes-of-august-8th-telco.doc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#8</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August telco meeting </a:t>
            </a:r>
            <a:r>
              <a:rPr lang="en-US" sz="2000" dirty="0"/>
              <a:t>minutes in document </a:t>
            </a:r>
            <a:r>
              <a:rPr lang="en-US" sz="2000" dirty="0" smtClean="0"/>
              <a:t>15-18/391r0</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SCHC has been extensively discussed in TG 4w</a:t>
            </a:r>
          </a:p>
          <a:p>
            <a:r>
              <a:rPr lang="en-US" sz="2000" dirty="0" smtClean="0"/>
              <a:t>However: SCHC may also be relevant to other 802.15.4 standards</a:t>
            </a:r>
          </a:p>
          <a:p>
            <a:r>
              <a:rPr lang="en-US" sz="2000" dirty="0" smtClean="0"/>
              <a:t>Proposal: Presentation in WNG on Wednesday to shift activities into SC IETF</a:t>
            </a:r>
          </a:p>
          <a:p>
            <a:endParaRPr lang="en-US" sz="2000" dirty="0" smtClean="0"/>
          </a:p>
          <a:p>
            <a:endParaRPr lang="en-US" sz="2000" dirty="0"/>
          </a:p>
          <a:p>
            <a:r>
              <a:rPr lang="en-US" sz="2000" dirty="0" smtClean="0"/>
              <a:t>Any discussion?</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#9</a:t>
            </a:r>
            <a:endParaRPr lang="en-US" dirty="0"/>
          </a:p>
        </p:txBody>
      </p:sp>
      <p:sp>
        <p:nvSpPr>
          <p:cNvPr id="3" name="Inhaltsplatzhalter 2"/>
          <p:cNvSpPr>
            <a:spLocks noGrp="1"/>
          </p:cNvSpPr>
          <p:nvPr>
            <p:ph idx="1"/>
          </p:nvPr>
        </p:nvSpPr>
        <p:spPr/>
        <p:txBody>
          <a:bodyPr/>
          <a:lstStyle/>
          <a:p>
            <a:r>
              <a:rPr lang="en-US" sz="2000" dirty="0"/>
              <a:t>Move </a:t>
            </a:r>
            <a:r>
              <a:rPr lang="en-US" sz="2000" dirty="0" smtClean="0"/>
              <a:t>to shift the SCHC activities to SC IETF</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87221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September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Proposal for Creating Draft Document</a:t>
            </a:r>
            <a:endParaRPr lang="en-US" dirty="0"/>
          </a:p>
        </p:txBody>
      </p:sp>
      <p:sp>
        <p:nvSpPr>
          <p:cNvPr id="3" name="Inhaltsplatzhalter 2"/>
          <p:cNvSpPr>
            <a:spLocks noGrp="1"/>
          </p:cNvSpPr>
          <p:nvPr>
            <p:ph idx="1"/>
          </p:nvPr>
        </p:nvSpPr>
        <p:spPr>
          <a:xfrm>
            <a:off x="671680" y="3937831"/>
            <a:ext cx="7772400" cy="1298848"/>
          </a:xfrm>
        </p:spPr>
        <p:txBody>
          <a:bodyPr/>
          <a:lstStyle/>
          <a:p>
            <a:pPr>
              <a:buFont typeface="Arial" panose="020B0604020202020204" pitchFamily="34" charset="0"/>
              <a:buChar char="•"/>
            </a:pPr>
            <a:r>
              <a:rPr lang="en-US" sz="2000" dirty="0" smtClean="0"/>
              <a:t>All contributors are requested to add TG motions at the end of the presentation</a:t>
            </a:r>
          </a:p>
          <a:p>
            <a:pPr>
              <a:buFont typeface="Arial" panose="020B0604020202020204" pitchFamily="34" charset="0"/>
              <a:buChar char="•"/>
            </a:pPr>
            <a:r>
              <a:rPr lang="en-US" sz="2000" dirty="0" smtClean="0"/>
              <a:t>For this week we will make the TG motions after all </a:t>
            </a:r>
            <a:r>
              <a:rPr lang="en-US" sz="2000" dirty="0" err="1" smtClean="0"/>
              <a:t>CfP</a:t>
            </a:r>
            <a:r>
              <a:rPr lang="en-US" sz="2000" dirty="0" smtClean="0"/>
              <a:t> contributions</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Any comments on the proposal?</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
        <p:nvSpPr>
          <p:cNvPr id="7" name="Documents"/>
          <p:cNvSpPr>
            <a:spLocks noEditPoints="1" noChangeArrowheads="1"/>
          </p:cNvSpPr>
          <p:nvPr/>
        </p:nvSpPr>
        <p:spPr bwMode="auto">
          <a:xfrm>
            <a:off x="761662" y="1772816"/>
            <a:ext cx="1352550" cy="18097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1400" dirty="0" smtClean="0"/>
              <a:t>Proposals</a:t>
            </a:r>
            <a:endParaRPr lang="en-US" sz="1600" dirty="0"/>
          </a:p>
        </p:txBody>
      </p:sp>
      <p:sp>
        <p:nvSpPr>
          <p:cNvPr id="8" name="Document"/>
          <p:cNvSpPr>
            <a:spLocks noEditPoints="1" noChangeArrowheads="1"/>
          </p:cNvSpPr>
          <p:nvPr/>
        </p:nvSpPr>
        <p:spPr bwMode="auto">
          <a:xfrm>
            <a:off x="7035874" y="1785503"/>
            <a:ext cx="135255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92D05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2000" dirty="0" smtClean="0"/>
              <a:t>Draft</a:t>
            </a:r>
            <a:endParaRPr lang="en-US" sz="2000" dirty="0"/>
          </a:p>
          <a:p>
            <a:endParaRPr lang="en-US" sz="2000" dirty="0"/>
          </a:p>
        </p:txBody>
      </p:sp>
      <p:sp>
        <p:nvSpPr>
          <p:cNvPr id="9" name="Rechteck 8"/>
          <p:cNvSpPr/>
          <p:nvPr/>
        </p:nvSpPr>
        <p:spPr bwMode="auto">
          <a:xfrm>
            <a:off x="2571378"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Presentation &amp; Discussion</a:t>
            </a:r>
          </a:p>
        </p:txBody>
      </p:sp>
      <p:sp>
        <p:nvSpPr>
          <p:cNvPr id="10" name="Rechteck 9"/>
          <p:cNvSpPr/>
          <p:nvPr/>
        </p:nvSpPr>
        <p:spPr bwMode="auto">
          <a:xfrm>
            <a:off x="4557880"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75%</a:t>
            </a:r>
            <a:r>
              <a:rPr kumimoji="0" lang="en-US" sz="2000" b="0" i="0" u="none" strike="noStrike" cap="none" normalizeH="0" dirty="0" smtClean="0">
                <a:ln>
                  <a:noFill/>
                </a:ln>
                <a:solidFill>
                  <a:schemeClr val="tx1"/>
                </a:solidFill>
                <a:effectLst/>
                <a:latin typeface="Times New Roman" pitchFamily="18" charset="0"/>
              </a:rPr>
              <a:t> Approval</a:t>
            </a:r>
            <a:br>
              <a:rPr kumimoji="0" lang="en-US" sz="2000" b="0" i="0" u="none" strike="noStrike" cap="none" normalizeH="0" dirty="0" smtClean="0">
                <a:ln>
                  <a:noFill/>
                </a:ln>
                <a:solidFill>
                  <a:schemeClr val="tx1"/>
                </a:solidFill>
                <a:effectLst/>
                <a:latin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rPr>
              <a:t>TG Motion</a:t>
            </a:r>
          </a:p>
        </p:txBody>
      </p:sp>
      <p:cxnSp>
        <p:nvCxnSpPr>
          <p:cNvPr id="12" name="Gerade Verbindung mit Pfeil 11"/>
          <p:cNvCxnSpPr>
            <a:stCxn id="7" idx="11"/>
            <a:endCxn id="9" idx="1"/>
          </p:cNvCxnSpPr>
          <p:nvPr/>
        </p:nvCxnSpPr>
        <p:spPr bwMode="auto">
          <a:xfrm>
            <a:off x="2114212" y="2677691"/>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6" name="Gerade Verbindung mit Pfeil 15"/>
          <p:cNvCxnSpPr/>
          <p:nvPr/>
        </p:nvCxnSpPr>
        <p:spPr bwMode="auto">
          <a:xfrm>
            <a:off x="4083546" y="2655953"/>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7" name="Gerade Verbindung mit Pfeil 16"/>
          <p:cNvCxnSpPr/>
          <p:nvPr/>
        </p:nvCxnSpPr>
        <p:spPr bwMode="auto">
          <a:xfrm>
            <a:off x="6070048" y="2648103"/>
            <a:ext cx="96582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19" name="Textfeld 18"/>
          <p:cNvSpPr txBox="1"/>
          <p:nvPr/>
        </p:nvSpPr>
        <p:spPr>
          <a:xfrm>
            <a:off x="6310189" y="2258319"/>
            <a:ext cx="520655" cy="369332"/>
          </a:xfrm>
          <a:prstGeom prst="rect">
            <a:avLst/>
          </a:prstGeom>
          <a:noFill/>
        </p:spPr>
        <p:txBody>
          <a:bodyPr wrap="none" rtlCol="0">
            <a:spAutoFit/>
          </a:bodyPr>
          <a:lstStyle/>
          <a:p>
            <a:r>
              <a:rPr lang="en-US" sz="1800" dirty="0" smtClean="0"/>
              <a:t>Yes</a:t>
            </a:r>
            <a:endParaRPr lang="en-US" sz="1800" dirty="0"/>
          </a:p>
        </p:txBody>
      </p:sp>
      <p:cxnSp>
        <p:nvCxnSpPr>
          <p:cNvPr id="28" name="Gewinkelte Verbindung 27"/>
          <p:cNvCxnSpPr>
            <a:stCxn id="10" idx="2"/>
            <a:endCxn id="9" idx="2"/>
          </p:cNvCxnSpPr>
          <p:nvPr/>
        </p:nvCxnSpPr>
        <p:spPr bwMode="auto">
          <a:xfrm rot="5400000">
            <a:off x="4320713" y="2224500"/>
            <a:ext cx="12700" cy="1986502"/>
          </a:xfrm>
          <a:prstGeom prst="bentConnector3">
            <a:avLst>
              <a:gd name="adj1" fmla="val 3670134"/>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30" name="Textfeld 29"/>
          <p:cNvSpPr txBox="1"/>
          <p:nvPr/>
        </p:nvSpPr>
        <p:spPr>
          <a:xfrm>
            <a:off x="5352023" y="3284226"/>
            <a:ext cx="466794" cy="369332"/>
          </a:xfrm>
          <a:prstGeom prst="rect">
            <a:avLst/>
          </a:prstGeom>
          <a:noFill/>
        </p:spPr>
        <p:txBody>
          <a:bodyPr wrap="none" rtlCol="0">
            <a:spAutoFit/>
          </a:bodyPr>
          <a:lstStyle/>
          <a:p>
            <a:r>
              <a:rPr lang="en-US" sz="1800" dirty="0" smtClean="0"/>
              <a:t>No</a:t>
            </a:r>
            <a:endParaRPr lang="en-US" sz="1800" dirty="0"/>
          </a:p>
        </p:txBody>
      </p:sp>
    </p:spTree>
    <p:extLst>
      <p:ext uri="{BB962C8B-B14F-4D97-AF65-F5344CB8AC3E}">
        <p14:creationId xmlns:p14="http://schemas.microsoft.com/office/powerpoint/2010/main" val="2357374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#10</a:t>
            </a:r>
            <a:endParaRPr lang="en-US" dirty="0"/>
          </a:p>
        </p:txBody>
      </p:sp>
      <p:sp>
        <p:nvSpPr>
          <p:cNvPr id="3" name="Inhaltsplatzhalter 2"/>
          <p:cNvSpPr>
            <a:spLocks noGrp="1"/>
          </p:cNvSpPr>
          <p:nvPr>
            <p:ph idx="1"/>
          </p:nvPr>
        </p:nvSpPr>
        <p:spPr/>
        <p:txBody>
          <a:bodyPr/>
          <a:lstStyle/>
          <a:p>
            <a:r>
              <a:rPr lang="en-US" sz="2000" dirty="0"/>
              <a:t>Move </a:t>
            </a:r>
            <a:r>
              <a:rPr lang="en-US" sz="2000" dirty="0" smtClean="0"/>
              <a:t>to approve the proposal for creating the draft document</a:t>
            </a:r>
            <a:endParaRPr lang="en-US" sz="2000" dirty="0"/>
          </a:p>
          <a:p>
            <a:endParaRPr lang="en-US" sz="2000" dirty="0"/>
          </a:p>
          <a:p>
            <a:endParaRPr lang="en-US" sz="2000" dirty="0"/>
          </a:p>
          <a:p>
            <a:endParaRPr lang="en-US" sz="2000" dirty="0"/>
          </a:p>
          <a:p>
            <a:r>
              <a:rPr lang="en-US" sz="2000" dirty="0"/>
              <a:t>Moved by:</a:t>
            </a:r>
          </a:p>
          <a:p>
            <a:r>
              <a:rPr lang="en-US" sz="2000" dirty="0"/>
              <a:t>Seconded by:</a:t>
            </a:r>
          </a:p>
          <a:p>
            <a:endParaRPr lang="en-US" sz="2000" dirty="0"/>
          </a:p>
          <a:p>
            <a:r>
              <a:rPr lang="en-US" sz="2000" dirty="0"/>
              <a:t>Y/N/A:</a:t>
            </a:r>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19471612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July Responses to </a:t>
            </a:r>
            <a:r>
              <a:rPr lang="en-US" dirty="0" err="1" smtClean="0"/>
              <a:t>CfP</a:t>
            </a:r>
            <a:r>
              <a:rPr lang="en-US" dirty="0" smtClean="0"/>
              <a:t> </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Contributions</a:t>
            </a:r>
            <a:endParaRPr lang="en-US"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146988832"/>
              </p:ext>
            </p:extLst>
          </p:nvPr>
        </p:nvGraphicFramePr>
        <p:xfrm>
          <a:off x="539552" y="2060848"/>
          <a:ext cx="7772399" cy="2073732"/>
        </p:xfrm>
        <a:graphic>
          <a:graphicData uri="http://schemas.openxmlformats.org/drawingml/2006/table">
            <a:tbl>
              <a:tblPr>
                <a:tableStyleId>{5C22544A-7EE6-4342-B048-85BDC9FD1C3A}</a:tableStyleId>
              </a:tblPr>
              <a:tblGrid>
                <a:gridCol w="796019"/>
                <a:gridCol w="3691399"/>
                <a:gridCol w="3284981"/>
              </a:tblGrid>
              <a:tr h="142999">
                <a:tc>
                  <a:txBody>
                    <a:bodyPr/>
                    <a:lstStyle/>
                    <a:p>
                      <a:pPr algn="l" fontAlgn="b"/>
                      <a:r>
                        <a:rPr lang="de-DE" sz="1000" u="none" strike="noStrike" dirty="0">
                          <a:effectLst/>
                        </a:rPr>
                        <a:t>DCN</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a:effectLst/>
                        </a:rPr>
                        <a:t>Title</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err="1">
                          <a:effectLst/>
                        </a:rPr>
                        <a:t>Author</a:t>
                      </a:r>
                      <a:r>
                        <a:rPr lang="de-DE" sz="1000" u="none" strike="noStrike" dirty="0">
                          <a:effectLst/>
                        </a:rPr>
                        <a:t> (Affiliation)</a:t>
                      </a:r>
                      <a:endParaRPr lang="de-DE" sz="1000" b="0" i="0" u="none" strike="noStrike" dirty="0">
                        <a:effectLst/>
                        <a:latin typeface="Arial"/>
                      </a:endParaRPr>
                    </a:p>
                  </a:txBody>
                  <a:tcPr marL="8412" marR="8412" marT="8412" marB="0" anchor="b">
                    <a:solidFill>
                      <a:schemeClr val="bg1">
                        <a:lumMod val="65000"/>
                      </a:schemeClr>
                    </a:solidFill>
                  </a:tcPr>
                </a:tc>
              </a:tr>
              <a:tr h="142999">
                <a:tc>
                  <a:txBody>
                    <a:bodyPr/>
                    <a:lstStyle/>
                    <a:p>
                      <a:pPr algn="r" fontAlgn="b"/>
                      <a:r>
                        <a:rPr lang="de-DE" sz="1000" u="none" strike="noStrike" dirty="0">
                          <a:effectLst/>
                        </a:rPr>
                        <a:t>15-18/417r1</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Text proposal of MAC protocol</a:t>
                      </a:r>
                      <a:endParaRPr lang="en-US" sz="1000" b="0" i="0" u="none" strike="noStrike">
                        <a:effectLst/>
                        <a:latin typeface="Arial"/>
                      </a:endParaRPr>
                    </a:p>
                  </a:txBody>
                  <a:tcPr marL="8412" marR="8412" marT="8412" marB="0" anchor="b"/>
                </a:tc>
                <a:tc>
                  <a:txBody>
                    <a:bodyPr/>
                    <a:lstStyle/>
                    <a:p>
                      <a:pPr algn="l" fontAlgn="b"/>
                      <a:r>
                        <a:rPr lang="de-DE" sz="1000" u="none" strike="noStrike" dirty="0">
                          <a:effectLst/>
                        </a:rPr>
                        <a:t>Jin-</a:t>
                      </a:r>
                      <a:r>
                        <a:rPr lang="de-DE" sz="1000" u="none" strike="noStrike" dirty="0" err="1">
                          <a:effectLst/>
                        </a:rPr>
                        <a:t>Taek</a:t>
                      </a:r>
                      <a:r>
                        <a:rPr lang="de-DE" sz="1000" u="none" strike="noStrike" dirty="0">
                          <a:effectLst/>
                        </a:rPr>
                        <a:t> Lim (KAIST)</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15-18/414r3</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Proposal of New Spectrum for LECIM FSK extension</a:t>
                      </a:r>
                      <a:endParaRPr lang="en-US" sz="1000" b="0" i="0" u="none" strike="noStrike">
                        <a:effectLst/>
                        <a:latin typeface="Arial"/>
                      </a:endParaRPr>
                    </a:p>
                  </a:txBody>
                  <a:tcPr marL="8412" marR="8412" marT="8412" marB="0" anchor="b"/>
                </a:tc>
                <a:tc>
                  <a:txBody>
                    <a:bodyPr/>
                    <a:lstStyle/>
                    <a:p>
                      <a:pPr algn="l" fontAlgn="b"/>
                      <a:r>
                        <a:rPr lang="nn-NO" sz="1000" u="none" strike="noStrike" dirty="0">
                          <a:effectLst/>
                        </a:rPr>
                        <a:t>Yeong Min Jang (Kookmin University)</a:t>
                      </a:r>
                      <a:endParaRPr lang="nn-NO"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15-18/413r1</a:t>
                      </a:r>
                      <a:endParaRPr lang="de-DE" sz="1000" b="0" i="0" u="none" strike="noStrike" dirty="0">
                        <a:effectLst/>
                        <a:latin typeface="Arial"/>
                      </a:endParaRPr>
                    </a:p>
                  </a:txBody>
                  <a:tcPr marL="8412" marR="8412" marT="8412" marB="0" anchor="b"/>
                </a:tc>
                <a:tc>
                  <a:txBody>
                    <a:bodyPr/>
                    <a:lstStyle/>
                    <a:p>
                      <a:pPr algn="l" fontAlgn="b"/>
                      <a:r>
                        <a:rPr lang="en-US" sz="1000" u="none" strike="noStrike" dirty="0">
                          <a:effectLst/>
                        </a:rPr>
                        <a:t>Proposal of FSK LECIM PHY extension</a:t>
                      </a:r>
                      <a:endParaRPr lang="en-US" sz="1000" b="0" i="0" u="none" strike="noStrike" dirty="0">
                        <a:effectLst/>
                        <a:latin typeface="Arial"/>
                      </a:endParaRPr>
                    </a:p>
                  </a:txBody>
                  <a:tcPr marL="8412" marR="8412" marT="8412" marB="0" anchor="b"/>
                </a:tc>
                <a:tc>
                  <a:txBody>
                    <a:bodyPr/>
                    <a:lstStyle/>
                    <a:p>
                      <a:pPr algn="l" fontAlgn="b"/>
                      <a:r>
                        <a:rPr lang="nn-NO" sz="1000" u="none" strike="noStrike">
                          <a:effectLst/>
                        </a:rPr>
                        <a:t>Yeong Min Jang (Kookmin University)</a:t>
                      </a:r>
                      <a:endParaRPr lang="nn-NO" sz="1000" b="0" i="0" u="none" strike="noStrike">
                        <a:effectLst/>
                        <a:latin typeface="Arial"/>
                      </a:endParaRPr>
                    </a:p>
                  </a:txBody>
                  <a:tcPr marL="8412" marR="8412" marT="8412" marB="0" anchor="b"/>
                </a:tc>
              </a:tr>
              <a:tr h="277586">
                <a:tc>
                  <a:txBody>
                    <a:bodyPr/>
                    <a:lstStyle/>
                    <a:p>
                      <a:pPr algn="r" fontAlgn="b"/>
                      <a:r>
                        <a:rPr lang="de-DE" sz="1000" u="none" strike="noStrike">
                          <a:effectLst/>
                        </a:rPr>
                        <a:t>15-18/412r0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802.15.4w Fraunhofer IIS proposal technical guidance topics</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Johannes Wechsler (Fraunhofer Institute for Integrated Circuits IIS)</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15-18/407r0</a:t>
                      </a:r>
                      <a:endParaRPr lang="de-DE" sz="1000" b="0" i="0" u="none" strike="noStrike">
                        <a:effectLst/>
                        <a:latin typeface="Arial"/>
                      </a:endParaRPr>
                    </a:p>
                  </a:txBody>
                  <a:tcPr marL="8412" marR="8412" marT="8412" marB="0" anchor="b"/>
                </a:tc>
                <a:tc>
                  <a:txBody>
                    <a:bodyPr/>
                    <a:lstStyle/>
                    <a:p>
                      <a:pPr algn="l" fontAlgn="b"/>
                      <a:r>
                        <a:rPr lang="en-US" sz="1000" u="none" strike="noStrike">
                          <a:effectLst/>
                        </a:rPr>
                        <a:t>Text proposal of priority-based CSMA/CA for LPWA</a:t>
                      </a:r>
                      <a:endParaRPr lang="en-US" sz="1000" b="0" i="0" u="none" strike="noStrike">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15-18/406r0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Proposal of priority-based CSMA/CA for LPWA</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15-18/405r0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Text proposal for LPWA repeater</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15-18/404r0</a:t>
                      </a:r>
                      <a:endParaRPr lang="de-DE" sz="1000" b="0" i="0" u="none" strike="noStrike">
                        <a:effectLst/>
                        <a:latin typeface="Arial"/>
                      </a:endParaRPr>
                    </a:p>
                  </a:txBody>
                  <a:tcPr marL="8412" marR="8412" marT="8412" marB="0" anchor="b"/>
                </a:tc>
                <a:tc>
                  <a:txBody>
                    <a:bodyPr/>
                    <a:lstStyle/>
                    <a:p>
                      <a:pPr algn="l" fontAlgn="b"/>
                      <a:r>
                        <a:rPr lang="de-DE" sz="1000" u="none" strike="noStrike" dirty="0" err="1">
                          <a:effectLst/>
                        </a:rPr>
                        <a:t>Proposal</a:t>
                      </a:r>
                      <a:r>
                        <a:rPr lang="de-DE" sz="1000" u="none" strike="noStrike" dirty="0">
                          <a:effectLst/>
                        </a:rPr>
                        <a:t> </a:t>
                      </a:r>
                      <a:r>
                        <a:rPr lang="de-DE" sz="1000" u="none" strike="noStrike" dirty="0" err="1">
                          <a:effectLst/>
                        </a:rPr>
                        <a:t>for</a:t>
                      </a:r>
                      <a:r>
                        <a:rPr lang="de-DE" sz="1000" u="none" strike="noStrike" dirty="0">
                          <a:effectLst/>
                        </a:rPr>
                        <a:t> LPWA </a:t>
                      </a:r>
                      <a:r>
                        <a:rPr lang="de-DE" sz="1000" u="none" strike="noStrike" dirty="0" err="1">
                          <a:effectLst/>
                        </a:rPr>
                        <a:t>repeater</a:t>
                      </a:r>
                      <a:endParaRPr lang="de-DE" sz="1000" b="0" i="0" u="none" strike="noStrike" dirty="0">
                        <a:effectLst/>
                        <a:latin typeface="Arial"/>
                      </a:endParaRPr>
                    </a:p>
                  </a:txBody>
                  <a:tcPr marL="8412" marR="8412" marT="8412" marB="0" anchor="b"/>
                </a:tc>
                <a:tc>
                  <a:txBody>
                    <a:bodyPr/>
                    <a:lstStyle/>
                    <a:p>
                      <a:pPr algn="l" fontAlgn="b"/>
                      <a:r>
                        <a:rPr lang="de-DE" sz="1000" u="none" strike="noStrike" dirty="0" err="1">
                          <a:effectLst/>
                        </a:rPr>
                        <a:t>Kunmin</a:t>
                      </a:r>
                      <a:r>
                        <a:rPr lang="de-DE" sz="1000" u="none" strike="noStrike" dirty="0">
                          <a:effectLst/>
                        </a:rPr>
                        <a:t> </a:t>
                      </a:r>
                      <a:r>
                        <a:rPr lang="de-DE" sz="1000" u="none" strike="noStrike" dirty="0" err="1">
                          <a:effectLst/>
                        </a:rPr>
                        <a:t>Yeo</a:t>
                      </a:r>
                      <a:r>
                        <a:rPr lang="de-DE" sz="1000" u="none" strike="noStrike" dirty="0">
                          <a:effectLst/>
                        </a:rPr>
                        <a:t> (ETRI)</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a:effectLst/>
                        </a:rPr>
                        <a:t>15-18/400r0</a:t>
                      </a:r>
                      <a:endParaRPr lang="de-DE" sz="1000" b="0" i="0" u="none" strike="noStrike">
                        <a:effectLst/>
                        <a:latin typeface="Arial"/>
                      </a:endParaRPr>
                    </a:p>
                  </a:txBody>
                  <a:tcPr marL="8412" marR="8412" marT="8412" marB="0" anchor="b"/>
                </a:tc>
                <a:tc>
                  <a:txBody>
                    <a:bodyPr/>
                    <a:lstStyle/>
                    <a:p>
                      <a:pPr algn="l" fontAlgn="b"/>
                      <a:r>
                        <a:rPr lang="de-DE" sz="1000" u="none" strike="noStrike">
                          <a:effectLst/>
                        </a:rPr>
                        <a:t>Text proposal of LDPC</a:t>
                      </a:r>
                      <a:endParaRPr lang="de-DE" sz="1000" b="0" i="0" u="none" strike="noStrike">
                        <a:effectLst/>
                        <a:latin typeface="Arial"/>
                      </a:endParaRPr>
                    </a:p>
                  </a:txBody>
                  <a:tcPr marL="8412" marR="8412" marT="8412" marB="0" anchor="b"/>
                </a:tc>
                <a:tc>
                  <a:txBody>
                    <a:bodyPr/>
                    <a:lstStyle/>
                    <a:p>
                      <a:pPr algn="l" fontAlgn="b"/>
                      <a:r>
                        <a:rPr lang="de-DE" sz="1000" u="none" strike="noStrike" dirty="0">
                          <a:effectLst/>
                        </a:rPr>
                        <a:t>Nabil Loghin (Sony Europe Limited)</a:t>
                      </a:r>
                      <a:endParaRPr lang="de-DE" sz="1000" b="0" i="0" u="none" strike="noStrike" dirty="0">
                        <a:effectLst/>
                        <a:latin typeface="Arial"/>
                      </a:endParaRPr>
                    </a:p>
                  </a:txBody>
                  <a:tcPr marL="8412" marR="8412" marT="8412" marB="0" anchor="b"/>
                </a:tc>
              </a:tr>
              <a:tr h="277586">
                <a:tc>
                  <a:txBody>
                    <a:bodyPr/>
                    <a:lstStyle/>
                    <a:p>
                      <a:pPr algn="r" fontAlgn="b"/>
                      <a:r>
                        <a:rPr lang="de-DE" sz="1000" u="none" strike="noStrike">
                          <a:effectLst/>
                        </a:rPr>
                        <a:t>15-18/399r0</a:t>
                      </a:r>
                      <a:endParaRPr lang="de-DE" sz="1000" b="0" i="0" u="none" strike="noStrike">
                        <a:effectLst/>
                        <a:latin typeface="Arial"/>
                      </a:endParaRPr>
                    </a:p>
                  </a:txBody>
                  <a:tcPr marL="8412" marR="8412" marT="8412" marB="0" anchor="b"/>
                </a:tc>
                <a:tc>
                  <a:txBody>
                    <a:bodyPr/>
                    <a:lstStyle/>
                    <a:p>
                      <a:pPr algn="l" fontAlgn="b"/>
                      <a:r>
                        <a:rPr lang="en-US" sz="1000" u="none" strike="noStrike">
                          <a:effectLst/>
                        </a:rPr>
                        <a:t>Proposal of LDPC (Low Density Parity Check) Code for LPWA - additional results</a:t>
                      </a:r>
                      <a:endParaRPr lang="en-US" sz="1000" b="0" i="0" u="none" strike="noStrike">
                        <a:effectLst/>
                        <a:latin typeface="Arial"/>
                      </a:endParaRPr>
                    </a:p>
                  </a:txBody>
                  <a:tcPr marL="8412" marR="8412" marT="8412" marB="0" anchor="b"/>
                </a:tc>
                <a:tc>
                  <a:txBody>
                    <a:bodyPr/>
                    <a:lstStyle/>
                    <a:p>
                      <a:pPr algn="l" fontAlgn="b"/>
                      <a:r>
                        <a:rPr lang="de-DE" sz="1000" u="none" strike="noStrike" dirty="0">
                          <a:effectLst/>
                        </a:rPr>
                        <a:t>Nabil Loghin (Sony Europe)</a:t>
                      </a:r>
                      <a:endParaRPr lang="de-DE" sz="1000" b="0" i="0" u="none" strike="noStrike" dirty="0">
                        <a:effectLst/>
                        <a:latin typeface="Arial"/>
                      </a:endParaRPr>
                    </a:p>
                  </a:txBody>
                  <a:tcPr marL="8412" marR="8412" marT="8412" marB="0" anchor="b"/>
                </a:tc>
              </a:tr>
            </a:tbl>
          </a:graphicData>
        </a:graphic>
      </p:graphicFrame>
    </p:spTree>
    <p:extLst>
      <p:ext uri="{BB962C8B-B14F-4D97-AF65-F5344CB8AC3E}">
        <p14:creationId xmlns:p14="http://schemas.microsoft.com/office/powerpoint/2010/main" val="1034612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San Antonio &amp; Telco Minutes</a:t>
            </a:r>
          </a:p>
          <a:p>
            <a:r>
              <a:rPr lang="en-US" sz="2400" dirty="0" smtClean="0"/>
              <a:t>Schedule</a:t>
            </a:r>
          </a:p>
          <a:p>
            <a:r>
              <a:rPr lang="en-US" sz="2400" dirty="0" smtClean="0"/>
              <a:t>SCHC </a:t>
            </a:r>
          </a:p>
          <a:p>
            <a:r>
              <a:rPr lang="en-US" sz="2400" dirty="0" smtClean="0"/>
              <a:t>Contributions</a:t>
            </a:r>
          </a:p>
          <a:p>
            <a:r>
              <a:rPr lang="en-US" sz="2400" dirty="0" smtClean="0"/>
              <a:t>Election of Technical Editor</a:t>
            </a:r>
          </a:p>
          <a:p>
            <a:r>
              <a:rPr lang="en-US" sz="2400" dirty="0" smtClean="0"/>
              <a:t>Initial 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59693047"/>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a:t>
            </a:r>
            <a:r>
              <a:rPr lang="en-US" altLang="en-US" dirty="0" smtClean="0"/>
              <a:t>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1387</Words>
  <Application>Microsoft Office PowerPoint</Application>
  <PresentationFormat>Bildschirmpräsentation (4:3)</PresentationFormat>
  <Paragraphs>315</Paragraphs>
  <Slides>23</Slides>
  <Notes>2</Notes>
  <HiddenSlides>0</HiddenSlides>
  <MMClips>0</MMClips>
  <ScaleCrop>false</ScaleCrop>
  <HeadingPairs>
    <vt:vector size="4" baseType="variant">
      <vt:variant>
        <vt:lpstr>Design</vt:lpstr>
      </vt:variant>
      <vt:variant>
        <vt:i4>2</vt:i4>
      </vt:variant>
      <vt:variant>
        <vt:lpstr>Folientitel</vt:lpstr>
      </vt:variant>
      <vt:variant>
        <vt:i4>23</vt:i4>
      </vt:variant>
    </vt:vector>
  </HeadingPairs>
  <TitlesOfParts>
    <vt:vector size="25" baseType="lpstr">
      <vt:lpstr>IEEE-P802_15_Rbt</vt:lpstr>
      <vt:lpstr>Default Design</vt:lpstr>
      <vt:lpstr>PowerPoint-Präsentation</vt:lpstr>
      <vt:lpstr>TG 802.15.4w LPWA Agenda September 2018 Interim</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#6</vt:lpstr>
      <vt:lpstr>Approval of San Diego Minutes</vt:lpstr>
      <vt:lpstr>TG Motion #7</vt:lpstr>
      <vt:lpstr>Approval of August Telco Minutes</vt:lpstr>
      <vt:lpstr>TG Motion #8</vt:lpstr>
      <vt:lpstr>TG4w Draft Schedule</vt:lpstr>
      <vt:lpstr>Review of PAR Scope</vt:lpstr>
      <vt:lpstr>Static Context Header Compression (SCHC)</vt:lpstr>
      <vt:lpstr>TG Motion #9</vt:lpstr>
      <vt:lpstr>Proposal for Creating Draft Document</vt:lpstr>
      <vt:lpstr>TG Motion #10</vt:lpstr>
      <vt:lpstr>July Responses to CfP </vt:lpstr>
      <vt:lpstr>List of Contributions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312</cp:revision>
  <cp:lastPrinted>1998-02-10T13:28:06Z</cp:lastPrinted>
  <dcterms:created xsi:type="dcterms:W3CDTF">2018-03-02T09:48:16Z</dcterms:created>
  <dcterms:modified xsi:type="dcterms:W3CDTF">2018-09-10T19:53:19Z</dcterms:modified>
</cp:coreProperties>
</file>