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2" r:id="rId2"/>
  </p:sldMasterIdLst>
  <p:notesMasterIdLst>
    <p:notesMasterId r:id="rId26"/>
  </p:notesMasterIdLst>
  <p:handoutMasterIdLst>
    <p:handoutMasterId r:id="rId27"/>
  </p:handoutMasterIdLst>
  <p:sldIdLst>
    <p:sldId id="259" r:id="rId3"/>
    <p:sldId id="262" r:id="rId4"/>
    <p:sldId id="269" r:id="rId5"/>
    <p:sldId id="270" r:id="rId6"/>
    <p:sldId id="271" r:id="rId7"/>
    <p:sldId id="272" r:id="rId8"/>
    <p:sldId id="273" r:id="rId9"/>
    <p:sldId id="274" r:id="rId10"/>
    <p:sldId id="268" r:id="rId11"/>
    <p:sldId id="261" r:id="rId12"/>
    <p:sldId id="275" r:id="rId13"/>
    <p:sldId id="276" r:id="rId14"/>
    <p:sldId id="296" r:id="rId15"/>
    <p:sldId id="328" r:id="rId16"/>
    <p:sldId id="329" r:id="rId17"/>
    <p:sldId id="297" r:id="rId18"/>
    <p:sldId id="300" r:id="rId19"/>
    <p:sldId id="330" r:id="rId20"/>
    <p:sldId id="333" r:id="rId21"/>
    <p:sldId id="331" r:id="rId22"/>
    <p:sldId id="334" r:id="rId23"/>
    <p:sldId id="298" r:id="rId24"/>
    <p:sldId id="332"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309" autoAdjust="0"/>
    <p:restoredTop sz="94660"/>
  </p:normalViewPr>
  <p:slideViewPr>
    <p:cSldViewPr>
      <p:cViewPr>
        <p:scale>
          <a:sx n="80" d="100"/>
          <a:sy n="80" d="100"/>
        </p:scale>
        <p:origin x="-564" y="-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September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‹Nr.›</a:t>
            </a:fld>
            <a:endParaRPr lang="en-US" altLang="en-US"/>
          </a:p>
        </p:txBody>
      </p:sp>
    </p:spTree>
    <p:extLst>
      <p:ext uri="{BB962C8B-B14F-4D97-AF65-F5344CB8AC3E}">
        <p14:creationId xmlns:p14="http://schemas.microsoft.com/office/powerpoint/2010/main" val="281952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September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‹Nr.›</a:t>
            </a:fld>
            <a:endParaRPr lang="en-US" altLang="en-US"/>
          </a:p>
        </p:txBody>
      </p:sp>
    </p:spTree>
    <p:extLst>
      <p:ext uri="{BB962C8B-B14F-4D97-AF65-F5344CB8AC3E}">
        <p14:creationId xmlns:p14="http://schemas.microsoft.com/office/powerpoint/2010/main" val="312273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September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‹Nr.›</a:t>
            </a:fld>
            <a:endParaRPr lang="en-US" altLang="en-US"/>
          </a:p>
        </p:txBody>
      </p:sp>
    </p:spTree>
    <p:extLst>
      <p:ext uri="{BB962C8B-B14F-4D97-AF65-F5344CB8AC3E}">
        <p14:creationId xmlns:p14="http://schemas.microsoft.com/office/powerpoint/2010/main" val="20795989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7639404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9230335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1978247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9613709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758859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162322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1704313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09329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September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‹Nr.›</a:t>
            </a:fld>
            <a:endParaRPr lang="en-US" altLang="en-US"/>
          </a:p>
        </p:txBody>
      </p:sp>
    </p:spTree>
    <p:extLst>
      <p:ext uri="{BB962C8B-B14F-4D97-AF65-F5344CB8AC3E}">
        <p14:creationId xmlns:p14="http://schemas.microsoft.com/office/powerpoint/2010/main" val="37061432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415885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657301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538450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14708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September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‹Nr.›</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smtClean="0"/>
              <a:t>September 2018</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‹Nr.›</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smtClean="0"/>
              <a:t>September </a:t>
            </a:r>
            <a:r>
              <a:rPr lang="en-US" altLang="en-US" dirty="0" smtClean="0"/>
              <a:t>2018</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‹Nr.›</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smtClean="0"/>
              <a:t>September 2018</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‹Nr.›</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smtClean="0"/>
              <a:t>September 2018</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‹Nr.›</a:t>
            </a:fld>
            <a:endParaRPr lang="en-US" altLang="en-US"/>
          </a:p>
        </p:txBody>
      </p:sp>
    </p:spTree>
    <p:extLst>
      <p:ext uri="{BB962C8B-B14F-4D97-AF65-F5344CB8AC3E}">
        <p14:creationId xmlns:p14="http://schemas.microsoft.com/office/powerpoint/2010/main" val="140617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September 2018</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‹Nr.›</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September 2018</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‹Nr.›</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dirty="0" smtClean="0"/>
              <a:t>Textmasterformat bearbeiten</a:t>
            </a:r>
          </a:p>
          <a:p>
            <a:pPr lvl="1"/>
            <a:r>
              <a:rPr lang="de-DE" altLang="en-US" dirty="0" smtClean="0"/>
              <a:t>Zweite Ebene</a:t>
            </a:r>
          </a:p>
          <a:p>
            <a:pPr lvl="2"/>
            <a:r>
              <a:rPr lang="de-DE" altLang="en-US" dirty="0" smtClean="0"/>
              <a:t>Dritte Ebene</a:t>
            </a:r>
          </a:p>
          <a:p>
            <a:pPr lvl="3"/>
            <a:r>
              <a:rPr lang="de-DE" altLang="en-US" dirty="0" smtClean="0"/>
              <a:t>Vierte Ebene</a:t>
            </a:r>
          </a:p>
          <a:p>
            <a:pPr lvl="4"/>
            <a:r>
              <a:rPr lang="de-DE" altLang="en-US" dirty="0" smtClean="0"/>
              <a:t>Fünfte Ebene</a:t>
            </a:r>
            <a:endParaRPr lang="en-US" alt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smtClean="0"/>
              <a:t>September 2018</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‹Nr.›</a:t>
            </a:fld>
            <a:endParaRPr lang="en-US" altLang="en-US"/>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kern="1200" dirty="0" smtClean="0">
                <a:solidFill>
                  <a:schemeClr val="tx1"/>
                </a:solidFill>
                <a:latin typeface="Times New Roman" pitchFamily="18" charset="0"/>
                <a:ea typeface="+mn-ea"/>
                <a:cs typeface="+mn-cs"/>
              </a:rPr>
              <a:t>802.</a:t>
            </a:r>
            <a:r>
              <a:rPr lang="de-DE" sz="1400" b="1" kern="1200" dirty="0" smtClean="0">
                <a:solidFill>
                  <a:schemeClr val="tx1"/>
                </a:solidFill>
                <a:latin typeface="Times New Roman" pitchFamily="18" charset="0"/>
                <a:ea typeface="+mn-ea"/>
                <a:cs typeface="+mn-cs"/>
              </a:rPr>
              <a:t> </a:t>
            </a:r>
            <a:r>
              <a:rPr lang="de-DE" sz="1400" b="1" kern="1200" dirty="0" smtClean="0">
                <a:solidFill>
                  <a:schemeClr val="tx1"/>
                </a:solidFill>
                <a:latin typeface="Times New Roman" pitchFamily="18" charset="0"/>
                <a:ea typeface="+mn-ea"/>
                <a:cs typeface="+mn-cs"/>
              </a:rPr>
              <a:t>15-18-0430-00-004w</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de-DE" sz="240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smtClean="0">
                <a:solidFill>
                  <a:srgbClr val="000099"/>
                </a:solidFill>
                <a:latin typeface="Arial" charset="0"/>
                <a:cs typeface="Arial" pitchFamily="34" charset="0"/>
              </a:rPr>
              <a:t>15 March 2015</a:t>
            </a:r>
            <a:endParaRPr lang="en-GB" altLang="en-US" sz="1100" b="1" dirty="0" smtClean="0">
              <a:solidFill>
                <a:srgbClr val="000099"/>
              </a:solidFill>
              <a:latin typeface="Arial" charset="0"/>
              <a:cs typeface="Arial" charset="0"/>
            </a:endParaRPr>
          </a:p>
        </p:txBody>
      </p:sp>
    </p:spTree>
    <p:extLst>
      <p:ext uri="{BB962C8B-B14F-4D97-AF65-F5344CB8AC3E}">
        <p14:creationId xmlns:p14="http://schemas.microsoft.com/office/powerpoint/2010/main" val="35766010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5/dcn/18/15-18-0378-00-004w-tg-802-15-minutes-for-july-2018-plenary-meeting-of-tg4w.do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5/dcn/18/15-18-0391-00-004w-minutes-of-august-8th-telco.doc"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smtClean="0"/>
              <a:t>September 2018</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FE7FCAAF-CBA7-47E6-8998-BA9E638C9510}"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[Agenda for TG 802.15.4w </a:t>
            </a:r>
            <a:r>
              <a:rPr lang="en-US" altLang="en-US" sz="1600" dirty="0" smtClean="0">
                <a:solidFill>
                  <a:schemeClr val="tx2"/>
                </a:solidFill>
              </a:rPr>
              <a:t>September 2018 Interim Meeting</a:t>
            </a:r>
            <a:r>
              <a:rPr lang="en-US" altLang="en-US" sz="1600" dirty="0" smtClean="0">
                <a:solidFill>
                  <a:schemeClr val="tx2"/>
                </a:solidFill>
              </a:rPr>
              <a:t>]</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a:t>
            </a:r>
            <a:r>
              <a:rPr lang="en-US" altLang="en-US" sz="1600" dirty="0" smtClean="0">
                <a:solidFill>
                  <a:schemeClr val="tx2"/>
                </a:solidFill>
              </a:rPr>
              <a:t>10 September, </a:t>
            </a:r>
            <a:r>
              <a:rPr lang="en-US" altLang="en-US" sz="1600" dirty="0" smtClean="0">
                <a:solidFill>
                  <a:schemeClr val="tx2"/>
                </a:solidFill>
              </a:rPr>
              <a:t>2018]</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p>
          <a:p>
            <a:pPr>
              <a:spcBef>
                <a:spcPts val="600"/>
              </a:spcBef>
              <a:spcAft>
                <a:spcPts val="600"/>
              </a:spcAft>
              <a:defRPr/>
            </a:pPr>
            <a:r>
              <a:rPr lang="en-US" altLang="en-US" sz="1600" b="1" dirty="0" smtClean="0">
                <a:solidFill>
                  <a:schemeClr val="tx2"/>
                </a:solidFill>
              </a:rPr>
              <a:t>Purpose:</a:t>
            </a:r>
            <a:r>
              <a:rPr lang="en-US" altLang="en-US" sz="1600" dirty="0" smtClean="0">
                <a:solidFill>
                  <a:schemeClr val="tx2"/>
                </a:solidFill>
              </a:rPr>
              <a:t>	[Guidance during TG802.15.4w session]</a:t>
            </a:r>
          </a:p>
          <a:p>
            <a:pPr>
              <a:defRPr/>
            </a:pPr>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title"/>
          </p:nvPr>
        </p:nvSpPr>
        <p:spPr/>
        <p:txBody>
          <a:bodyPr/>
          <a:lstStyle/>
          <a:p>
            <a:r>
              <a:rPr lang="en-US" dirty="0" smtClean="0"/>
              <a:t>Draft Agenda</a:t>
            </a:r>
            <a:endParaRPr lang="en-US" dirty="0"/>
          </a:p>
        </p:txBody>
      </p:sp>
      <p:sp>
        <p:nvSpPr>
          <p:cNvPr id="11" name="Inhaltsplatzhalter 10"/>
          <p:cNvSpPr>
            <a:spLocks noGrp="1"/>
          </p:cNvSpPr>
          <p:nvPr>
            <p:ph sz="half" idx="1"/>
          </p:nvPr>
        </p:nvSpPr>
        <p:spPr/>
        <p:txBody>
          <a:bodyPr/>
          <a:lstStyle/>
          <a:p>
            <a:pPr marL="0" indent="0">
              <a:buNone/>
            </a:pPr>
            <a:r>
              <a:rPr lang="en-US" sz="1200" b="1" dirty="0" smtClean="0"/>
              <a:t>Monday PM1</a:t>
            </a:r>
          </a:p>
          <a:p>
            <a:r>
              <a:rPr lang="en-US" sz="1200" dirty="0"/>
              <a:t>Open</a:t>
            </a:r>
          </a:p>
          <a:p>
            <a:r>
              <a:rPr lang="en-US" sz="1200" dirty="0"/>
              <a:t>IEEE-SA Stds. Board Bylaws on Patents in Std's. &amp; Guidelines</a:t>
            </a:r>
          </a:p>
          <a:p>
            <a:r>
              <a:rPr lang="en-US" sz="1200" dirty="0"/>
              <a:t>Approval of the Agenda</a:t>
            </a:r>
          </a:p>
          <a:p>
            <a:r>
              <a:rPr lang="en-US" sz="1200" dirty="0"/>
              <a:t>Approval of </a:t>
            </a:r>
            <a:r>
              <a:rPr lang="en-US" sz="1200" dirty="0" smtClean="0"/>
              <a:t>San Diego Minutes</a:t>
            </a:r>
            <a:endParaRPr lang="en-US" sz="1200" dirty="0"/>
          </a:p>
          <a:p>
            <a:r>
              <a:rPr lang="en-US" sz="1200" dirty="0" smtClean="0"/>
              <a:t>Approval of Telco Minutes</a:t>
            </a:r>
          </a:p>
          <a:p>
            <a:r>
              <a:rPr lang="en-US" sz="1200" dirty="0" smtClean="0"/>
              <a:t>Draft Schedule</a:t>
            </a:r>
          </a:p>
          <a:p>
            <a:r>
              <a:rPr lang="en-US" sz="1200" dirty="0" smtClean="0"/>
              <a:t>SCHC</a:t>
            </a:r>
            <a:endParaRPr lang="en-US" sz="1200" dirty="0"/>
          </a:p>
          <a:p>
            <a:r>
              <a:rPr lang="en-US" sz="1200" dirty="0" smtClean="0"/>
              <a:t>Contributions</a:t>
            </a:r>
            <a:endParaRPr lang="en-US" sz="1200" dirty="0"/>
          </a:p>
          <a:p>
            <a:r>
              <a:rPr lang="en-US" sz="1200" dirty="0" smtClean="0"/>
              <a:t>Recess</a:t>
            </a:r>
          </a:p>
          <a:p>
            <a:pPr marL="0" indent="0">
              <a:buNone/>
            </a:pPr>
            <a:endParaRPr lang="en-US" sz="1200" b="1" dirty="0" smtClean="0"/>
          </a:p>
          <a:p>
            <a:pPr marL="0" indent="0">
              <a:buNone/>
            </a:pPr>
            <a:r>
              <a:rPr lang="en-US" sz="1200" b="1" dirty="0" smtClean="0"/>
              <a:t>Tuesday PM2</a:t>
            </a:r>
            <a:endParaRPr lang="en-US" sz="1200" b="1" dirty="0"/>
          </a:p>
          <a:p>
            <a:r>
              <a:rPr lang="en-US" sz="1200" dirty="0"/>
              <a:t>Open</a:t>
            </a:r>
          </a:p>
          <a:p>
            <a:r>
              <a:rPr lang="en-US" sz="1200" dirty="0"/>
              <a:t>Contributions </a:t>
            </a:r>
          </a:p>
          <a:p>
            <a:r>
              <a:rPr lang="en-US" sz="1200" dirty="0"/>
              <a:t>Recess</a:t>
            </a:r>
          </a:p>
          <a:p>
            <a:endParaRPr lang="en-US" sz="1200" dirty="0"/>
          </a:p>
          <a:p>
            <a:pPr marL="0" indent="0">
              <a:buNone/>
            </a:pPr>
            <a:endParaRPr lang="en-US" sz="1200" b="1" strike="sngStrike" dirty="0" smtClean="0"/>
          </a:p>
          <a:p>
            <a:endParaRPr lang="en-US" sz="1200" dirty="0" smtClean="0"/>
          </a:p>
        </p:txBody>
      </p:sp>
      <p:sp>
        <p:nvSpPr>
          <p:cNvPr id="12" name="Inhaltsplatzhalter 11"/>
          <p:cNvSpPr>
            <a:spLocks noGrp="1"/>
          </p:cNvSpPr>
          <p:nvPr>
            <p:ph sz="half" idx="2"/>
          </p:nvPr>
        </p:nvSpPr>
        <p:spPr/>
        <p:txBody>
          <a:bodyPr/>
          <a:lstStyle/>
          <a:p>
            <a:pPr marL="0" indent="0">
              <a:buNone/>
            </a:pPr>
            <a:r>
              <a:rPr lang="en-US" sz="1200" b="1" dirty="0"/>
              <a:t>Tuesday PM1</a:t>
            </a:r>
          </a:p>
          <a:p>
            <a:r>
              <a:rPr lang="en-US" sz="1200" dirty="0"/>
              <a:t>Open</a:t>
            </a:r>
          </a:p>
          <a:p>
            <a:r>
              <a:rPr lang="en-US" sz="1200" dirty="0"/>
              <a:t>Contributions </a:t>
            </a:r>
          </a:p>
          <a:p>
            <a:r>
              <a:rPr lang="en-US" sz="1200" dirty="0"/>
              <a:t>Recess</a:t>
            </a:r>
          </a:p>
          <a:p>
            <a:endParaRPr lang="en-US" sz="1200" dirty="0"/>
          </a:p>
          <a:p>
            <a:pPr marL="0" indent="0">
              <a:buNone/>
            </a:pPr>
            <a:r>
              <a:rPr lang="en-US" sz="1200" b="1" dirty="0" smtClean="0"/>
              <a:t>Wednesday </a:t>
            </a:r>
            <a:r>
              <a:rPr lang="en-US" sz="1200" b="1" dirty="0"/>
              <a:t>PM1</a:t>
            </a:r>
          </a:p>
          <a:p>
            <a:r>
              <a:rPr lang="en-US" sz="1200" dirty="0"/>
              <a:t>Open</a:t>
            </a:r>
          </a:p>
          <a:p>
            <a:r>
              <a:rPr lang="en-US" sz="1200" dirty="0"/>
              <a:t>Contributions </a:t>
            </a:r>
            <a:endParaRPr lang="en-US" sz="1200" dirty="0" smtClean="0"/>
          </a:p>
          <a:p>
            <a:r>
              <a:rPr lang="en-US" sz="1200" dirty="0" smtClean="0"/>
              <a:t>Recess</a:t>
            </a:r>
            <a:endParaRPr lang="en-US" sz="1200" dirty="0"/>
          </a:p>
          <a:p>
            <a:pPr marL="0" indent="0">
              <a:buNone/>
            </a:pPr>
            <a:endParaRPr lang="en-US" sz="1200" dirty="0"/>
          </a:p>
          <a:p>
            <a:pPr marL="0" indent="0">
              <a:buNone/>
            </a:pPr>
            <a:r>
              <a:rPr lang="en-US" sz="1200" b="1" dirty="0" smtClean="0"/>
              <a:t>Thursday PM1</a:t>
            </a:r>
            <a:endParaRPr lang="en-US" sz="1200" b="1" dirty="0"/>
          </a:p>
          <a:p>
            <a:r>
              <a:rPr lang="en-US" sz="1200" dirty="0"/>
              <a:t>Open</a:t>
            </a:r>
          </a:p>
          <a:p>
            <a:r>
              <a:rPr lang="en-US" sz="1200" dirty="0"/>
              <a:t>Contributions </a:t>
            </a:r>
            <a:endParaRPr lang="en-US" sz="1200" dirty="0" smtClean="0"/>
          </a:p>
          <a:p>
            <a:r>
              <a:rPr lang="en-US" sz="1200" dirty="0" smtClean="0"/>
              <a:t>Initial Drafting</a:t>
            </a:r>
          </a:p>
          <a:p>
            <a:r>
              <a:rPr lang="en-US" sz="1200" dirty="0" smtClean="0"/>
              <a:t>Future </a:t>
            </a:r>
            <a:r>
              <a:rPr lang="en-US" sz="1200" dirty="0"/>
              <a:t>Schedule</a:t>
            </a:r>
          </a:p>
          <a:p>
            <a:r>
              <a:rPr lang="en-US" sz="1200" dirty="0"/>
              <a:t>AOB</a:t>
            </a:r>
          </a:p>
          <a:p>
            <a:r>
              <a:rPr lang="en-US" sz="1200" dirty="0"/>
              <a:t>Adjourn</a:t>
            </a:r>
          </a:p>
          <a:p>
            <a:endParaRPr lang="en-US" sz="1200" dirty="0" smtClean="0"/>
          </a:p>
        </p:txBody>
      </p:sp>
      <p:sp>
        <p:nvSpPr>
          <p:cNvPr id="2" name="Datumsplatzhalter 1"/>
          <p:cNvSpPr>
            <a:spLocks noGrp="1"/>
          </p:cNvSpPr>
          <p:nvPr>
            <p:ph type="dt" sz="half" idx="10"/>
          </p:nvPr>
        </p:nvSpPr>
        <p:spPr/>
        <p:txBody>
          <a:bodyPr/>
          <a:lstStyle/>
          <a:p>
            <a:pPr>
              <a:defRPr/>
            </a:pPr>
            <a:r>
              <a:rPr lang="en-US" altLang="en-US" dirty="0"/>
              <a:t>September 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915A54A6-D87D-44CA-9552-43124D8DF28B}" type="slidenum">
              <a:rPr lang="en-US" altLang="en-US" smtClean="0"/>
              <a:pPr>
                <a:defRPr/>
              </a:pPr>
              <a:t>10</a:t>
            </a:fld>
            <a:endParaRPr lang="en-US" altLang="en-US"/>
          </a:p>
        </p:txBody>
      </p:sp>
    </p:spTree>
    <p:extLst>
      <p:ext uri="{BB962C8B-B14F-4D97-AF65-F5344CB8AC3E}">
        <p14:creationId xmlns:p14="http://schemas.microsoft.com/office/powerpoint/2010/main" val="3594612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TG Motion </a:t>
            </a:r>
            <a:r>
              <a:rPr lang="en-US" dirty="0" smtClean="0"/>
              <a:t>#6</a:t>
            </a:r>
            <a:endParaRPr lang="en-US" dirty="0"/>
          </a:p>
        </p:txBody>
      </p:sp>
      <p:sp>
        <p:nvSpPr>
          <p:cNvPr id="9" name="Inhaltsplatzhalter 8"/>
          <p:cNvSpPr>
            <a:spLocks noGrp="1"/>
          </p:cNvSpPr>
          <p:nvPr>
            <p:ph idx="1"/>
          </p:nvPr>
        </p:nvSpPr>
        <p:spPr/>
        <p:txBody>
          <a:bodyPr/>
          <a:lstStyle/>
          <a:p>
            <a:r>
              <a:rPr lang="en-US" sz="2000" dirty="0" smtClean="0"/>
              <a:t>Move to </a:t>
            </a:r>
            <a:r>
              <a:rPr lang="en-US" sz="2000" dirty="0" smtClean="0"/>
              <a:t>approve the draft agenda</a:t>
            </a:r>
          </a:p>
          <a:p>
            <a:endParaRPr lang="en-US" sz="2000" dirty="0" smtClean="0"/>
          </a:p>
          <a:p>
            <a:endParaRPr lang="en-US" sz="2000" dirty="0" smtClean="0"/>
          </a:p>
          <a:p>
            <a:r>
              <a:rPr lang="en-US" sz="2000" dirty="0" smtClean="0"/>
              <a:t>Moved by:</a:t>
            </a:r>
          </a:p>
          <a:p>
            <a:r>
              <a:rPr lang="en-US" sz="2000" dirty="0" smtClean="0"/>
              <a:t>Seconded </a:t>
            </a:r>
            <a:r>
              <a:rPr lang="en-US" sz="2000" dirty="0" smtClean="0"/>
              <a:t>by:</a:t>
            </a:r>
          </a:p>
          <a:p>
            <a:endParaRPr lang="en-US" sz="2000" dirty="0"/>
          </a:p>
          <a:p>
            <a:r>
              <a:rPr lang="en-US" sz="2000" dirty="0" smtClean="0"/>
              <a:t>Y/N/A:</a:t>
            </a:r>
            <a:endParaRPr lang="en-US" sz="2000" dirty="0" smtClean="0"/>
          </a:p>
          <a:p>
            <a:endParaRPr lang="en-US" sz="2000" dirty="0" smtClean="0"/>
          </a:p>
          <a:p>
            <a:endParaRPr lang="en-US" sz="2000" dirty="0"/>
          </a:p>
        </p:txBody>
      </p:sp>
      <p:sp>
        <p:nvSpPr>
          <p:cNvPr id="5" name="Datumsplatzhalter 4"/>
          <p:cNvSpPr>
            <a:spLocks noGrp="1"/>
          </p:cNvSpPr>
          <p:nvPr>
            <p:ph type="dt" sz="half" idx="10"/>
          </p:nvPr>
        </p:nvSpPr>
        <p:spPr/>
        <p:txBody>
          <a:bodyPr/>
          <a:lstStyle/>
          <a:p>
            <a:pPr>
              <a:defRPr/>
            </a:pPr>
            <a:r>
              <a:rPr lang="en-US" altLang="en-US" dirty="0"/>
              <a:t>September 2018</a:t>
            </a:r>
            <a:endParaRPr lang="en-US" altLang="en-US" dirty="0"/>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D61D644A-C660-4A83-8604-94F8CF5806A8}" type="slidenum">
              <a:rPr lang="en-US" altLang="en-US" smtClean="0"/>
              <a:pPr>
                <a:defRPr/>
              </a:pPr>
              <a:t>11</a:t>
            </a:fld>
            <a:endParaRPr lang="en-US" altLang="en-US"/>
          </a:p>
        </p:txBody>
      </p:sp>
    </p:spTree>
    <p:extLst>
      <p:ext uri="{BB962C8B-B14F-4D97-AF65-F5344CB8AC3E}">
        <p14:creationId xmlns:p14="http://schemas.microsoft.com/office/powerpoint/2010/main" val="33114903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a:t>
            </a:r>
            <a:r>
              <a:rPr lang="en-US" dirty="0" smtClean="0"/>
              <a:t>San Diego Minutes</a:t>
            </a:r>
            <a:endParaRPr lang="en-US" dirty="0"/>
          </a:p>
        </p:txBody>
      </p:sp>
      <p:sp>
        <p:nvSpPr>
          <p:cNvPr id="3" name="Inhaltsplatzhalter 2"/>
          <p:cNvSpPr>
            <a:spLocks noGrp="1"/>
          </p:cNvSpPr>
          <p:nvPr>
            <p:ph idx="1"/>
          </p:nvPr>
        </p:nvSpPr>
        <p:spPr/>
        <p:txBody>
          <a:bodyPr/>
          <a:lstStyle/>
          <a:p>
            <a:r>
              <a:rPr lang="en-US" sz="2000" dirty="0" smtClean="0"/>
              <a:t>Meeting minutes are available on mentor </a:t>
            </a:r>
            <a:r>
              <a:rPr lang="en-US" sz="2000" dirty="0" smtClean="0"/>
              <a:t>15-18/378r0</a:t>
            </a:r>
            <a:r>
              <a:rPr lang="en-US" sz="2000" dirty="0" smtClean="0"/>
              <a:t/>
            </a:r>
            <a:br>
              <a:rPr lang="en-US" sz="2000" dirty="0" smtClean="0"/>
            </a:br>
            <a:r>
              <a:rPr lang="en-US" sz="2000" dirty="0">
                <a:hlinkClick r:id="rId2"/>
              </a:rPr>
              <a:t>https://</a:t>
            </a:r>
            <a:r>
              <a:rPr lang="en-US" sz="2000" dirty="0" smtClean="0">
                <a:hlinkClick r:id="rId2"/>
              </a:rPr>
              <a:t>mentor.ieee.org/802.15/dcn/18/15-18-0378-00-004w-tg-802-15-minutes-for-july-2018-plenary-meeting-of-tg4w.doc</a:t>
            </a:r>
            <a:endParaRPr lang="en-US" sz="2000" dirty="0" smtClean="0"/>
          </a:p>
          <a:p>
            <a:endParaRPr lang="en-US" sz="2000" dirty="0" smtClean="0"/>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dirty="0"/>
              <a:t>September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12</a:t>
            </a:fld>
            <a:endParaRPr lang="en-US" altLang="en-US"/>
          </a:p>
        </p:txBody>
      </p:sp>
    </p:spTree>
    <p:extLst>
      <p:ext uri="{BB962C8B-B14F-4D97-AF65-F5344CB8AC3E}">
        <p14:creationId xmlns:p14="http://schemas.microsoft.com/office/powerpoint/2010/main" val="5178823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 Motion #7</a:t>
            </a:r>
            <a:endParaRPr lang="en-US" dirty="0"/>
          </a:p>
        </p:txBody>
      </p:sp>
      <p:sp>
        <p:nvSpPr>
          <p:cNvPr id="3" name="Inhaltsplatzhalter 2"/>
          <p:cNvSpPr>
            <a:spLocks noGrp="1"/>
          </p:cNvSpPr>
          <p:nvPr>
            <p:ph idx="1"/>
          </p:nvPr>
        </p:nvSpPr>
        <p:spPr/>
        <p:txBody>
          <a:bodyPr/>
          <a:lstStyle/>
          <a:p>
            <a:r>
              <a:rPr lang="en-US" sz="2000" dirty="0"/>
              <a:t>Move to approve the </a:t>
            </a:r>
            <a:r>
              <a:rPr lang="en-US" sz="2000" dirty="0" smtClean="0"/>
              <a:t>San Diego meeting minutes in </a:t>
            </a:r>
            <a:r>
              <a:rPr lang="en-US" sz="2000" dirty="0"/>
              <a:t>document 15-18/378r0</a:t>
            </a:r>
          </a:p>
          <a:p>
            <a:endParaRPr lang="en-US" sz="2000" dirty="0"/>
          </a:p>
          <a:p>
            <a:endParaRPr lang="en-US" sz="2000" dirty="0" smtClean="0"/>
          </a:p>
          <a:p>
            <a:endParaRPr lang="en-US" sz="2000" dirty="0"/>
          </a:p>
          <a:p>
            <a:r>
              <a:rPr lang="en-US" sz="2000" dirty="0"/>
              <a:t>Moved by:</a:t>
            </a:r>
          </a:p>
          <a:p>
            <a:r>
              <a:rPr lang="en-US" sz="2000" dirty="0"/>
              <a:t>Seconded by:</a:t>
            </a:r>
          </a:p>
          <a:p>
            <a:endParaRPr lang="en-US" sz="2000" dirty="0"/>
          </a:p>
          <a:p>
            <a:r>
              <a:rPr lang="en-US" sz="2000" dirty="0"/>
              <a:t>Y/N/A:</a:t>
            </a:r>
          </a:p>
          <a:p>
            <a:endParaRPr lang="en-US" sz="2000" dirty="0"/>
          </a:p>
        </p:txBody>
      </p:sp>
      <p:sp>
        <p:nvSpPr>
          <p:cNvPr id="4" name="Datumsplatzhalter 3"/>
          <p:cNvSpPr>
            <a:spLocks noGrp="1"/>
          </p:cNvSpPr>
          <p:nvPr>
            <p:ph type="dt" sz="half" idx="10"/>
          </p:nvPr>
        </p:nvSpPr>
        <p:spPr/>
        <p:txBody>
          <a:bodyPr/>
          <a:lstStyle/>
          <a:p>
            <a:pPr>
              <a:defRPr/>
            </a:pPr>
            <a:r>
              <a:rPr lang="en-US" altLang="en-US" dirty="0"/>
              <a:t>September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13</a:t>
            </a:fld>
            <a:endParaRPr lang="en-US" altLang="en-US"/>
          </a:p>
        </p:txBody>
      </p:sp>
    </p:spTree>
    <p:extLst>
      <p:ext uri="{BB962C8B-B14F-4D97-AF65-F5344CB8AC3E}">
        <p14:creationId xmlns:p14="http://schemas.microsoft.com/office/powerpoint/2010/main" val="27409983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a:t>
            </a:r>
            <a:r>
              <a:rPr lang="en-US" dirty="0" smtClean="0"/>
              <a:t>August Telco Minutes</a:t>
            </a:r>
            <a:endParaRPr lang="en-US" dirty="0"/>
          </a:p>
        </p:txBody>
      </p:sp>
      <p:sp>
        <p:nvSpPr>
          <p:cNvPr id="3" name="Inhaltsplatzhalter 2"/>
          <p:cNvSpPr>
            <a:spLocks noGrp="1"/>
          </p:cNvSpPr>
          <p:nvPr>
            <p:ph idx="1"/>
          </p:nvPr>
        </p:nvSpPr>
        <p:spPr/>
        <p:txBody>
          <a:bodyPr/>
          <a:lstStyle/>
          <a:p>
            <a:r>
              <a:rPr lang="en-US" sz="2000" dirty="0" smtClean="0"/>
              <a:t>Telco minutes </a:t>
            </a:r>
            <a:r>
              <a:rPr lang="en-US" sz="2000" dirty="0" smtClean="0"/>
              <a:t>are available on mentor </a:t>
            </a:r>
            <a:r>
              <a:rPr lang="en-US" sz="2000" dirty="0" smtClean="0"/>
              <a:t>15-18/391r0</a:t>
            </a:r>
            <a:r>
              <a:rPr lang="en-US" sz="2000" dirty="0" smtClean="0"/>
              <a:t/>
            </a:r>
            <a:br>
              <a:rPr lang="en-US" sz="2000" dirty="0" smtClean="0"/>
            </a:br>
            <a:r>
              <a:rPr lang="en-US" sz="2000" dirty="0">
                <a:hlinkClick r:id="rId2"/>
              </a:rPr>
              <a:t>https://</a:t>
            </a:r>
            <a:r>
              <a:rPr lang="en-US" sz="2000" dirty="0" smtClean="0">
                <a:hlinkClick r:id="rId2"/>
              </a:rPr>
              <a:t>mentor.ieee.org/802.15/dcn/18/15-18-0391-00-004w-minutes-of-august-8th-telco.doc</a:t>
            </a:r>
            <a:endParaRPr lang="en-US" sz="2000" dirty="0" smtClean="0"/>
          </a:p>
          <a:p>
            <a:endParaRPr lang="en-US" sz="2000" dirty="0" smtClean="0"/>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dirty="0"/>
              <a:t>September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14</a:t>
            </a:fld>
            <a:endParaRPr lang="en-US" altLang="en-US"/>
          </a:p>
        </p:txBody>
      </p:sp>
    </p:spTree>
    <p:extLst>
      <p:ext uri="{BB962C8B-B14F-4D97-AF65-F5344CB8AC3E}">
        <p14:creationId xmlns:p14="http://schemas.microsoft.com/office/powerpoint/2010/main" val="1785087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 Motion #8</a:t>
            </a:r>
            <a:endParaRPr lang="en-US" dirty="0"/>
          </a:p>
        </p:txBody>
      </p:sp>
      <p:sp>
        <p:nvSpPr>
          <p:cNvPr id="3" name="Inhaltsplatzhalter 2"/>
          <p:cNvSpPr>
            <a:spLocks noGrp="1"/>
          </p:cNvSpPr>
          <p:nvPr>
            <p:ph idx="1"/>
          </p:nvPr>
        </p:nvSpPr>
        <p:spPr/>
        <p:txBody>
          <a:bodyPr/>
          <a:lstStyle/>
          <a:p>
            <a:r>
              <a:rPr lang="en-US" sz="2000" dirty="0"/>
              <a:t>Move to approve the </a:t>
            </a:r>
            <a:r>
              <a:rPr lang="en-US" sz="2000" dirty="0" smtClean="0"/>
              <a:t>August telco meeting </a:t>
            </a:r>
            <a:r>
              <a:rPr lang="en-US" sz="2000" dirty="0"/>
              <a:t>minutes in document </a:t>
            </a:r>
            <a:r>
              <a:rPr lang="en-US" sz="2000" dirty="0" smtClean="0"/>
              <a:t>15-18/391r0</a:t>
            </a:r>
            <a:endParaRPr lang="en-US" sz="2000" dirty="0"/>
          </a:p>
          <a:p>
            <a:endParaRPr lang="en-US" sz="2000" dirty="0"/>
          </a:p>
          <a:p>
            <a:endParaRPr lang="en-US" sz="2000" dirty="0"/>
          </a:p>
          <a:p>
            <a:endParaRPr lang="en-US" sz="2000" dirty="0"/>
          </a:p>
          <a:p>
            <a:r>
              <a:rPr lang="en-US" sz="2000" dirty="0"/>
              <a:t>Moved by:</a:t>
            </a:r>
          </a:p>
          <a:p>
            <a:r>
              <a:rPr lang="en-US" sz="2000" dirty="0"/>
              <a:t>Seconded by:</a:t>
            </a:r>
          </a:p>
          <a:p>
            <a:endParaRPr lang="en-US" sz="2000" dirty="0"/>
          </a:p>
          <a:p>
            <a:r>
              <a:rPr lang="en-US" sz="2000" dirty="0"/>
              <a:t>Y/N/A:</a:t>
            </a:r>
          </a:p>
          <a:p>
            <a:endParaRPr lang="en-US" sz="2000" dirty="0"/>
          </a:p>
        </p:txBody>
      </p:sp>
      <p:sp>
        <p:nvSpPr>
          <p:cNvPr id="4" name="Datumsplatzhalter 3"/>
          <p:cNvSpPr>
            <a:spLocks noGrp="1"/>
          </p:cNvSpPr>
          <p:nvPr>
            <p:ph type="dt" sz="half" idx="10"/>
          </p:nvPr>
        </p:nvSpPr>
        <p:spPr/>
        <p:txBody>
          <a:bodyPr/>
          <a:lstStyle/>
          <a:p>
            <a:pPr>
              <a:defRPr/>
            </a:pPr>
            <a:r>
              <a:rPr lang="en-US" altLang="en-US" dirty="0"/>
              <a:t>September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15</a:t>
            </a:fld>
            <a:endParaRPr lang="en-US" altLang="en-US"/>
          </a:p>
        </p:txBody>
      </p:sp>
    </p:spTree>
    <p:extLst>
      <p:ext uri="{BB962C8B-B14F-4D97-AF65-F5344CB8AC3E}">
        <p14:creationId xmlns:p14="http://schemas.microsoft.com/office/powerpoint/2010/main" val="32505234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TG4w Draft Schedule</a:t>
            </a:r>
            <a:endParaRPr lang="en-US" dirty="0"/>
          </a:p>
        </p:txBody>
      </p:sp>
      <p:sp>
        <p:nvSpPr>
          <p:cNvPr id="4" name="Datumsplatzhalter 3"/>
          <p:cNvSpPr>
            <a:spLocks noGrp="1"/>
          </p:cNvSpPr>
          <p:nvPr>
            <p:ph type="dt" sz="half" idx="10"/>
          </p:nvPr>
        </p:nvSpPr>
        <p:spPr/>
        <p:txBody>
          <a:bodyPr/>
          <a:lstStyle/>
          <a:p>
            <a:pPr>
              <a:defRPr/>
            </a:pPr>
            <a:r>
              <a:rPr lang="en-US" altLang="en-US" dirty="0" smtClean="0"/>
              <a:t>September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16</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231254755"/>
              </p:ext>
            </p:extLst>
          </p:nvPr>
        </p:nvGraphicFramePr>
        <p:xfrm>
          <a:off x="683568" y="1844824"/>
          <a:ext cx="7776864" cy="4384039"/>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solidFill>
                            <a:schemeClr val="tx1"/>
                          </a:solidFill>
                        </a:rPr>
                        <a:t>Technical Guidelines Doc.</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baseline="0" dirty="0" smtClean="0">
                          <a:solidFill>
                            <a:schemeClr val="tx1"/>
                          </a:solidFill>
                        </a:rPr>
                        <a:t>Mar, 2018</a:t>
                      </a:r>
                    </a:p>
                  </a:txBody>
                  <a:tcPr/>
                </a:tc>
              </a:tr>
              <a:tr h="398549">
                <a:tc>
                  <a:txBody>
                    <a:bodyPr/>
                    <a:lstStyle/>
                    <a:p>
                      <a:r>
                        <a:rPr lang="en-US" dirty="0" smtClean="0">
                          <a:solidFill>
                            <a:schemeClr val="tx1"/>
                          </a:solidFill>
                        </a:rPr>
                        <a:t>Initial discussion of proposals</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July,</a:t>
                      </a:r>
                      <a:r>
                        <a:rPr lang="en-US" baseline="0" dirty="0" smtClean="0">
                          <a:solidFill>
                            <a:schemeClr val="tx1"/>
                          </a:solidFill>
                        </a:rPr>
                        <a:t> 2018</a:t>
                      </a:r>
                      <a:endParaRPr lang="en-US" dirty="0" smtClean="0">
                        <a:solidFill>
                          <a:schemeClr val="tx1"/>
                        </a:solidFill>
                      </a:endParaRPr>
                    </a:p>
                  </a:txBody>
                  <a:tcPr/>
                </a:tc>
              </a:tr>
              <a:tr h="398549">
                <a:tc>
                  <a:txBody>
                    <a:bodyPr/>
                    <a:lstStyle/>
                    <a:p>
                      <a:r>
                        <a:rPr lang="en-US" dirty="0" smtClean="0"/>
                        <a:t>Editing 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2018</a:t>
                      </a:r>
                    </a:p>
                  </a:txBody>
                  <a:tcPr/>
                </a:tc>
              </a:tr>
              <a:tr h="398549">
                <a:tc>
                  <a:txBody>
                    <a:bodyPr/>
                    <a:lstStyle/>
                    <a:p>
                      <a:r>
                        <a:rPr lang="en-US" dirty="0" smtClean="0"/>
                        <a:t>LB</a:t>
                      </a:r>
                      <a:endParaRPr lang="en-US" dirty="0"/>
                    </a:p>
                  </a:txBody>
                  <a:tcPr/>
                </a:tc>
                <a:tc>
                  <a:txBody>
                    <a:bodyPr/>
                    <a:lstStyle/>
                    <a:p>
                      <a:r>
                        <a:rPr lang="en-US" dirty="0" smtClean="0"/>
                        <a:t>Jan,</a:t>
                      </a:r>
                      <a:r>
                        <a:rPr lang="en-US" baseline="0" dirty="0" smtClean="0"/>
                        <a:t> 2019</a:t>
                      </a:r>
                      <a:endParaRPr lang="en-US" dirty="0"/>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SB</a:t>
                      </a:r>
                      <a:endParaRPr lang="en-US" dirty="0"/>
                    </a:p>
                  </a:txBody>
                  <a:tcPr/>
                </a:tc>
                <a:tc>
                  <a:txBody>
                    <a:bodyPr/>
                    <a:lstStyle/>
                    <a:p>
                      <a:r>
                        <a:rPr lang="en-US" dirty="0" smtClean="0"/>
                        <a:t>July,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Nov,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Feb,</a:t>
                      </a:r>
                      <a:r>
                        <a:rPr lang="en-US" baseline="0" dirty="0" smtClean="0"/>
                        <a:t> 2020</a:t>
                      </a:r>
                      <a:endParaRPr lang="en-US" dirty="0"/>
                    </a:p>
                  </a:txBody>
                  <a:tcPr/>
                </a:tc>
              </a:tr>
            </a:tbl>
          </a:graphicData>
        </a:graphic>
      </p:graphicFrame>
      <p:pic>
        <p:nvPicPr>
          <p:cNvPr id="1027" name="Picture 3" descr="C:\Users\robert\AppData\Local\Microsoft\Windows\Temporary Internet Files\Content.IE5\GPH0NBY1\left-254094_960_72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75132" y="3284984"/>
            <a:ext cx="1178313" cy="1178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08137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Review of PAR Scope</a:t>
            </a:r>
            <a:endParaRPr lang="en-US" dirty="0"/>
          </a:p>
        </p:txBody>
      </p:sp>
      <p:sp>
        <p:nvSpPr>
          <p:cNvPr id="3" name="Inhaltsplatzhalter 2"/>
          <p:cNvSpPr>
            <a:spLocks noGrp="1"/>
          </p:cNvSpPr>
          <p:nvPr>
            <p:ph idx="1"/>
          </p:nvPr>
        </p:nvSpPr>
        <p:spPr/>
        <p:txBody>
          <a:bodyPr/>
          <a:lstStyle/>
          <a:p>
            <a:pPr marL="0" indent="0">
              <a:buNone/>
            </a:pPr>
            <a:r>
              <a:rPr lang="en-US" sz="1800" u="sng" dirty="0" smtClean="0"/>
              <a:t>PAR scope as defined in 15-18/50r6:</a:t>
            </a:r>
          </a:p>
          <a:p>
            <a:pPr marL="0" indent="0">
              <a:buNone/>
            </a:pPr>
            <a:r>
              <a:rPr lang="en-US" sz="1800" dirty="0" smtClean="0"/>
              <a:t>This </a:t>
            </a:r>
            <a:r>
              <a:rPr lang="en-US" sz="1800" dirty="0"/>
              <a:t>amendment defines a Low Power Wide Area Network (LPWAN) extension to the IEEE </a:t>
            </a:r>
            <a:r>
              <a:rPr lang="en-US" sz="1800" dirty="0" err="1"/>
              <a:t>Std</a:t>
            </a:r>
            <a:r>
              <a:rPr lang="en-US" sz="1800" dirty="0"/>
              <a:t> 802.15.4 </a:t>
            </a:r>
            <a:r>
              <a:rPr lang="en-US" sz="1800" dirty="0" smtClean="0"/>
              <a:t>Low Energy</a:t>
            </a:r>
            <a:r>
              <a:rPr lang="en-US" sz="1800" dirty="0"/>
              <a:t>, Critical Infrastructure Monitoring (LECIM) PHY layer to cover network cell radii of typically </a:t>
            </a:r>
            <a:r>
              <a:rPr lang="en-US" sz="1800" dirty="0" smtClean="0"/>
              <a:t/>
            </a:r>
            <a:br>
              <a:rPr lang="en-US" sz="1800" dirty="0" smtClean="0"/>
            </a:br>
            <a:r>
              <a:rPr lang="en-US" sz="1800" dirty="0" smtClean="0"/>
              <a:t>10-15 </a:t>
            </a:r>
            <a:r>
              <a:rPr lang="en-US" sz="1800" dirty="0"/>
              <a:t>km in rural areas. It uses </a:t>
            </a:r>
            <a:r>
              <a:rPr lang="en-US" sz="1800" dirty="0" smtClean="0"/>
              <a:t>the LECIM </a:t>
            </a:r>
            <a:r>
              <a:rPr lang="en-US" sz="1800" dirty="0"/>
              <a:t>PHY Frequency Shift Keying (FSK) modulation schemes with extensions to lower bit-rates (e.g. payload bit-rate typically &lt;30 kb/s</a:t>
            </a:r>
            <a:r>
              <a:rPr lang="en-US" sz="1800" dirty="0" smtClean="0"/>
              <a:t>).</a:t>
            </a:r>
            <a:br>
              <a:rPr lang="en-US" sz="1800" dirty="0" smtClean="0"/>
            </a:br>
            <a:r>
              <a:rPr lang="en-US" sz="1800" dirty="0" smtClean="0"/>
              <a:t>Additionally</a:t>
            </a:r>
            <a:r>
              <a:rPr lang="en-US" sz="1800" dirty="0"/>
              <a:t>, it extends the frequency bands to additional sub-GHz unlicensed and licensed frequency bands to cover the market demand. </a:t>
            </a:r>
            <a:r>
              <a:rPr lang="en-US" sz="1800" dirty="0" smtClean="0"/>
              <a:t/>
            </a:r>
            <a:br>
              <a:rPr lang="en-US" sz="1800" dirty="0" smtClean="0"/>
            </a:br>
            <a:r>
              <a:rPr lang="en-US" sz="1800" dirty="0" smtClean="0"/>
              <a:t>For improved </a:t>
            </a:r>
            <a:r>
              <a:rPr lang="en-US" sz="1800" dirty="0"/>
              <a:t>data integrity in channels with high levels of interference, it defines mechanisms for the fragmented transmission of Forward </a:t>
            </a:r>
            <a:r>
              <a:rPr lang="en-US" sz="1800" dirty="0" smtClean="0"/>
              <a:t>Error Correction </a:t>
            </a:r>
            <a:r>
              <a:rPr lang="en-US" sz="1800" dirty="0"/>
              <a:t>(FEC) code-words, as well as time and frequency patterns for the transmission of the fragments. </a:t>
            </a:r>
            <a:r>
              <a:rPr lang="en-US" sz="1800" dirty="0" smtClean="0"/>
              <a:t/>
            </a:r>
            <a:br>
              <a:rPr lang="en-US" sz="1800" dirty="0" smtClean="0"/>
            </a:br>
            <a:r>
              <a:rPr lang="en-US" sz="1800" dirty="0" smtClean="0"/>
              <a:t>Modifications </a:t>
            </a:r>
            <a:r>
              <a:rPr lang="en-US" sz="1800" dirty="0"/>
              <a:t>to the </a:t>
            </a:r>
            <a:r>
              <a:rPr lang="en-US" sz="1800" dirty="0" smtClean="0"/>
              <a:t>Medium Access </a:t>
            </a:r>
            <a:r>
              <a:rPr lang="en-US" sz="1800" dirty="0"/>
              <a:t>Control (MAC) layer, needed to support this PHY extension, are defined.</a:t>
            </a:r>
          </a:p>
        </p:txBody>
      </p:sp>
      <p:sp>
        <p:nvSpPr>
          <p:cNvPr id="4" name="Datumsplatzhalter 3"/>
          <p:cNvSpPr>
            <a:spLocks noGrp="1"/>
          </p:cNvSpPr>
          <p:nvPr>
            <p:ph type="dt" sz="half" idx="10"/>
          </p:nvPr>
        </p:nvSpPr>
        <p:spPr/>
        <p:txBody>
          <a:bodyPr/>
          <a:lstStyle/>
          <a:p>
            <a:pPr>
              <a:defRPr/>
            </a:pPr>
            <a:r>
              <a:rPr lang="en-US" altLang="en-US" sz="1400" dirty="0" smtClean="0"/>
              <a:t>September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17</a:t>
            </a:fld>
            <a:endParaRPr lang="en-US" altLang="en-US"/>
          </a:p>
        </p:txBody>
      </p:sp>
    </p:spTree>
    <p:extLst>
      <p:ext uri="{BB962C8B-B14F-4D97-AF65-F5344CB8AC3E}">
        <p14:creationId xmlns:p14="http://schemas.microsoft.com/office/powerpoint/2010/main" val="26327479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Static Context Header Compression (SCHC)</a:t>
            </a:r>
            <a:endParaRPr lang="en-US" dirty="0"/>
          </a:p>
        </p:txBody>
      </p:sp>
      <p:sp>
        <p:nvSpPr>
          <p:cNvPr id="3" name="Inhaltsplatzhalter 2"/>
          <p:cNvSpPr>
            <a:spLocks noGrp="1"/>
          </p:cNvSpPr>
          <p:nvPr>
            <p:ph idx="1"/>
          </p:nvPr>
        </p:nvSpPr>
        <p:spPr/>
        <p:txBody>
          <a:bodyPr/>
          <a:lstStyle/>
          <a:p>
            <a:r>
              <a:rPr lang="en-US" sz="2000" dirty="0" smtClean="0"/>
              <a:t>SCHC has been extensively discussed in TG 4w</a:t>
            </a:r>
          </a:p>
          <a:p>
            <a:r>
              <a:rPr lang="en-US" sz="2000" dirty="0" smtClean="0"/>
              <a:t>However: SCHC may also be relevant to other 802.15.4 standards</a:t>
            </a:r>
          </a:p>
          <a:p>
            <a:r>
              <a:rPr lang="en-US" sz="2000" dirty="0" smtClean="0"/>
              <a:t>Proposal: Presentation in WNG on Wednesday to shift activities into SC IETF</a:t>
            </a:r>
          </a:p>
          <a:p>
            <a:endParaRPr lang="en-US" sz="2000" dirty="0" smtClean="0"/>
          </a:p>
          <a:p>
            <a:endParaRPr lang="en-US" sz="2000" dirty="0"/>
          </a:p>
          <a:p>
            <a:r>
              <a:rPr lang="en-US" sz="2000" dirty="0" smtClean="0"/>
              <a:t>Any discussion?</a:t>
            </a:r>
            <a:endParaRPr lang="en-US" sz="2000" dirty="0"/>
          </a:p>
        </p:txBody>
      </p:sp>
      <p:sp>
        <p:nvSpPr>
          <p:cNvPr id="4" name="Datumsplatzhalter 3"/>
          <p:cNvSpPr>
            <a:spLocks noGrp="1"/>
          </p:cNvSpPr>
          <p:nvPr>
            <p:ph type="dt" sz="half" idx="10"/>
          </p:nvPr>
        </p:nvSpPr>
        <p:spPr/>
        <p:txBody>
          <a:bodyPr/>
          <a:lstStyle/>
          <a:p>
            <a:pPr>
              <a:defRPr/>
            </a:pPr>
            <a:r>
              <a:rPr lang="en-US" altLang="en-US" sz="1400" smtClean="0"/>
              <a:t>September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18</a:t>
            </a:fld>
            <a:endParaRPr lang="en-US" altLang="en-US"/>
          </a:p>
        </p:txBody>
      </p:sp>
    </p:spTree>
    <p:extLst>
      <p:ext uri="{BB962C8B-B14F-4D97-AF65-F5344CB8AC3E}">
        <p14:creationId xmlns:p14="http://schemas.microsoft.com/office/powerpoint/2010/main" val="31667061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 Motion #9</a:t>
            </a:r>
            <a:endParaRPr lang="en-US" dirty="0"/>
          </a:p>
        </p:txBody>
      </p:sp>
      <p:sp>
        <p:nvSpPr>
          <p:cNvPr id="3" name="Inhaltsplatzhalter 2"/>
          <p:cNvSpPr>
            <a:spLocks noGrp="1"/>
          </p:cNvSpPr>
          <p:nvPr>
            <p:ph idx="1"/>
          </p:nvPr>
        </p:nvSpPr>
        <p:spPr/>
        <p:txBody>
          <a:bodyPr/>
          <a:lstStyle/>
          <a:p>
            <a:r>
              <a:rPr lang="en-US" sz="2000" dirty="0"/>
              <a:t>Move </a:t>
            </a:r>
            <a:r>
              <a:rPr lang="en-US" sz="2000" dirty="0" smtClean="0"/>
              <a:t>to shift the SCHC activities to SC IETF</a:t>
            </a:r>
            <a:endParaRPr lang="en-US" sz="2000" dirty="0"/>
          </a:p>
          <a:p>
            <a:endParaRPr lang="en-US" sz="2000" dirty="0"/>
          </a:p>
          <a:p>
            <a:endParaRPr lang="en-US" sz="2000" dirty="0"/>
          </a:p>
          <a:p>
            <a:endParaRPr lang="en-US" sz="2000" dirty="0"/>
          </a:p>
          <a:p>
            <a:r>
              <a:rPr lang="en-US" sz="2000" dirty="0"/>
              <a:t>Moved by:</a:t>
            </a:r>
          </a:p>
          <a:p>
            <a:r>
              <a:rPr lang="en-US" sz="2000" dirty="0"/>
              <a:t>Seconded by:</a:t>
            </a:r>
          </a:p>
          <a:p>
            <a:endParaRPr lang="en-US" sz="2000" dirty="0"/>
          </a:p>
          <a:p>
            <a:r>
              <a:rPr lang="en-US" sz="2000" dirty="0"/>
              <a:t>Y/N/A:</a:t>
            </a:r>
          </a:p>
          <a:p>
            <a:endParaRPr lang="en-US" sz="2000" dirty="0"/>
          </a:p>
        </p:txBody>
      </p:sp>
      <p:sp>
        <p:nvSpPr>
          <p:cNvPr id="4" name="Datumsplatzhalter 3"/>
          <p:cNvSpPr>
            <a:spLocks noGrp="1"/>
          </p:cNvSpPr>
          <p:nvPr>
            <p:ph type="dt" sz="half" idx="10"/>
          </p:nvPr>
        </p:nvSpPr>
        <p:spPr/>
        <p:txBody>
          <a:bodyPr/>
          <a:lstStyle/>
          <a:p>
            <a:pPr>
              <a:defRPr/>
            </a:pPr>
            <a:r>
              <a:rPr lang="en-US" altLang="en-US" dirty="0"/>
              <a:t>September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19</a:t>
            </a:fld>
            <a:endParaRPr lang="en-US" altLang="en-US"/>
          </a:p>
        </p:txBody>
      </p:sp>
    </p:spTree>
    <p:extLst>
      <p:ext uri="{BB962C8B-B14F-4D97-AF65-F5344CB8AC3E}">
        <p14:creationId xmlns:p14="http://schemas.microsoft.com/office/powerpoint/2010/main" val="38722108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TG 802.15.4w LPWA</a:t>
            </a:r>
            <a:br>
              <a:rPr lang="en-US" dirty="0" smtClean="0"/>
            </a:br>
            <a:r>
              <a:rPr lang="en-US" dirty="0" smtClean="0"/>
              <a:t>Agenda </a:t>
            </a:r>
            <a:r>
              <a:rPr lang="en-US" dirty="0" smtClean="0"/>
              <a:t>September 2018 Interim</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smtClean="0"/>
              <a:t>September 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31025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Proposal for Creating Draft Document</a:t>
            </a:r>
            <a:endParaRPr lang="en-US" dirty="0"/>
          </a:p>
        </p:txBody>
      </p:sp>
      <p:sp>
        <p:nvSpPr>
          <p:cNvPr id="3" name="Inhaltsplatzhalter 2"/>
          <p:cNvSpPr>
            <a:spLocks noGrp="1"/>
          </p:cNvSpPr>
          <p:nvPr>
            <p:ph idx="1"/>
          </p:nvPr>
        </p:nvSpPr>
        <p:spPr>
          <a:xfrm>
            <a:off x="671680" y="3937831"/>
            <a:ext cx="7772400" cy="1298848"/>
          </a:xfrm>
        </p:spPr>
        <p:txBody>
          <a:bodyPr/>
          <a:lstStyle/>
          <a:p>
            <a:pPr>
              <a:buFont typeface="Arial" panose="020B0604020202020204" pitchFamily="34" charset="0"/>
              <a:buChar char="•"/>
            </a:pPr>
            <a:r>
              <a:rPr lang="en-US" sz="2000" dirty="0" smtClean="0"/>
              <a:t>All contributors are requested to add TG motions at the end of the presentation</a:t>
            </a:r>
          </a:p>
          <a:p>
            <a:pPr>
              <a:buFont typeface="Arial" panose="020B0604020202020204" pitchFamily="34" charset="0"/>
              <a:buChar char="•"/>
            </a:pPr>
            <a:r>
              <a:rPr lang="en-US" sz="2000" dirty="0" smtClean="0"/>
              <a:t>For this week we will make the TG motions after all </a:t>
            </a:r>
            <a:r>
              <a:rPr lang="en-US" sz="2000" dirty="0" err="1" smtClean="0"/>
              <a:t>CfP</a:t>
            </a:r>
            <a:r>
              <a:rPr lang="en-US" sz="2000" dirty="0" smtClean="0"/>
              <a:t> contributions</a:t>
            </a:r>
          </a:p>
          <a:p>
            <a:pPr>
              <a:buFont typeface="Arial" panose="020B0604020202020204" pitchFamily="34" charset="0"/>
              <a:buChar char="•"/>
            </a:pPr>
            <a:endParaRPr lang="en-US" sz="2000" dirty="0"/>
          </a:p>
          <a:p>
            <a:pPr>
              <a:buFont typeface="Arial" panose="020B0604020202020204" pitchFamily="34" charset="0"/>
              <a:buChar char="•"/>
            </a:pPr>
            <a:r>
              <a:rPr lang="en-US" sz="2000" dirty="0" smtClean="0"/>
              <a:t>Any comments on the proposal?</a:t>
            </a:r>
            <a:endParaRPr lang="en-US" sz="2000" dirty="0"/>
          </a:p>
        </p:txBody>
      </p:sp>
      <p:sp>
        <p:nvSpPr>
          <p:cNvPr id="4" name="Datumsplatzhalter 3"/>
          <p:cNvSpPr>
            <a:spLocks noGrp="1"/>
          </p:cNvSpPr>
          <p:nvPr>
            <p:ph type="dt" sz="half" idx="10"/>
          </p:nvPr>
        </p:nvSpPr>
        <p:spPr/>
        <p:txBody>
          <a:bodyPr/>
          <a:lstStyle/>
          <a:p>
            <a:pPr>
              <a:defRPr/>
            </a:pPr>
            <a:r>
              <a:rPr lang="en-US" altLang="en-US" sz="1400" smtClean="0"/>
              <a:t>September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20</a:t>
            </a:fld>
            <a:endParaRPr lang="en-US" altLang="en-US"/>
          </a:p>
        </p:txBody>
      </p:sp>
      <p:sp>
        <p:nvSpPr>
          <p:cNvPr id="7" name="Documents"/>
          <p:cNvSpPr>
            <a:spLocks noEditPoints="1" noChangeArrowheads="1"/>
          </p:cNvSpPr>
          <p:nvPr/>
        </p:nvSpPr>
        <p:spPr bwMode="auto">
          <a:xfrm>
            <a:off x="761662" y="1772816"/>
            <a:ext cx="1352550" cy="1809750"/>
          </a:xfrm>
          <a:custGeom>
            <a:avLst/>
            <a:gdLst>
              <a:gd name="T0" fmla="*/ 0 w 21600"/>
              <a:gd name="T1" fmla="*/ 2800 h 21600"/>
              <a:gd name="T2" fmla="*/ 3468 w 21600"/>
              <a:gd name="T3" fmla="*/ 0 h 21600"/>
              <a:gd name="T4" fmla="*/ 21653 w 21600"/>
              <a:gd name="T5" fmla="*/ 18828 h 21600"/>
              <a:gd name="T6" fmla="*/ 19954 w 21600"/>
              <a:gd name="T7" fmla="*/ 20214 h 21600"/>
              <a:gd name="T8" fmla="*/ 18256 w 21600"/>
              <a:gd name="T9" fmla="*/ 21628 h 21600"/>
              <a:gd name="T10" fmla="*/ 19954 w 21600"/>
              <a:gd name="T11" fmla="*/ 1428 h 21600"/>
              <a:gd name="T12" fmla="*/ 18256 w 21600"/>
              <a:gd name="T13" fmla="*/ 2800 h 21600"/>
              <a:gd name="T14" fmla="*/ 1645 w 21600"/>
              <a:gd name="T15" fmla="*/ 1428 h 21600"/>
              <a:gd name="T16" fmla="*/ 21600 w 21600"/>
              <a:gd name="T17" fmla="*/ 0 h 21600"/>
              <a:gd name="T18" fmla="*/ 10800 w 21600"/>
              <a:gd name="T19" fmla="*/ 0 h 21600"/>
              <a:gd name="T20" fmla="*/ 0 w 21600"/>
              <a:gd name="T21" fmla="*/ 10800 h 21600"/>
              <a:gd name="T22" fmla="*/ 21600 w 21600"/>
              <a:gd name="T23" fmla="*/ 10800 h 21600"/>
              <a:gd name="T24" fmla="*/ 1645 w 21600"/>
              <a:gd name="T25" fmla="*/ 4171 h 21600"/>
              <a:gd name="T26" fmla="*/ 16522 w 21600"/>
              <a:gd name="T27" fmla="*/ 17314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T24" t="T25" r="T26" b="T27"/>
            <a:pathLst>
              <a:path w="21600" h="21600" extrusionOk="0">
                <a:moveTo>
                  <a:pt x="0" y="18014"/>
                </a:moveTo>
                <a:lnTo>
                  <a:pt x="0" y="2800"/>
                </a:lnTo>
                <a:lnTo>
                  <a:pt x="1645" y="2800"/>
                </a:lnTo>
                <a:lnTo>
                  <a:pt x="1645" y="1428"/>
                </a:lnTo>
                <a:lnTo>
                  <a:pt x="3468" y="1428"/>
                </a:lnTo>
                <a:lnTo>
                  <a:pt x="3468" y="0"/>
                </a:lnTo>
                <a:lnTo>
                  <a:pt x="21653" y="0"/>
                </a:lnTo>
                <a:lnTo>
                  <a:pt x="21653" y="18828"/>
                </a:lnTo>
                <a:lnTo>
                  <a:pt x="19954" y="18828"/>
                </a:lnTo>
                <a:lnTo>
                  <a:pt x="19954" y="20214"/>
                </a:lnTo>
                <a:lnTo>
                  <a:pt x="18256" y="20214"/>
                </a:lnTo>
                <a:lnTo>
                  <a:pt x="18256" y="21600"/>
                </a:lnTo>
                <a:lnTo>
                  <a:pt x="4434" y="21600"/>
                </a:lnTo>
                <a:lnTo>
                  <a:pt x="0" y="18014"/>
                </a:lnTo>
                <a:close/>
              </a:path>
              <a:path w="21600" h="21600" extrusionOk="0">
                <a:moveTo>
                  <a:pt x="3486" y="1428"/>
                </a:moveTo>
                <a:lnTo>
                  <a:pt x="19954" y="1428"/>
                </a:lnTo>
                <a:lnTo>
                  <a:pt x="19954" y="20214"/>
                </a:lnTo>
                <a:lnTo>
                  <a:pt x="18256" y="20214"/>
                </a:lnTo>
                <a:lnTo>
                  <a:pt x="18256" y="2800"/>
                </a:lnTo>
                <a:lnTo>
                  <a:pt x="1645" y="2800"/>
                </a:lnTo>
                <a:lnTo>
                  <a:pt x="1645" y="1428"/>
                </a:lnTo>
                <a:lnTo>
                  <a:pt x="3486" y="1428"/>
                </a:lnTo>
                <a:close/>
              </a:path>
              <a:path w="21600" h="21600" extrusionOk="0">
                <a:moveTo>
                  <a:pt x="0" y="18014"/>
                </a:moveTo>
                <a:lnTo>
                  <a:pt x="4434" y="18000"/>
                </a:lnTo>
                <a:lnTo>
                  <a:pt x="4434" y="21600"/>
                </a:lnTo>
                <a:lnTo>
                  <a:pt x="0" y="18014"/>
                </a:lnTo>
                <a:close/>
              </a:path>
            </a:pathLst>
          </a:custGeom>
          <a:solidFill>
            <a:srgbClr val="FFFF00"/>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r>
              <a:rPr lang="en-US" sz="1400" dirty="0" smtClean="0"/>
              <a:t>Proposals</a:t>
            </a:r>
            <a:endParaRPr lang="en-US" sz="1600" dirty="0"/>
          </a:p>
        </p:txBody>
      </p:sp>
      <p:sp>
        <p:nvSpPr>
          <p:cNvPr id="8" name="Document"/>
          <p:cNvSpPr>
            <a:spLocks noEditPoints="1" noChangeArrowheads="1"/>
          </p:cNvSpPr>
          <p:nvPr/>
        </p:nvSpPr>
        <p:spPr bwMode="auto">
          <a:xfrm>
            <a:off x="7035874" y="1785503"/>
            <a:ext cx="1352550" cy="1809750"/>
          </a:xfrm>
          <a:custGeom>
            <a:avLst/>
            <a:gdLst>
              <a:gd name="T0" fmla="*/ 10757 w 21600"/>
              <a:gd name="T1" fmla="*/ 21632 h 21600"/>
              <a:gd name="T2" fmla="*/ 85 w 21600"/>
              <a:gd name="T3" fmla="*/ 10849 h 21600"/>
              <a:gd name="T4" fmla="*/ 10757 w 21600"/>
              <a:gd name="T5" fmla="*/ 81 h 21600"/>
              <a:gd name="T6" fmla="*/ 21706 w 21600"/>
              <a:gd name="T7" fmla="*/ 10652 h 21600"/>
              <a:gd name="T8" fmla="*/ 10757 w 21600"/>
              <a:gd name="T9" fmla="*/ 21632 h 21600"/>
              <a:gd name="T10" fmla="*/ 0 w 21600"/>
              <a:gd name="T11" fmla="*/ 0 h 21600"/>
              <a:gd name="T12" fmla="*/ 21600 w 21600"/>
              <a:gd name="T13" fmla="*/ 0 h 21600"/>
              <a:gd name="T14" fmla="*/ 21600 w 21600"/>
              <a:gd name="T15" fmla="*/ 21600 h 21600"/>
              <a:gd name="T16" fmla="*/ 977 w 21600"/>
              <a:gd name="T17" fmla="*/ 818 h 21600"/>
              <a:gd name="T18" fmla="*/ 20622 w 21600"/>
              <a:gd name="T19" fmla="*/ 16429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a:moveTo>
                  <a:pt x="85" y="17509"/>
                </a:moveTo>
                <a:lnTo>
                  <a:pt x="5187" y="17509"/>
                </a:lnTo>
                <a:lnTo>
                  <a:pt x="5187" y="21632"/>
                </a:lnTo>
                <a:lnTo>
                  <a:pt x="85" y="17509"/>
                </a:lnTo>
                <a:close/>
              </a:path>
            </a:pathLst>
          </a:custGeom>
          <a:solidFill>
            <a:srgbClr val="92D050"/>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r>
              <a:rPr lang="en-US" sz="2000" dirty="0" smtClean="0"/>
              <a:t>Draft</a:t>
            </a:r>
            <a:endParaRPr lang="en-US" sz="2000" dirty="0"/>
          </a:p>
          <a:p>
            <a:endParaRPr lang="en-US" sz="2000" dirty="0"/>
          </a:p>
        </p:txBody>
      </p:sp>
      <p:sp>
        <p:nvSpPr>
          <p:cNvPr id="9" name="Rechteck 8"/>
          <p:cNvSpPr/>
          <p:nvPr/>
        </p:nvSpPr>
        <p:spPr bwMode="auto">
          <a:xfrm>
            <a:off x="2571378" y="2137631"/>
            <a:ext cx="1512168" cy="1080120"/>
          </a:xfrm>
          <a:prstGeom prst="rect">
            <a:avLst/>
          </a:prstGeom>
          <a:ln>
            <a:headEnd type="none" w="sm" len="sm"/>
            <a:tailEnd type="none" w="sm" len="sm"/>
          </a:ln>
          <a:extLst/>
        </p:spPr>
        <p:style>
          <a:lnRef idx="0">
            <a:schemeClr val="accent5"/>
          </a:lnRef>
          <a:fillRef idx="3">
            <a:schemeClr val="accent5"/>
          </a:fillRef>
          <a:effectRef idx="3">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Presentation &amp; Discussion</a:t>
            </a:r>
            <a:endParaRPr kumimoji="0" lang="en-US" sz="2000" b="0" i="0" u="none" strike="noStrike" cap="none" normalizeH="0" baseline="0" dirty="0" smtClean="0">
              <a:ln>
                <a:noFill/>
              </a:ln>
              <a:solidFill>
                <a:schemeClr val="tx1"/>
              </a:solidFill>
              <a:effectLst/>
              <a:latin typeface="Times New Roman" pitchFamily="18" charset="0"/>
            </a:endParaRPr>
          </a:p>
        </p:txBody>
      </p:sp>
      <p:sp>
        <p:nvSpPr>
          <p:cNvPr id="10" name="Rechteck 9"/>
          <p:cNvSpPr/>
          <p:nvPr/>
        </p:nvSpPr>
        <p:spPr bwMode="auto">
          <a:xfrm>
            <a:off x="4557880" y="2137631"/>
            <a:ext cx="1512168" cy="1080120"/>
          </a:xfrm>
          <a:prstGeom prst="rect">
            <a:avLst/>
          </a:prstGeom>
          <a:ln>
            <a:headEnd type="none" w="sm" len="sm"/>
            <a:tailEnd type="none" w="sm" len="sm"/>
          </a:ln>
          <a:extLst/>
        </p:spPr>
        <p:style>
          <a:lnRef idx="0">
            <a:schemeClr val="accent5"/>
          </a:lnRef>
          <a:fillRef idx="3">
            <a:schemeClr val="accent5"/>
          </a:fillRef>
          <a:effectRef idx="3">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75%</a:t>
            </a:r>
            <a:r>
              <a:rPr kumimoji="0" lang="en-US" sz="2000" b="0" i="0" u="none" strike="noStrike" cap="none" normalizeH="0" dirty="0" smtClean="0">
                <a:ln>
                  <a:noFill/>
                </a:ln>
                <a:solidFill>
                  <a:schemeClr val="tx1"/>
                </a:solidFill>
                <a:effectLst/>
                <a:latin typeface="Times New Roman" pitchFamily="18" charset="0"/>
              </a:rPr>
              <a:t> Approval</a:t>
            </a:r>
            <a:br>
              <a:rPr kumimoji="0" lang="en-US" sz="2000" b="0" i="0" u="none" strike="noStrike" cap="none" normalizeH="0" dirty="0" smtClean="0">
                <a:ln>
                  <a:noFill/>
                </a:ln>
                <a:solidFill>
                  <a:schemeClr val="tx1"/>
                </a:solidFill>
                <a:effectLst/>
                <a:latin typeface="Times New Roman" pitchFamily="18" charset="0"/>
              </a:rPr>
            </a:br>
            <a:r>
              <a:rPr kumimoji="0" lang="en-US" sz="2000" b="0" i="0" u="none" strike="noStrike" cap="none" normalizeH="0" baseline="0" dirty="0" smtClean="0">
                <a:ln>
                  <a:noFill/>
                </a:ln>
                <a:solidFill>
                  <a:schemeClr val="tx1"/>
                </a:solidFill>
                <a:effectLst/>
                <a:latin typeface="Times New Roman" pitchFamily="18" charset="0"/>
              </a:rPr>
              <a:t>TG Motion</a:t>
            </a:r>
            <a:endParaRPr kumimoji="0" lang="en-US" sz="2000" b="0" i="0" u="none" strike="noStrike" cap="none" normalizeH="0" baseline="0" dirty="0" smtClean="0">
              <a:ln>
                <a:noFill/>
              </a:ln>
              <a:solidFill>
                <a:schemeClr val="tx1"/>
              </a:solidFill>
              <a:effectLst/>
              <a:latin typeface="Times New Roman" pitchFamily="18" charset="0"/>
            </a:endParaRPr>
          </a:p>
        </p:txBody>
      </p:sp>
      <p:cxnSp>
        <p:nvCxnSpPr>
          <p:cNvPr id="12" name="Gerade Verbindung mit Pfeil 11"/>
          <p:cNvCxnSpPr>
            <a:stCxn id="7" idx="11"/>
            <a:endCxn id="9" idx="1"/>
          </p:cNvCxnSpPr>
          <p:nvPr/>
        </p:nvCxnSpPr>
        <p:spPr bwMode="auto">
          <a:xfrm>
            <a:off x="2114212" y="2677691"/>
            <a:ext cx="457166" cy="0"/>
          </a:xfrm>
          <a:prstGeom prst="straightConnector1">
            <a:avLst/>
          </a:prstGeom>
          <a:ln>
            <a:headEnd type="none" w="sm" len="sm"/>
            <a:tailEnd type="arrow"/>
          </a:ln>
          <a:extLst/>
        </p:spPr>
        <p:style>
          <a:lnRef idx="2">
            <a:schemeClr val="dk1"/>
          </a:lnRef>
          <a:fillRef idx="0">
            <a:schemeClr val="dk1"/>
          </a:fillRef>
          <a:effectRef idx="1">
            <a:schemeClr val="dk1"/>
          </a:effectRef>
          <a:fontRef idx="minor">
            <a:schemeClr val="tx1"/>
          </a:fontRef>
        </p:style>
      </p:cxnSp>
      <p:cxnSp>
        <p:nvCxnSpPr>
          <p:cNvPr id="16" name="Gerade Verbindung mit Pfeil 15"/>
          <p:cNvCxnSpPr/>
          <p:nvPr/>
        </p:nvCxnSpPr>
        <p:spPr bwMode="auto">
          <a:xfrm>
            <a:off x="4083546" y="2655953"/>
            <a:ext cx="457166" cy="0"/>
          </a:xfrm>
          <a:prstGeom prst="straightConnector1">
            <a:avLst/>
          </a:prstGeom>
          <a:ln>
            <a:headEnd type="none" w="sm" len="sm"/>
            <a:tailEnd type="arrow"/>
          </a:ln>
          <a:extLst/>
        </p:spPr>
        <p:style>
          <a:lnRef idx="2">
            <a:schemeClr val="dk1"/>
          </a:lnRef>
          <a:fillRef idx="0">
            <a:schemeClr val="dk1"/>
          </a:fillRef>
          <a:effectRef idx="1">
            <a:schemeClr val="dk1"/>
          </a:effectRef>
          <a:fontRef idx="minor">
            <a:schemeClr val="tx1"/>
          </a:fontRef>
        </p:style>
      </p:cxnSp>
      <p:cxnSp>
        <p:nvCxnSpPr>
          <p:cNvPr id="17" name="Gerade Verbindung mit Pfeil 16"/>
          <p:cNvCxnSpPr/>
          <p:nvPr/>
        </p:nvCxnSpPr>
        <p:spPr bwMode="auto">
          <a:xfrm>
            <a:off x="6070048" y="2648103"/>
            <a:ext cx="965826" cy="0"/>
          </a:xfrm>
          <a:prstGeom prst="straightConnector1">
            <a:avLst/>
          </a:prstGeom>
          <a:ln>
            <a:headEnd type="none" w="sm" len="sm"/>
            <a:tailEnd type="arrow"/>
          </a:ln>
          <a:extLst/>
        </p:spPr>
        <p:style>
          <a:lnRef idx="2">
            <a:schemeClr val="dk1"/>
          </a:lnRef>
          <a:fillRef idx="0">
            <a:schemeClr val="dk1"/>
          </a:fillRef>
          <a:effectRef idx="1">
            <a:schemeClr val="dk1"/>
          </a:effectRef>
          <a:fontRef idx="minor">
            <a:schemeClr val="tx1"/>
          </a:fontRef>
        </p:style>
      </p:cxnSp>
      <p:sp>
        <p:nvSpPr>
          <p:cNvPr id="19" name="Textfeld 18"/>
          <p:cNvSpPr txBox="1"/>
          <p:nvPr/>
        </p:nvSpPr>
        <p:spPr>
          <a:xfrm>
            <a:off x="6310189" y="2258319"/>
            <a:ext cx="520655" cy="369332"/>
          </a:xfrm>
          <a:prstGeom prst="rect">
            <a:avLst/>
          </a:prstGeom>
          <a:noFill/>
        </p:spPr>
        <p:txBody>
          <a:bodyPr wrap="none" rtlCol="0">
            <a:spAutoFit/>
          </a:bodyPr>
          <a:lstStyle/>
          <a:p>
            <a:r>
              <a:rPr lang="en-US" sz="1800" dirty="0" smtClean="0"/>
              <a:t>Yes</a:t>
            </a:r>
            <a:endParaRPr lang="en-US" sz="1800" dirty="0"/>
          </a:p>
        </p:txBody>
      </p:sp>
      <p:cxnSp>
        <p:nvCxnSpPr>
          <p:cNvPr id="28" name="Gewinkelte Verbindung 27"/>
          <p:cNvCxnSpPr>
            <a:stCxn id="10" idx="2"/>
            <a:endCxn id="9" idx="2"/>
          </p:cNvCxnSpPr>
          <p:nvPr/>
        </p:nvCxnSpPr>
        <p:spPr bwMode="auto">
          <a:xfrm rot="5400000">
            <a:off x="4320713" y="2224500"/>
            <a:ext cx="12700" cy="1986502"/>
          </a:xfrm>
          <a:prstGeom prst="bentConnector3">
            <a:avLst>
              <a:gd name="adj1" fmla="val 3670134"/>
            </a:avLst>
          </a:prstGeom>
          <a:ln>
            <a:headEnd type="none" w="sm" len="sm"/>
            <a:tailEnd type="arrow"/>
          </a:ln>
          <a:extLst/>
        </p:spPr>
        <p:style>
          <a:lnRef idx="2">
            <a:schemeClr val="dk1"/>
          </a:lnRef>
          <a:fillRef idx="0">
            <a:schemeClr val="dk1"/>
          </a:fillRef>
          <a:effectRef idx="1">
            <a:schemeClr val="dk1"/>
          </a:effectRef>
          <a:fontRef idx="minor">
            <a:schemeClr val="tx1"/>
          </a:fontRef>
        </p:style>
      </p:cxnSp>
      <p:sp>
        <p:nvSpPr>
          <p:cNvPr id="30" name="Textfeld 29"/>
          <p:cNvSpPr txBox="1"/>
          <p:nvPr/>
        </p:nvSpPr>
        <p:spPr>
          <a:xfrm>
            <a:off x="5352023" y="3284226"/>
            <a:ext cx="466794" cy="369332"/>
          </a:xfrm>
          <a:prstGeom prst="rect">
            <a:avLst/>
          </a:prstGeom>
          <a:noFill/>
        </p:spPr>
        <p:txBody>
          <a:bodyPr wrap="none" rtlCol="0">
            <a:spAutoFit/>
          </a:bodyPr>
          <a:lstStyle/>
          <a:p>
            <a:r>
              <a:rPr lang="en-US" sz="1800" dirty="0" smtClean="0"/>
              <a:t>No</a:t>
            </a:r>
            <a:endParaRPr lang="en-US" sz="1800" dirty="0"/>
          </a:p>
        </p:txBody>
      </p:sp>
    </p:spTree>
    <p:extLst>
      <p:ext uri="{BB962C8B-B14F-4D97-AF65-F5344CB8AC3E}">
        <p14:creationId xmlns:p14="http://schemas.microsoft.com/office/powerpoint/2010/main" val="23573746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 Motion #10</a:t>
            </a:r>
            <a:endParaRPr lang="en-US" dirty="0"/>
          </a:p>
        </p:txBody>
      </p:sp>
      <p:sp>
        <p:nvSpPr>
          <p:cNvPr id="3" name="Inhaltsplatzhalter 2"/>
          <p:cNvSpPr>
            <a:spLocks noGrp="1"/>
          </p:cNvSpPr>
          <p:nvPr>
            <p:ph idx="1"/>
          </p:nvPr>
        </p:nvSpPr>
        <p:spPr/>
        <p:txBody>
          <a:bodyPr/>
          <a:lstStyle/>
          <a:p>
            <a:r>
              <a:rPr lang="en-US" sz="2000" dirty="0"/>
              <a:t>Move </a:t>
            </a:r>
            <a:r>
              <a:rPr lang="en-US" sz="2000" dirty="0" smtClean="0"/>
              <a:t>to approve the proposal for creating the draft document</a:t>
            </a:r>
            <a:endParaRPr lang="en-US" sz="2000" dirty="0"/>
          </a:p>
          <a:p>
            <a:endParaRPr lang="en-US" sz="2000" dirty="0"/>
          </a:p>
          <a:p>
            <a:endParaRPr lang="en-US" sz="2000" dirty="0"/>
          </a:p>
          <a:p>
            <a:endParaRPr lang="en-US" sz="2000" dirty="0"/>
          </a:p>
          <a:p>
            <a:r>
              <a:rPr lang="en-US" sz="2000" dirty="0"/>
              <a:t>Moved by:</a:t>
            </a:r>
          </a:p>
          <a:p>
            <a:r>
              <a:rPr lang="en-US" sz="2000" dirty="0"/>
              <a:t>Seconded by:</a:t>
            </a:r>
          </a:p>
          <a:p>
            <a:endParaRPr lang="en-US" sz="2000" dirty="0"/>
          </a:p>
          <a:p>
            <a:r>
              <a:rPr lang="en-US" sz="2000" dirty="0"/>
              <a:t>Y/N/A:</a:t>
            </a:r>
          </a:p>
          <a:p>
            <a:endParaRPr lang="en-US" sz="2000" dirty="0"/>
          </a:p>
        </p:txBody>
      </p:sp>
      <p:sp>
        <p:nvSpPr>
          <p:cNvPr id="4" name="Datumsplatzhalter 3"/>
          <p:cNvSpPr>
            <a:spLocks noGrp="1"/>
          </p:cNvSpPr>
          <p:nvPr>
            <p:ph type="dt" sz="half" idx="10"/>
          </p:nvPr>
        </p:nvSpPr>
        <p:spPr/>
        <p:txBody>
          <a:bodyPr/>
          <a:lstStyle/>
          <a:p>
            <a:pPr>
              <a:defRPr/>
            </a:pPr>
            <a:r>
              <a:rPr lang="en-US" altLang="en-US" dirty="0"/>
              <a:t>September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21</a:t>
            </a:fld>
            <a:endParaRPr lang="en-US" altLang="en-US"/>
          </a:p>
        </p:txBody>
      </p:sp>
    </p:spTree>
    <p:extLst>
      <p:ext uri="{BB962C8B-B14F-4D97-AF65-F5344CB8AC3E}">
        <p14:creationId xmlns:p14="http://schemas.microsoft.com/office/powerpoint/2010/main" val="19471612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July Responses </a:t>
            </a:r>
            <a:r>
              <a:rPr lang="en-US" dirty="0" smtClean="0"/>
              <a:t>to </a:t>
            </a:r>
            <a:r>
              <a:rPr lang="en-US" dirty="0" err="1" smtClean="0"/>
              <a:t>CfP</a:t>
            </a:r>
            <a:r>
              <a:rPr lang="en-US" dirty="0" smtClean="0"/>
              <a:t> </a:t>
            </a:r>
            <a:endParaRPr lang="en-US" dirty="0"/>
          </a:p>
        </p:txBody>
      </p:sp>
      <p:sp>
        <p:nvSpPr>
          <p:cNvPr id="3" name="Inhaltsplatzhalter 2"/>
          <p:cNvSpPr>
            <a:spLocks noGrp="1"/>
          </p:cNvSpPr>
          <p:nvPr>
            <p:ph idx="1"/>
          </p:nvPr>
        </p:nvSpPr>
        <p:spPr/>
        <p:txBody>
          <a:bodyPr/>
          <a:lstStyle/>
          <a:p>
            <a:pPr>
              <a:buFont typeface="+mj-lt"/>
              <a:buAutoNum type="arabicPeriod"/>
            </a:pPr>
            <a:r>
              <a:rPr lang="en-US" sz="1800" dirty="0"/>
              <a:t>Proposal of LDPC (Low Density Parity Code) for LPWA, </a:t>
            </a:r>
            <a:r>
              <a:rPr lang="en-US" sz="1800" dirty="0" smtClean="0"/>
              <a:t>Seiji </a:t>
            </a:r>
            <a:r>
              <a:rPr lang="en-US" sz="1800" dirty="0"/>
              <a:t>Kobayashi (Sony Semiconductor Solutions Corporation</a:t>
            </a:r>
            <a:r>
              <a:rPr lang="en-US" sz="1800" dirty="0" smtClean="0"/>
              <a:t>), 15-18/289r0</a:t>
            </a:r>
          </a:p>
          <a:p>
            <a:pPr>
              <a:buFont typeface="+mj-lt"/>
              <a:buAutoNum type="arabicPeriod"/>
            </a:pPr>
            <a:r>
              <a:rPr lang="en-US" sz="1800" dirty="0" smtClean="0"/>
              <a:t>Pre-proposal Single-hop </a:t>
            </a:r>
            <a:r>
              <a:rPr lang="en-US" sz="1800" dirty="0"/>
              <a:t>LPWA repeater for harsh environment applications, Tae-</a:t>
            </a:r>
            <a:r>
              <a:rPr lang="en-US" sz="1800" dirty="0" err="1"/>
              <a:t>Joon</a:t>
            </a:r>
            <a:r>
              <a:rPr lang="en-US" sz="1800" dirty="0"/>
              <a:t> Park(ETRI</a:t>
            </a:r>
            <a:r>
              <a:rPr lang="en-US" sz="1800" dirty="0" smtClean="0"/>
              <a:t>), 15-18/295r0</a:t>
            </a:r>
          </a:p>
          <a:p>
            <a:pPr>
              <a:buFont typeface="+mj-lt"/>
              <a:buAutoNum type="arabicPeriod"/>
            </a:pPr>
            <a:r>
              <a:rPr lang="en-US" sz="1800" dirty="0" smtClean="0"/>
              <a:t>Pre-proposal Priority </a:t>
            </a:r>
            <a:r>
              <a:rPr lang="en-US" sz="1800" dirty="0"/>
              <a:t>based CSMA/CA for </a:t>
            </a:r>
            <a:r>
              <a:rPr lang="en-US" sz="1800" dirty="0" smtClean="0"/>
              <a:t>LPWA, </a:t>
            </a:r>
            <a:r>
              <a:rPr lang="de-DE" sz="1800" dirty="0" err="1"/>
              <a:t>Tae-Joon</a:t>
            </a:r>
            <a:r>
              <a:rPr lang="de-DE" sz="1800" dirty="0"/>
              <a:t> Park(ETRI</a:t>
            </a:r>
            <a:r>
              <a:rPr lang="de-DE" sz="1800" dirty="0" smtClean="0"/>
              <a:t>), 15-18/296r0</a:t>
            </a:r>
          </a:p>
          <a:p>
            <a:pPr>
              <a:buFont typeface="+mj-lt"/>
              <a:buAutoNum type="arabicPeriod"/>
            </a:pPr>
            <a:r>
              <a:rPr lang="de-DE" sz="1800" dirty="0" err="1"/>
              <a:t>Scalable</a:t>
            </a:r>
            <a:r>
              <a:rPr lang="de-DE" sz="1800" dirty="0"/>
              <a:t> multiple </a:t>
            </a:r>
            <a:r>
              <a:rPr lang="de-DE" sz="1800" dirty="0" err="1"/>
              <a:t>access</a:t>
            </a:r>
            <a:r>
              <a:rPr lang="de-DE" sz="1800" dirty="0"/>
              <a:t> </a:t>
            </a:r>
            <a:r>
              <a:rPr lang="de-DE" sz="1800" dirty="0" err="1"/>
              <a:t>frame</a:t>
            </a:r>
            <a:r>
              <a:rPr lang="de-DE" sz="1800" dirty="0"/>
              <a:t> </a:t>
            </a:r>
            <a:r>
              <a:rPr lang="de-DE" sz="1800" dirty="0" err="1"/>
              <a:t>structure</a:t>
            </a:r>
            <a:r>
              <a:rPr lang="de-DE" sz="1800" dirty="0"/>
              <a:t> </a:t>
            </a:r>
            <a:r>
              <a:rPr lang="de-DE" sz="1800" dirty="0" err="1"/>
              <a:t>for</a:t>
            </a:r>
            <a:r>
              <a:rPr lang="de-DE" sz="1800" dirty="0"/>
              <a:t> </a:t>
            </a:r>
            <a:r>
              <a:rPr lang="de-DE" sz="1800" dirty="0" err="1"/>
              <a:t>energy-efficient</a:t>
            </a:r>
            <a:r>
              <a:rPr lang="de-DE" sz="1800" dirty="0"/>
              <a:t> </a:t>
            </a:r>
            <a:r>
              <a:rPr lang="de-DE" sz="1800" dirty="0" err="1"/>
              <a:t>low</a:t>
            </a:r>
            <a:r>
              <a:rPr lang="de-DE" sz="1800" dirty="0"/>
              <a:t> </a:t>
            </a:r>
            <a:r>
              <a:rPr lang="de-DE" sz="1800" dirty="0" err="1"/>
              <a:t>data</a:t>
            </a:r>
            <a:r>
              <a:rPr lang="de-DE" sz="1800" dirty="0"/>
              <a:t> rate </a:t>
            </a:r>
            <a:r>
              <a:rPr lang="de-DE" sz="1800" dirty="0" err="1"/>
              <a:t>radio</a:t>
            </a:r>
            <a:r>
              <a:rPr lang="de-DE" sz="1800" dirty="0"/>
              <a:t> </a:t>
            </a:r>
            <a:r>
              <a:rPr lang="de-DE" sz="1800" dirty="0" err="1" smtClean="0"/>
              <a:t>communication</a:t>
            </a:r>
            <a:r>
              <a:rPr lang="de-DE" sz="1800" dirty="0"/>
              <a:t>, </a:t>
            </a:r>
            <a:r>
              <a:rPr lang="de-DE" sz="1800" dirty="0" err="1"/>
              <a:t>Eunhye</a:t>
            </a:r>
            <a:r>
              <a:rPr lang="de-DE" sz="1800" dirty="0"/>
              <a:t> Park (KAIST), </a:t>
            </a:r>
            <a:r>
              <a:rPr lang="de-DE" sz="1800" dirty="0" err="1"/>
              <a:t>Youngnam</a:t>
            </a:r>
            <a:r>
              <a:rPr lang="de-DE" sz="1800" dirty="0"/>
              <a:t> Han (KAIST</a:t>
            </a:r>
            <a:r>
              <a:rPr lang="de-DE" sz="1800" dirty="0" smtClean="0"/>
              <a:t>), 15-18/297r0</a:t>
            </a:r>
          </a:p>
          <a:p>
            <a:pPr>
              <a:buFont typeface="+mj-lt"/>
              <a:buAutoNum type="arabicPeriod"/>
            </a:pPr>
            <a:r>
              <a:rPr lang="de-DE" sz="1800" dirty="0"/>
              <a:t>MAC </a:t>
            </a:r>
            <a:r>
              <a:rPr lang="de-DE" sz="1800" dirty="0" err="1"/>
              <a:t>Proposal</a:t>
            </a:r>
            <a:r>
              <a:rPr lang="de-DE" sz="1800" dirty="0"/>
              <a:t> </a:t>
            </a:r>
            <a:r>
              <a:rPr lang="de-DE" sz="1800" dirty="0" err="1"/>
              <a:t>for</a:t>
            </a:r>
            <a:r>
              <a:rPr lang="de-DE" sz="1800" dirty="0"/>
              <a:t> 802.15.4w Standard, Jin-</a:t>
            </a:r>
            <a:r>
              <a:rPr lang="de-DE" sz="1800" dirty="0" err="1"/>
              <a:t>Taek</a:t>
            </a:r>
            <a:r>
              <a:rPr lang="de-DE" sz="1800" dirty="0"/>
              <a:t> Lim (KAIST), </a:t>
            </a:r>
            <a:r>
              <a:rPr lang="de-DE" sz="1800" dirty="0" err="1"/>
              <a:t>Kunmin</a:t>
            </a:r>
            <a:r>
              <a:rPr lang="de-DE" sz="1800" dirty="0"/>
              <a:t> </a:t>
            </a:r>
            <a:r>
              <a:rPr lang="de-DE" sz="1800" dirty="0" err="1"/>
              <a:t>Yeo</a:t>
            </a:r>
            <a:r>
              <a:rPr lang="de-DE" sz="1800" dirty="0"/>
              <a:t> (ETRI), </a:t>
            </a:r>
            <a:r>
              <a:rPr lang="de-DE" sz="1800" dirty="0" err="1"/>
              <a:t>Youngnam</a:t>
            </a:r>
            <a:r>
              <a:rPr lang="de-DE" sz="1800" dirty="0"/>
              <a:t> Han (KAIST</a:t>
            </a:r>
            <a:r>
              <a:rPr lang="de-DE" sz="1800" dirty="0" smtClean="0"/>
              <a:t>), 15-18/298r0</a:t>
            </a:r>
          </a:p>
          <a:p>
            <a:pPr>
              <a:buFont typeface="+mj-lt"/>
              <a:buAutoNum type="arabicPeriod"/>
            </a:pPr>
            <a:r>
              <a:rPr lang="en-US" sz="1800" dirty="0" smtClean="0"/>
              <a:t>802.15.4w </a:t>
            </a:r>
            <a:r>
              <a:rPr lang="en-US" sz="1800" dirty="0"/>
              <a:t>proposal preview Fraunhofer IIS, Johannes Wechsler (Fraunhofer Institute for Integrated Circuits IIS</a:t>
            </a:r>
            <a:r>
              <a:rPr lang="en-US" sz="1800" dirty="0" smtClean="0"/>
              <a:t>), 15-18/310r1</a:t>
            </a:r>
            <a:endParaRPr lang="de-DE" sz="1800" dirty="0" smtClean="0"/>
          </a:p>
          <a:p>
            <a:endParaRPr lang="en-US" sz="1800" dirty="0" smtClean="0"/>
          </a:p>
          <a:p>
            <a:endParaRPr lang="en-US" sz="1800" dirty="0"/>
          </a:p>
        </p:txBody>
      </p:sp>
      <p:sp>
        <p:nvSpPr>
          <p:cNvPr id="4" name="Datumsplatzhalter 3"/>
          <p:cNvSpPr>
            <a:spLocks noGrp="1"/>
          </p:cNvSpPr>
          <p:nvPr>
            <p:ph type="dt" sz="half" idx="10"/>
          </p:nvPr>
        </p:nvSpPr>
        <p:spPr/>
        <p:txBody>
          <a:bodyPr/>
          <a:lstStyle/>
          <a:p>
            <a:pPr>
              <a:defRPr/>
            </a:pPr>
            <a:r>
              <a:rPr lang="en-US" altLang="en-US" sz="1400" dirty="0" smtClean="0"/>
              <a:t>September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22</a:t>
            </a:fld>
            <a:endParaRPr lang="en-US" altLang="en-US"/>
          </a:p>
        </p:txBody>
      </p:sp>
    </p:spTree>
    <p:extLst>
      <p:ext uri="{BB962C8B-B14F-4D97-AF65-F5344CB8AC3E}">
        <p14:creationId xmlns:p14="http://schemas.microsoft.com/office/powerpoint/2010/main" val="6396643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Contributions</a:t>
            </a:r>
            <a:endParaRPr lang="en-US" dirty="0"/>
          </a:p>
        </p:txBody>
      </p:sp>
      <p:sp>
        <p:nvSpPr>
          <p:cNvPr id="3" name="Inhaltsplatzhalter 2"/>
          <p:cNvSpPr>
            <a:spLocks noGrp="1"/>
          </p:cNvSpPr>
          <p:nvPr>
            <p:ph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en-US" altLang="en-US" sz="1400" smtClean="0"/>
              <a:t>September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23</a:t>
            </a:fld>
            <a:endParaRPr lang="en-US" altLang="en-US"/>
          </a:p>
        </p:txBody>
      </p:sp>
    </p:spTree>
    <p:extLst>
      <p:ext uri="{BB962C8B-B14F-4D97-AF65-F5344CB8AC3E}">
        <p14:creationId xmlns:p14="http://schemas.microsoft.com/office/powerpoint/2010/main" val="16470420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smtClean="0"/>
              <a:t>	The IEEE-SA strongly recommends that at each WG meeting the chair or a designee:</a:t>
            </a:r>
            <a:endParaRPr lang="en-US" altLang="en-US" sz="1800" smtClean="0"/>
          </a:p>
          <a:p>
            <a:pPr lvl="1">
              <a:lnSpc>
                <a:spcPct val="80000"/>
              </a:lnSpc>
              <a:buFont typeface="Arial" pitchFamily="34" charset="0"/>
              <a:buChar char="•"/>
            </a:pPr>
            <a:r>
              <a:rPr lang="en-US" altLang="en-US" sz="1400" b="1" smtClean="0"/>
              <a:t>Show slides #1 through #4 of this presentation</a:t>
            </a:r>
          </a:p>
          <a:p>
            <a:pPr lvl="1">
              <a:lnSpc>
                <a:spcPct val="80000"/>
              </a:lnSpc>
              <a:buFont typeface="Arial" pitchFamily="34" charset="0"/>
              <a:buChar char="•"/>
            </a:pPr>
            <a:r>
              <a:rPr lang="en-US" altLang="en-US" sz="1400" b="1" smtClean="0"/>
              <a:t>Advise the WG attendees that:</a:t>
            </a:r>
            <a:r>
              <a:rPr lang="en-US" altLang="en-US" sz="1400" smtClean="0"/>
              <a:t> </a:t>
            </a:r>
          </a:p>
          <a:p>
            <a:pPr lvl="2">
              <a:lnSpc>
                <a:spcPct val="80000"/>
              </a:lnSpc>
              <a:buFont typeface="Arial" pitchFamily="34" charset="0"/>
              <a:buChar char="•"/>
            </a:pPr>
            <a:r>
              <a:rPr lang="en-US" altLang="en-US" sz="1400" smtClean="0"/>
              <a:t>The IEEE’s patent policy is described in Clause 6 of the </a:t>
            </a:r>
            <a:r>
              <a:rPr lang="en-US" altLang="en-US" sz="1400" i="1" smtClean="0"/>
              <a:t>IEEE-SA Standards Board Bylaws</a:t>
            </a:r>
            <a:r>
              <a:rPr lang="en-US" altLang="en-US" sz="1400" smtClean="0"/>
              <a:t>;</a:t>
            </a:r>
          </a:p>
          <a:p>
            <a:pPr lvl="2">
              <a:lnSpc>
                <a:spcPct val="80000"/>
              </a:lnSpc>
              <a:buFont typeface="Arial" pitchFamily="34" charset="0"/>
              <a:buChar char="•"/>
            </a:pPr>
            <a:r>
              <a:rPr lang="en-US" altLang="en-US" sz="1400" smtClean="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buFont typeface="Arial" pitchFamily="34" charset="0"/>
              <a:buChar char="•"/>
            </a:pPr>
            <a:r>
              <a:rPr lang="en-US" altLang="en-US" sz="1400" b="1" smtClean="0"/>
              <a:t>Instruct the WG Secretary to record in the minutes of the relevant WG meeting:</a:t>
            </a:r>
            <a:r>
              <a:rPr lang="en-US" altLang="en-US" sz="900" smtClean="0"/>
              <a:t> </a:t>
            </a:r>
          </a:p>
          <a:p>
            <a:pPr lvl="2">
              <a:lnSpc>
                <a:spcPct val="80000"/>
              </a:lnSpc>
              <a:buFont typeface="Arial" pitchFamily="34" charset="0"/>
              <a:buChar char="•"/>
            </a:pPr>
            <a:r>
              <a:rPr lang="en-US" altLang="en-US" sz="1400" smtClean="0"/>
              <a:t>That the foregoing information was provided and that slides 1 through 4 (and this slide 0, if applicable) were shown; </a:t>
            </a:r>
          </a:p>
          <a:p>
            <a:pPr lvl="2">
              <a:lnSpc>
                <a:spcPct val="80000"/>
              </a:lnSpc>
              <a:buFont typeface="Arial" pitchFamily="34" charset="0"/>
              <a:buChar char="•"/>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smtClean="0"/>
          </a:p>
          <a:p>
            <a:pPr lvl="1">
              <a:lnSpc>
                <a:spcPct val="80000"/>
              </a:lnSpc>
              <a:spcBef>
                <a:spcPct val="5000"/>
              </a:spcBef>
              <a:buFont typeface="Arial" pitchFamily="34" charset="0"/>
              <a:buChar char="•"/>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14 and 15 on inclusion of potential Essential Patent Claims by incorporation or by reference.</a:t>
            </a:r>
            <a:r>
              <a:rPr lang="en-US" altLang="en-US" sz="1400" smtClean="0">
                <a:solidFill>
                  <a:srgbClr val="FF3300"/>
                </a:solidFill>
              </a:rPr>
              <a:t> </a:t>
            </a:r>
          </a:p>
          <a:p>
            <a:pPr lvl="1">
              <a:lnSpc>
                <a:spcPct val="80000"/>
              </a:lnSpc>
              <a:spcBef>
                <a:spcPct val="5000"/>
              </a:spcBef>
              <a:buFont typeface="Monotype Sorts"/>
              <a:buNone/>
            </a:pPr>
            <a:endParaRPr lang="en-US" altLang="en-US" sz="1200" smtClean="0"/>
          </a:p>
          <a:p>
            <a:pPr lvl="1">
              <a:lnSpc>
                <a:spcPct val="80000"/>
              </a:lnSpc>
              <a:spcBef>
                <a:spcPct val="5000"/>
              </a:spcBef>
              <a:buFont typeface="Monotype Sorts"/>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2800" u="sng"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93156666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smtClean="0"/>
              <a:t>All participants in this meeting have certain obligations under the IEEE-SA Patent Policy. </a:t>
            </a:r>
          </a:p>
          <a:p>
            <a:pPr lvl="1">
              <a:buFont typeface="Arial" pitchFamily="34" charset="0"/>
              <a:buChar char="•"/>
            </a:pPr>
            <a:r>
              <a:rPr lang="en-US" altLang="en-US" sz="1600" b="1" smtClean="0">
                <a:solidFill>
                  <a:srgbClr val="003399"/>
                </a:solidFill>
              </a:rPr>
              <a:t>Participants [Note: </a:t>
            </a:r>
            <a:r>
              <a:rPr lang="en-GB" altLang="en-US" sz="1600" b="1" smtClean="0">
                <a:solidFill>
                  <a:srgbClr val="003399"/>
                </a:solidFill>
              </a:rPr>
              <a:t>Quoted text excerpted from IEEE-SA Standards Board Bylaws subclause 6.2</a:t>
            </a:r>
            <a:r>
              <a:rPr lang="en-US" altLang="en-US" sz="1600" b="1" smtClean="0">
                <a:solidFill>
                  <a:srgbClr val="003399"/>
                </a:solidFill>
              </a:rPr>
              <a:t>]:</a:t>
            </a:r>
          </a:p>
          <a:p>
            <a:pPr lvl="2">
              <a:buFont typeface="Arial" pitchFamily="34" charset="0"/>
              <a:buChar char="•"/>
            </a:pPr>
            <a:r>
              <a:rPr lang="en-US" alt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smtClean="0"/>
          </a:p>
          <a:p>
            <a:pPr lvl="2">
              <a:buFont typeface="Arial" pitchFamily="34" charset="0"/>
              <a:buChar char="•"/>
            </a:pPr>
            <a:r>
              <a:rPr lang="en-US" altLang="en-US" sz="1600" b="1"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smtClean="0">
                <a:solidFill>
                  <a:srgbClr val="003399"/>
                </a:solidFill>
              </a:rPr>
              <a:t>Early identification of holders of potential Essential Patent Claims is strongly encouraged</a:t>
            </a:r>
          </a:p>
          <a:p>
            <a:pPr lvl="1">
              <a:buFont typeface="Arial" pitchFamily="34" charset="0"/>
              <a:buChar char="•"/>
            </a:pPr>
            <a:r>
              <a:rPr lang="en-US" altLang="en-US" sz="1600" b="1" smtClean="0">
                <a:solidFill>
                  <a:srgbClr val="003399"/>
                </a:solidFill>
              </a:rPr>
              <a:t>No duty to perform a patent search</a:t>
            </a:r>
            <a:endParaRPr lang="en-US" altLang="en-US" sz="1600" smtClean="0"/>
          </a:p>
        </p:txBody>
      </p:sp>
    </p:spTree>
    <p:extLst>
      <p:ext uri="{BB962C8B-B14F-4D97-AF65-F5344CB8AC3E}">
        <p14:creationId xmlns:p14="http://schemas.microsoft.com/office/powerpoint/2010/main" val="16539843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31386185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smtClean="0"/>
              <a:t>Either speak up now or</a:t>
            </a:r>
          </a:p>
          <a:p>
            <a:pPr lvl="1">
              <a:buFont typeface="Arial" pitchFamily="34" charset="0"/>
              <a:buChar char="•"/>
            </a:pPr>
            <a:r>
              <a:rPr lang="en-US" altLang="en-US" sz="2000" smtClean="0"/>
              <a:t>Provide the chair of this group with the identity of the holder(s) of any and all such claims as soon as possible or</a:t>
            </a:r>
          </a:p>
          <a:p>
            <a:pPr lvl="1">
              <a:buFont typeface="Arial" pitchFamily="34" charset="0"/>
              <a:buChar char="•"/>
            </a:pPr>
            <a:r>
              <a:rPr lang="en-US" altLang="en-US" sz="2000" smtClean="0"/>
              <a:t>Cause an LOA to be submitted</a:t>
            </a:r>
          </a:p>
        </p:txBody>
      </p:sp>
    </p:spTree>
    <p:extLst>
      <p:ext uri="{BB962C8B-B14F-4D97-AF65-F5344CB8AC3E}">
        <p14:creationId xmlns:p14="http://schemas.microsoft.com/office/powerpoint/2010/main" val="11456086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a:solidFill>
                <a:srgbClr val="FF0000"/>
              </a:solidFill>
              <a:cs typeface="Arial" pitchFamily="34" charset="0"/>
            </a:endParaRPr>
          </a:p>
          <a:p>
            <a:pPr>
              <a:lnSpc>
                <a:spcPct val="80000"/>
              </a:lnSpc>
              <a:spcAft>
                <a:spcPct val="40000"/>
              </a:spcAft>
              <a:buFont typeface="Arial" pitchFamily="34" charset="0"/>
              <a:buChar char="•"/>
            </a:pPr>
            <a:r>
              <a:rPr lang="en-US" altLang="en-US" sz="1800" b="1">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a:cs typeface="Arial" pitchFamily="34" charset="0"/>
              </a:rPr>
              <a:t>Technical considerations remain primary focus</a:t>
            </a:r>
            <a:endParaRPr lang="en-US" altLang="en-US" sz="1400">
              <a:cs typeface="Arial" pitchFamily="34" charset="0"/>
            </a:endParaRPr>
          </a:p>
          <a:p>
            <a:pPr lvl="1">
              <a:lnSpc>
                <a:spcPct val="80000"/>
              </a:lnSpc>
              <a:spcAft>
                <a:spcPct val="40000"/>
              </a:spcAft>
              <a:buFont typeface="Arial" pitchFamily="34" charset="0"/>
              <a:buChar char="•"/>
            </a:pPr>
            <a:r>
              <a:rPr lang="en-US" altLang="en-US" sz="1600" b="1">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a:cs typeface="Arial" pitchFamily="34" charset="0"/>
              </a:rPr>
              <a:t>Don’t be silent if inappropriate topics are discussed … do formally object.</a:t>
            </a:r>
          </a:p>
          <a:p>
            <a:pPr algn="ctr">
              <a:lnSpc>
                <a:spcPct val="80000"/>
              </a:lnSpc>
              <a:buFont typeface="Monotype Sorts"/>
              <a:buNone/>
            </a:pPr>
            <a:r>
              <a:rPr lang="en-US" altLang="en-US" sz="1000" b="1">
                <a:cs typeface="Arial" pitchFamily="34" charset="0"/>
              </a:rPr>
              <a:t>---------------------------------------------------------------   </a:t>
            </a:r>
            <a:endParaRPr lang="en-US" altLang="en-US" sz="1200" b="1">
              <a:cs typeface="Arial" pitchFamily="34" charset="0"/>
            </a:endParaRPr>
          </a:p>
          <a:p>
            <a:pPr algn="ctr">
              <a:lnSpc>
                <a:spcPct val="80000"/>
              </a:lnSpc>
              <a:buFont typeface="Monotype Sorts"/>
              <a:buNone/>
            </a:pPr>
            <a:r>
              <a:rPr lang="en-US" altLang="en-US" sz="1200" b="1">
                <a:cs typeface="Arial" pitchFamily="34" charset="0"/>
              </a:rPr>
              <a:t>See </a:t>
            </a:r>
            <a:r>
              <a:rPr lang="en-US" altLang="en-US" sz="1200" b="1" i="1">
                <a:cs typeface="Arial" pitchFamily="34" charset="0"/>
              </a:rPr>
              <a:t>IEEE-SA Standards Board Operations Manual</a:t>
            </a:r>
            <a:r>
              <a:rPr lang="en-US" altLang="en-US" sz="1200" b="1">
                <a:cs typeface="Arial" pitchFamily="34" charset="0"/>
              </a:rPr>
              <a:t>, clause 5.3.10 and </a:t>
            </a:r>
            <a:r>
              <a:rPr lang="en-GB" altLang="en-US" sz="1200" b="1">
                <a:cs typeface="Arial" pitchFamily="34" charset="0"/>
              </a:rPr>
              <a:t>“Promoting Competition and Innovation: What You Need to Know about the IEEE Standards Association's Antitrust and Competition Policy”</a:t>
            </a:r>
            <a:r>
              <a:rPr lang="en-US" altLang="en-US" sz="1200" b="1">
                <a:cs typeface="Arial" pitchFamily="34" charset="0"/>
              </a:rPr>
              <a:t> for more details.</a:t>
            </a:r>
          </a:p>
        </p:txBody>
      </p:sp>
    </p:spTree>
    <p:extLst>
      <p:ext uri="{BB962C8B-B14F-4D97-AF65-F5344CB8AC3E}">
        <p14:creationId xmlns:p14="http://schemas.microsoft.com/office/powerpoint/2010/main" val="27492283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sz="2400" dirty="0"/>
              <a:t>Approval of </a:t>
            </a:r>
            <a:r>
              <a:rPr lang="en-US" sz="2400" dirty="0" smtClean="0"/>
              <a:t>San Antonio &amp; Telco Minutes</a:t>
            </a:r>
            <a:endParaRPr lang="en-US" sz="2400" dirty="0" smtClean="0"/>
          </a:p>
          <a:p>
            <a:r>
              <a:rPr lang="en-US" sz="2400" dirty="0" smtClean="0"/>
              <a:t>Schedule</a:t>
            </a:r>
          </a:p>
          <a:p>
            <a:r>
              <a:rPr lang="en-US" sz="2400" dirty="0" smtClean="0"/>
              <a:t>SCHC </a:t>
            </a:r>
          </a:p>
          <a:p>
            <a:r>
              <a:rPr lang="en-US" sz="2400" dirty="0" smtClean="0"/>
              <a:t>Contributions</a:t>
            </a:r>
          </a:p>
          <a:p>
            <a:r>
              <a:rPr lang="en-US" sz="2400" dirty="0" smtClean="0"/>
              <a:t>Election of Technical Editor</a:t>
            </a:r>
            <a:endParaRPr lang="en-US" sz="2400" dirty="0" smtClean="0"/>
          </a:p>
          <a:p>
            <a:r>
              <a:rPr lang="en-US" sz="2400" dirty="0" smtClean="0"/>
              <a:t>Initial Drafting</a:t>
            </a:r>
          </a:p>
          <a:p>
            <a:r>
              <a:rPr lang="en-US" sz="2400" dirty="0" smtClean="0"/>
              <a:t>Future Schedule</a:t>
            </a:r>
            <a:endParaRPr lang="en-US" sz="2400" dirty="0"/>
          </a:p>
          <a:p>
            <a:r>
              <a:rPr lang="en-US" sz="2400" dirty="0" smtClean="0"/>
              <a:t>AOB</a:t>
            </a:r>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September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Tree>
    <p:extLst>
      <p:ext uri="{BB962C8B-B14F-4D97-AF65-F5344CB8AC3E}">
        <p14:creationId xmlns:p14="http://schemas.microsoft.com/office/powerpoint/2010/main" val="1746333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a:t>
            </a:r>
            <a:r>
              <a:rPr lang="en-US" dirty="0" smtClean="0"/>
              <a:t>G 15.4w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1359693047"/>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sz="1800" u="none" strike="noStrike" kern="1200" baseline="0" dirty="0" smtClean="0">
                          <a:solidFill>
                            <a:schemeClr val="dk1"/>
                          </a:solidFill>
                          <a:latin typeface="+mn-lt"/>
                          <a:ea typeface="+mn-ea"/>
                          <a:cs typeface="+mn-cs"/>
                        </a:rPr>
                        <a:t>TG4w LPWA</a:t>
                      </a:r>
                      <a:endParaRPr lang="en-US" sz="1800" u="none" strike="noStrike" kern="1200" baseline="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u="none" strike="noStrike" kern="1200" baseline="0" dirty="0" smtClean="0">
                          <a:solidFill>
                            <a:schemeClr val="dk1"/>
                          </a:solidFill>
                          <a:latin typeface="+mn-lt"/>
                          <a:ea typeface="+mn-ea"/>
                          <a:cs typeface="+mn-cs"/>
                        </a:rPr>
                        <a:t>TG4w LPWA</a:t>
                      </a:r>
                    </a:p>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September </a:t>
            </a:r>
            <a:r>
              <a:rPr lang="en-US" altLang="en-US" dirty="0" smtClean="0"/>
              <a:t>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endParaRPr lang="en-US" sz="2400" kern="0" dirty="0" smtClean="0"/>
          </a:p>
        </p:txBody>
      </p:sp>
    </p:spTree>
    <p:extLst>
      <p:ext uri="{BB962C8B-B14F-4D97-AF65-F5344CB8AC3E}">
        <p14:creationId xmlns:p14="http://schemas.microsoft.com/office/powerpoint/2010/main" val="103502395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1240</Words>
  <Application>Microsoft Office PowerPoint</Application>
  <PresentationFormat>Bildschirmpräsentation (4:3)</PresentationFormat>
  <Paragraphs>282</Paragraphs>
  <Slides>23</Slides>
  <Notes>2</Notes>
  <HiddenSlides>0</HiddenSlides>
  <MMClips>0</MMClips>
  <ScaleCrop>false</ScaleCrop>
  <HeadingPairs>
    <vt:vector size="4" baseType="variant">
      <vt:variant>
        <vt:lpstr>Design</vt:lpstr>
      </vt:variant>
      <vt:variant>
        <vt:i4>2</vt:i4>
      </vt:variant>
      <vt:variant>
        <vt:lpstr>Folientitel</vt:lpstr>
      </vt:variant>
      <vt:variant>
        <vt:i4>23</vt:i4>
      </vt:variant>
    </vt:vector>
  </HeadingPairs>
  <TitlesOfParts>
    <vt:vector size="25" baseType="lpstr">
      <vt:lpstr>IEEE-P802_15_Rbt</vt:lpstr>
      <vt:lpstr>Default Design</vt:lpstr>
      <vt:lpstr>PowerPoint-Präsentation</vt:lpstr>
      <vt:lpstr>TG 802.15.4w LPWA Agenda September 2018 Interim</vt:lpstr>
      <vt:lpstr>Instructions for the WG Chair</vt:lpstr>
      <vt:lpstr>Participants, Patents, and Duty to Inform</vt:lpstr>
      <vt:lpstr>Patent Related Links</vt:lpstr>
      <vt:lpstr>Call for Potentially Essential Patents</vt:lpstr>
      <vt:lpstr>Other Guidelines for IEEE WG Meetings</vt:lpstr>
      <vt:lpstr>Main Agenda Items for the Week</vt:lpstr>
      <vt:lpstr>TG 15.4w Schedule for the Week</vt:lpstr>
      <vt:lpstr>Draft Agenda</vt:lpstr>
      <vt:lpstr>TG Motion #6</vt:lpstr>
      <vt:lpstr>Approval of San Diego Minutes</vt:lpstr>
      <vt:lpstr>TG Motion #7</vt:lpstr>
      <vt:lpstr>Approval of August Telco Minutes</vt:lpstr>
      <vt:lpstr>TG Motion #8</vt:lpstr>
      <vt:lpstr>TG4w Draft Schedule</vt:lpstr>
      <vt:lpstr>Review of PAR Scope</vt:lpstr>
      <vt:lpstr>Static Context Header Compression (SCHC)</vt:lpstr>
      <vt:lpstr>TG Motion #9</vt:lpstr>
      <vt:lpstr>Proposal for Creating Draft Document</vt:lpstr>
      <vt:lpstr>TG Motion #10</vt:lpstr>
      <vt:lpstr>July Responses to CfP </vt:lpstr>
      <vt:lpstr>Contributions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309</cp:revision>
  <cp:lastPrinted>1998-02-10T13:28:06Z</cp:lastPrinted>
  <dcterms:created xsi:type="dcterms:W3CDTF">2018-03-02T09:48:16Z</dcterms:created>
  <dcterms:modified xsi:type="dcterms:W3CDTF">2018-09-10T05:26:27Z</dcterms:modified>
</cp:coreProperties>
</file>