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354" r:id="rId3"/>
    <p:sldId id="355" r:id="rId4"/>
    <p:sldId id="356" r:id="rId5"/>
    <p:sldId id="357" r:id="rId6"/>
    <p:sldId id="358" r:id="rId7"/>
    <p:sldId id="271" r:id="rId8"/>
    <p:sldId id="272" r:id="rId9"/>
    <p:sldId id="264" r:id="rId10"/>
    <p:sldId id="315" r:id="rId11"/>
    <p:sldId id="359" r:id="rId12"/>
    <p:sldId id="303" r:id="rId13"/>
    <p:sldId id="347" r:id="rId14"/>
    <p:sldId id="364" r:id="rId15"/>
    <p:sldId id="342"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 id="359"/>
          </p14:sldIdLst>
        </p14:section>
        <p14:section name="IETF Slides" id="{6F917E0C-88C3-844C-A2A8-1D0DD9F462AB}">
          <p14:sldIdLst>
            <p14:sldId id="303"/>
            <p14:sldId id="347"/>
          </p14:sldIdLst>
        </p14:section>
        <p14:section name="Joint Meeting Slides" id="{4042D080-B958-EA4D-BDAC-4A8AEEE50AF8}">
          <p14:sldIdLst/>
        </p14:section>
        <p14:section name="WNG Slide" id="{606CC85E-C483-8140-831E-DEBCD83DA7FF}">
          <p14:sldIdLst>
            <p14:sldId id="364"/>
          </p14:sldIdLst>
        </p14:section>
        <p14:section name="Closing Slide" id="{17524BA6-C3AC-EE4D-BA9D-E46A8CDB0646}">
          <p14:sldIdLst>
            <p14:sldId id="34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6208" autoAdjust="0"/>
  </p:normalViewPr>
  <p:slideViewPr>
    <p:cSldViewPr>
      <p:cViewPr varScale="1">
        <p:scale>
          <a:sx n="115" d="100"/>
          <a:sy n="115" d="100"/>
        </p:scale>
        <p:origin x="2240"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18</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&lt;Sept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15-18-0428-00-0mag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atatracker.ietf.org/meeting/102/materials/agenda-102-6tisch-0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Waikoloa 2018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10 Sept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Sept 2018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Sept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&lt;Sept 2018&gt;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444500"/>
            <a:ext cx="9296400" cy="1600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issues with published standards?</a:t>
            </a:r>
          </a:p>
          <a:p>
            <a:pPr marL="914400" lvl="1" indent="-457200" eaLnBrk="0" fontAlgn="b" hangingPunct="0">
              <a:buClr>
                <a:srgbClr val="FF0000"/>
              </a:buClr>
              <a:buFont typeface="Wingdings" charset="0"/>
              <a:buChar char="q"/>
            </a:pPr>
            <a:r>
              <a:rPr lang="en-US" sz="2400" b="1" dirty="0"/>
              <a:t>Two comments from 15-12-0367-12-0mag-80215-maintenance-requests-and-resolutions:</a:t>
            </a:r>
          </a:p>
        </p:txBody>
      </p:sp>
      <p:graphicFrame>
        <p:nvGraphicFramePr>
          <p:cNvPr id="4" name="Table 3">
            <a:extLst>
              <a:ext uri="{FF2B5EF4-FFF2-40B4-BE49-F238E27FC236}">
                <a16:creationId xmlns:a16="http://schemas.microsoft.com/office/drawing/2014/main" id="{6C05EBF4-C623-2E41-9F87-87B63761C0D3}"/>
              </a:ext>
            </a:extLst>
          </p:cNvPr>
          <p:cNvGraphicFramePr>
            <a:graphicFrameLocks noGrp="1"/>
          </p:cNvGraphicFramePr>
          <p:nvPr>
            <p:extLst>
              <p:ext uri="{D42A27DB-BD31-4B8C-83A1-F6EECF244321}">
                <p14:modId xmlns:p14="http://schemas.microsoft.com/office/powerpoint/2010/main" val="77590324"/>
              </p:ext>
            </p:extLst>
          </p:nvPr>
        </p:nvGraphicFramePr>
        <p:xfrm>
          <a:off x="228600" y="2514600"/>
          <a:ext cx="8610601" cy="1971040"/>
        </p:xfrm>
        <a:graphic>
          <a:graphicData uri="http://schemas.openxmlformats.org/drawingml/2006/table">
            <a:tbl>
              <a:tblPr>
                <a:tableStyleId>{5C22544A-7EE6-4342-B048-85BDC9FD1C3A}</a:tableStyleId>
              </a:tblPr>
              <a:tblGrid>
                <a:gridCol w="685800">
                  <a:extLst>
                    <a:ext uri="{9D8B030D-6E8A-4147-A177-3AD203B41FA5}">
                      <a16:colId xmlns:a16="http://schemas.microsoft.com/office/drawing/2014/main" val="2584053564"/>
                    </a:ext>
                  </a:extLst>
                </a:gridCol>
                <a:gridCol w="420798">
                  <a:extLst>
                    <a:ext uri="{9D8B030D-6E8A-4147-A177-3AD203B41FA5}">
                      <a16:colId xmlns:a16="http://schemas.microsoft.com/office/drawing/2014/main" val="3232084821"/>
                    </a:ext>
                  </a:extLst>
                </a:gridCol>
                <a:gridCol w="486232">
                  <a:extLst>
                    <a:ext uri="{9D8B030D-6E8A-4147-A177-3AD203B41FA5}">
                      <a16:colId xmlns:a16="http://schemas.microsoft.com/office/drawing/2014/main" val="2000855174"/>
                    </a:ext>
                  </a:extLst>
                </a:gridCol>
                <a:gridCol w="491821">
                  <a:extLst>
                    <a:ext uri="{9D8B030D-6E8A-4147-A177-3AD203B41FA5}">
                      <a16:colId xmlns:a16="http://schemas.microsoft.com/office/drawing/2014/main" val="164198523"/>
                    </a:ext>
                  </a:extLst>
                </a:gridCol>
                <a:gridCol w="353749">
                  <a:extLst>
                    <a:ext uri="{9D8B030D-6E8A-4147-A177-3AD203B41FA5}">
                      <a16:colId xmlns:a16="http://schemas.microsoft.com/office/drawing/2014/main" val="1935069565"/>
                    </a:ext>
                  </a:extLst>
                </a:gridCol>
                <a:gridCol w="304800">
                  <a:extLst>
                    <a:ext uri="{9D8B030D-6E8A-4147-A177-3AD203B41FA5}">
                      <a16:colId xmlns:a16="http://schemas.microsoft.com/office/drawing/2014/main" val="3887600252"/>
                    </a:ext>
                  </a:extLst>
                </a:gridCol>
                <a:gridCol w="2667000">
                  <a:extLst>
                    <a:ext uri="{9D8B030D-6E8A-4147-A177-3AD203B41FA5}">
                      <a16:colId xmlns:a16="http://schemas.microsoft.com/office/drawing/2014/main" val="3192142975"/>
                    </a:ext>
                  </a:extLst>
                </a:gridCol>
                <a:gridCol w="2286000">
                  <a:extLst>
                    <a:ext uri="{9D8B030D-6E8A-4147-A177-3AD203B41FA5}">
                      <a16:colId xmlns:a16="http://schemas.microsoft.com/office/drawing/2014/main" val="4079053833"/>
                    </a:ext>
                  </a:extLst>
                </a:gridCol>
                <a:gridCol w="381000">
                  <a:extLst>
                    <a:ext uri="{9D8B030D-6E8A-4147-A177-3AD203B41FA5}">
                      <a16:colId xmlns:a16="http://schemas.microsoft.com/office/drawing/2014/main" val="2662035006"/>
                    </a:ext>
                  </a:extLst>
                </a:gridCol>
                <a:gridCol w="533401">
                  <a:extLst>
                    <a:ext uri="{9D8B030D-6E8A-4147-A177-3AD203B41FA5}">
                      <a16:colId xmlns:a16="http://schemas.microsoft.com/office/drawing/2014/main" val="268725233"/>
                    </a:ext>
                  </a:extLst>
                </a:gridCol>
              </a:tblGrid>
              <a:tr h="1126308">
                <a:tc>
                  <a:txBody>
                    <a:bodyPr/>
                    <a:lstStyle/>
                    <a:p>
                      <a:pPr algn="l" fontAlgn="b"/>
                      <a:r>
                        <a:rPr lang="en-US" sz="1200" u="none" strike="noStrike" dirty="0">
                          <a:effectLst/>
                        </a:rPr>
                        <a:t>E Callaway</a:t>
                      </a:r>
                      <a:endParaRPr lang="en-US" sz="1200" b="0" i="0" u="none" strike="noStrike" dirty="0">
                        <a:effectLst/>
                        <a:latin typeface="Arial" panose="020B0604020202020204" pitchFamily="34" charset="0"/>
                      </a:endParaRPr>
                    </a:p>
                  </a:txBody>
                  <a:tcPr marL="5051" marR="5051" marT="5051" marB="0" anchor="b"/>
                </a:tc>
                <a:tc>
                  <a:txBody>
                    <a:bodyPr/>
                    <a:lstStyle/>
                    <a:p>
                      <a:pPr algn="l" fontAlgn="b"/>
                      <a:r>
                        <a:rPr lang="en-US" sz="1200" u="none" strike="noStrike" dirty="0">
                          <a:effectLst/>
                        </a:rPr>
                        <a:t>Arm</a:t>
                      </a:r>
                      <a:endParaRPr lang="en-US" sz="1200" b="0" i="0" u="none" strike="noStrike" dirty="0">
                        <a:effectLst/>
                        <a:latin typeface="Arial" panose="020B0604020202020204" pitchFamily="34" charset="0"/>
                      </a:endParaRPr>
                    </a:p>
                  </a:txBody>
                  <a:tcPr marL="5051" marR="5051" marT="5051" marB="0" anchor="b"/>
                </a:tc>
                <a:tc>
                  <a:txBody>
                    <a:bodyPr/>
                    <a:lstStyle/>
                    <a:p>
                      <a:pPr algn="l" fontAlgn="b"/>
                      <a:r>
                        <a:rPr lang="en-US" sz="1200" u="none" strike="noStrike" dirty="0">
                          <a:effectLst/>
                        </a:rPr>
                        <a:t>802.15.4-2015</a:t>
                      </a:r>
                      <a:endParaRPr lang="en-US" sz="1200" b="0" i="0" u="none" strike="noStrike" dirty="0">
                        <a:effectLst/>
                        <a:latin typeface="Arial" panose="020B0604020202020204" pitchFamily="34" charset="0"/>
                      </a:endParaRPr>
                    </a:p>
                  </a:txBody>
                  <a:tcPr marL="5051" marR="5051" marT="5051" marB="0" anchor="b"/>
                </a:tc>
                <a:tc>
                  <a:txBody>
                    <a:bodyPr/>
                    <a:lstStyle/>
                    <a:p>
                      <a:pPr algn="l" fontAlgn="b"/>
                      <a:r>
                        <a:rPr lang="en-US" sz="1200" u="none" strike="noStrike" dirty="0">
                          <a:effectLst/>
                        </a:rPr>
                        <a:t>18.4.2</a:t>
                      </a:r>
                      <a:endParaRPr lang="en-US" sz="1200" b="0" i="0" u="none" strike="noStrike" dirty="0">
                        <a:effectLst/>
                        <a:latin typeface="Arial" panose="020B0604020202020204" pitchFamily="34" charset="0"/>
                      </a:endParaRPr>
                    </a:p>
                  </a:txBody>
                  <a:tcPr marL="5051" marR="5051" marT="5051" marB="0" anchor="b"/>
                </a:tc>
                <a:tc>
                  <a:txBody>
                    <a:bodyPr/>
                    <a:lstStyle/>
                    <a:p>
                      <a:pPr algn="r" fontAlgn="b"/>
                      <a:r>
                        <a:rPr lang="en-US" sz="1200" u="none" strike="noStrike" dirty="0">
                          <a:effectLst/>
                        </a:rPr>
                        <a:t>480</a:t>
                      </a:r>
                      <a:endParaRPr lang="en-US" sz="1200" b="0" i="0" u="none" strike="noStrike" dirty="0">
                        <a:effectLst/>
                        <a:latin typeface="Arial" panose="020B0604020202020204" pitchFamily="34" charset="0"/>
                      </a:endParaRPr>
                    </a:p>
                  </a:txBody>
                  <a:tcPr marL="5051" marR="5051" marT="5051" marB="0" anchor="b"/>
                </a:tc>
                <a:tc>
                  <a:txBody>
                    <a:bodyPr/>
                    <a:lstStyle/>
                    <a:p>
                      <a:pPr algn="l" fontAlgn="b"/>
                      <a:endParaRPr lang="en-US" sz="1200" b="0" i="0" u="none" strike="noStrike" dirty="0">
                        <a:effectLst/>
                        <a:latin typeface="Arial" panose="020B0604020202020204" pitchFamily="34" charset="0"/>
                      </a:endParaRPr>
                    </a:p>
                  </a:txBody>
                  <a:tcPr marL="5051" marR="5051" marT="5051" marB="0" anchor="b"/>
                </a:tc>
                <a:tc>
                  <a:txBody>
                    <a:bodyPr/>
                    <a:lstStyle/>
                    <a:p>
                      <a:pPr algn="l" fontAlgn="ctr"/>
                      <a:r>
                        <a:rPr lang="en-US" sz="1200" u="none" strike="noStrike" dirty="0">
                          <a:effectLst/>
                        </a:rPr>
                        <a:t>Normative statement is incorrect, data whitening should apply to the PPDU (excluding SHR) while reference to 17.2.3 mandates that data whitening shall apply to the PSDU (PHY payload field). </a:t>
                      </a:r>
                      <a:endParaRPr lang="en-US" sz="1200" b="0" i="0" u="none" strike="noStrike" dirty="0">
                        <a:solidFill>
                          <a:srgbClr val="000000"/>
                        </a:solidFill>
                        <a:effectLst/>
                        <a:latin typeface="Arial" panose="020B0604020202020204" pitchFamily="34" charset="0"/>
                      </a:endParaRPr>
                    </a:p>
                  </a:txBody>
                  <a:tcPr marL="5051" marR="5051" marT="5051" marB="0" anchor="ctr"/>
                </a:tc>
                <a:tc>
                  <a:txBody>
                    <a:bodyPr/>
                    <a:lstStyle/>
                    <a:p>
                      <a:pPr algn="l" fontAlgn="b"/>
                      <a:r>
                        <a:rPr lang="en-US" sz="1200" u="none" strike="noStrike" dirty="0">
                          <a:effectLst/>
                        </a:rPr>
                        <a:t>Replace 18.4.2 (Data whitening for the MSK PHY shall use the procedure described in 17.2.3.) with text from 16.6 of IEEE </a:t>
                      </a:r>
                      <a:r>
                        <a:rPr lang="en-US" sz="1200" u="none" strike="noStrike" dirty="0" err="1">
                          <a:effectLst/>
                        </a:rPr>
                        <a:t>Std</a:t>
                      </a:r>
                      <a:r>
                        <a:rPr lang="en-US" sz="1200" u="none" strike="noStrike" dirty="0">
                          <a:effectLst/>
                        </a:rPr>
                        <a:t> 802.15.4f-2012)</a:t>
                      </a:r>
                      <a:endParaRPr lang="en-US" sz="1200" b="0" i="0" u="none" strike="noStrike" dirty="0">
                        <a:effectLst/>
                        <a:latin typeface="Arial" panose="020B0604020202020204" pitchFamily="34" charset="0"/>
                      </a:endParaRPr>
                    </a:p>
                  </a:txBody>
                  <a:tcPr marL="5051" marR="5051" marT="5051" marB="0" anchor="b"/>
                </a:tc>
                <a:tc>
                  <a:txBody>
                    <a:bodyPr/>
                    <a:lstStyle/>
                    <a:p>
                      <a:pPr algn="l" fontAlgn="b"/>
                      <a:r>
                        <a:rPr lang="en-US" sz="1200" u="none" strike="noStrike">
                          <a:effectLst/>
                        </a:rPr>
                        <a:t>None</a:t>
                      </a:r>
                      <a:endParaRPr lang="en-US" sz="1200" b="0" i="0" u="none" strike="noStrike">
                        <a:effectLst/>
                        <a:latin typeface="Arial" panose="020B0604020202020204" pitchFamily="34" charset="0"/>
                      </a:endParaRPr>
                    </a:p>
                  </a:txBody>
                  <a:tcPr marL="5051" marR="5051" marT="5051" marB="0" anchor="b"/>
                </a:tc>
                <a:tc>
                  <a:txBody>
                    <a:bodyPr/>
                    <a:lstStyle/>
                    <a:p>
                      <a:pPr algn="r" fontAlgn="b"/>
                      <a:r>
                        <a:rPr lang="en-US" sz="1200" u="none" strike="noStrike">
                          <a:effectLst/>
                        </a:rPr>
                        <a:t>90618</a:t>
                      </a:r>
                      <a:endParaRPr lang="en-US" sz="1200" b="0" i="0" u="none" strike="noStrike">
                        <a:effectLst/>
                        <a:latin typeface="Arial" panose="020B0604020202020204" pitchFamily="34" charset="0"/>
                      </a:endParaRPr>
                    </a:p>
                  </a:txBody>
                  <a:tcPr marL="5051" marR="5051" marT="5051" marB="0" anchor="b"/>
                </a:tc>
                <a:extLst>
                  <a:ext uri="{0D108BD9-81ED-4DB2-BD59-A6C34878D82A}">
                    <a16:rowId xmlns:a16="http://schemas.microsoft.com/office/drawing/2014/main" val="3534971809"/>
                  </a:ext>
                </a:extLst>
              </a:tr>
              <a:tr h="844732">
                <a:tc>
                  <a:txBody>
                    <a:bodyPr/>
                    <a:lstStyle/>
                    <a:p>
                      <a:pPr algn="l" fontAlgn="b"/>
                      <a:r>
                        <a:rPr lang="en-US" sz="1200" u="none" strike="noStrike">
                          <a:effectLst/>
                        </a:rPr>
                        <a:t>B Rolfe</a:t>
                      </a:r>
                      <a:endParaRPr lang="en-US" sz="1200" b="0" i="0" u="none" strike="noStrike">
                        <a:effectLst/>
                        <a:latin typeface="Arial" panose="020B0604020202020204" pitchFamily="34" charset="0"/>
                      </a:endParaRPr>
                    </a:p>
                  </a:txBody>
                  <a:tcPr marL="5051" marR="5051" marT="5051" marB="0" anchor="b"/>
                </a:tc>
                <a:tc>
                  <a:txBody>
                    <a:bodyPr/>
                    <a:lstStyle/>
                    <a:p>
                      <a:pPr algn="l" fontAlgn="b"/>
                      <a:r>
                        <a:rPr lang="en-US" sz="1200" u="none" strike="noStrike">
                          <a:effectLst/>
                        </a:rPr>
                        <a:t>BCA</a:t>
                      </a:r>
                      <a:endParaRPr lang="en-US" sz="1200" b="0" i="0" u="none" strike="noStrike">
                        <a:effectLst/>
                        <a:latin typeface="Arial" panose="020B0604020202020204" pitchFamily="34" charset="0"/>
                      </a:endParaRPr>
                    </a:p>
                  </a:txBody>
                  <a:tcPr marL="5051" marR="5051" marT="5051" marB="0" anchor="b"/>
                </a:tc>
                <a:tc>
                  <a:txBody>
                    <a:bodyPr/>
                    <a:lstStyle/>
                    <a:p>
                      <a:pPr algn="l" fontAlgn="b"/>
                      <a:r>
                        <a:rPr lang="en-US" sz="1200" u="none" strike="noStrike" dirty="0">
                          <a:effectLst/>
                        </a:rPr>
                        <a:t>802.15.4-2015</a:t>
                      </a:r>
                      <a:endParaRPr lang="en-US" sz="1200" b="0" i="0" u="none" strike="noStrike" dirty="0">
                        <a:effectLst/>
                        <a:latin typeface="Arial" panose="020B0604020202020204" pitchFamily="34" charset="0"/>
                      </a:endParaRPr>
                    </a:p>
                  </a:txBody>
                  <a:tcPr marL="5051" marR="5051" marT="5051" marB="0" anchor="b"/>
                </a:tc>
                <a:tc>
                  <a:txBody>
                    <a:bodyPr/>
                    <a:lstStyle/>
                    <a:p>
                      <a:pPr algn="l" fontAlgn="b"/>
                      <a:r>
                        <a:rPr lang="en-US" sz="1200" u="none" strike="noStrike">
                          <a:effectLst/>
                        </a:rPr>
                        <a:t>6.2.5.1</a:t>
                      </a:r>
                      <a:endParaRPr lang="en-US" sz="1200" b="0" i="0" u="none" strike="noStrike">
                        <a:effectLst/>
                        <a:latin typeface="Arial" panose="020B0604020202020204" pitchFamily="34" charset="0"/>
                      </a:endParaRPr>
                    </a:p>
                  </a:txBody>
                  <a:tcPr marL="5051" marR="5051" marT="5051" marB="0" anchor="b"/>
                </a:tc>
                <a:tc>
                  <a:txBody>
                    <a:bodyPr/>
                    <a:lstStyle/>
                    <a:p>
                      <a:pPr algn="r" fontAlgn="b"/>
                      <a:r>
                        <a:rPr lang="en-US" sz="1200" u="none" strike="noStrike">
                          <a:effectLst/>
                        </a:rPr>
                        <a:t>63</a:t>
                      </a:r>
                      <a:endParaRPr lang="en-US" sz="1200" b="0" i="0" u="none" strike="noStrike">
                        <a:effectLst/>
                        <a:latin typeface="Arial" panose="020B0604020202020204" pitchFamily="34" charset="0"/>
                      </a:endParaRPr>
                    </a:p>
                  </a:txBody>
                  <a:tcPr marL="5051" marR="5051" marT="5051" marB="0" anchor="b"/>
                </a:tc>
                <a:tc>
                  <a:txBody>
                    <a:bodyPr/>
                    <a:lstStyle/>
                    <a:p>
                      <a:pPr algn="l" fontAlgn="b"/>
                      <a:r>
                        <a:rPr lang="en-US" sz="1200" u="none" strike="noStrike">
                          <a:effectLst/>
                        </a:rPr>
                        <a:t>Figure 6.5</a:t>
                      </a:r>
                      <a:endParaRPr lang="en-US" sz="1200" b="0" i="0" u="none" strike="noStrike">
                        <a:effectLst/>
                        <a:latin typeface="Arial" panose="020B0604020202020204" pitchFamily="34" charset="0"/>
                      </a:endParaRPr>
                    </a:p>
                  </a:txBody>
                  <a:tcPr marL="5051" marR="5051" marT="5051" marB="0" anchor="b"/>
                </a:tc>
                <a:tc>
                  <a:txBody>
                    <a:bodyPr/>
                    <a:lstStyle/>
                    <a:p>
                      <a:pPr algn="l" fontAlgn="ctr"/>
                      <a:r>
                        <a:rPr lang="en-US" sz="1200" u="none" strike="noStrike">
                          <a:effectLst/>
                        </a:rPr>
                        <a:t>two blocks within figure Figure 6-5—CSMA-CA algorithm stating "NB = NB+1, CW = CW₀,  BE = min(BE+1, macMaxBe)" are incorrect</a:t>
                      </a:r>
                      <a:endParaRPr lang="en-US" sz="1200" b="0" i="0" u="none" strike="noStrike">
                        <a:solidFill>
                          <a:srgbClr val="000000"/>
                        </a:solidFill>
                        <a:effectLst/>
                        <a:latin typeface="Arial" panose="020B0604020202020204" pitchFamily="34" charset="0"/>
                      </a:endParaRPr>
                    </a:p>
                  </a:txBody>
                  <a:tcPr marL="5051" marR="5051" marT="5051" marB="0" anchor="ctr"/>
                </a:tc>
                <a:tc>
                  <a:txBody>
                    <a:bodyPr/>
                    <a:lstStyle/>
                    <a:p>
                      <a:pPr algn="l" fontAlgn="b"/>
                      <a:r>
                        <a:rPr lang="en-US" sz="1200" u="none" strike="noStrike">
                          <a:effectLst/>
                        </a:rPr>
                        <a:t>replace with NB = NB+1, CW = CW₀, BE = min(BE+1, macMinBe)</a:t>
                      </a:r>
                      <a:endParaRPr lang="en-US" sz="1200" b="0" i="0" u="none" strike="noStrike">
                        <a:effectLst/>
                        <a:latin typeface="Arial" panose="020B0604020202020204" pitchFamily="34" charset="0"/>
                      </a:endParaRPr>
                    </a:p>
                  </a:txBody>
                  <a:tcPr marL="5051" marR="5051" marT="5051" marB="0" anchor="b"/>
                </a:tc>
                <a:tc>
                  <a:txBody>
                    <a:bodyPr/>
                    <a:lstStyle/>
                    <a:p>
                      <a:pPr algn="l" fontAlgn="b"/>
                      <a:r>
                        <a:rPr lang="en-US" sz="1200" u="none" strike="noStrike" dirty="0">
                          <a:effectLst/>
                        </a:rPr>
                        <a:t>None</a:t>
                      </a:r>
                      <a:endParaRPr lang="en-US" sz="1200" b="0" i="0" u="none" strike="noStrike" dirty="0">
                        <a:effectLst/>
                        <a:latin typeface="Arial" panose="020B0604020202020204" pitchFamily="34" charset="0"/>
                      </a:endParaRPr>
                    </a:p>
                  </a:txBody>
                  <a:tcPr marL="5051" marR="5051" marT="5051" marB="0" anchor="b"/>
                </a:tc>
                <a:tc>
                  <a:txBody>
                    <a:bodyPr/>
                    <a:lstStyle/>
                    <a:p>
                      <a:pPr algn="r" fontAlgn="b"/>
                      <a:r>
                        <a:rPr lang="en-US" sz="1200" u="none" strike="noStrike" dirty="0">
                          <a:effectLst/>
                        </a:rPr>
                        <a:t>90918</a:t>
                      </a:r>
                      <a:endParaRPr lang="en-US" sz="1200" b="0" i="0" u="none" strike="noStrike" dirty="0">
                        <a:effectLst/>
                        <a:latin typeface="Arial" panose="020B0604020202020204" pitchFamily="34" charset="0"/>
                      </a:endParaRPr>
                    </a:p>
                  </a:txBody>
                  <a:tcPr marL="5051" marR="5051" marT="5051" marB="0" anchor="b"/>
                </a:tc>
                <a:extLst>
                  <a:ext uri="{0D108BD9-81ED-4DB2-BD59-A6C34878D82A}">
                    <a16:rowId xmlns:a16="http://schemas.microsoft.com/office/drawing/2014/main" val="2630009923"/>
                  </a:ext>
                </a:extLst>
              </a:tr>
            </a:tbl>
          </a:graphicData>
        </a:graphic>
      </p:graphicFrame>
    </p:spTree>
    <p:extLst>
      <p:ext uri="{BB962C8B-B14F-4D97-AF65-F5344CB8AC3E}">
        <p14:creationId xmlns:p14="http://schemas.microsoft.com/office/powerpoint/2010/main" val="10987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305800" cy="25323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a:t>Discussion on any issues with the Operations Manual (15-10-0235-19</a:t>
            </a:r>
            <a:r>
              <a:rPr lang="en-US" sz="2800" dirty="0"/>
              <a:t>)</a:t>
            </a:r>
          </a:p>
          <a:p>
            <a:pPr marL="1257300" lvl="2" indent="-342900">
              <a:buClr>
                <a:srgbClr val="FF0000"/>
              </a:buClr>
              <a:buFont typeface="Wingdings" charset="2"/>
              <a:buChar char="q"/>
            </a:pPr>
            <a:r>
              <a:rPr lang="en-US" sz="2000" dirty="0"/>
              <a:t>discussion the topic of 802.15 ANA registration of alternate cryptographic algorithms</a:t>
            </a:r>
          </a:p>
          <a:p>
            <a:pPr marL="1257300" lvl="2" indent="-342900">
              <a:buClr>
                <a:srgbClr val="FF0000"/>
              </a:buClr>
              <a:buFont typeface="Wingdings" charset="2"/>
              <a:buChar char="q"/>
            </a:pPr>
            <a:r>
              <a:rPr lang="en-US" sz="2000" dirty="0"/>
              <a:t>Discussion on adding a new type of group, i.e. a technical advisory group (TAG) to the OM</a:t>
            </a:r>
          </a:p>
          <a:p>
            <a:pPr marL="1714500" lvl="3" indent="-342900">
              <a:buClr>
                <a:srgbClr val="FF0000"/>
              </a:buClr>
              <a:buFont typeface="Wingdings" charset="2"/>
              <a:buChar char="q"/>
            </a:pPr>
            <a:r>
              <a:rPr lang="en-US" sz="2000" dirty="0"/>
              <a:t>e.g. Interest Group </a:t>
            </a:r>
            <a:r>
              <a:rPr lang="en-US" sz="2000" dirty="0" err="1"/>
              <a:t>TerraHertz</a:t>
            </a:r>
            <a:r>
              <a:rPr lang="en-US" sz="2000" dirty="0"/>
              <a:t> (IG-THZ) becoming a TAG</a:t>
            </a:r>
          </a:p>
        </p:txBody>
      </p:sp>
    </p:spTree>
    <p:extLst>
      <p:ext uri="{BB962C8B-B14F-4D97-AF65-F5344CB8AC3E}">
        <p14:creationId xmlns:p14="http://schemas.microsoft.com/office/powerpoint/2010/main" val="976539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a:t>SC IETF</a:t>
            </a:r>
          </a:p>
        </p:txBody>
      </p:sp>
      <p:sp>
        <p:nvSpPr>
          <p:cNvPr id="3" name="Content Placeholder 2"/>
          <p:cNvSpPr>
            <a:spLocks noGrp="1"/>
          </p:cNvSpPr>
          <p:nvPr>
            <p:ph idx="1"/>
          </p:nvPr>
        </p:nvSpPr>
        <p:spPr>
          <a:xfrm>
            <a:off x="152400" y="685800"/>
            <a:ext cx="8763000" cy="5562600"/>
          </a:xfrm>
        </p:spPr>
        <p:txBody>
          <a:bodyPr/>
          <a:lstStyle/>
          <a:p>
            <a:pPr>
              <a:buClr>
                <a:srgbClr val="FF0000"/>
              </a:buClr>
              <a:buFont typeface="Wingdings" charset="2"/>
              <a:buChar char="q"/>
            </a:pPr>
            <a:r>
              <a:rPr lang="en-US" sz="2800" dirty="0"/>
              <a:t>IETF 102 agenda for constrained WGs</a:t>
            </a:r>
          </a:p>
          <a:p>
            <a:pPr>
              <a:buClr>
                <a:srgbClr val="FF0000"/>
              </a:buClr>
              <a:buFont typeface="Wingdings" charset="2"/>
              <a:buChar char="q"/>
            </a:pPr>
            <a:r>
              <a:rPr lang="en-US" sz="2800" dirty="0"/>
              <a:t>Status Updates</a:t>
            </a:r>
          </a:p>
          <a:p>
            <a:pPr marL="742950"/>
            <a:r>
              <a:rPr lang="en-US" sz="2600" dirty="0"/>
              <a:t>6tisch</a:t>
            </a:r>
          </a:p>
          <a:p>
            <a:pPr marL="742950"/>
            <a:r>
              <a:rPr lang="en-US" sz="2600" dirty="0"/>
              <a:t>core</a:t>
            </a:r>
          </a:p>
          <a:p>
            <a:pPr marL="742950"/>
            <a:r>
              <a:rPr lang="en-US" sz="2600" dirty="0"/>
              <a:t>6lo</a:t>
            </a:r>
          </a:p>
          <a:p>
            <a:pPr marL="742950"/>
            <a:r>
              <a:rPr lang="en-US" sz="2600" dirty="0"/>
              <a:t>roll</a:t>
            </a:r>
          </a:p>
          <a:p>
            <a:pPr marL="742950"/>
            <a:r>
              <a:rPr lang="en-US" sz="2600" dirty="0"/>
              <a:t>suit</a:t>
            </a:r>
          </a:p>
          <a:p>
            <a:pPr marL="742950"/>
            <a:r>
              <a:rPr lang="en-US" sz="2600" dirty="0"/>
              <a:t>lp-wan </a:t>
            </a:r>
          </a:p>
        </p:txBody>
      </p:sp>
      <p:sp>
        <p:nvSpPr>
          <p:cNvPr id="4" name="Date Placeholder 3"/>
          <p:cNvSpPr>
            <a:spLocks noGrp="1"/>
          </p:cNvSpPr>
          <p:nvPr>
            <p:ph type="dt" sz="half" idx="10"/>
          </p:nvPr>
        </p:nvSpPr>
        <p:spPr/>
        <p:txBody>
          <a:bodyPr/>
          <a:lstStyle/>
          <a:p>
            <a:pPr>
              <a:defRPr/>
            </a:pPr>
            <a:r>
              <a:rPr lang="en-US"/>
              <a:t>&lt;Sept 2018&gt;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160942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772400" cy="1066800"/>
          </a:xfrm>
        </p:spPr>
        <p:txBody>
          <a:bodyPr/>
          <a:lstStyle/>
          <a:p>
            <a:r>
              <a:rPr lang="en-US" dirty="0"/>
              <a:t>SC IETG 6tisch</a:t>
            </a:r>
          </a:p>
        </p:txBody>
      </p:sp>
      <p:sp>
        <p:nvSpPr>
          <p:cNvPr id="3" name="Content Placeholder 2"/>
          <p:cNvSpPr>
            <a:spLocks noGrp="1"/>
          </p:cNvSpPr>
          <p:nvPr>
            <p:ph idx="1"/>
          </p:nvPr>
        </p:nvSpPr>
        <p:spPr>
          <a:xfrm>
            <a:off x="457200" y="609600"/>
            <a:ext cx="7994361" cy="5943600"/>
          </a:xfrm>
        </p:spPr>
        <p:txBody>
          <a:bodyPr/>
          <a:lstStyle/>
          <a:p>
            <a:pPr marL="0" indent="0">
              <a:buNone/>
            </a:pPr>
            <a:r>
              <a:rPr lang="en-US" sz="1600" b="1" dirty="0"/>
              <a:t>Agenda</a:t>
            </a:r>
            <a:r>
              <a:rPr lang="en-US" sz="1600" b="1" dirty="0">
                <a:solidFill>
                  <a:srgbClr val="000090"/>
                </a:solidFill>
              </a:rPr>
              <a:t>: </a:t>
            </a:r>
            <a:r>
              <a:rPr lang="en-US" sz="1600" i="1" dirty="0">
                <a:solidFill>
                  <a:srgbClr val="000090"/>
                </a:solidFill>
                <a:hlinkClick r:id="rId2"/>
              </a:rPr>
              <a:t>https://datatracker.ietf.org/meeting/102/materials/agenda-102-6tisch-02</a:t>
            </a:r>
            <a:endParaRPr lang="en-US" sz="1000" i="1" dirty="0">
              <a:solidFill>
                <a:srgbClr val="000090"/>
              </a:solidFill>
            </a:endParaRPr>
          </a:p>
        </p:txBody>
      </p:sp>
      <p:sp>
        <p:nvSpPr>
          <p:cNvPr id="4" name="Date Placeholder 3"/>
          <p:cNvSpPr>
            <a:spLocks noGrp="1"/>
          </p:cNvSpPr>
          <p:nvPr>
            <p:ph type="dt" sz="half" idx="10"/>
          </p:nvPr>
        </p:nvSpPr>
        <p:spPr/>
        <p:txBody>
          <a:bodyPr/>
          <a:lstStyle/>
          <a:p>
            <a:pPr>
              <a:defRPr/>
            </a:pPr>
            <a:r>
              <a:rPr lang="en-US"/>
              <a:t>&lt;Sept 2018&gt;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139079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&lt;Sept 2018&gt;</a:t>
            </a:r>
            <a:endParaRPr lang="en-US" dirty="0"/>
          </a:p>
        </p:txBody>
      </p:sp>
      <p:sp>
        <p:nvSpPr>
          <p:cNvPr id="3" name="Footer Placeholder 2"/>
          <p:cNvSpPr>
            <a:spLocks noGrp="1"/>
          </p:cNvSpPr>
          <p:nvPr>
            <p:ph type="ftr" sz="quarter" idx="11"/>
          </p:nvPr>
        </p:nvSpPr>
        <p:spPr/>
        <p:txBody>
          <a:bodyPr/>
          <a:lstStyle/>
          <a:p>
            <a:pPr>
              <a:defRPr/>
            </a:pPr>
            <a:r>
              <a:rPr lang="en-US"/>
              <a:t>&lt;Pat Kinney&gt;, &lt;Kinney Consulting LLC&gt;</a:t>
            </a:r>
          </a:p>
        </p:txBody>
      </p:sp>
      <p:sp>
        <p:nvSpPr>
          <p:cNvPr id="4" name="Slide Number Placeholder 3"/>
          <p:cNvSpPr>
            <a:spLocks noGrp="1"/>
          </p:cNvSpPr>
          <p:nvPr>
            <p:ph type="sldNum" sz="quarter" idx="12"/>
          </p:nvPr>
        </p:nvSpPr>
        <p:spPr/>
        <p:txBody>
          <a:bodyPr/>
          <a:lstStyle/>
          <a:p>
            <a:pPr>
              <a:defRPr/>
            </a:pPr>
            <a:r>
              <a:rPr lang="en-US"/>
              <a:t>Slide </a:t>
            </a:r>
            <a:fld id="{03628903-88D7-C74D-8D58-8597ECE2BB7F}" type="slidenum">
              <a:rPr lang="en-US" smtClean="0"/>
              <a:pPr>
                <a:defRPr/>
              </a:pPr>
              <a:t>14</a:t>
            </a:fld>
            <a:endParaRPr lang="en-US"/>
          </a:p>
        </p:txBody>
      </p:sp>
      <p:sp>
        <p:nvSpPr>
          <p:cNvPr id="5" name="Rectangle 4"/>
          <p:cNvSpPr/>
          <p:nvPr/>
        </p:nvSpPr>
        <p:spPr>
          <a:xfrm>
            <a:off x="304800" y="2133600"/>
            <a:ext cx="8534400" cy="954107"/>
          </a:xfrm>
          <a:prstGeom prst="rect">
            <a:avLst/>
          </a:prstGeom>
        </p:spPr>
        <p:txBody>
          <a:bodyPr wrap="square">
            <a:spAutoFit/>
          </a:bodyPr>
          <a:lstStyle/>
          <a:p>
            <a:pPr marL="457200" indent="-457200" eaLnBrk="0" fontAlgn="b" hangingPunct="0">
              <a:buClr>
                <a:srgbClr val="FF0000"/>
              </a:buClr>
              <a:buFont typeface="Wingdings" charset="0"/>
              <a:buChar char="q"/>
            </a:pPr>
            <a:r>
              <a:rPr lang="en-US" sz="2800" b="1" dirty="0"/>
              <a:t>presentation requests:</a:t>
            </a:r>
          </a:p>
          <a:p>
            <a:pPr marL="914400" lvl="1" indent="-457200" eaLnBrk="0" fontAlgn="b" hangingPunct="0">
              <a:buClr>
                <a:srgbClr val="FF0000"/>
              </a:buClr>
              <a:buFont typeface="Wingdings" charset="0"/>
              <a:buChar char="q"/>
            </a:pPr>
            <a:endParaRPr lang="en-US" sz="2800" b="1" dirty="0"/>
          </a:p>
        </p:txBody>
      </p:sp>
      <p:sp>
        <p:nvSpPr>
          <p:cNvPr id="6" name="Rectangle 5"/>
          <p:cNvSpPr/>
          <p:nvPr/>
        </p:nvSpPr>
        <p:spPr>
          <a:xfrm>
            <a:off x="3124200" y="685800"/>
            <a:ext cx="2209800" cy="646331"/>
          </a:xfrm>
          <a:prstGeom prst="rect">
            <a:avLst/>
          </a:prstGeom>
        </p:spPr>
        <p:txBody>
          <a:bodyPr wrap="square">
            <a:spAutoFit/>
          </a:bodyPr>
          <a:lstStyle/>
          <a:p>
            <a:r>
              <a:rPr lang="en-US" sz="3600" b="1" dirty="0"/>
              <a:t>SC WNG</a:t>
            </a:r>
            <a:endParaRPr lang="en-US" sz="3600" dirty="0"/>
          </a:p>
        </p:txBody>
      </p:sp>
    </p:spTree>
    <p:extLst>
      <p:ext uri="{BB962C8B-B14F-4D97-AF65-F5344CB8AC3E}">
        <p14:creationId xmlns:p14="http://schemas.microsoft.com/office/powerpoint/2010/main" val="3970316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96786" y="1066800"/>
            <a:ext cx="8915400" cy="3733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a:t>Changes with Existing Standards: </a:t>
            </a:r>
          </a:p>
          <a:p>
            <a:pPr marL="1257300" lvl="2" indent="-342900">
              <a:buClr>
                <a:srgbClr val="FF0000"/>
              </a:buClr>
              <a:buFont typeface="Wingdings" charset="2"/>
              <a:buChar char="q"/>
            </a:pPr>
            <a:r>
              <a:rPr lang="en-US" sz="1800" dirty="0"/>
              <a:t>2 requests for changes were discussed (15-12-0</a:t>
            </a:r>
          </a:p>
          <a:p>
            <a:pPr marL="800100" lvl="1" indent="-342900">
              <a:buClr>
                <a:srgbClr val="FF0000"/>
              </a:buClr>
              <a:buFont typeface="Wingdings" charset="2"/>
              <a:buChar char="q"/>
            </a:pPr>
            <a:r>
              <a:rPr lang="en-US" sz="1800" b="1" dirty="0"/>
              <a:t>Changes with Operations Manual: </a:t>
            </a:r>
          </a:p>
          <a:p>
            <a:pPr marL="1257300" lvl="2" indent="-342900">
              <a:buClr>
                <a:srgbClr val="FF0000"/>
              </a:buClr>
              <a:buFont typeface="Wingdings" charset="2"/>
              <a:buChar char="q"/>
            </a:pPr>
            <a:r>
              <a:rPr lang="en-US" sz="1800" dirty="0"/>
              <a:t>We intend to discuss the topic of 802.15 ANA registration of alternate cryptographic algorithms at the November 2018 session</a:t>
            </a:r>
          </a:p>
          <a:p>
            <a:pPr marL="1257300" lvl="2" indent="-342900">
              <a:buClr>
                <a:srgbClr val="FF0000"/>
              </a:buClr>
              <a:buFont typeface="Wingdings" charset="2"/>
              <a:buChar char="q"/>
            </a:pPr>
            <a:r>
              <a:rPr lang="en-US" sz="1800" dirty="0"/>
              <a:t>We intend to discuss adding a new type of group, i.e. technical advisory group (TAG) to the OM at the November session</a:t>
            </a:r>
          </a:p>
          <a:p>
            <a:pPr marL="342900" indent="-342900">
              <a:buClr>
                <a:srgbClr val="FF0000"/>
              </a:buClr>
              <a:buFont typeface="Wingdings" charset="2"/>
              <a:buChar char="q"/>
            </a:pPr>
            <a:r>
              <a:rPr lang="en-US" sz="1600" b="1" dirty="0"/>
              <a:t>SC WNG</a:t>
            </a:r>
          </a:p>
          <a:p>
            <a:pPr marL="800100" lvl="1" indent="-342900">
              <a:buClr>
                <a:srgbClr val="FF0000"/>
              </a:buClr>
              <a:buFont typeface="Wingdings" charset="2"/>
              <a:buChar char="q"/>
            </a:pPr>
            <a:r>
              <a:rPr lang="en-US" sz="1600" b="1" dirty="0"/>
              <a:t>One presentation was made on the subject of Static Header Compression</a:t>
            </a:r>
          </a:p>
          <a:p>
            <a:pPr marL="342900" indent="-342900">
              <a:buClr>
                <a:srgbClr val="FF0000"/>
              </a:buClr>
              <a:buFont typeface="Wingdings" charset="2"/>
              <a:buChar char="q"/>
            </a:pPr>
            <a:endParaRPr lang="en-US" sz="1600" b="1" dirty="0"/>
          </a:p>
          <a:p>
            <a:pPr marL="342900" indent="-342900">
              <a:buClr>
                <a:srgbClr val="FF0000"/>
              </a:buClr>
              <a:buFont typeface="Wingdings" charset="2"/>
              <a:buChar char="q"/>
            </a:pPr>
            <a:r>
              <a:rPr lang="en-US" sz="1600" b="1" dirty="0"/>
              <a:t>IETF</a:t>
            </a:r>
          </a:p>
          <a:p>
            <a:pPr marL="800100" lvl="1" indent="-342900">
              <a:buClr>
                <a:srgbClr val="FF0000"/>
              </a:buClr>
              <a:buFont typeface="Wingdings" charset="2"/>
              <a:buChar char="q"/>
            </a:pPr>
            <a:r>
              <a:rPr lang="en-US" sz="1600" b="1" dirty="0"/>
              <a:t>Reviewed status results for IETF Constrained WGs at IETF 102: </a:t>
            </a:r>
          </a:p>
          <a:p>
            <a:pPr marL="1257300" lvl="2" indent="-342900">
              <a:buClr>
                <a:srgbClr val="FF0000"/>
              </a:buClr>
              <a:buFont typeface="Wingdings" charset="2"/>
              <a:buChar char="q"/>
            </a:pPr>
            <a:r>
              <a:rPr lang="en-US" sz="1600" dirty="0"/>
              <a:t>6tisch, Core, 6lo, Roll, lp-wan, suit</a:t>
            </a:r>
          </a:p>
        </p:txBody>
      </p:sp>
    </p:spTree>
    <p:extLst>
      <p:ext uri="{BB962C8B-B14F-4D97-AF65-F5344CB8AC3E}">
        <p14:creationId xmlns:p14="http://schemas.microsoft.com/office/powerpoint/2010/main" val="168877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33794"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34818"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447800"/>
            <a:ext cx="8686800" cy="274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3200" b="1" dirty="0"/>
              <a:t>SC Maintenance   			</a:t>
            </a:r>
            <a:r>
              <a:rPr lang="en-US" sz="2400" b="1" dirty="0"/>
              <a:t>Monday 10 Sept, PM1 </a:t>
            </a:r>
          </a:p>
          <a:p>
            <a:pPr marL="800100" lvl="1" indent="-342900">
              <a:buClr>
                <a:srgbClr val="FF0000"/>
              </a:buClr>
              <a:buFont typeface="Wingdings" charset="2"/>
              <a:buChar char="q"/>
            </a:pPr>
            <a:r>
              <a:rPr lang="en-US" sz="2400" b="1" dirty="0"/>
              <a:t>Discuss requested changes with Existing Standards</a:t>
            </a:r>
          </a:p>
          <a:p>
            <a:pPr marL="800100" lvl="1" indent="-342900">
              <a:buClr>
                <a:srgbClr val="FF0000"/>
              </a:buClr>
              <a:buFont typeface="Wingdings" charset="2"/>
              <a:buChar char="q"/>
            </a:pPr>
            <a:r>
              <a:rPr lang="en-US" sz="2400" b="1" dirty="0"/>
              <a:t>Discuss requested changes with Operations Manual</a:t>
            </a:r>
          </a:p>
          <a:p>
            <a:pPr marL="0" lvl="1">
              <a:buClr>
                <a:srgbClr val="FF0000"/>
              </a:buClr>
              <a:buFont typeface="Wingdings" charset="2"/>
              <a:buChar char="q"/>
              <a:tabLst>
                <a:tab pos="5091113" algn="l"/>
              </a:tabLst>
            </a:pPr>
            <a:r>
              <a:rPr lang="en-US" sz="3200" b="1" dirty="0"/>
              <a:t>SC WNG  	</a:t>
            </a:r>
            <a:r>
              <a:rPr lang="en-US" sz="2400" b="1" dirty="0"/>
              <a:t>Wednesday 12 Sept, AM2</a:t>
            </a:r>
          </a:p>
          <a:p>
            <a:pPr marL="457200" indent="-457200" eaLnBrk="0" fontAlgn="b" hangingPunct="0">
              <a:buClr>
                <a:srgbClr val="FF0000"/>
              </a:buClr>
              <a:buFont typeface="Wingdings" charset="0"/>
              <a:buChar char="q"/>
              <a:tabLst>
                <a:tab pos="5197475" algn="l"/>
              </a:tabLst>
            </a:pPr>
            <a:r>
              <a:rPr lang="en-US" sz="3200" b="1" dirty="0"/>
              <a:t>SC IETF 	</a:t>
            </a:r>
            <a:r>
              <a:rPr lang="en-US" sz="2400" b="1" dirty="0"/>
              <a:t>Thursday 13 Sept, PM1 </a:t>
            </a:r>
          </a:p>
          <a:p>
            <a:pPr marL="800100" lvl="1" indent="-342900">
              <a:buClr>
                <a:srgbClr val="FF0000"/>
              </a:buClr>
              <a:buFont typeface="Wingdings" charset="2"/>
              <a:buChar char="q"/>
            </a:pPr>
            <a:r>
              <a:rPr lang="en-US" sz="2400" b="1" dirty="0"/>
              <a:t>IETF-102 Accomplishments: 6tisch, core, 6lo, roll, suit, lp-wan</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47250</TotalTime>
  <Words>1228</Words>
  <Application>Microsoft Macintosh PowerPoint</Application>
  <PresentationFormat>On-screen Show (4:3)</PresentationFormat>
  <Paragraphs>219</Paragraphs>
  <Slides>15</Slides>
  <Notes>8</Notes>
  <HiddenSlides>3</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ＭＳ Ｐゴシック</vt:lpstr>
      <vt:lpstr>Arial</vt:lpstr>
      <vt:lpstr>Calibri</vt:lpstr>
      <vt:lpstr>Helvetica</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Maintenance</vt:lpstr>
      <vt:lpstr>SC IETF</vt:lpstr>
      <vt:lpstr>SC IETG 6tisch</vt:lpstr>
      <vt:lpstr>PowerPoint Presentation</vt:lpstr>
      <vt:lpstr>SC Accomplishments</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Waikoloa</dc:title>
  <dc:subject>IEEE 802.15 &lt;SC Report&gt;</dc:subject>
  <dc:creator>Pat Kinney</dc:creator>
  <cp:keywords/>
  <dc:description>&lt;15-18--00-0mag&gt;</dc:description>
  <cp:lastModifiedBy>pat@kinneys.us</cp:lastModifiedBy>
  <cp:revision>1006</cp:revision>
  <cp:lastPrinted>2016-07-25T16:00:41Z</cp:lastPrinted>
  <dcterms:created xsi:type="dcterms:W3CDTF">2009-07-12T16:25:16Z</dcterms:created>
  <dcterms:modified xsi:type="dcterms:W3CDTF">2018-09-10T22:09:40Z</dcterms:modified>
  <cp:category/>
</cp:coreProperties>
</file>