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87" r:id="rId2"/>
    <p:sldId id="345" r:id="rId3"/>
    <p:sldId id="346" r:id="rId4"/>
    <p:sldId id="347" r:id="rId5"/>
    <p:sldId id="348" r:id="rId6"/>
    <p:sldId id="349" r:id="rId7"/>
    <p:sldId id="323" r:id="rId8"/>
    <p:sldId id="344" r:id="rId9"/>
    <p:sldId id="342" r:id="rId10"/>
    <p:sldId id="343" r:id="rId11"/>
    <p:sldId id="322" r:id="rId12"/>
    <p:sldId id="315" r:id="rId13"/>
    <p:sldId id="319"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45"/>
            <p14:sldId id="346"/>
            <p14:sldId id="347"/>
            <p14:sldId id="348"/>
            <p14:sldId id="349"/>
            <p14:sldId id="323"/>
            <p14:sldId id="344"/>
            <p14:sldId id="342"/>
            <p14:sldId id="343"/>
          </p14:sldIdLst>
        </p14:section>
        <p14:section name="Meeting Section" id="{423C3B5B-A901-8240-AD93-EF2BDAB31CDF}">
          <p14:sldIdLst/>
        </p14:section>
        <p14:section name="Back up slides" id="{745B0C6E-9DCA-A44A-B310-3606DBDE587C}">
          <p14:sldIdLst/>
        </p14:section>
        <p14:section name="Closing Report" id="{D1985612-97DB-154D-A772-78B42F343021}">
          <p14:sldIdLst>
            <p14:sldId id="322"/>
            <p14:sldId id="315"/>
            <p14:sldId id="31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22" autoAdjust="0"/>
    <p:restoredTop sz="86395" autoAdjust="0"/>
  </p:normalViewPr>
  <p:slideViewPr>
    <p:cSldViewPr>
      <p:cViewPr varScale="1">
        <p:scale>
          <a:sx n="116" d="100"/>
          <a:sy n="116" d="100"/>
        </p:scale>
        <p:origin x="1320"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4" d="100"/>
          <a:sy n="94" d="100"/>
        </p:scale>
        <p:origin x="3728"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xfrm>
            <a:off x="3467100" y="-119737"/>
            <a:ext cx="2814638" cy="430887"/>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802.15-&lt;15-18-0427-00-0012&gt;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1AE1557A-DB97-924D-9420-DCE07BB34ECC}"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FD1042E-45D2-6042-8C5F-3C70A59B1E17}"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a:latin typeface="Times New Roman" charset="0"/>
                <a:ea typeface="ＭＳ Ｐゴシック" charset="0"/>
                <a:cs typeface="ＭＳ Ｐゴシック" charset="0"/>
              </a:rPr>
              <a:t>Sincere thanks</a:t>
            </a:r>
            <a:r>
              <a:rPr lang="en-GB" baseline="0" dirty="0">
                <a:latin typeface="Times New Roman" charset="0"/>
                <a:ea typeface="ＭＳ Ｐゴシック" charset="0"/>
                <a:cs typeface="ＭＳ Ｐゴシック" charset="0"/>
              </a:rPr>
              <a:t> to Charley and Yokota-san: </a:t>
            </a:r>
            <a:r>
              <a:rPr lang="en-GB" dirty="0">
                <a:latin typeface="Times New Roman" charset="0"/>
                <a:ea typeface="ＭＳ Ｐゴシック" charset="0"/>
                <a:cs typeface="ＭＳ Ｐゴシック" charset="0"/>
              </a:rPr>
              <a:t>ah-</a:t>
            </a:r>
            <a:r>
              <a:rPr lang="en-GB" dirty="0" err="1">
                <a:latin typeface="Times New Roman" charset="0"/>
                <a:ea typeface="ＭＳ Ｐゴシック" charset="0"/>
                <a:cs typeface="ＭＳ Ｐゴシック" charset="0"/>
              </a:rPr>
              <a:t>ree</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gah-toh-oo</a:t>
            </a:r>
            <a:r>
              <a:rPr lang="en-GB" dirty="0">
                <a:latin typeface="Times New Roman" charset="0"/>
                <a:ea typeface="ＭＳ Ｐゴシック" charset="0"/>
                <a:cs typeface="ＭＳ Ｐゴシック" charset="0"/>
              </a:rPr>
              <a:t> go-</a:t>
            </a:r>
            <a:r>
              <a:rPr lang="en-GB" dirty="0" err="1">
                <a:latin typeface="Times New Roman" charset="0"/>
                <a:ea typeface="ＭＳ Ｐゴシック" charset="0"/>
                <a:cs typeface="ＭＳ Ｐゴシック" charset="0"/>
              </a:rPr>
              <a:t>za</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ee</a:t>
            </a:r>
            <a:r>
              <a:rPr lang="en-GB" dirty="0">
                <a:latin typeface="Times New Roman" charset="0"/>
                <a:ea typeface="ＭＳ Ｐゴシック" charset="0"/>
                <a:cs typeface="ＭＳ Ｐゴシック" charset="0"/>
              </a:rPr>
              <a:t>-ma-</a:t>
            </a:r>
            <a:r>
              <a:rPr lang="en-GB" dirty="0" err="1">
                <a:latin typeface="Times New Roman" charset="0"/>
                <a:ea typeface="ＭＳ Ｐゴシック" charset="0"/>
                <a:cs typeface="ＭＳ Ｐゴシック" charset="0"/>
              </a:rPr>
              <a:t>shi</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tah</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a:latin typeface="Times New Roman" charset="0"/>
                <a:ea typeface="ＭＳ Ｐゴシック" charset="0"/>
                <a:cs typeface="ＭＳ Ｐゴシック" charset="0"/>
              </a:rPr>
              <a:t>Sincere thanks</a:t>
            </a:r>
            <a:r>
              <a:rPr lang="en-GB" baseline="0" dirty="0">
                <a:latin typeface="Times New Roman" charset="0"/>
                <a:ea typeface="ＭＳ Ｐゴシック" charset="0"/>
                <a:cs typeface="ＭＳ Ｐゴシック" charset="0"/>
              </a:rPr>
              <a:t> to Charley and Yokota-san: </a:t>
            </a:r>
            <a:r>
              <a:rPr lang="en-GB" dirty="0">
                <a:latin typeface="Times New Roman" charset="0"/>
                <a:ea typeface="ＭＳ Ｐゴシック" charset="0"/>
                <a:cs typeface="ＭＳ Ｐゴシック" charset="0"/>
              </a:rPr>
              <a:t>ah-</a:t>
            </a:r>
            <a:r>
              <a:rPr lang="en-GB" dirty="0" err="1">
                <a:latin typeface="Times New Roman" charset="0"/>
                <a:ea typeface="ＭＳ Ｐゴシック" charset="0"/>
                <a:cs typeface="ＭＳ Ｐゴシック" charset="0"/>
              </a:rPr>
              <a:t>ree</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gah-toh-oo</a:t>
            </a:r>
            <a:r>
              <a:rPr lang="en-GB" dirty="0">
                <a:latin typeface="Times New Roman" charset="0"/>
                <a:ea typeface="ＭＳ Ｐゴシック" charset="0"/>
                <a:cs typeface="ＭＳ Ｐゴシック" charset="0"/>
              </a:rPr>
              <a:t> go-</a:t>
            </a:r>
            <a:r>
              <a:rPr lang="en-GB" dirty="0" err="1">
                <a:latin typeface="Times New Roman" charset="0"/>
                <a:ea typeface="ＭＳ Ｐゴシック" charset="0"/>
                <a:cs typeface="ＭＳ Ｐゴシック" charset="0"/>
              </a:rPr>
              <a:t>za</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ee</a:t>
            </a:r>
            <a:r>
              <a:rPr lang="en-GB" dirty="0">
                <a:latin typeface="Times New Roman" charset="0"/>
                <a:ea typeface="ＭＳ Ｐゴシック" charset="0"/>
                <a:cs typeface="ＭＳ Ｐゴシック" charset="0"/>
              </a:rPr>
              <a:t>-ma-</a:t>
            </a:r>
            <a:r>
              <a:rPr lang="en-GB" dirty="0" err="1">
                <a:latin typeface="Times New Roman" charset="0"/>
                <a:ea typeface="ＭＳ Ｐゴシック" charset="0"/>
                <a:cs typeface="ＭＳ Ｐゴシック" charset="0"/>
              </a:rPr>
              <a:t>shi</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tah</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258981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&lt;Sept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&lt;Sept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&lt;Sept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&lt;Sept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&lt;Sept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&lt;Sept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&lt;Sept 2018&gt;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&lt;Sept 2018&gt;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&lt;Sept 2018&gt;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&lt;Sept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&lt;Sept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456"/>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a:t>&lt;Sept 2018&gt;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15-18-0427-01-0012</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90500" y="7620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TG12 ULI Report for Sept 2018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13 Sept 2018</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TG12 </a:t>
            </a:r>
            <a:r>
              <a:rPr lang="en-US" sz="1600" dirty="0">
                <a:latin typeface="Times New Roman" pitchFamily="18" charset="0"/>
                <a:ea typeface="ＭＳ Ｐゴシック" pitchFamily="-65" charset="-128"/>
                <a:cs typeface="+mn-cs"/>
              </a:rPr>
              <a:t>Report for Sept 2018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Report for the Sept 2018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&lt;Sept 2018&gt;</a:t>
            </a:r>
            <a:endParaRPr lang="en-US"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&lt;Sept 2018&gt;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1676400" y="228600"/>
            <a:ext cx="4800600" cy="990600"/>
          </a:xfrm>
        </p:spPr>
        <p:txBody>
          <a:bodyPr/>
          <a:lstStyle/>
          <a:p>
            <a:r>
              <a:rPr lang="en-US" b="1" dirty="0">
                <a:solidFill>
                  <a:srgbClr val="000000"/>
                </a:solidFill>
                <a:ea typeface="Lucida Grande"/>
                <a:cs typeface="Lucida Grande"/>
              </a:rPr>
              <a:t>Hello World Exercise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2" name="TextBox 1"/>
          <p:cNvSpPr txBox="1"/>
          <p:nvPr/>
        </p:nvSpPr>
        <p:spPr>
          <a:xfrm>
            <a:off x="304800" y="1143000"/>
            <a:ext cx="8534400" cy="5078313"/>
          </a:xfrm>
          <a:prstGeom prst="rect">
            <a:avLst/>
          </a:prstGeom>
          <a:noFill/>
        </p:spPr>
        <p:txBody>
          <a:bodyPr wrap="square" rtlCol="0">
            <a:spAutoFit/>
          </a:bodyPr>
          <a:lstStyle/>
          <a:p>
            <a:pPr marL="342900" indent="-342900">
              <a:buClr>
                <a:srgbClr val="FF0000"/>
              </a:buClr>
              <a:buFont typeface="Wingdings" charset="2"/>
              <a:buChar char="q"/>
            </a:pPr>
            <a:r>
              <a:rPr lang="en-US" sz="2800" b="1" dirty="0"/>
              <a:t>Purpose: </a:t>
            </a:r>
          </a:p>
          <a:p>
            <a:pPr marL="800100" lvl="1" indent="-342900">
              <a:buClr>
                <a:srgbClr val="FF0000"/>
              </a:buClr>
              <a:buFont typeface="Wingdings" charset="2"/>
              <a:buChar char="q"/>
            </a:pPr>
            <a:r>
              <a:rPr lang="en-US" sz="2400" b="1" dirty="0"/>
              <a:t>Compare proposals on various methods to implement profiles to simplify ULI upper level I/F</a:t>
            </a:r>
          </a:p>
          <a:p>
            <a:pPr marL="800100" lvl="1" indent="-342900">
              <a:buClr>
                <a:srgbClr val="FF0000"/>
              </a:buClr>
              <a:buFont typeface="Wingdings" charset="2"/>
              <a:buChar char="q"/>
            </a:pPr>
            <a:r>
              <a:rPr lang="en-US" sz="2400" b="1" dirty="0"/>
              <a:t>Expose unforeseen issues </a:t>
            </a:r>
            <a:endParaRPr lang="en-US" sz="2400" dirty="0"/>
          </a:p>
          <a:p>
            <a:pPr marL="342900" indent="-342900">
              <a:buClr>
                <a:srgbClr val="FF0000"/>
              </a:buClr>
              <a:buFont typeface="Wingdings" charset="2"/>
              <a:buChar char="q"/>
            </a:pPr>
            <a:r>
              <a:rPr lang="en-US" sz="2800" b="1" dirty="0"/>
              <a:t>Method:</a:t>
            </a:r>
          </a:p>
          <a:p>
            <a:pPr marL="800100" lvl="1" indent="-342900">
              <a:buClr>
                <a:srgbClr val="FF0000"/>
              </a:buClr>
              <a:buFont typeface="Wingdings" charset="2"/>
              <a:buChar char="q"/>
            </a:pPr>
            <a:r>
              <a:rPr lang="en-US" sz="2400" b="1" dirty="0"/>
              <a:t>Define radio operation scenarios w/</a:t>
            </a:r>
            <a:r>
              <a:rPr lang="en-US" sz="2400" b="1" dirty="0" err="1"/>
              <a:t>config</a:t>
            </a:r>
            <a:r>
              <a:rPr lang="en-US" sz="2400" b="1" dirty="0"/>
              <a:t> parameters:</a:t>
            </a:r>
          </a:p>
          <a:p>
            <a:pPr marL="1257300" lvl="2" indent="-342900">
              <a:buClr>
                <a:srgbClr val="FF0000"/>
              </a:buClr>
              <a:buFont typeface="Wingdings" charset="2"/>
              <a:buChar char="q"/>
            </a:pPr>
            <a:r>
              <a:rPr lang="en-US" sz="2400" b="1" dirty="0"/>
              <a:t>Wi-SUN scenario</a:t>
            </a:r>
          </a:p>
          <a:p>
            <a:pPr marL="1257300" lvl="2" indent="-342900">
              <a:buClr>
                <a:srgbClr val="FF0000"/>
              </a:buClr>
              <a:buFont typeface="Wingdings" charset="2"/>
              <a:buChar char="q"/>
            </a:pPr>
            <a:r>
              <a:rPr lang="en-US" sz="2400" b="1" dirty="0"/>
              <a:t>6tisch scenario</a:t>
            </a:r>
          </a:p>
          <a:p>
            <a:pPr marL="800100" lvl="1" indent="-342900">
              <a:buClr>
                <a:srgbClr val="FF0000"/>
              </a:buClr>
              <a:buFont typeface="Wingdings" charset="2"/>
              <a:buChar char="q"/>
            </a:pPr>
            <a:r>
              <a:rPr lang="en-US" sz="2400" b="1" dirty="0"/>
              <a:t>P Kinney to send out via TG12 reflector</a:t>
            </a:r>
          </a:p>
          <a:p>
            <a:pPr marL="342900" indent="-342900">
              <a:buClr>
                <a:srgbClr val="FF0000"/>
              </a:buClr>
              <a:buFont typeface="Wingdings" charset="2"/>
              <a:buChar char="q"/>
            </a:pPr>
            <a:r>
              <a:rPr lang="en-US" sz="2800" b="1" dirty="0"/>
              <a:t>Proposals:</a:t>
            </a:r>
          </a:p>
          <a:p>
            <a:pPr marL="800100" lvl="1" indent="-342900">
              <a:buClr>
                <a:srgbClr val="FF0000"/>
              </a:buClr>
              <a:buFont typeface="Wingdings" charset="2"/>
              <a:buChar char="q"/>
            </a:pPr>
            <a:r>
              <a:rPr lang="en-US" sz="2400" b="1" dirty="0"/>
              <a:t>Describe methodology</a:t>
            </a:r>
          </a:p>
          <a:p>
            <a:pPr marL="800100" lvl="1" indent="-342900">
              <a:buClr>
                <a:srgbClr val="FF0000"/>
              </a:buClr>
              <a:buFont typeface="Wingdings" charset="2"/>
              <a:buChar char="q"/>
            </a:pPr>
            <a:r>
              <a:rPr lang="en-US" sz="2400" b="1" dirty="0"/>
              <a:t>Set MAC/PHY up</a:t>
            </a:r>
          </a:p>
          <a:p>
            <a:pPr marL="800100" lvl="1" indent="-342900">
              <a:buClr>
                <a:srgbClr val="FF0000"/>
              </a:buClr>
              <a:buFont typeface="Wingdings" charset="2"/>
              <a:buChar char="q"/>
            </a:pPr>
            <a:r>
              <a:rPr lang="en-US" sz="2400" b="1" dirty="0"/>
              <a:t>Show step by step actions to send and receive packets</a:t>
            </a:r>
          </a:p>
        </p:txBody>
      </p:sp>
    </p:spTree>
    <p:extLst>
      <p:ext uri="{BB962C8B-B14F-4D97-AF65-F5344CB8AC3E}">
        <p14:creationId xmlns:p14="http://schemas.microsoft.com/office/powerpoint/2010/main" val="294638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&lt;Sept 2018&gt;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a:solidFill>
                  <a:srgbClr val="000000"/>
                </a:solidFill>
                <a:ea typeface="Lucida Grande"/>
                <a:cs typeface="Lucida Grande"/>
              </a:rPr>
              <a:t>Future Efforts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685800" y="1219200"/>
            <a:ext cx="7848600" cy="5109092"/>
          </a:xfrm>
          <a:prstGeom prst="rect">
            <a:avLst/>
          </a:prstGeom>
          <a:noFill/>
        </p:spPr>
        <p:txBody>
          <a:bodyPr wrap="square" numCol="1" rtlCol="0">
            <a:spAutoFit/>
          </a:bodyPr>
          <a:lstStyle/>
          <a:p>
            <a:r>
              <a:rPr lang="en-US" sz="2000" b="1" dirty="0"/>
              <a:t>Functional Module Technical Details</a:t>
            </a:r>
          </a:p>
          <a:p>
            <a:pPr marL="285750" indent="-285750">
              <a:buFont typeface="Arial"/>
              <a:buChar char="•"/>
            </a:pPr>
            <a:r>
              <a:rPr lang="en-US" sz="1800" b="1" dirty="0"/>
              <a:t>PDE			P Kinney</a:t>
            </a:r>
          </a:p>
          <a:p>
            <a:pPr marL="285750" indent="-285750">
              <a:buFont typeface="Arial"/>
              <a:buChar char="•"/>
            </a:pPr>
            <a:r>
              <a:rPr lang="en-US" sz="1800" b="1" dirty="0"/>
              <a:t>MMI			P Kinney	</a:t>
            </a:r>
          </a:p>
          <a:p>
            <a:pPr marL="285750" indent="-285750">
              <a:buFont typeface="Arial"/>
              <a:buChar char="•"/>
            </a:pPr>
            <a:r>
              <a:rPr lang="en-US" sz="1800" b="1" dirty="0"/>
              <a:t>Management Protocol	</a:t>
            </a:r>
          </a:p>
          <a:p>
            <a:pPr marL="285750" indent="-285750">
              <a:buFont typeface="Arial"/>
              <a:buChar char="•"/>
            </a:pPr>
            <a:r>
              <a:rPr lang="en-US" sz="1800" b="1" dirty="0" err="1"/>
              <a:t>PassThru</a:t>
            </a:r>
            <a:r>
              <a:rPr lang="en-US" sz="1800" b="1" dirty="0"/>
              <a:t>		C Perkins</a:t>
            </a:r>
          </a:p>
          <a:p>
            <a:pPr marL="285750" indent="-285750">
              <a:buFont typeface="Arial"/>
              <a:buChar char="•"/>
            </a:pPr>
            <a:r>
              <a:rPr lang="en-US" sz="1800" b="1" dirty="0"/>
              <a:t>6LoWPAN		</a:t>
            </a:r>
          </a:p>
          <a:p>
            <a:pPr marL="285750" indent="-285750">
              <a:buFont typeface="Arial"/>
              <a:buChar char="•"/>
            </a:pPr>
            <a:r>
              <a:rPr lang="en-US" sz="1800" b="1" dirty="0"/>
              <a:t>KMP			</a:t>
            </a:r>
          </a:p>
          <a:p>
            <a:pPr marL="285750" indent="-285750">
              <a:buFont typeface="Arial"/>
              <a:buChar char="•"/>
            </a:pPr>
            <a:r>
              <a:rPr lang="en-US" sz="1800" b="1" dirty="0"/>
              <a:t>802.1X		Kinney/Moskowitz		</a:t>
            </a:r>
          </a:p>
          <a:p>
            <a:pPr marL="285750" indent="-285750">
              <a:buFont typeface="Arial"/>
              <a:buChar char="•"/>
            </a:pPr>
            <a:r>
              <a:rPr lang="en-US" sz="1800" b="1" dirty="0"/>
              <a:t>L2R					</a:t>
            </a:r>
          </a:p>
          <a:p>
            <a:pPr marL="285750" indent="-285750">
              <a:buFont typeface="Arial"/>
              <a:buChar char="•"/>
            </a:pPr>
            <a:r>
              <a:rPr lang="en-US" sz="1800" b="1" dirty="0"/>
              <a:t>6tisch			</a:t>
            </a:r>
          </a:p>
          <a:p>
            <a:pPr marL="285750" indent="-285750">
              <a:buFont typeface="Arial"/>
              <a:buChar char="•"/>
            </a:pPr>
            <a:r>
              <a:rPr lang="en-US" sz="1800" b="1" dirty="0"/>
              <a:t>Ranging		B Verso</a:t>
            </a:r>
          </a:p>
          <a:p>
            <a:pPr marL="285750" indent="-285750">
              <a:buFont typeface="Arial"/>
              <a:buChar char="•"/>
            </a:pPr>
            <a:endParaRPr lang="en-US" sz="1800" b="1" dirty="0"/>
          </a:p>
          <a:p>
            <a:r>
              <a:rPr lang="en-US" sz="1800" b="1" dirty="0"/>
              <a:t>Functional Block Overview</a:t>
            </a:r>
          </a:p>
          <a:p>
            <a:pPr marL="342900" indent="-342900">
              <a:buFont typeface="Arial"/>
              <a:buChar char="•"/>
            </a:pPr>
            <a:r>
              <a:rPr lang="en-US" sz="1800" b="1" dirty="0"/>
              <a:t>How do they work?</a:t>
            </a:r>
          </a:p>
          <a:p>
            <a:pPr marL="342900" indent="-342900">
              <a:buFont typeface="Arial"/>
              <a:buChar char="•"/>
            </a:pPr>
            <a:r>
              <a:rPr lang="en-US" sz="1800" b="1" dirty="0"/>
              <a:t>What functions do they include?</a:t>
            </a:r>
          </a:p>
          <a:p>
            <a:pPr marL="342900" indent="-342900">
              <a:buFont typeface="Arial"/>
              <a:buChar char="•"/>
            </a:pPr>
            <a:r>
              <a:rPr lang="en-US" sz="1800" b="1" dirty="0"/>
              <a:t>How do the SAPs work? </a:t>
            </a:r>
          </a:p>
          <a:p>
            <a:pPr marL="342900" indent="-342900">
              <a:buFont typeface="Arial"/>
              <a:buChar char="•"/>
            </a:pPr>
            <a:r>
              <a:rPr lang="en-US" sz="1800" b="1" dirty="0"/>
              <a:t>What primitives are required?</a:t>
            </a:r>
          </a:p>
          <a:p>
            <a:pPr marL="342900" indent="-342900">
              <a:buFont typeface="Arial"/>
              <a:buChar char="•"/>
            </a:pPr>
            <a:r>
              <a:rPr lang="en-US" sz="1800" b="1" dirty="0"/>
              <a:t>What parameters are required?</a:t>
            </a:r>
          </a:p>
        </p:txBody>
      </p:sp>
    </p:spTree>
    <p:extLst>
      <p:ext uri="{BB962C8B-B14F-4D97-AF65-F5344CB8AC3E}">
        <p14:creationId xmlns:p14="http://schemas.microsoft.com/office/powerpoint/2010/main" val="1632005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&lt;Sept 2018&gt;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304800" y="533400"/>
            <a:ext cx="7772400" cy="990600"/>
          </a:xfrm>
        </p:spPr>
        <p:txBody>
          <a:bodyPr/>
          <a:lstStyle/>
          <a:p>
            <a:r>
              <a:rPr lang="en-US" b="1" dirty="0">
                <a:latin typeface="Times New Roman" charset="0"/>
                <a:ea typeface="ＭＳ Ｐゴシック" charset="0"/>
                <a:cs typeface="ＭＳ Ｐゴシック" charset="0"/>
              </a:rPr>
              <a:t>Meeting Accomplishments</a:t>
            </a:r>
            <a:br>
              <a:rPr lang="en-US" b="1" dirty="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686800" cy="472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344488" lvl="1" indent="-342900">
              <a:buClr>
                <a:srgbClr val="FF0000"/>
              </a:buClr>
              <a:buFont typeface="Wingdings" charset="2"/>
              <a:buChar char="q"/>
            </a:pPr>
            <a:endParaRPr lang="en-US" sz="2400" b="1" dirty="0"/>
          </a:p>
        </p:txBody>
      </p:sp>
      <p:sp>
        <p:nvSpPr>
          <p:cNvPr id="2" name="TextBox 1">
            <a:extLst>
              <a:ext uri="{FF2B5EF4-FFF2-40B4-BE49-F238E27FC236}">
                <a16:creationId xmlns:a16="http://schemas.microsoft.com/office/drawing/2014/main" id="{C6902000-9100-6E49-920B-0385387A82E5}"/>
              </a:ext>
            </a:extLst>
          </p:cNvPr>
          <p:cNvSpPr txBox="1"/>
          <p:nvPr/>
        </p:nvSpPr>
        <p:spPr>
          <a:xfrm>
            <a:off x="609600" y="1371600"/>
            <a:ext cx="8001000" cy="5201424"/>
          </a:xfrm>
          <a:prstGeom prst="rect">
            <a:avLst/>
          </a:prstGeom>
          <a:noFill/>
        </p:spPr>
        <p:txBody>
          <a:bodyPr wrap="square" rtlCol="0">
            <a:spAutoFit/>
          </a:bodyPr>
          <a:lstStyle/>
          <a:p>
            <a:r>
              <a:rPr lang="en-US" sz="2000" b="1" dirty="0"/>
              <a:t>Profiles</a:t>
            </a:r>
          </a:p>
          <a:p>
            <a:pPr marL="342900" indent="-342900">
              <a:buFont typeface="Arial" panose="020B0604020202020204" pitchFamily="34" charset="0"/>
              <a:buChar char="•"/>
            </a:pPr>
            <a:r>
              <a:rPr lang="en-US" sz="2000" dirty="0"/>
              <a:t>Defined hierarchal structure for Profile types</a:t>
            </a:r>
          </a:p>
          <a:p>
            <a:pPr marL="342900" indent="-342900">
              <a:buFont typeface="Arial" panose="020B0604020202020204" pitchFamily="34" charset="0"/>
              <a:buChar char="•"/>
            </a:pPr>
            <a:r>
              <a:rPr lang="en-US" sz="2000" dirty="0"/>
              <a:t>Defined naming for Profile types</a:t>
            </a:r>
          </a:p>
          <a:p>
            <a:pPr marL="342900" indent="-342900">
              <a:buFont typeface="Arial" panose="020B0604020202020204" pitchFamily="34" charset="0"/>
              <a:buChar char="•"/>
            </a:pPr>
            <a:r>
              <a:rPr lang="en-US" sz="2000" dirty="0"/>
              <a:t>Defined all profile types for Security Policy and TSCH</a:t>
            </a:r>
          </a:p>
          <a:p>
            <a:r>
              <a:rPr lang="en-US" sz="2000" b="1" dirty="0"/>
              <a:t>PDE Primitives</a:t>
            </a:r>
          </a:p>
          <a:p>
            <a:pPr marL="342900" indent="-342900">
              <a:buFont typeface="Arial" panose="020B0604020202020204" pitchFamily="34" charset="0"/>
              <a:buChar char="•"/>
            </a:pPr>
            <a:r>
              <a:rPr lang="en-US" sz="2000" dirty="0"/>
              <a:t>Reviewed PDE primitives</a:t>
            </a:r>
          </a:p>
          <a:p>
            <a:pPr marL="342900" indent="-342900">
              <a:buFont typeface="Arial" panose="020B0604020202020204" pitchFamily="34" charset="0"/>
              <a:buChar char="•"/>
            </a:pPr>
            <a:r>
              <a:rPr lang="en-US" sz="2000" dirty="0"/>
              <a:t>Drafted all PDE primitives, their parameters, their definitions</a:t>
            </a:r>
          </a:p>
          <a:p>
            <a:r>
              <a:rPr lang="en-US" sz="2000" b="1" dirty="0"/>
              <a:t>MMI Primitives</a:t>
            </a:r>
          </a:p>
          <a:p>
            <a:pPr marL="342900" indent="-342900">
              <a:buFont typeface="Arial" panose="020B0604020202020204" pitchFamily="34" charset="0"/>
              <a:buChar char="•"/>
            </a:pPr>
            <a:r>
              <a:rPr lang="en-US" sz="2000" dirty="0"/>
              <a:t>Reviewed MMI primitives</a:t>
            </a:r>
          </a:p>
          <a:p>
            <a:pPr marL="342900" indent="-342900">
              <a:buFont typeface="Arial" panose="020B0604020202020204" pitchFamily="34" charset="0"/>
              <a:buChar char="•"/>
            </a:pPr>
            <a:r>
              <a:rPr lang="en-US" sz="2000" dirty="0"/>
              <a:t>Drafted nine MMI primitives, their parameters, their definitions</a:t>
            </a:r>
          </a:p>
          <a:p>
            <a:r>
              <a:rPr lang="en-US" sz="2000" b="1" dirty="0"/>
              <a:t>TBD:</a:t>
            </a:r>
          </a:p>
          <a:p>
            <a:pPr marL="342900" indent="-342900">
              <a:buFont typeface="Arial" panose="020B0604020202020204" pitchFamily="34" charset="0"/>
              <a:buChar char="•"/>
            </a:pPr>
            <a:r>
              <a:rPr lang="en-US" sz="2000" dirty="0"/>
              <a:t>Draft Management Protocol Module, Pass Through Module, and Key Management Protocol Module</a:t>
            </a:r>
          </a:p>
          <a:p>
            <a:pPr marL="342900" indent="-342900">
              <a:buFont typeface="Arial" panose="020B0604020202020204" pitchFamily="34" charset="0"/>
              <a:buChar char="•"/>
            </a:pPr>
            <a:r>
              <a:rPr lang="en-US" sz="2000" dirty="0"/>
              <a:t>Finish drafting MMI primitives</a:t>
            </a:r>
          </a:p>
          <a:p>
            <a:pPr marL="342900" indent="-342900">
              <a:buFont typeface="Arial" panose="020B0604020202020204" pitchFamily="34" charset="0"/>
              <a:buChar char="•"/>
            </a:pPr>
            <a:r>
              <a:rPr lang="en-US" sz="2000" dirty="0"/>
              <a:t>Draft fragment/defragment aspects of MMI</a:t>
            </a:r>
          </a:p>
          <a:p>
            <a:endParaRPr lang="en-US" sz="2000" dirty="0"/>
          </a:p>
          <a:p>
            <a:endParaRPr lang="en-US" dirty="0"/>
          </a:p>
        </p:txBody>
      </p:sp>
    </p:spTree>
    <p:extLst>
      <p:ext uri="{BB962C8B-B14F-4D97-AF65-F5344CB8AC3E}">
        <p14:creationId xmlns:p14="http://schemas.microsoft.com/office/powerpoint/2010/main" val="10307036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&lt;Sept 2018&gt;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2668866294"/>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extLst>
                    <a:ext uri="{9D8B030D-6E8A-4147-A177-3AD203B41FA5}">
                      <a16:colId xmlns:a16="http://schemas.microsoft.com/office/drawing/2014/main" val="20000"/>
                    </a:ext>
                  </a:extLst>
                </a:gridCol>
                <a:gridCol w="2463801">
                  <a:extLst>
                    <a:ext uri="{9D8B030D-6E8A-4147-A177-3AD203B41FA5}">
                      <a16:colId xmlns:a16="http://schemas.microsoft.com/office/drawing/2014/main" val="20001"/>
                    </a:ext>
                  </a:extLst>
                </a:gridCol>
                <a:gridCol w="2336800">
                  <a:extLst>
                    <a:ext uri="{9D8B030D-6E8A-4147-A177-3AD203B41FA5}">
                      <a16:colId xmlns:a16="http://schemas.microsoft.com/office/drawing/2014/main" val="20002"/>
                    </a:ext>
                  </a:extLst>
                </a:gridCol>
              </a:tblGrid>
              <a:tr h="398549">
                <a:tc>
                  <a:txBody>
                    <a:bodyPr/>
                    <a:lstStyle/>
                    <a:p>
                      <a:pPr marL="457200" lvl="1" indent="0">
                        <a:buFont typeface="Arial"/>
                        <a:buNone/>
                      </a:pPr>
                      <a:r>
                        <a:rPr lang="en-US" sz="1600" dirty="0"/>
                        <a:t>TASK</a:t>
                      </a:r>
                    </a:p>
                  </a:txBody>
                  <a:tcPr/>
                </a:tc>
                <a:tc>
                  <a:txBody>
                    <a:bodyPr/>
                    <a:lstStyle/>
                    <a:p>
                      <a:r>
                        <a:rPr lang="en-US" dirty="0"/>
                        <a:t>Start</a:t>
                      </a:r>
                    </a:p>
                  </a:txBody>
                  <a:tcPr/>
                </a:tc>
                <a:tc>
                  <a:txBody>
                    <a:bodyPr/>
                    <a:lstStyle/>
                    <a:p>
                      <a:r>
                        <a:rPr lang="en-US" dirty="0"/>
                        <a:t>Completed</a:t>
                      </a:r>
                    </a:p>
                  </a:txBody>
                  <a:tcPr/>
                </a:tc>
                <a:extLst>
                  <a:ext uri="{0D108BD9-81ED-4DB2-BD59-A6C34878D82A}">
                    <a16:rowId xmlns:a16="http://schemas.microsoft.com/office/drawing/2014/main" val="10000"/>
                  </a:ext>
                </a:extLst>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a:t>May, 2016</a:t>
                      </a:r>
                    </a:p>
                  </a:txBody>
                  <a:tcPr/>
                </a:tc>
                <a:tc>
                  <a:txBody>
                    <a:bodyPr/>
                    <a:lstStyle/>
                    <a:p>
                      <a:r>
                        <a:rPr lang="en-US" b="1" dirty="0"/>
                        <a:t>Mar,</a:t>
                      </a:r>
                      <a:r>
                        <a:rPr lang="en-US" b="1" baseline="0" dirty="0"/>
                        <a:t> 2019</a:t>
                      </a:r>
                      <a:endParaRPr lang="en-US" b="1" dirty="0"/>
                    </a:p>
                  </a:txBody>
                  <a:tcPr/>
                </a:tc>
                <a:extLst>
                  <a:ext uri="{0D108BD9-81ED-4DB2-BD59-A6C34878D82A}">
                    <a16:rowId xmlns:a16="http://schemas.microsoft.com/office/drawing/2014/main" val="10001"/>
                  </a:ext>
                </a:extLst>
              </a:tr>
              <a:tr h="398549">
                <a:tc>
                  <a:txBody>
                    <a:bodyPr/>
                    <a:lstStyle/>
                    <a:p>
                      <a:r>
                        <a:rPr lang="en-US" dirty="0"/>
                        <a:t>Concept and Architecture</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May,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July, 2017</a:t>
                      </a:r>
                    </a:p>
                  </a:txBody>
                  <a:tcPr/>
                </a:tc>
                <a:extLst>
                  <a:ext uri="{0D108BD9-81ED-4DB2-BD59-A6C34878D82A}">
                    <a16:rowId xmlns:a16="http://schemas.microsoft.com/office/drawing/2014/main" val="10002"/>
                  </a:ext>
                </a:extLst>
              </a:tr>
              <a:tr h="398549">
                <a:tc>
                  <a:txBody>
                    <a:bodyPr/>
                    <a:lstStyle/>
                    <a:p>
                      <a:r>
                        <a:rPr lang="en-US" dirty="0"/>
                        <a:t>Baseline definition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Nov, 2017</a:t>
                      </a:r>
                    </a:p>
                  </a:txBody>
                  <a:tcPr/>
                </a:tc>
                <a:tc>
                  <a:txBody>
                    <a:bodyPr/>
                    <a:lstStyle/>
                    <a:p>
                      <a:r>
                        <a:rPr lang="en-US" dirty="0"/>
                        <a:t>July, 2018</a:t>
                      </a:r>
                    </a:p>
                  </a:txBody>
                  <a:tcPr/>
                </a:tc>
                <a:extLst>
                  <a:ext uri="{0D108BD9-81ED-4DB2-BD59-A6C34878D82A}">
                    <a16:rowId xmlns:a16="http://schemas.microsoft.com/office/drawing/2014/main" val="10003"/>
                  </a:ext>
                </a:extLst>
              </a:tr>
              <a:tr h="398549">
                <a:tc>
                  <a:txBody>
                    <a:bodyPr/>
                    <a:lstStyle/>
                    <a:p>
                      <a:r>
                        <a:rPr lang="en-US" dirty="0"/>
                        <a:t>Draft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May, 2019</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July, 2019</a:t>
                      </a:r>
                    </a:p>
                  </a:txBody>
                  <a:tcPr/>
                </a:tc>
                <a:extLst>
                  <a:ext uri="{0D108BD9-81ED-4DB2-BD59-A6C34878D82A}">
                    <a16:rowId xmlns:a16="http://schemas.microsoft.com/office/drawing/2014/main" val="10004"/>
                  </a:ext>
                </a:extLst>
              </a:tr>
              <a:tr h="398549">
                <a:tc>
                  <a:txBody>
                    <a:bodyPr/>
                    <a:lstStyle/>
                    <a:p>
                      <a:r>
                        <a:rPr lang="en-US" dirty="0"/>
                        <a:t>TG Comment Collection</a:t>
                      </a:r>
                    </a:p>
                  </a:txBody>
                  <a:tcPr/>
                </a:tc>
                <a:tc>
                  <a:txBody>
                    <a:bodyPr/>
                    <a:lstStyle/>
                    <a:p>
                      <a:r>
                        <a:rPr lang="en-US" dirty="0"/>
                        <a:t>Sept, 2019</a:t>
                      </a:r>
                    </a:p>
                  </a:txBody>
                  <a:tcPr/>
                </a:tc>
                <a:tc>
                  <a:txBody>
                    <a:bodyPr/>
                    <a:lstStyle/>
                    <a:p>
                      <a:r>
                        <a:rPr lang="en-US" dirty="0"/>
                        <a:t>Nov, 2019</a:t>
                      </a:r>
                    </a:p>
                  </a:txBody>
                  <a:tcPr/>
                </a:tc>
                <a:extLst>
                  <a:ext uri="{0D108BD9-81ED-4DB2-BD59-A6C34878D82A}">
                    <a16:rowId xmlns:a16="http://schemas.microsoft.com/office/drawing/2014/main" val="10005"/>
                  </a:ext>
                </a:extLst>
              </a:tr>
              <a:tr h="398549">
                <a:tc>
                  <a:txBody>
                    <a:bodyPr/>
                    <a:lstStyle/>
                    <a:p>
                      <a:r>
                        <a:rPr lang="en-US" dirty="0"/>
                        <a:t>WG Letter Ballot</a:t>
                      </a:r>
                    </a:p>
                  </a:txBody>
                  <a:tcPr/>
                </a:tc>
                <a:tc>
                  <a:txBody>
                    <a:bodyPr/>
                    <a:lstStyle/>
                    <a:p>
                      <a:r>
                        <a:rPr lang="en-US" dirty="0"/>
                        <a:t>Nov,</a:t>
                      </a:r>
                      <a:r>
                        <a:rPr lang="en-US" baseline="0" dirty="0"/>
                        <a:t> 2019</a:t>
                      </a:r>
                      <a:endParaRPr lang="en-US" dirty="0"/>
                    </a:p>
                  </a:txBody>
                  <a:tcPr/>
                </a:tc>
                <a:tc>
                  <a:txBody>
                    <a:bodyPr/>
                    <a:lstStyle/>
                    <a:p>
                      <a:r>
                        <a:rPr lang="en-US" dirty="0"/>
                        <a:t>Nov,</a:t>
                      </a:r>
                      <a:r>
                        <a:rPr lang="en-US" baseline="0" dirty="0"/>
                        <a:t> 2020</a:t>
                      </a:r>
                      <a:endParaRPr lang="en-US" dirty="0"/>
                    </a:p>
                  </a:txBody>
                  <a:tcPr/>
                </a:tc>
                <a:extLst>
                  <a:ext uri="{0D108BD9-81ED-4DB2-BD59-A6C34878D82A}">
                    <a16:rowId xmlns:a16="http://schemas.microsoft.com/office/drawing/2014/main" val="10006"/>
                  </a:ext>
                </a:extLst>
              </a:tr>
              <a:tr h="398549">
                <a:tc>
                  <a:txBody>
                    <a:bodyPr/>
                    <a:lstStyle/>
                    <a:p>
                      <a:r>
                        <a:rPr lang="en-US" dirty="0"/>
                        <a:t>Sponsor Ballot</a:t>
                      </a:r>
                    </a:p>
                  </a:txBody>
                  <a:tcPr/>
                </a:tc>
                <a:tc>
                  <a:txBody>
                    <a:bodyPr/>
                    <a:lstStyle/>
                    <a:p>
                      <a:r>
                        <a:rPr lang="en-US" dirty="0"/>
                        <a:t>Jan, 2021</a:t>
                      </a:r>
                    </a:p>
                  </a:txBody>
                  <a:tcPr/>
                </a:tc>
                <a:tc>
                  <a:txBody>
                    <a:bodyPr/>
                    <a:lstStyle/>
                    <a:p>
                      <a:r>
                        <a:rPr lang="en-US" dirty="0"/>
                        <a:t>July, 2021</a:t>
                      </a:r>
                    </a:p>
                  </a:txBody>
                  <a:tcPr/>
                </a:tc>
                <a:extLst>
                  <a:ext uri="{0D108BD9-81ED-4DB2-BD59-A6C34878D82A}">
                    <a16:rowId xmlns:a16="http://schemas.microsoft.com/office/drawing/2014/main" val="10007"/>
                  </a:ext>
                </a:extLst>
              </a:tr>
              <a:tr h="398549">
                <a:tc>
                  <a:txBody>
                    <a:bodyPr/>
                    <a:lstStyle/>
                    <a:p>
                      <a:r>
                        <a:rPr lang="en-US" dirty="0"/>
                        <a:t>NesCom</a:t>
                      </a:r>
                    </a:p>
                  </a:txBody>
                  <a:tcPr/>
                </a:tc>
                <a:tc>
                  <a:txBody>
                    <a:bodyPr/>
                    <a:lstStyle/>
                    <a:p>
                      <a:r>
                        <a:rPr lang="en-US" dirty="0"/>
                        <a:t>July, 2021</a:t>
                      </a:r>
                    </a:p>
                  </a:txBody>
                  <a:tcPr/>
                </a:tc>
                <a:tc>
                  <a:txBody>
                    <a:bodyPr/>
                    <a:lstStyle/>
                    <a:p>
                      <a:r>
                        <a:rPr lang="en-US" dirty="0"/>
                        <a:t>Sep, 2021</a:t>
                      </a:r>
                    </a:p>
                  </a:txBody>
                  <a:tcPr/>
                </a:tc>
                <a:extLst>
                  <a:ext uri="{0D108BD9-81ED-4DB2-BD59-A6C34878D82A}">
                    <a16:rowId xmlns:a16="http://schemas.microsoft.com/office/drawing/2014/main" val="10008"/>
                  </a:ext>
                </a:extLst>
              </a:tr>
              <a:tr h="398549">
                <a:tc>
                  <a:txBody>
                    <a:bodyPr/>
                    <a:lstStyle/>
                    <a:p>
                      <a:r>
                        <a:rPr lang="en-US" dirty="0"/>
                        <a:t>IEEE-SA Publication</a:t>
                      </a:r>
                    </a:p>
                  </a:txBody>
                  <a:tcPr/>
                </a:tc>
                <a:tc>
                  <a:txBody>
                    <a:bodyPr/>
                    <a:lstStyle/>
                    <a:p>
                      <a:r>
                        <a:rPr lang="en-US" dirty="0"/>
                        <a:t>Sep, 2021</a:t>
                      </a:r>
                    </a:p>
                  </a:txBody>
                  <a:tcPr/>
                </a:tc>
                <a:tc>
                  <a:txBody>
                    <a:bodyPr/>
                    <a:lstStyle/>
                    <a:p>
                      <a:r>
                        <a:rPr lang="en-US" dirty="0"/>
                        <a:t>Dec, 2021</a:t>
                      </a:r>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948056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762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a:t>
            </a:r>
            <a:r>
              <a:rPr lang="en-US" sz="2000" b="1" dirty="0">
                <a:solidFill>
                  <a:schemeClr val="tx1"/>
                </a:solidFill>
                <a:latin typeface="Calibri" charset="0"/>
                <a:cs typeface="Calibri" charset="0"/>
              </a:rPr>
              <a:t>The IEEE-SA strongly recommends that at each WG meeting the chair or a designee:</a:t>
            </a:r>
            <a:endParaRPr lang="en-US" sz="2000" dirty="0">
              <a:solidFill>
                <a:schemeClr val="tx1"/>
              </a:solidFill>
              <a:latin typeface="Calibri" charset="0"/>
              <a:cs typeface="Calibri" charset="0"/>
            </a:endParaRPr>
          </a:p>
          <a:p>
            <a:pPr lvl="1">
              <a:lnSpc>
                <a:spcPct val="80000"/>
              </a:lnSpc>
              <a:buSzPct val="150000"/>
              <a:buFont typeface="Arial" charset="0"/>
              <a:buChar char="•"/>
            </a:pPr>
            <a:r>
              <a:rPr lang="en-US" sz="1600" b="1" dirty="0">
                <a:solidFill>
                  <a:schemeClr val="tx1"/>
                </a:solidFill>
                <a:latin typeface="Calibri" charset="0"/>
                <a:cs typeface="Calibri" charset="0"/>
              </a:rPr>
              <a:t>Show slides #1 through #4 of this presentation</a:t>
            </a:r>
          </a:p>
          <a:p>
            <a:pPr lvl="1">
              <a:lnSpc>
                <a:spcPct val="80000"/>
              </a:lnSpc>
              <a:buSzPct val="150000"/>
              <a:buFont typeface="Arial" charset="0"/>
              <a:buChar char="•"/>
            </a:pPr>
            <a:r>
              <a:rPr lang="en-US" sz="1600" b="1" dirty="0">
                <a:solidFill>
                  <a:schemeClr val="tx1"/>
                </a:solidFill>
                <a:latin typeface="Calibri" charset="0"/>
                <a:cs typeface="Calibri" charset="0"/>
              </a:rPr>
              <a:t>Advise the WG attendees that:</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IEEE’s patent policy is described in Clause 6 of the </a:t>
            </a:r>
            <a:r>
              <a:rPr lang="en-US" sz="1400" i="1" dirty="0">
                <a:solidFill>
                  <a:schemeClr val="tx1"/>
                </a:solidFill>
                <a:latin typeface="Calibri" charset="0"/>
                <a:cs typeface="Calibri" charset="0"/>
              </a:rPr>
              <a:t>IEEE-SA Standards Board Bylaws</a:t>
            </a:r>
            <a:r>
              <a:rPr lang="en-US" sz="1400" dirty="0">
                <a:solidFill>
                  <a:schemeClr val="tx1"/>
                </a:solidFill>
                <a:latin typeface="Calibri" charset="0"/>
                <a:cs typeface="Calibri" charset="0"/>
              </a:rPr>
              <a:t>;</a:t>
            </a:r>
          </a:p>
          <a:p>
            <a:pPr lvl="2">
              <a:lnSpc>
                <a:spcPct val="80000"/>
              </a:lnSpc>
              <a:buSzPct val="150000"/>
              <a:buFont typeface="Arial" charset="0"/>
              <a:buChar char="•"/>
            </a:pPr>
            <a:r>
              <a:rPr lang="en-US" sz="1400" dirty="0">
                <a:solidFill>
                  <a:schemeClr val="tx1"/>
                </a:solidFill>
                <a:latin typeface="Calibri" charset="0"/>
                <a:cs typeface="Calibri" charset="0"/>
              </a:rPr>
              <a:t>Early identification of patent claims which may be essential for the use of standards under development is strongly encouraged; </a:t>
            </a:r>
          </a:p>
          <a:p>
            <a:pPr lvl="2">
              <a:lnSpc>
                <a:spcPct val="80000"/>
              </a:lnSpc>
              <a:buSzPct val="150000"/>
              <a:buFont typeface="Arial" charset="0"/>
              <a:buChar char="•"/>
            </a:pPr>
            <a:r>
              <a:rPr lang="en-US" sz="1400" dirty="0">
                <a:solidFill>
                  <a:schemeClr val="tx1"/>
                </a:solidFill>
                <a:latin typeface="Calibri" charset="0"/>
                <a:cs typeface="Calibri"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sz="1400" dirty="0">
                <a:solidFill>
                  <a:schemeClr val="tx1"/>
                </a:solidFill>
                <a:latin typeface="Calibri" charset="0"/>
                <a:cs typeface="Calibri" charset="0"/>
              </a:rPr>
            </a:br>
            <a:endParaRPr lang="en-US" sz="1600" dirty="0">
              <a:solidFill>
                <a:schemeClr val="tx1"/>
              </a:solidFill>
              <a:latin typeface="Calibri" charset="0"/>
              <a:cs typeface="Calibri" charset="0"/>
            </a:endParaRPr>
          </a:p>
          <a:p>
            <a:pPr lvl="1">
              <a:lnSpc>
                <a:spcPct val="20000"/>
              </a:lnSpc>
              <a:buSzPct val="150000"/>
              <a:buFont typeface="Arial" charset="0"/>
              <a:buChar char="•"/>
            </a:pPr>
            <a:r>
              <a:rPr lang="en-US" sz="1600" b="1" dirty="0">
                <a:solidFill>
                  <a:schemeClr val="tx1"/>
                </a:solidFill>
                <a:latin typeface="Calibri" charset="0"/>
                <a:cs typeface="Calibri" charset="0"/>
              </a:rPr>
              <a:t>Instruct the WG Secretary to record in the minutes of the relevant WG meeting:</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That the foregoing information was provided and that slides 1 through 4 (and this slide 0, if applicable) were shown; </a:t>
            </a:r>
          </a:p>
          <a:p>
            <a:pPr lvl="2">
              <a:lnSpc>
                <a:spcPct val="80000"/>
              </a:lnSpc>
              <a:buSzPct val="150000"/>
              <a:buFont typeface="Arial" charset="0"/>
              <a:buChar char="•"/>
            </a:pPr>
            <a:r>
              <a:rPr lang="en-US" sz="1400" dirty="0">
                <a:solidFill>
                  <a:schemeClr val="tx1"/>
                </a:solidFill>
                <a:latin typeface="Calibri" charset="0"/>
                <a:cs typeface="Calibri"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charset="0"/>
              <a:buChar char="•"/>
            </a:pPr>
            <a:r>
              <a:rPr lang="en-US" sz="1400" dirty="0">
                <a:solidFill>
                  <a:schemeClr val="tx1"/>
                </a:solidFill>
                <a:latin typeface="Calibri" charset="0"/>
                <a:cs typeface="Calibri"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charset="0"/>
              <a:buChar char="•"/>
            </a:pPr>
            <a:endParaRPr lang="en-US" sz="1400" dirty="0">
              <a:solidFill>
                <a:schemeClr val="tx1"/>
              </a:solidFill>
              <a:latin typeface="Calibri" charset="0"/>
              <a:cs typeface="Calibri" charset="0"/>
            </a:endParaRP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It is recommended that the WG Chair review the guidance in </a:t>
            </a:r>
            <a:r>
              <a:rPr lang="en-US" sz="1400" i="1" dirty="0">
                <a:solidFill>
                  <a:schemeClr val="tx1"/>
                </a:solidFill>
                <a:latin typeface="Calibri" charset="0"/>
                <a:cs typeface="Calibri" charset="0"/>
              </a:rPr>
              <a:t>IEEE-SA Standards Board Operations Manual</a:t>
            </a:r>
            <a:r>
              <a:rPr lang="en-US" sz="1400" dirty="0">
                <a:solidFill>
                  <a:schemeClr val="tx1"/>
                </a:solidFill>
                <a:latin typeface="Calibri" charset="0"/>
                <a:cs typeface="Calibri" charset="0"/>
              </a:rPr>
              <a:t> 6.3.5 and in FAQs 14 and 15 on inclusion of potential Essential Patent Claims by incorporation or by reference. </a:t>
            </a:r>
          </a:p>
          <a:p>
            <a:pPr lvl="1">
              <a:lnSpc>
                <a:spcPct val="80000"/>
              </a:lnSpc>
              <a:spcBef>
                <a:spcPct val="5000"/>
              </a:spcBef>
              <a:buFont typeface="Monotype Sorts" charset="0"/>
              <a:buNone/>
            </a:pPr>
            <a:endParaRPr lang="en-US" sz="1400" dirty="0">
              <a:solidFill>
                <a:schemeClr val="tx1"/>
              </a:solidFill>
              <a:latin typeface="Calibri" charset="0"/>
              <a:cs typeface="Calibri" charset="0"/>
            </a:endParaRPr>
          </a:p>
          <a:p>
            <a:pPr lvl="1">
              <a:lnSpc>
                <a:spcPct val="80000"/>
              </a:lnSpc>
              <a:spcBef>
                <a:spcPct val="5000"/>
              </a:spcBef>
              <a:buFont typeface="Monotype Sorts" charset="0"/>
              <a:buNone/>
            </a:pPr>
            <a:r>
              <a:rPr lang="en-US" sz="1400" dirty="0">
                <a:solidFill>
                  <a:schemeClr val="tx1"/>
                </a:solidFill>
                <a:latin typeface="Calibri" charset="0"/>
                <a:cs typeface="Calibri" charset="0"/>
              </a:rPr>
              <a:t>	Note: </a:t>
            </a:r>
            <a:r>
              <a:rPr lang="en-US" sz="1400" b="1" dirty="0">
                <a:solidFill>
                  <a:schemeClr val="tx1"/>
                </a:solidFill>
                <a:latin typeface="Calibri" charset="0"/>
                <a:cs typeface="Calibri" charset="0"/>
              </a:rPr>
              <a:t>WG</a:t>
            </a:r>
            <a:r>
              <a:rPr lang="en-US" sz="1400" dirty="0">
                <a:solidFill>
                  <a:schemeClr val="tx1"/>
                </a:solidFill>
                <a:latin typeface="Calibri" charset="0"/>
                <a:cs typeface="Calibri"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8600" y="152400"/>
            <a:ext cx="7772400" cy="609600"/>
          </a:xfrm>
        </p:spPr>
        <p:txBody>
          <a:bodyPr lIns="90487" tIns="44450" rIns="90487" bIns="44450"/>
          <a:lstStyle/>
          <a:p>
            <a:r>
              <a:rPr lang="en-US" sz="3200" u="sng" dirty="0">
                <a:solidFill>
                  <a:schemeClr val="tx1"/>
                </a:solidFill>
                <a:latin typeface="Calibri" charset="0"/>
                <a:cs typeface="Calibri" charset="0"/>
              </a:rPr>
              <a:t>Instructions for the WG Chair</a:t>
            </a:r>
            <a:endParaRPr lang="en-US" sz="3200" u="sng" dirty="0">
              <a:latin typeface="Calibri" charset="0"/>
              <a:cs typeface="Calibri"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a:extLst>
              <a:ext uri="{FF2B5EF4-FFF2-40B4-BE49-F238E27FC236}">
                <a16:creationId xmlns:a16="http://schemas.microsoft.com/office/drawing/2014/main" id="{27A09034-CBF9-EF49-A892-F5C8E7913814}"/>
              </a:ext>
            </a:extLst>
          </p:cNvPr>
          <p:cNvSpPr>
            <a:spLocks noGrp="1"/>
          </p:cNvSpPr>
          <p:nvPr>
            <p:ph type="dt" sz="half" idx="10"/>
          </p:nvPr>
        </p:nvSpPr>
        <p:spPr/>
        <p:txBody>
          <a:bodyPr/>
          <a:lstStyle/>
          <a:p>
            <a:pPr>
              <a:defRPr/>
            </a:pPr>
            <a:r>
              <a:rPr lang="en-US"/>
              <a:t>&lt;Sept 2018&gt;</a:t>
            </a:r>
            <a:endParaRPr lang="en-US" dirty="0"/>
          </a:p>
        </p:txBody>
      </p:sp>
      <p:sp>
        <p:nvSpPr>
          <p:cNvPr id="3" name="Footer Placeholder 2">
            <a:extLst>
              <a:ext uri="{FF2B5EF4-FFF2-40B4-BE49-F238E27FC236}">
                <a16:creationId xmlns:a16="http://schemas.microsoft.com/office/drawing/2014/main" id="{19758306-84D7-EB43-99F2-8DA3F9D670FA}"/>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3774BAF7-A916-CD4E-AC79-A10B8F8C4C33}"/>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2</a:t>
            </a:fld>
            <a:endParaRPr lang="en-U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0" y="533400"/>
            <a:ext cx="8839200" cy="685800"/>
          </a:xfrm>
        </p:spPr>
        <p:txBody>
          <a:bodyPr/>
          <a:lstStyle/>
          <a:p>
            <a:r>
              <a:rPr lang="en-US" sz="3200" u="sng" dirty="0">
                <a:solidFill>
                  <a:schemeClr val="tx1"/>
                </a:solidFill>
                <a:latin typeface="Calibri" charset="0"/>
                <a:cs typeface="Calibri" charset="0"/>
              </a:rPr>
              <a:t>Participants have a duty to inform the IEEE</a:t>
            </a:r>
            <a:endParaRPr lang="en-US" sz="3200" dirty="0">
              <a:latin typeface="Arial" charset="0"/>
            </a:endParaRPr>
          </a:p>
        </p:txBody>
      </p:sp>
      <p:sp>
        <p:nvSpPr>
          <p:cNvPr id="8195" name="Rectangle 1027"/>
          <p:cNvSpPr>
            <a:spLocks noGrp="1" noChangeArrowheads="1"/>
          </p:cNvSpPr>
          <p:nvPr>
            <p:ph type="body" idx="1"/>
          </p:nvPr>
        </p:nvSpPr>
        <p:spPr>
          <a:xfrm>
            <a:off x="-1" y="1371600"/>
            <a:ext cx="9144001" cy="4876800"/>
          </a:xfrm>
        </p:spPr>
        <p:txBody>
          <a:bodyPr/>
          <a:lstStyle/>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shall</a:t>
            </a:r>
            <a:r>
              <a:rPr lang="en-US" sz="2000" b="1" dirty="0">
                <a:solidFill>
                  <a:schemeClr val="tx1"/>
                </a:solidFill>
                <a:latin typeface="Calibri" charset="0"/>
                <a:cs typeface="Calibri"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charset="0"/>
              <a:buChar char="•"/>
            </a:pPr>
            <a:endParaRPr lang="en-US" sz="2000" b="1" dirty="0">
              <a:solidFill>
                <a:schemeClr val="tx1"/>
              </a:solidFill>
              <a:latin typeface="Calibri" charset="0"/>
              <a:cs typeface="Calibri" charset="0"/>
            </a:endParaRPr>
          </a:p>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should </a:t>
            </a:r>
            <a:r>
              <a:rPr lang="en-US" sz="2000" b="1" dirty="0">
                <a:solidFill>
                  <a:schemeClr val="tx1"/>
                </a:solidFill>
                <a:latin typeface="Calibri" charset="0"/>
                <a:cs typeface="Calibri" charset="0"/>
              </a:rPr>
              <a:t>inform the IEEE (or cause the IEEE to be informed) of the identity of any other holders of potential Essential Patent Claims</a:t>
            </a:r>
          </a:p>
          <a:p>
            <a:pPr lvl="1">
              <a:buSzPct val="150000"/>
              <a:buFont typeface="Arial" charset="0"/>
              <a:buChar char="•"/>
            </a:pPr>
            <a:endParaRPr lang="en-US" sz="2000" b="1" dirty="0">
              <a:solidFill>
                <a:schemeClr val="tx1"/>
              </a:solidFill>
              <a:latin typeface="Calibri" charset="0"/>
              <a:cs typeface="Calibri" charset="0"/>
            </a:endParaRPr>
          </a:p>
          <a:p>
            <a:pPr lvl="1" algn="ctr">
              <a:buFont typeface="Monotype Sorts" charset="0"/>
              <a:buNone/>
            </a:pPr>
            <a:r>
              <a:rPr lang="en-US" sz="3200" b="1" dirty="0">
                <a:solidFill>
                  <a:schemeClr val="tx1"/>
                </a:solidFill>
                <a:latin typeface="Calibri" charset="0"/>
                <a:cs typeface="Calibri" charset="0"/>
              </a:rPr>
              <a:t>Early identification of holders of potential Essential Patent Claims is encouraged</a:t>
            </a:r>
          </a:p>
        </p:txBody>
      </p:sp>
      <p:sp>
        <p:nvSpPr>
          <p:cNvPr id="8196" name="Text Box 1028"/>
          <p:cNvSpPr txBox="1">
            <a:spLocks noChangeArrowheads="1"/>
          </p:cNvSpPr>
          <p:nvPr/>
        </p:nvSpPr>
        <p:spPr bwMode="auto">
          <a:xfrm>
            <a:off x="381000" y="6019800"/>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a:extLst>
              <a:ext uri="{FF2B5EF4-FFF2-40B4-BE49-F238E27FC236}">
                <a16:creationId xmlns:a16="http://schemas.microsoft.com/office/drawing/2014/main" id="{FF700D49-ABAB-E147-A653-9C17489471C6}"/>
              </a:ext>
            </a:extLst>
          </p:cNvPr>
          <p:cNvSpPr>
            <a:spLocks noGrp="1"/>
          </p:cNvSpPr>
          <p:nvPr>
            <p:ph type="dt" sz="half" idx="10"/>
          </p:nvPr>
        </p:nvSpPr>
        <p:spPr/>
        <p:txBody>
          <a:bodyPr/>
          <a:lstStyle/>
          <a:p>
            <a:pPr>
              <a:defRPr/>
            </a:pPr>
            <a:r>
              <a:rPr lang="en-US"/>
              <a:t>&lt;Sept 2018&gt;</a:t>
            </a:r>
            <a:endParaRPr lang="en-US" dirty="0"/>
          </a:p>
        </p:txBody>
      </p:sp>
      <p:sp>
        <p:nvSpPr>
          <p:cNvPr id="3" name="Footer Placeholder 2">
            <a:extLst>
              <a:ext uri="{FF2B5EF4-FFF2-40B4-BE49-F238E27FC236}">
                <a16:creationId xmlns:a16="http://schemas.microsoft.com/office/drawing/2014/main" id="{18687F45-4C3E-2C4A-821F-65E85610BA42}"/>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4308F7C-EECA-1342-80D2-1333650388F1}"/>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sz="3200" u="sng">
                <a:solidFill>
                  <a:schemeClr val="tx1"/>
                </a:solidFill>
                <a:latin typeface="Calibri" charset="0"/>
                <a:cs typeface="Calibri" charset="0"/>
              </a:rPr>
              <a:t>Ways to inform IEEE</a:t>
            </a:r>
            <a:endParaRPr lang="en-US" sz="3200" u="sng">
              <a:latin typeface="Arial" charset="0"/>
            </a:endParaRPr>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charset="0"/>
              <a:buChar char="•"/>
            </a:pPr>
            <a:r>
              <a:rPr lang="en-US" sz="2000" b="1">
                <a:solidFill>
                  <a:schemeClr val="tx1"/>
                </a:solidFill>
                <a:latin typeface="Calibri" charset="0"/>
                <a:cs typeface="Calibri" charset="0"/>
              </a:rPr>
              <a:t>Cause an LOA to be submitted to the IEEE-SA (patcom@ieee.org); or</a:t>
            </a:r>
          </a:p>
          <a:p>
            <a:pPr>
              <a:buSzPct val="150000"/>
              <a:buFont typeface="Monotype Sorts" charset="0"/>
              <a:buNone/>
            </a:pPr>
            <a:endParaRPr lang="en-US" sz="2000" b="1">
              <a:solidFill>
                <a:schemeClr val="tx1"/>
              </a:solidFill>
              <a:latin typeface="Calibri" charset="0"/>
              <a:cs typeface="Calibri" charset="0"/>
            </a:endParaRPr>
          </a:p>
          <a:p>
            <a:pPr>
              <a:buSzPct val="150000"/>
              <a:buFont typeface="Arial" charset="0"/>
              <a:buChar char="•"/>
            </a:pPr>
            <a:r>
              <a:rPr lang="en-US" sz="2000" b="1">
                <a:solidFill>
                  <a:schemeClr val="tx1"/>
                </a:solidFill>
                <a:latin typeface="Calibri" charset="0"/>
                <a:cs typeface="Calibri" charset="0"/>
              </a:rPr>
              <a:t>Provide the chair of this group with the identity of the holder(s) of any and all such claims as soon as possible; or</a:t>
            </a:r>
          </a:p>
          <a:p>
            <a:pPr>
              <a:buSzPct val="150000"/>
              <a:buFont typeface="Monotype Sorts" charset="0"/>
              <a:buNone/>
            </a:pPr>
            <a:endParaRPr lang="en-US" sz="2000" b="1">
              <a:solidFill>
                <a:schemeClr val="tx1"/>
              </a:solidFill>
              <a:latin typeface="Calibri" charset="0"/>
              <a:cs typeface="Calibri" charset="0"/>
            </a:endParaRPr>
          </a:p>
          <a:p>
            <a:pPr>
              <a:buSzPct val="150000"/>
              <a:buFont typeface="Arial" charset="0"/>
              <a:buChar char="•"/>
            </a:pPr>
            <a:r>
              <a:rPr lang="en-US" sz="2000" b="1">
                <a:solidFill>
                  <a:schemeClr val="tx1"/>
                </a:solidFill>
                <a:latin typeface="Calibri" charset="0"/>
                <a:cs typeface="Calibri" charset="0"/>
              </a:rPr>
              <a:t>Speak up now and respond to this Call for Potentially Essential Patents</a:t>
            </a:r>
          </a:p>
          <a:p>
            <a:pPr>
              <a:buFont typeface="Monotype Sorts" charset="0"/>
              <a:buNone/>
            </a:pPr>
            <a:r>
              <a:rPr lang="en-US" sz="2000">
                <a:solidFill>
                  <a:schemeClr val="tx1"/>
                </a:solidFill>
                <a:latin typeface="Calibri" charset="0"/>
                <a:cs typeface="Calibri"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sz="2000">
                <a:solidFill>
                  <a:schemeClr val="tx1"/>
                </a:solidFill>
                <a:latin typeface="Calibri" charset="0"/>
                <a:cs typeface="Calibri" charset="0"/>
              </a:rPr>
            </a:br>
            <a:endParaRPr lang="en-US" sz="2000" b="1">
              <a:solidFill>
                <a:schemeClr val="tx1"/>
              </a:solidFill>
              <a:latin typeface="Calibri" charset="0"/>
              <a:cs typeface="Calibri" charset="0"/>
            </a:endParaRPr>
          </a:p>
        </p:txBody>
      </p:sp>
      <p:sp>
        <p:nvSpPr>
          <p:cNvPr id="9220" name="Text Box 6"/>
          <p:cNvSpPr txBox="1">
            <a:spLocks noChangeArrowheads="1"/>
          </p:cNvSpPr>
          <p:nvPr/>
        </p:nvSpPr>
        <p:spPr bwMode="auto">
          <a:xfrm>
            <a:off x="152400" y="59436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8179CD15-0B21-8845-B959-47580E491568}"/>
              </a:ext>
            </a:extLst>
          </p:cNvPr>
          <p:cNvSpPr>
            <a:spLocks noGrp="1"/>
          </p:cNvSpPr>
          <p:nvPr>
            <p:ph type="dt" sz="half" idx="10"/>
          </p:nvPr>
        </p:nvSpPr>
        <p:spPr/>
        <p:txBody>
          <a:bodyPr/>
          <a:lstStyle/>
          <a:p>
            <a:pPr>
              <a:defRPr/>
            </a:pPr>
            <a:r>
              <a:rPr lang="en-US"/>
              <a:t>&lt;Sept 2018&gt;</a:t>
            </a:r>
            <a:endParaRPr lang="en-US" dirty="0"/>
          </a:p>
        </p:txBody>
      </p:sp>
      <p:sp>
        <p:nvSpPr>
          <p:cNvPr id="3" name="Footer Placeholder 2">
            <a:extLst>
              <a:ext uri="{FF2B5EF4-FFF2-40B4-BE49-F238E27FC236}">
                <a16:creationId xmlns:a16="http://schemas.microsoft.com/office/drawing/2014/main" id="{821FA4BA-8BDD-5942-A45F-D8D580FD005C}"/>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31BF555C-2909-784E-8203-4E391D3E6355}"/>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349" y="228600"/>
            <a:ext cx="8686800" cy="1143000"/>
          </a:xfrm>
        </p:spPr>
        <p:txBody>
          <a:bodyPr/>
          <a:lstStyle/>
          <a:p>
            <a:r>
              <a:rPr lang="en-US" sz="3200" u="sng" dirty="0">
                <a:solidFill>
                  <a:schemeClr val="tx1"/>
                </a:solidFill>
                <a:latin typeface="Calibri" charset="0"/>
                <a:cs typeface="Calibri" charset="0"/>
              </a:rPr>
              <a:t>Other guidelines for IEEE WG meetings</a:t>
            </a:r>
            <a:endParaRPr lang="en-US" sz="3200" dirty="0">
              <a:latin typeface="Arial" charset="0"/>
            </a:endParaRPr>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charset="0"/>
              <a:buChar char="•"/>
            </a:pPr>
            <a:r>
              <a:rPr lang="en-US" sz="2000" b="1" dirty="0">
                <a:solidFill>
                  <a:schemeClr val="tx1"/>
                </a:solidFill>
                <a:latin typeface="Calibri" charset="0"/>
                <a:cs typeface="Calibri" charset="0"/>
              </a:rPr>
              <a:t>All IEEE-SA standards meetings shall be conducted in compliance with all applicable laws, including antitrust and competition laws. </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the interpretation, validity, or essentiality of patents/patent claims. </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specific license rates, terms, or conditions.</a:t>
            </a:r>
          </a:p>
          <a:p>
            <a:pPr lvl="2">
              <a:lnSpc>
                <a:spcPct val="80000"/>
              </a:lnSpc>
              <a:spcAft>
                <a:spcPct val="40000"/>
              </a:spcAft>
              <a:buSzPct val="150000"/>
              <a:buFont typeface="Arial" charset="0"/>
              <a:buChar char="•"/>
            </a:pPr>
            <a:r>
              <a:rPr lang="en-US" sz="1600" dirty="0">
                <a:solidFill>
                  <a:schemeClr val="tx1"/>
                </a:solidFill>
                <a:latin typeface="Calibri" charset="0"/>
                <a:cs typeface="Calibri"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charset="0"/>
              <a:buChar char="•"/>
            </a:pPr>
            <a:r>
              <a:rPr lang="en-GB" sz="1600" b="1" dirty="0">
                <a:solidFill>
                  <a:schemeClr val="tx1"/>
                </a:solidFill>
                <a:latin typeface="Calibri" charset="0"/>
                <a:cs typeface="Calibri" charset="0"/>
              </a:rPr>
              <a:t>Technical considerations remain the primary focus</a:t>
            </a:r>
            <a:endParaRPr lang="en-US" sz="1600" b="1" dirty="0">
              <a:solidFill>
                <a:schemeClr val="tx1"/>
              </a:solidFill>
              <a:latin typeface="Calibri" charset="0"/>
              <a:cs typeface="Calibri" charset="0"/>
            </a:endParaRP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or engage in the fixing of product prices, allocation of customers, or division of sales markets.</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the status or substance of ongoing or threatened litigation.</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be silent if inappropriate topics are discussed … do formally object.</a:t>
            </a:r>
          </a:p>
          <a:p>
            <a:pPr algn="ctr">
              <a:lnSpc>
                <a:spcPct val="80000"/>
              </a:lnSpc>
              <a:buFont typeface="Monotype Sorts" charset="0"/>
              <a:buNone/>
            </a:pPr>
            <a:r>
              <a:rPr lang="en-US" sz="1000" b="1" dirty="0">
                <a:solidFill>
                  <a:schemeClr val="tx1"/>
                </a:solidFill>
                <a:latin typeface="Calibri" charset="0"/>
                <a:cs typeface="Calibri" charset="0"/>
              </a:rPr>
              <a:t>---------------------------------------------------------------   </a:t>
            </a:r>
            <a:endParaRPr lang="en-US" sz="1400" b="1" dirty="0">
              <a:solidFill>
                <a:schemeClr val="tx1"/>
              </a:solidFill>
              <a:latin typeface="Calibri" charset="0"/>
              <a:cs typeface="Calibri" charset="0"/>
            </a:endParaRPr>
          </a:p>
          <a:p>
            <a:pPr algn="ctr">
              <a:lnSpc>
                <a:spcPct val="80000"/>
              </a:lnSpc>
              <a:buFont typeface="Monotype Sorts" charset="0"/>
              <a:buNone/>
            </a:pPr>
            <a:r>
              <a:rPr lang="en-US" sz="1400" b="1" dirty="0">
                <a:solidFill>
                  <a:schemeClr val="tx1"/>
                </a:solidFill>
                <a:latin typeface="Calibri" charset="0"/>
                <a:cs typeface="Calibri" charset="0"/>
              </a:rPr>
              <a:t>For more details, see </a:t>
            </a:r>
            <a:r>
              <a:rPr lang="en-US" sz="1400" b="1" i="1" dirty="0">
                <a:solidFill>
                  <a:schemeClr val="tx1"/>
                </a:solidFill>
                <a:latin typeface="Calibri" charset="0"/>
                <a:cs typeface="Calibri" charset="0"/>
              </a:rPr>
              <a:t>IEEE-SA Standards Board Operations Manual</a:t>
            </a:r>
            <a:r>
              <a:rPr lang="en-US" sz="1400" b="1" dirty="0">
                <a:solidFill>
                  <a:schemeClr val="tx1"/>
                </a:solidFill>
                <a:latin typeface="Calibri" charset="0"/>
                <a:cs typeface="Calibri" charset="0"/>
              </a:rPr>
              <a:t>, clause 5.3.10 and </a:t>
            </a:r>
            <a:br>
              <a:rPr lang="en-US" sz="1400" b="1" dirty="0">
                <a:solidFill>
                  <a:schemeClr val="tx1"/>
                </a:solidFill>
                <a:latin typeface="Calibri" charset="0"/>
                <a:cs typeface="Calibri" charset="0"/>
              </a:rPr>
            </a:br>
            <a:r>
              <a:rPr lang="en-US" sz="1400" b="1" i="1" dirty="0">
                <a:solidFill>
                  <a:schemeClr val="tx1"/>
                </a:solidFill>
                <a:latin typeface="Calibri" charset="0"/>
                <a:cs typeface="Calibri" charset="0"/>
              </a:rPr>
              <a:t>Antitrust and Competition Policy: What You Need to Know </a:t>
            </a:r>
            <a:r>
              <a:rPr lang="en-US" sz="1400" b="1" dirty="0">
                <a:solidFill>
                  <a:schemeClr val="tx1"/>
                </a:solidFill>
                <a:latin typeface="Calibri" charset="0"/>
                <a:cs typeface="Calibri" charset="0"/>
              </a:rPr>
              <a:t>at http://</a:t>
            </a:r>
            <a:r>
              <a:rPr lang="en-US" sz="1400" b="1" dirty="0" err="1">
                <a:solidFill>
                  <a:schemeClr val="tx1"/>
                </a:solidFill>
                <a:latin typeface="Calibri" charset="0"/>
                <a:cs typeface="Calibri" charset="0"/>
              </a:rPr>
              <a:t>standards.ieee.org</a:t>
            </a:r>
            <a:r>
              <a:rPr lang="en-US" sz="1400" b="1" dirty="0">
                <a:solidFill>
                  <a:schemeClr val="tx1"/>
                </a:solidFill>
                <a:latin typeface="Calibri" charset="0"/>
                <a:cs typeface="Calibri" charset="0"/>
              </a:rPr>
              <a:t>/develop/policies/</a:t>
            </a:r>
            <a:r>
              <a:rPr lang="en-US" sz="1400" b="1" dirty="0" err="1">
                <a:solidFill>
                  <a:schemeClr val="tx1"/>
                </a:solidFill>
                <a:latin typeface="Calibri" charset="0"/>
                <a:cs typeface="Calibri" charset="0"/>
              </a:rPr>
              <a:t>antitrust.pdf</a:t>
            </a:r>
            <a:endParaRPr lang="en-US" sz="1400" b="1" dirty="0">
              <a:solidFill>
                <a:schemeClr val="tx1"/>
              </a:solidFill>
              <a:latin typeface="Calibri" charset="0"/>
              <a:cs typeface="Calibri" charset="0"/>
            </a:endParaRPr>
          </a:p>
        </p:txBody>
      </p:sp>
      <p:sp>
        <p:nvSpPr>
          <p:cNvPr id="10244" name="Text Box 1028"/>
          <p:cNvSpPr txBox="1">
            <a:spLocks noChangeArrowheads="1"/>
          </p:cNvSpPr>
          <p:nvPr/>
        </p:nvSpPr>
        <p:spPr bwMode="auto">
          <a:xfrm>
            <a:off x="228600" y="6019800"/>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a:extLst>
              <a:ext uri="{FF2B5EF4-FFF2-40B4-BE49-F238E27FC236}">
                <a16:creationId xmlns:a16="http://schemas.microsoft.com/office/drawing/2014/main" id="{077C8341-E477-A943-9B2C-B2D3BF35CD02}"/>
              </a:ext>
            </a:extLst>
          </p:cNvPr>
          <p:cNvSpPr>
            <a:spLocks noGrp="1"/>
          </p:cNvSpPr>
          <p:nvPr>
            <p:ph type="dt" sz="half" idx="10"/>
          </p:nvPr>
        </p:nvSpPr>
        <p:spPr/>
        <p:txBody>
          <a:bodyPr/>
          <a:lstStyle/>
          <a:p>
            <a:pPr>
              <a:defRPr/>
            </a:pPr>
            <a:r>
              <a:rPr lang="en-US"/>
              <a:t>&lt;Sept 2018&gt;</a:t>
            </a:r>
            <a:endParaRPr lang="en-US" dirty="0"/>
          </a:p>
        </p:txBody>
      </p:sp>
      <p:sp>
        <p:nvSpPr>
          <p:cNvPr id="3" name="Footer Placeholder 2">
            <a:extLst>
              <a:ext uri="{FF2B5EF4-FFF2-40B4-BE49-F238E27FC236}">
                <a16:creationId xmlns:a16="http://schemas.microsoft.com/office/drawing/2014/main" id="{3E536BBA-095A-A045-ADD8-6FC71B1F9C4B}"/>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E11A78AE-AEF7-484E-9E95-04DE510A9EC3}"/>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533400"/>
            <a:ext cx="8458200" cy="609600"/>
          </a:xfrm>
        </p:spPr>
        <p:txBody>
          <a:bodyPr/>
          <a:lstStyle/>
          <a:p>
            <a:r>
              <a:rPr lang="en-GB" sz="3200" u="sng" dirty="0">
                <a:solidFill>
                  <a:schemeClr val="tx1"/>
                </a:solidFill>
                <a:latin typeface="Calibri" charset="0"/>
                <a:cs typeface="Calibri" charset="0"/>
              </a:rPr>
              <a:t>Patent-related information</a:t>
            </a:r>
            <a:endParaRPr lang="en-US" sz="3200" u="sng" dirty="0">
              <a:latin typeface="Arial" charset="0"/>
            </a:endParaRP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The patent policy and the procedures used to execute that policy are documented in the:</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Bylaws</a:t>
            </a:r>
            <a:r>
              <a:rPr lang="en-US" sz="2000" b="1">
                <a:latin typeface="Calibri" charset="0"/>
                <a:cs typeface="Calibri" charset="0"/>
              </a:rPr>
              <a:t> </a:t>
            </a:r>
            <a:r>
              <a:rPr lang="en-US" sz="1600" b="1">
                <a:latin typeface="Calibri" charset="0"/>
                <a:cs typeface="Calibri" charset="0"/>
              </a:rPr>
              <a:t>(http://standards.ieee.org/develop/policies/bylaws/sect6-7.html#6) </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Operations Manual</a:t>
            </a:r>
            <a:r>
              <a:rPr lang="en-US" sz="2000" b="1">
                <a:latin typeface="Calibri" charset="0"/>
                <a:cs typeface="Calibri" charset="0"/>
              </a:rPr>
              <a:t> </a:t>
            </a:r>
            <a:r>
              <a:rPr lang="en-US" sz="1600" b="1">
                <a:latin typeface="Calibri" charset="0"/>
                <a:cs typeface="Calibri" charset="0"/>
              </a:rPr>
              <a:t>(http://standards.ieee.org/develop/policies/opman/sect6.html#6.3)</a:t>
            </a:r>
          </a:p>
          <a:p>
            <a:pPr marL="630238" lvl="1" indent="-285750" eaLnBrk="0" hangingPunct="0">
              <a:lnSpc>
                <a:spcPct val="90000"/>
              </a:lnSpc>
              <a:spcBef>
                <a:spcPct val="20000"/>
              </a:spcBef>
              <a:buClr>
                <a:srgbClr val="CC3300"/>
              </a:buClr>
              <a:buSzPct val="50000"/>
              <a:buFont typeface="Monotype Sorts" charset="0"/>
              <a:buNone/>
            </a:pPr>
            <a:endParaRPr lang="en-US" sz="2000">
              <a:solidFill>
                <a:srgbClr val="000099"/>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Material about the patent policy is available at </a:t>
            </a: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a:t>
            </a:r>
            <a:r>
              <a:rPr lang="en-US" sz="2000" b="1" i="1">
                <a:latin typeface="Calibri" charset="0"/>
                <a:cs typeface="Calibri" charset="0"/>
              </a:rPr>
              <a:t>http://standards.ieee.org/about/sasb/patcom/materials.html</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a:p>
            <a:pPr marL="630238" lvl="1" indent="-285750" eaLnBrk="0" hangingPunct="0">
              <a:lnSpc>
                <a:spcPct val="90000"/>
              </a:lnSpc>
              <a:buClr>
                <a:srgbClr val="CC3300"/>
              </a:buClr>
              <a:buSzPct val="50000"/>
              <a:buFont typeface="Monotype Sorts" charset="0"/>
              <a:buNone/>
            </a:pPr>
            <a:endParaRPr lang="en-US" sz="3200" b="1">
              <a:latin typeface="Calibri" charset="0"/>
              <a:cs typeface="Calibri" charset="0"/>
            </a:endParaRPr>
          </a:p>
          <a:p>
            <a:pPr marL="630238" lvl="1" indent="-285750" algn="ctr" eaLnBrk="0" hangingPunct="0">
              <a:lnSpc>
                <a:spcPct val="90000"/>
              </a:lnSpc>
              <a:buClr>
                <a:srgbClr val="CC3300"/>
              </a:buClr>
              <a:buSzPct val="50000"/>
              <a:buFont typeface="Monotype Sorts" charset="0"/>
              <a:buNone/>
            </a:pPr>
            <a:r>
              <a:rPr lang="en-US" sz="3200" b="1">
                <a:latin typeface="Calibri" charset="0"/>
                <a:cs typeface="Calibri" charset="0"/>
              </a:rPr>
              <a:t>	If you have questions, contact the IEEE-SA Standards Board Patent Committee Administrator at patcom@ieee.org</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p:txBody>
      </p:sp>
      <p:sp>
        <p:nvSpPr>
          <p:cNvPr id="11269" name="Text Box 7"/>
          <p:cNvSpPr txBox="1">
            <a:spLocks noChangeArrowheads="1"/>
          </p:cNvSpPr>
          <p:nvPr/>
        </p:nvSpPr>
        <p:spPr bwMode="auto">
          <a:xfrm>
            <a:off x="152400" y="60198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#4</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1DCCADFC-6560-0740-9AEE-2759950B688B}"/>
              </a:ext>
            </a:extLst>
          </p:cNvPr>
          <p:cNvSpPr>
            <a:spLocks noGrp="1"/>
          </p:cNvSpPr>
          <p:nvPr>
            <p:ph type="dt" sz="half" idx="10"/>
          </p:nvPr>
        </p:nvSpPr>
        <p:spPr/>
        <p:txBody>
          <a:bodyPr/>
          <a:lstStyle/>
          <a:p>
            <a:pPr>
              <a:defRPr/>
            </a:pPr>
            <a:r>
              <a:rPr lang="en-US"/>
              <a:t>&lt;Sept 2018&gt;</a:t>
            </a:r>
            <a:endParaRPr lang="en-US" dirty="0"/>
          </a:p>
        </p:txBody>
      </p:sp>
      <p:sp>
        <p:nvSpPr>
          <p:cNvPr id="3" name="Footer Placeholder 2">
            <a:extLst>
              <a:ext uri="{FF2B5EF4-FFF2-40B4-BE49-F238E27FC236}">
                <a16:creationId xmlns:a16="http://schemas.microsoft.com/office/drawing/2014/main" id="{A067F8B4-9D3C-5A4F-AEBB-AAEE720C3410}"/>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E3B91ABB-9C83-A14E-AB89-FA5491526BD2}"/>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6</a:t>
            </a:fld>
            <a:endParaRPr 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&lt;Sept 2018&gt;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a:solidFill>
                  <a:srgbClr val="000000"/>
                </a:solidFill>
                <a:ea typeface="Lucida Grande"/>
                <a:cs typeface="Lucida Grande"/>
              </a:rPr>
              <a:t>TG12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a:t>Chair		Pat Kinney</a:t>
            </a:r>
          </a:p>
          <a:p>
            <a:r>
              <a:rPr lang="en-US" sz="2000" dirty="0"/>
              <a:t>Vice Chair	Charlie Perkins</a:t>
            </a:r>
          </a:p>
        </p:txBody>
      </p:sp>
    </p:spTree>
    <p:extLst>
      <p:ext uri="{BB962C8B-B14F-4D97-AF65-F5344CB8AC3E}">
        <p14:creationId xmlns:p14="http://schemas.microsoft.com/office/powerpoint/2010/main" val="3127085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&lt;Sept 2018&gt;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304800" y="381000"/>
            <a:ext cx="8305800" cy="762000"/>
          </a:xfrm>
        </p:spPr>
        <p:txBody>
          <a:bodyPr/>
          <a:lstStyle/>
          <a:p>
            <a:r>
              <a:rPr lang="en-US" b="1" dirty="0">
                <a:latin typeface="Times New Roman" charset="0"/>
                <a:ea typeface="ＭＳ Ｐゴシック" charset="0"/>
                <a:cs typeface="ＭＳ Ｐゴシック" charset="0"/>
              </a:rPr>
              <a:t>TG12 Meeting Agenda/Goals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269861"/>
            <a:ext cx="8915400" cy="5105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a:t>Monday 10 Sept, PM2: Opening report, Agenda, Status, Functional decomposition review (15-17-0113-08) </a:t>
            </a:r>
          </a:p>
          <a:p>
            <a:pPr marL="342900" indent="-342900">
              <a:buClr>
                <a:srgbClr val="FF0000"/>
              </a:buClr>
              <a:buFont typeface="Wingdings" charset="2"/>
              <a:buChar char="q"/>
            </a:pPr>
            <a:r>
              <a:rPr lang="en-US" sz="2400" b="1" dirty="0"/>
              <a:t>Tuesday 11 Sept, AM2: Detailed discussions on Profile configurations and operation, e.g. where does profile transformation to device parameters take place?</a:t>
            </a:r>
          </a:p>
          <a:p>
            <a:pPr marL="342900" indent="-342900">
              <a:buClr>
                <a:srgbClr val="FF0000"/>
              </a:buClr>
              <a:buFont typeface="Wingdings" charset="2"/>
              <a:buChar char="q"/>
            </a:pPr>
            <a:r>
              <a:rPr lang="en-US" sz="2400" b="1" dirty="0"/>
              <a:t>Tuesday 11 Sept, PM2: Continuation of discussion on Profile configurations and detailed operation to be included in the draft</a:t>
            </a:r>
          </a:p>
          <a:p>
            <a:pPr marL="342900" indent="-342900">
              <a:buClr>
                <a:srgbClr val="FF0000"/>
              </a:buClr>
              <a:buFont typeface="Wingdings" charset="2"/>
              <a:buChar char="q"/>
            </a:pPr>
            <a:r>
              <a:rPr lang="en-US" sz="2400" b="1" dirty="0"/>
              <a:t>Wednesday 12 Sept, PM2: Yang modeling discussion</a:t>
            </a:r>
          </a:p>
          <a:p>
            <a:pPr marL="342900" indent="-342900">
              <a:buClr>
                <a:srgbClr val="FF0000"/>
              </a:buClr>
              <a:buFont typeface="Wingdings" charset="2"/>
              <a:buChar char="q"/>
            </a:pPr>
            <a:r>
              <a:rPr lang="en-US" sz="2400" b="1" dirty="0"/>
              <a:t>Thursday 13 Sept, AM1:  Remaining PDE and MMI primitive Discussion and Protocol Stack Discussion (e.g. 15-17-0656-13)</a:t>
            </a:r>
          </a:p>
          <a:p>
            <a:pPr marL="342900" indent="-342900">
              <a:buClr>
                <a:srgbClr val="FF0000"/>
              </a:buClr>
              <a:buFont typeface="Wingdings" charset="2"/>
              <a:buChar char="q"/>
            </a:pPr>
            <a:r>
              <a:rPr lang="en-US" sz="2400" b="1" dirty="0"/>
              <a:t>Thursday 12 Sept, AM2:  </a:t>
            </a:r>
            <a:r>
              <a:rPr lang="en-US" sz="2400" b="1" dirty="0" err="1"/>
              <a:t>AoUB</a:t>
            </a:r>
            <a:r>
              <a:rPr lang="en-US" sz="2400" b="1" dirty="0"/>
              <a:t>, closing report, future activities</a:t>
            </a:r>
          </a:p>
          <a:p>
            <a:pPr>
              <a:buClr>
                <a:srgbClr val="FF0000"/>
              </a:buClr>
            </a:pPr>
            <a:r>
              <a:rPr lang="en-US" sz="2400" b="1" i="1" dirty="0"/>
              <a:t>Upon neither discussion nor objection the motion to approve the agenda carries</a:t>
            </a:r>
            <a:r>
              <a:rPr lang="en-US" sz="2400" b="1" dirty="0"/>
              <a:t>.</a:t>
            </a:r>
          </a:p>
        </p:txBody>
      </p:sp>
      <p:sp>
        <p:nvSpPr>
          <p:cNvPr id="2" name="TextBox 1"/>
          <p:cNvSpPr txBox="1"/>
          <p:nvPr/>
        </p:nvSpPr>
        <p:spPr>
          <a:xfrm>
            <a:off x="-941495" y="1675153"/>
            <a:ext cx="184666"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040430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&lt;Sept 2018&gt;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1676400" y="228600"/>
            <a:ext cx="4800600" cy="990600"/>
          </a:xfrm>
        </p:spPr>
        <p:txBody>
          <a:bodyPr/>
          <a:lstStyle/>
          <a:p>
            <a:r>
              <a:rPr lang="en-US" b="1" dirty="0">
                <a:solidFill>
                  <a:srgbClr val="000000"/>
                </a:solidFill>
                <a:ea typeface="Lucida Grande"/>
                <a:cs typeface="Lucida Grande"/>
              </a:rPr>
              <a:t>TG 12 Status Update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2" name="TextBox 1"/>
          <p:cNvSpPr txBox="1"/>
          <p:nvPr/>
        </p:nvSpPr>
        <p:spPr>
          <a:xfrm>
            <a:off x="228600" y="990600"/>
            <a:ext cx="8686800" cy="4832092"/>
          </a:xfrm>
          <a:prstGeom prst="rect">
            <a:avLst/>
          </a:prstGeom>
          <a:noFill/>
        </p:spPr>
        <p:txBody>
          <a:bodyPr wrap="square" rtlCol="0">
            <a:spAutoFit/>
          </a:bodyPr>
          <a:lstStyle/>
          <a:p>
            <a:pPr marL="342900" indent="-342900">
              <a:buClr>
                <a:srgbClr val="FF0000"/>
              </a:buClr>
              <a:buFont typeface="Wingdings" charset="2"/>
              <a:buChar char="q"/>
            </a:pPr>
            <a:r>
              <a:rPr lang="en-US" sz="2200" b="1" dirty="0"/>
              <a:t>Discussion on Protocol Discrimination Entity (PDE)</a:t>
            </a:r>
          </a:p>
          <a:p>
            <a:pPr marL="800100" lvl="1" indent="-342900">
              <a:buClr>
                <a:srgbClr val="FF0000"/>
              </a:buClr>
              <a:buFont typeface="Wingdings" charset="2"/>
              <a:buChar char="q"/>
            </a:pPr>
            <a:r>
              <a:rPr lang="en-US" sz="2200" b="1" dirty="0"/>
              <a:t>Added primitives to support profiles and Yang modeling</a:t>
            </a:r>
            <a:endParaRPr lang="en-US" sz="2200" b="1" spc="-1" dirty="0">
              <a:solidFill>
                <a:srgbClr val="000000"/>
              </a:solidFill>
              <a:uFill>
                <a:solidFill>
                  <a:srgbClr val="FFFFFF"/>
                </a:solidFill>
              </a:uFill>
              <a:latin typeface="Times New Roman"/>
            </a:endParaRPr>
          </a:p>
          <a:p>
            <a:pPr marL="342900" indent="-342900">
              <a:buClr>
                <a:srgbClr val="FF0000"/>
              </a:buClr>
              <a:buFont typeface="Wingdings" charset="2"/>
              <a:buChar char="q"/>
            </a:pPr>
            <a:r>
              <a:rPr lang="en-US" sz="2200" b="1" dirty="0"/>
              <a:t>“Hello World” presentation</a:t>
            </a:r>
          </a:p>
          <a:p>
            <a:pPr marL="800100" lvl="1" indent="-342900">
              <a:buClr>
                <a:srgbClr val="FF0000"/>
              </a:buClr>
              <a:buFont typeface="Wingdings" charset="2"/>
              <a:buChar char="q"/>
            </a:pPr>
            <a:r>
              <a:rPr lang="en-US" sz="2200" b="1" dirty="0"/>
              <a:t>Used 6tisch example</a:t>
            </a:r>
          </a:p>
          <a:p>
            <a:pPr marL="800100" lvl="1" indent="-342900">
              <a:buClr>
                <a:srgbClr val="FF0000"/>
              </a:buClr>
              <a:buFont typeface="Wingdings" charset="2"/>
              <a:buChar char="q"/>
            </a:pPr>
            <a:r>
              <a:rPr lang="en-US" sz="2200" b="1" dirty="0"/>
              <a:t>Demonstrated the need to add primitives to PDE</a:t>
            </a:r>
          </a:p>
          <a:p>
            <a:pPr marL="342900" indent="-342900">
              <a:buClr>
                <a:srgbClr val="FF0000"/>
              </a:buClr>
              <a:buFont typeface="Wingdings" charset="2"/>
              <a:buChar char="q"/>
            </a:pPr>
            <a:r>
              <a:rPr lang="en-US" sz="2200" b="1" dirty="0"/>
              <a:t>Updated </a:t>
            </a:r>
          </a:p>
          <a:p>
            <a:pPr marL="800100" lvl="1" indent="-342900">
              <a:buClr>
                <a:srgbClr val="FF0000"/>
              </a:buClr>
              <a:buFont typeface="Wingdings" charset="2"/>
              <a:buChar char="q"/>
            </a:pPr>
            <a:r>
              <a:rPr lang="en-US" sz="2200" b="1" dirty="0"/>
              <a:t>ULI Mandatory Elements Operation (15-17-0656-12)</a:t>
            </a:r>
          </a:p>
          <a:p>
            <a:pPr marL="1257300" lvl="2" indent="-342900">
              <a:buClr>
                <a:srgbClr val="FF0000"/>
              </a:buClr>
              <a:buFont typeface="Wingdings" charset="2"/>
              <a:buChar char="q"/>
            </a:pPr>
            <a:r>
              <a:rPr lang="en-US" sz="2200" b="1" dirty="0"/>
              <a:t>Plan is to use this document as the preliminary draft standard</a:t>
            </a:r>
          </a:p>
          <a:p>
            <a:pPr marL="1257300" lvl="2" indent="-342900">
              <a:buClr>
                <a:srgbClr val="FF0000"/>
              </a:buClr>
              <a:buFont typeface="Wingdings" charset="2"/>
              <a:buChar char="q"/>
            </a:pPr>
            <a:r>
              <a:rPr lang="en-US" sz="2200" b="1" dirty="0"/>
              <a:t>Added Profile clause, new PDE primitives</a:t>
            </a:r>
          </a:p>
          <a:p>
            <a:pPr marL="342900" indent="-342900">
              <a:buClr>
                <a:srgbClr val="FF0000"/>
              </a:buClr>
              <a:buFont typeface="Wingdings" charset="2"/>
              <a:buChar char="q"/>
            </a:pPr>
            <a:r>
              <a:rPr lang="en-US" sz="2200" b="1" dirty="0"/>
              <a:t>Discussion on Profile concepts</a:t>
            </a:r>
          </a:p>
          <a:p>
            <a:pPr marL="800100" lvl="2" indent="-342900">
              <a:buClr>
                <a:srgbClr val="FF0000"/>
              </a:buClr>
              <a:buFont typeface="Wingdings" charset="2"/>
              <a:buChar char="q"/>
            </a:pPr>
            <a:r>
              <a:rPr lang="en-US" sz="2200" b="1" dirty="0"/>
              <a:t>Extensive discussion on best use of profiles</a:t>
            </a:r>
          </a:p>
          <a:p>
            <a:pPr marL="800100" lvl="2" indent="-342900">
              <a:buClr>
                <a:srgbClr val="FF0000"/>
              </a:buClr>
              <a:buFont typeface="Wingdings" charset="2"/>
              <a:buChar char="q"/>
            </a:pPr>
            <a:r>
              <a:rPr lang="en-US" sz="2200" b="1" dirty="0"/>
              <a:t>Created Profile Types that describe all PIBs and primitive parameters used in IEEE 802.15.4</a:t>
            </a:r>
          </a:p>
        </p:txBody>
      </p:sp>
    </p:spTree>
    <p:extLst>
      <p:ext uri="{BB962C8B-B14F-4D97-AF65-F5344CB8AC3E}">
        <p14:creationId xmlns:p14="http://schemas.microsoft.com/office/powerpoint/2010/main" val="12303165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125730</TotalTime>
  <Words>1211</Words>
  <Application>Microsoft Macintosh PowerPoint</Application>
  <PresentationFormat>On-screen Show (4:3)</PresentationFormat>
  <Paragraphs>258</Paragraphs>
  <Slides>13</Slides>
  <Notes>10</Notes>
  <HiddenSlides>10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ＭＳ Ｐゴシック</vt:lpstr>
      <vt:lpstr>Arial</vt:lpstr>
      <vt:lpstr>Calibri</vt:lpstr>
      <vt:lpstr>Helvetica</vt:lpstr>
      <vt:lpstr>Lucida Grande</vt:lpstr>
      <vt:lpstr>Monotype Sorts</vt:lpstr>
      <vt:lpstr>Times New Roman</vt:lpstr>
      <vt:lpstr>Wingdings</vt:lpstr>
      <vt:lpstr>Default Design</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TG12 Officers</vt:lpstr>
      <vt:lpstr>TG12 Meeting Agenda/Goals</vt:lpstr>
      <vt:lpstr>TG 12 Status Update</vt:lpstr>
      <vt:lpstr>Hello World Exercise</vt:lpstr>
      <vt:lpstr>Future Efforts</vt:lpstr>
      <vt:lpstr>Meeting Accomplishments </vt:lpstr>
      <vt:lpstr>Schedule</vt:lpstr>
    </vt:vector>
  </TitlesOfParts>
  <Manager/>
  <Company>Kinney Consulting LLC</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Waikoloa</dc:title>
  <dc:subject>IEEE 802.15 &lt;TG12&gt;</dc:subject>
  <dc:creator>Pat Kinney</dc:creator>
  <cp:keywords/>
  <dc:description>&lt;15-18-0427-00-0012&gt;</dc:description>
  <cp:lastModifiedBy>pat@kinneys.us</cp:lastModifiedBy>
  <cp:revision>1070</cp:revision>
  <cp:lastPrinted>2015-07-14T16:02:16Z</cp:lastPrinted>
  <dcterms:created xsi:type="dcterms:W3CDTF">2009-07-12T16:25:16Z</dcterms:created>
  <dcterms:modified xsi:type="dcterms:W3CDTF">2018-09-14T01:32:53Z</dcterms:modified>
  <cp:category/>
</cp:coreProperties>
</file>