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424" r:id="rId3"/>
    <p:sldId id="717" r:id="rId4"/>
    <p:sldId id="423" r:id="rId5"/>
    <p:sldId id="608" r:id="rId6"/>
    <p:sldId id="708" r:id="rId7"/>
    <p:sldId id="386" r:id="rId8"/>
    <p:sldId id="754" r:id="rId9"/>
    <p:sldId id="800" r:id="rId10"/>
    <p:sldId id="560" r:id="rId11"/>
    <p:sldId id="718" r:id="rId12"/>
    <p:sldId id="790" r:id="rId13"/>
    <p:sldId id="774" r:id="rId14"/>
    <p:sldId id="764" r:id="rId15"/>
    <p:sldId id="799" r:id="rId16"/>
    <p:sldId id="797" r:id="rId17"/>
    <p:sldId id="798" r:id="rId18"/>
    <p:sldId id="786" r:id="rId19"/>
    <p:sldId id="761" r:id="rId20"/>
    <p:sldId id="792" r:id="rId21"/>
    <p:sldId id="796" r:id="rId22"/>
    <p:sldId id="795" r:id="rId23"/>
    <p:sldId id="793"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74" autoAdjust="0"/>
    <p:restoredTop sz="95409" autoAdjust="0"/>
  </p:normalViewPr>
  <p:slideViewPr>
    <p:cSldViewPr>
      <p:cViewPr varScale="1">
        <p:scale>
          <a:sx n="62" d="100"/>
          <a:sy n="62" d="100"/>
        </p:scale>
        <p:origin x="811" y="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10</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11</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12</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875210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9A3BC02-BFE1-49C1-AF78-0F0A6EE9B830}" type="slidenum">
              <a:rPr lang="en-US" altLang="en-US" smtClean="0"/>
              <a:pPr>
                <a:spcBef>
                  <a:spcPct val="0"/>
                </a:spcBef>
              </a:pPr>
              <a:t>13</a:t>
            </a:fld>
            <a:endParaRPr lang="en-US" alt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30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30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82A3C57-6F8A-4B65-BED9-2D028286E938}" type="slidenum">
              <a:rPr lang="en-US" altLang="en-US" smtClean="0"/>
              <a:pPr>
                <a:spcBef>
                  <a:spcPct val="0"/>
                </a:spcBef>
              </a:pPr>
              <a:t>14</a:t>
            </a:fld>
            <a:endParaRPr lang="en-US" altLang="en-US" smtClean="0"/>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3194650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16</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246278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91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91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91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669C163-3BC6-4A1F-85AC-2C039972F999}" type="slidenum">
              <a:rPr lang="en-US" altLang="en-US" smtClean="0"/>
              <a:pPr>
                <a:spcBef>
                  <a:spcPct val="0"/>
                </a:spcBef>
              </a:pPr>
              <a:t>17</a:t>
            </a:fld>
            <a:endParaRPr lang="en-US" altLang="en-US" smtClean="0"/>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7432163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30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30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82A3C57-6F8A-4B65-BED9-2D028286E938}" type="slidenum">
              <a:rPr lang="en-US" altLang="en-US" smtClean="0"/>
              <a:pPr>
                <a:spcBef>
                  <a:spcPct val="0"/>
                </a:spcBef>
              </a:pPr>
              <a:t>18</a:t>
            </a:fld>
            <a:endParaRPr lang="en-US" altLang="en-US" smtClean="0"/>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76221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19</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959822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21</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986614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23</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333646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475944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p:nvSpPr>
        <p:spPr bwMode="auto">
          <a:xfrm>
            <a:off x="546447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15-18</a:t>
            </a:r>
            <a:r>
              <a:rPr lang="en-US" sz="1800" b="1" dirty="0" smtClean="0"/>
              <a:t>-0418-01-0013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1" name="Date Placeholder 3"/>
          <p:cNvSpPr>
            <a:spLocks noGrp="1"/>
          </p:cNvSpPr>
          <p:nvPr>
            <p:ph type="dt" sz="quarter" idx="2"/>
          </p:nvPr>
        </p:nvSpPr>
        <p:spPr>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lstStyle>
            <a:lvl1pPr>
              <a:spcBef>
                <a:spcPct val="0"/>
              </a:spcBef>
              <a:buFontTx/>
              <a:buNone/>
              <a:defRPr sz="16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dirty="0" smtClean="0"/>
              <a:t>July 2018</a:t>
            </a:r>
            <a:endParaRPr lang="en-US" altLang="en-US" dirty="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5/dcn/15/15-15-0746-01-007a-tg7r1-channel-model-document-for-high-rate-pd-communications.pdf"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mentor.ieee.org/802.15/dcn/15/15-15-0747-00-007a-tg7r1-cirs-channel-model-document-for-high-rate-pd-communications.zip"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1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4294967295"/>
          </p:nvPr>
        </p:nvSpPr>
        <p:spPr bwMode="auto">
          <a:noFill/>
        </p:spPr>
        <p:txBody>
          <a:bodyPr vert="horz" numCol="1"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September 2018</a:t>
            </a:r>
          </a:p>
        </p:txBody>
      </p:sp>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September 2018 Meeting Slides</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2018-09-8</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5588"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10</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Monday PM1, Sept 10, </a:t>
            </a:r>
            <a:r>
              <a:rPr lang="en-US" altLang="en-US" sz="3600" dirty="0"/>
              <a:t>2018</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1634487086"/>
              </p:ext>
            </p:extLst>
          </p:nvPr>
        </p:nvGraphicFramePr>
        <p:xfrm>
          <a:off x="838200" y="2286000"/>
          <a:ext cx="8077200" cy="3335134"/>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81364">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2"/>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last meeting minutes 0xxx/r0</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phone call minutes 0xxx/r0, 0xxx/r0,</a:t>
                      </a:r>
                      <a:r>
                        <a:rPr lang="en-GB" altLang="en-US" sz="1800" baseline="0" dirty="0" smtClean="0"/>
                        <a:t> 0xxx/r0</a:t>
                      </a:r>
                      <a:endParaRPr lang="en-GB" altLang="en-US" sz="1800" dirty="0" smtClean="0"/>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1876849568"/>
                  </a:ext>
                </a:extLst>
              </a:tr>
              <a:tr h="2010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Discuss initial access in 802.15.13 MAC</a:t>
                      </a:r>
                    </a:p>
                  </a:txBody>
                  <a:tcPr marT="45764" marB="45764"/>
                </a:tc>
                <a:tc>
                  <a:txBody>
                    <a:bodyPr/>
                    <a:lstStyle/>
                    <a:p>
                      <a:r>
                        <a:rPr lang="de-DE" sz="1800" dirty="0" smtClean="0"/>
                        <a:t>50</a:t>
                      </a:r>
                      <a:endParaRPr lang="en-US" sz="1800" dirty="0"/>
                    </a:p>
                  </a:txBody>
                  <a:tcPr marT="45764" marB="45764"/>
                </a:tc>
                <a:extLst>
                  <a:ext uri="{0D108BD9-81ED-4DB2-BD59-A6C34878D82A}">
                    <a16:rowId xmlns:a16="http://schemas.microsoft.com/office/drawing/2014/main" val="10005"/>
                  </a:ext>
                </a:extLst>
              </a:tr>
              <a:tr h="201071">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Discussion and approval of new agenda in 0418/r1</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492732941"/>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 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11</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a:t>Tuesday </a:t>
            </a:r>
            <a:r>
              <a:rPr lang="en-US" altLang="en-US" sz="3600" dirty="0" smtClean="0"/>
              <a:t>AM1, September 11, </a:t>
            </a:r>
            <a:r>
              <a:rPr lang="en-US" altLang="en-US" sz="3600" dirty="0"/>
              <a:t>2018</a:t>
            </a:r>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59782855"/>
              </p:ext>
            </p:extLst>
          </p:nvPr>
        </p:nvGraphicFramePr>
        <p:xfrm>
          <a:off x="685800" y="2362200"/>
          <a:ext cx="8229600" cy="2682372"/>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358775" lvl="1" indent="-342900" algn="just">
                        <a:spcBef>
                          <a:spcPts val="0"/>
                        </a:spcBef>
                        <a:spcAft>
                          <a:spcPts val="300"/>
                        </a:spcAft>
                        <a:defRPr/>
                      </a:pPr>
                      <a:r>
                        <a:rPr lang="de-DE" altLang="en-US" sz="1800" dirty="0" smtClean="0"/>
                        <a:t>T</a:t>
                      </a:r>
                      <a:r>
                        <a:rPr lang="en-US" sz="1800" dirty="0" err="1" smtClean="0"/>
                        <a:t>ext</a:t>
                      </a:r>
                      <a:r>
                        <a:rPr lang="en-US" sz="1800" dirty="0" smtClean="0"/>
                        <a:t> input for MAC mgmt. and contr. frame format</a:t>
                      </a:r>
                      <a:r>
                        <a:rPr lang="de-DE" altLang="en-US" sz="1800" dirty="0" smtClean="0"/>
                        <a:t> 0393/r2 (</a:t>
                      </a:r>
                      <a:r>
                        <a:rPr lang="de-DE" altLang="en-US" sz="1800" dirty="0" err="1" smtClean="0"/>
                        <a:t>pureLiFi</a:t>
                      </a:r>
                      <a:r>
                        <a:rPr lang="de-DE" altLang="en-US" sz="1800" dirty="0" smtClean="0"/>
                        <a:t>)</a:t>
                      </a:r>
                    </a:p>
                  </a:txBody>
                  <a:tcPr marT="45764" marB="45764"/>
                </a:tc>
                <a:tc>
                  <a:txBody>
                    <a:bodyPr/>
                    <a:lstStyle/>
                    <a:p>
                      <a:r>
                        <a:rPr lang="en-US" sz="1800" dirty="0" smtClean="0"/>
                        <a:t>40</a:t>
                      </a:r>
                      <a:endParaRPr lang="en-US" sz="1800" dirty="0"/>
                    </a:p>
                  </a:txBody>
                  <a:tcPr marT="45764" marB="45764"/>
                </a:tc>
                <a:extLst>
                  <a:ext uri="{0D108BD9-81ED-4DB2-BD59-A6C34878D82A}">
                    <a16:rowId xmlns:a16="http://schemas.microsoft.com/office/drawing/2014/main" val="1083346664"/>
                  </a:ext>
                </a:extLst>
              </a:tr>
              <a:tr h="365702">
                <a:tc>
                  <a:txBody>
                    <a:bodyPr/>
                    <a:lstStyle/>
                    <a:p>
                      <a:pPr marL="358775" lvl="1" indent="-342900" algn="just">
                        <a:spcBef>
                          <a:spcPts val="0"/>
                        </a:spcBef>
                        <a:spcAft>
                          <a:spcPts val="300"/>
                        </a:spcAft>
                        <a:defRPr/>
                      </a:pPr>
                      <a:r>
                        <a:rPr lang="de-DE" sz="1800" dirty="0" err="1" smtClean="0"/>
                        <a:t>Ack</a:t>
                      </a:r>
                      <a:r>
                        <a:rPr lang="de-DE" sz="1800" dirty="0" smtClean="0"/>
                        <a:t> </a:t>
                      </a:r>
                      <a:r>
                        <a:rPr lang="de-DE" sz="1800" dirty="0" err="1" smtClean="0"/>
                        <a:t>and</a:t>
                      </a:r>
                      <a:r>
                        <a:rPr lang="de-DE" sz="1800" dirty="0" smtClean="0"/>
                        <a:t> </a:t>
                      </a:r>
                      <a:r>
                        <a:rPr lang="de-DE" sz="1800" dirty="0" err="1" smtClean="0"/>
                        <a:t>retransmission</a:t>
                      </a:r>
                      <a:r>
                        <a:rPr lang="de-DE" sz="1800" dirty="0" smtClean="0"/>
                        <a:t> </a:t>
                      </a:r>
                      <a:r>
                        <a:rPr lang="de-DE" sz="1800" dirty="0" err="1" smtClean="0"/>
                        <a:t>examples</a:t>
                      </a:r>
                      <a:r>
                        <a:rPr lang="de-DE" sz="1800" dirty="0" smtClean="0"/>
                        <a:t> in </a:t>
                      </a:r>
                      <a:r>
                        <a:rPr lang="de-DE" sz="1800" dirty="0" err="1" smtClean="0"/>
                        <a:t>doc</a:t>
                      </a:r>
                      <a:r>
                        <a:rPr lang="de-DE" sz="1800" dirty="0" smtClean="0"/>
                        <a:t>. 396/r0 (</a:t>
                      </a:r>
                      <a:r>
                        <a:rPr lang="de-DE" sz="1800" dirty="0" err="1" smtClean="0"/>
                        <a:t>pureLiFi</a:t>
                      </a:r>
                      <a:r>
                        <a:rPr lang="de-DE" sz="1800" dirty="0" smtClean="0"/>
                        <a:t>)</a:t>
                      </a:r>
                      <a:endParaRPr lang="de-DE" altLang="en-US" sz="1800" dirty="0" smtClean="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3056293978"/>
                  </a:ext>
                </a:extLst>
              </a:tr>
              <a:tr h="365702">
                <a:tc>
                  <a:txBody>
                    <a:bodyPr/>
                    <a:lstStyle/>
                    <a:p>
                      <a:pPr marL="358775" lvl="1" indent="-358775" algn="just">
                        <a:spcBef>
                          <a:spcPts val="0"/>
                        </a:spcBef>
                        <a:spcAft>
                          <a:spcPts val="300"/>
                        </a:spcAft>
                        <a:defRPr/>
                      </a:pPr>
                      <a:r>
                        <a:rPr lang="de-DE" altLang="en-US" sz="1800" dirty="0" smtClean="0"/>
                        <a:t>MAC </a:t>
                      </a:r>
                      <a:r>
                        <a:rPr lang="de-DE" altLang="en-US" sz="1800" dirty="0" err="1" smtClean="0"/>
                        <a:t>support</a:t>
                      </a:r>
                      <a:r>
                        <a:rPr lang="de-DE" altLang="en-US" sz="1800" dirty="0" smtClean="0"/>
                        <a:t> </a:t>
                      </a:r>
                      <a:r>
                        <a:rPr lang="de-DE" altLang="en-US" sz="1800" dirty="0" err="1" smtClean="0"/>
                        <a:t>for</a:t>
                      </a:r>
                      <a:r>
                        <a:rPr lang="de-DE" altLang="en-US" sz="1800" dirty="0" smtClean="0"/>
                        <a:t> multiple OFEs </a:t>
                      </a:r>
                      <a:r>
                        <a:rPr lang="de-DE" altLang="en-US" sz="1800" dirty="0" err="1" smtClean="0"/>
                        <a:t>doc</a:t>
                      </a:r>
                      <a:r>
                        <a:rPr lang="de-DE" altLang="en-US" sz="1800" dirty="0" smtClean="0"/>
                        <a:t>. 410/r0 (HHI)</a:t>
                      </a:r>
                    </a:p>
                  </a:txBody>
                  <a:tcPr marT="45764" marB="45764"/>
                </a:tc>
                <a:tc>
                  <a:txBody>
                    <a:bodyPr/>
                    <a:lstStyle/>
                    <a:p>
                      <a:r>
                        <a:rPr lang="en-US" sz="1800" dirty="0" smtClean="0"/>
                        <a:t>50</a:t>
                      </a:r>
                      <a:endParaRPr lang="en-US" sz="1800" dirty="0"/>
                    </a:p>
                  </a:txBody>
                  <a:tcPr marT="45764" marB="45764"/>
                </a:tc>
                <a:extLst>
                  <a:ext uri="{0D108BD9-81ED-4DB2-BD59-A6C34878D82A}">
                    <a16:rowId xmlns:a16="http://schemas.microsoft.com/office/drawing/2014/main" val="587713456"/>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12</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a:t>Tuesday </a:t>
            </a:r>
            <a:r>
              <a:rPr lang="en-US" altLang="en-US" sz="3600" dirty="0" smtClean="0"/>
              <a:t>AM2, September 11, </a:t>
            </a:r>
            <a:r>
              <a:rPr lang="en-US" altLang="en-US" sz="3600" dirty="0"/>
              <a:t>2018</a:t>
            </a:r>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018566962"/>
              </p:ext>
            </p:extLst>
          </p:nvPr>
        </p:nvGraphicFramePr>
        <p:xfrm>
          <a:off x="685800" y="2362200"/>
          <a:ext cx="8229600" cy="2194208"/>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MAC </a:t>
                      </a:r>
                      <a:r>
                        <a:rPr lang="de-DE" altLang="en-US" sz="1800" dirty="0" err="1" smtClean="0"/>
                        <a:t>support</a:t>
                      </a:r>
                      <a:r>
                        <a:rPr lang="de-DE" altLang="en-US" sz="1800" dirty="0" smtClean="0"/>
                        <a:t> </a:t>
                      </a:r>
                      <a:r>
                        <a:rPr lang="de-DE" altLang="en-US" sz="1800" dirty="0" err="1" smtClean="0"/>
                        <a:t>for</a:t>
                      </a:r>
                      <a:r>
                        <a:rPr lang="de-DE" altLang="en-US" sz="1800" dirty="0" smtClean="0"/>
                        <a:t> MIMO </a:t>
                      </a:r>
                      <a:r>
                        <a:rPr lang="de-DE" altLang="en-US" sz="1800" dirty="0" err="1" smtClean="0"/>
                        <a:t>and</a:t>
                      </a:r>
                      <a:r>
                        <a:rPr lang="de-DE" altLang="en-US" sz="1800" dirty="0" smtClean="0"/>
                        <a:t> adaptive </a:t>
                      </a:r>
                      <a:r>
                        <a:rPr lang="de-DE" altLang="en-US" sz="1800" dirty="0" err="1" smtClean="0"/>
                        <a:t>bitloading</a:t>
                      </a:r>
                      <a:r>
                        <a:rPr lang="de-DE" altLang="en-US" sz="1800" dirty="0" smtClean="0"/>
                        <a:t> </a:t>
                      </a:r>
                      <a:r>
                        <a:rPr lang="de-DE" altLang="en-US" sz="1800" dirty="0" err="1" smtClean="0"/>
                        <a:t>doc</a:t>
                      </a:r>
                      <a:r>
                        <a:rPr lang="de-DE" altLang="en-US" sz="1800" dirty="0" smtClean="0"/>
                        <a:t>. 411/r0</a:t>
                      </a:r>
                    </a:p>
                  </a:txBody>
                  <a:tcPr marT="45764" marB="45764"/>
                </a:tc>
                <a:tc>
                  <a:txBody>
                    <a:bodyPr/>
                    <a:lstStyle/>
                    <a:p>
                      <a:r>
                        <a:rPr lang="en-US" sz="1800" dirty="0" smtClean="0"/>
                        <a:t>60</a:t>
                      </a:r>
                      <a:endParaRPr lang="en-US" sz="1800" dirty="0"/>
                    </a:p>
                  </a:txBody>
                  <a:tcPr marT="45764" marB="45764"/>
                </a:tc>
                <a:extLst>
                  <a:ext uri="{0D108BD9-81ED-4DB2-BD59-A6C34878D82A}">
                    <a16:rowId xmlns:a16="http://schemas.microsoft.com/office/drawing/2014/main" val="3515116508"/>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Initial </a:t>
                      </a:r>
                      <a:r>
                        <a:rPr lang="de-DE" altLang="en-US" sz="1800" dirty="0" err="1" smtClean="0"/>
                        <a:t>performance</a:t>
                      </a:r>
                      <a:r>
                        <a:rPr lang="de-DE" altLang="en-US" sz="1800" dirty="0" smtClean="0"/>
                        <a:t> </a:t>
                      </a:r>
                      <a:r>
                        <a:rPr lang="de-DE" altLang="en-US" sz="1800" dirty="0" err="1" smtClean="0"/>
                        <a:t>results</a:t>
                      </a:r>
                      <a:r>
                        <a:rPr lang="de-DE" altLang="en-US" sz="1800" dirty="0" smtClean="0"/>
                        <a:t> on </a:t>
                      </a:r>
                      <a:r>
                        <a:rPr lang="de-DE" altLang="en-US" sz="1800" dirty="0" err="1" smtClean="0"/>
                        <a:t>distributed</a:t>
                      </a:r>
                      <a:r>
                        <a:rPr lang="de-DE" altLang="en-US" sz="1800" dirty="0" smtClean="0"/>
                        <a:t> MIMO MAC in </a:t>
                      </a:r>
                      <a:r>
                        <a:rPr lang="de-DE" altLang="en-US" sz="1800" dirty="0" err="1" smtClean="0"/>
                        <a:t>doc</a:t>
                      </a:r>
                      <a:r>
                        <a:rPr lang="de-DE" altLang="en-US" sz="1800" dirty="0" smtClean="0"/>
                        <a:t>. xxx/r0</a:t>
                      </a:r>
                    </a:p>
                  </a:txBody>
                  <a:tcPr marT="45764" marB="45764"/>
                </a:tc>
                <a:tc>
                  <a:txBody>
                    <a:bodyPr/>
                    <a:lstStyle/>
                    <a:p>
                      <a:r>
                        <a:rPr lang="en-US" sz="1800" dirty="0" smtClean="0"/>
                        <a:t>50</a:t>
                      </a:r>
                      <a:endParaRPr lang="en-US" sz="1800" dirty="0"/>
                    </a:p>
                  </a:txBody>
                  <a:tcPr marT="45764" marB="45764"/>
                </a:tc>
                <a:extLst>
                  <a:ext uri="{0D108BD9-81ED-4DB2-BD59-A6C34878D82A}">
                    <a16:rowId xmlns:a16="http://schemas.microsoft.com/office/drawing/2014/main" val="1613275503"/>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extLst>
      <p:ext uri="{BB962C8B-B14F-4D97-AF65-F5344CB8AC3E}">
        <p14:creationId xmlns:p14="http://schemas.microsoft.com/office/powerpoint/2010/main" val="38750317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100A1B3-8543-4150-BF28-C0C711A7AF40}" type="slidenum">
              <a:rPr lang="en-US" altLang="en-US" sz="1200" b="0" smtClean="0"/>
              <a:pPr>
                <a:spcBef>
                  <a:spcPct val="0"/>
                </a:spcBef>
                <a:buFontTx/>
                <a:buNone/>
              </a:pPr>
              <a:t>13</a:t>
            </a:fld>
            <a:endParaRPr lang="en-US" altLang="en-US" sz="1200" b="0" smtClean="0"/>
          </a:p>
        </p:txBody>
      </p:sp>
      <p:sp>
        <p:nvSpPr>
          <p:cNvPr id="3993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lgn="just">
              <a:buFontTx/>
              <a:buNone/>
            </a:pPr>
            <a:r>
              <a:rPr lang="nn-NO" altLang="en-US" sz="3600" dirty="0" smtClean="0"/>
              <a:t>Tuesday </a:t>
            </a:r>
            <a:r>
              <a:rPr lang="nn-NO" altLang="en-US" sz="3600" dirty="0"/>
              <a:t>P</a:t>
            </a:r>
            <a:r>
              <a:rPr lang="nn-NO" altLang="en-US" sz="3600" dirty="0" smtClean="0"/>
              <a:t>M1, September 11, </a:t>
            </a:r>
            <a:r>
              <a:rPr lang="nn-NO" altLang="en-US" sz="3600" dirty="0"/>
              <a:t>2018</a:t>
            </a:r>
            <a:endParaRPr lang="en-US" altLang="en-US" dirty="0"/>
          </a:p>
        </p:txBody>
      </p:sp>
      <p:sp>
        <p:nvSpPr>
          <p:cNvPr id="3994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676283474"/>
              </p:ext>
            </p:extLst>
          </p:nvPr>
        </p:nvGraphicFramePr>
        <p:xfrm>
          <a:off x="838200" y="2362200"/>
          <a:ext cx="8077200" cy="1828812"/>
        </p:xfrm>
        <a:graphic>
          <a:graphicData uri="http://schemas.openxmlformats.org/drawingml/2006/table">
            <a:tbl>
              <a:tblPr firstRow="1" bandRow="1">
                <a:tableStyleId>{5C22544A-7EE6-4342-B048-85BDC9FD1C3A}</a:tableStyleId>
              </a:tblPr>
              <a:tblGrid>
                <a:gridCol w="70287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741">
                <a:tc>
                  <a:txBody>
                    <a:bodyPr/>
                    <a:lstStyle/>
                    <a:p>
                      <a:r>
                        <a:rPr lang="de-DE" sz="1800" dirty="0" smtClean="0"/>
                        <a:t>Item</a:t>
                      </a:r>
                      <a:endParaRPr lang="en-US" sz="1800" dirty="0"/>
                    </a:p>
                  </a:txBody>
                  <a:tcPr marT="45678" marB="45678"/>
                </a:tc>
                <a:tc>
                  <a:txBody>
                    <a:bodyPr/>
                    <a:lstStyle/>
                    <a:p>
                      <a:r>
                        <a:rPr lang="de-DE" sz="1800" dirty="0" smtClean="0"/>
                        <a:t>Time</a:t>
                      </a:r>
                      <a:endParaRPr lang="en-US" sz="1800" dirty="0"/>
                    </a:p>
                  </a:txBody>
                  <a:tcPr marT="45678" marB="45678"/>
                </a:tc>
                <a:extLst>
                  <a:ext uri="{0D108BD9-81ED-4DB2-BD59-A6C34878D82A}">
                    <a16:rowId xmlns:a16="http://schemas.microsoft.com/office/drawing/2014/main" val="10000"/>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78" marB="45678"/>
                </a:tc>
                <a:tc>
                  <a:txBody>
                    <a:bodyPr/>
                    <a:lstStyle/>
                    <a:p>
                      <a:r>
                        <a:rPr lang="de-DE" sz="1800" dirty="0" smtClean="0"/>
                        <a:t>3</a:t>
                      </a:r>
                      <a:endParaRPr lang="en-US" sz="1800" dirty="0"/>
                    </a:p>
                  </a:txBody>
                  <a:tcPr marT="45678" marB="45678"/>
                </a:tc>
                <a:extLst>
                  <a:ext uri="{0D108BD9-81ED-4DB2-BD59-A6C34878D82A}">
                    <a16:rowId xmlns:a16="http://schemas.microsoft.com/office/drawing/2014/main" val="1000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78" marB="45678"/>
                </a:tc>
                <a:tc>
                  <a:txBody>
                    <a:bodyPr/>
                    <a:lstStyle/>
                    <a:p>
                      <a:r>
                        <a:rPr lang="de-DE" sz="1800" dirty="0" smtClean="0"/>
                        <a:t>5</a:t>
                      </a:r>
                      <a:endParaRPr lang="en-US" sz="1800" dirty="0"/>
                    </a:p>
                  </a:txBody>
                  <a:tcPr marT="45678" marB="45678"/>
                </a:tc>
                <a:extLst>
                  <a:ext uri="{0D108BD9-81ED-4DB2-BD59-A6C34878D82A}">
                    <a16:rowId xmlns:a16="http://schemas.microsoft.com/office/drawing/2014/main" val="10002"/>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err="1" smtClean="0"/>
                        <a:t>Discussion</a:t>
                      </a:r>
                      <a:r>
                        <a:rPr lang="de-DE" altLang="en-US" sz="1800" dirty="0" smtClean="0"/>
                        <a:t> on </a:t>
                      </a:r>
                      <a:r>
                        <a:rPr lang="de-DE" altLang="en-US" sz="1800" dirty="0" err="1" smtClean="0"/>
                        <a:t>the</a:t>
                      </a:r>
                      <a:r>
                        <a:rPr lang="de-DE" altLang="en-US" sz="1800" dirty="0" smtClean="0"/>
                        <a:t> </a:t>
                      </a:r>
                      <a:r>
                        <a:rPr lang="de-DE" altLang="en-US" sz="1800" dirty="0" err="1" smtClean="0"/>
                        <a:t>way</a:t>
                      </a:r>
                      <a:r>
                        <a:rPr lang="de-DE" altLang="en-US" sz="1800" dirty="0" smtClean="0"/>
                        <a:t> </a:t>
                      </a:r>
                      <a:r>
                        <a:rPr lang="de-DE" altLang="en-US" sz="1800" dirty="0" err="1" smtClean="0"/>
                        <a:t>forward</a:t>
                      </a:r>
                      <a:r>
                        <a:rPr lang="de-DE" altLang="en-US" sz="1800" dirty="0" smtClean="0"/>
                        <a:t> on </a:t>
                      </a:r>
                      <a:r>
                        <a:rPr lang="de-DE" altLang="en-US" sz="1800" dirty="0" err="1" smtClean="0"/>
                        <a:t>consistent</a:t>
                      </a:r>
                      <a:r>
                        <a:rPr lang="de-DE" altLang="en-US" sz="1800" dirty="0" smtClean="0"/>
                        <a:t> MAC in TG13 </a:t>
                      </a:r>
                    </a:p>
                  </a:txBody>
                  <a:tcPr marT="45764" marB="45764"/>
                </a:tc>
                <a:tc>
                  <a:txBody>
                    <a:bodyPr/>
                    <a:lstStyle/>
                    <a:p>
                      <a:r>
                        <a:rPr lang="en-US" sz="1800" dirty="0" smtClean="0"/>
                        <a:t>110</a:t>
                      </a:r>
                      <a:endParaRPr lang="en-US" sz="1800" dirty="0"/>
                    </a:p>
                  </a:txBody>
                  <a:tcPr marT="45764" marB="45764"/>
                </a:tc>
                <a:extLst>
                  <a:ext uri="{0D108BD9-81ED-4DB2-BD59-A6C34878D82A}">
                    <a16:rowId xmlns:a16="http://schemas.microsoft.com/office/drawing/2014/main" val="3265283199"/>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78" marB="45678"/>
                </a:tc>
                <a:tc>
                  <a:txBody>
                    <a:bodyPr/>
                    <a:lstStyle/>
                    <a:p>
                      <a:r>
                        <a:rPr lang="de-DE" sz="1800" dirty="0" smtClean="0"/>
                        <a:t>2</a:t>
                      </a:r>
                      <a:endParaRPr lang="en-US" sz="1800" dirty="0"/>
                    </a:p>
                  </a:txBody>
                  <a:tcPr marT="45678" marB="45678"/>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DA0A1EE6-238D-498D-9C8D-AE4D12F132E7}" type="slidenum">
              <a:rPr lang="en-US" altLang="en-US" sz="1200" b="0" smtClean="0"/>
              <a:pPr>
                <a:spcBef>
                  <a:spcPct val="0"/>
                </a:spcBef>
                <a:buFontTx/>
                <a:buNone/>
              </a:pPr>
              <a:t>14</a:t>
            </a:fld>
            <a:endParaRPr lang="en-US" altLang="en-US" sz="1200" b="0" smtClean="0"/>
          </a:p>
        </p:txBody>
      </p:sp>
      <p:sp>
        <p:nvSpPr>
          <p:cNvPr id="4198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#5</a:t>
            </a:r>
            <a:endParaRPr lang="en-US" altLang="en-US" sz="3600" dirty="0"/>
          </a:p>
          <a:p>
            <a:pPr algn="just">
              <a:buFontTx/>
              <a:buNone/>
            </a:pPr>
            <a:r>
              <a:rPr lang="en-US" altLang="en-US" sz="3600" dirty="0" smtClean="0"/>
              <a:t>Wednesday, PM1, September 12, </a:t>
            </a:r>
            <a:r>
              <a:rPr lang="en-US" altLang="en-US" sz="3600" dirty="0"/>
              <a:t>2018</a:t>
            </a:r>
            <a:endParaRPr lang="en-US" altLang="en-US" dirty="0"/>
          </a:p>
          <a:p>
            <a:pPr lvl="1"/>
            <a:endParaRPr lang="en-US" altLang="en-US" dirty="0"/>
          </a:p>
        </p:txBody>
      </p:sp>
      <p:sp>
        <p:nvSpPr>
          <p:cNvPr id="4198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700948861"/>
              </p:ext>
            </p:extLst>
          </p:nvPr>
        </p:nvGraphicFramePr>
        <p:xfrm>
          <a:off x="838200" y="2362200"/>
          <a:ext cx="8077200" cy="3391112"/>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41">
                <a:tc>
                  <a:txBody>
                    <a:bodyPr/>
                    <a:lstStyle/>
                    <a:p>
                      <a:r>
                        <a:rPr lang="de-DE" sz="1800" dirty="0" smtClean="0"/>
                        <a:t>Item</a:t>
                      </a:r>
                      <a:endParaRPr lang="en-US" sz="1800" dirty="0"/>
                    </a:p>
                  </a:txBody>
                  <a:tcPr marT="45757" marB="45757"/>
                </a:tc>
                <a:tc>
                  <a:txBody>
                    <a:bodyPr/>
                    <a:lstStyle/>
                    <a:p>
                      <a:r>
                        <a:rPr lang="de-DE" sz="1800" dirty="0" smtClean="0"/>
                        <a:t>Time</a:t>
                      </a:r>
                      <a:endParaRPr lang="en-US" sz="1800" dirty="0"/>
                    </a:p>
                  </a:txBody>
                  <a:tcPr marT="45757" marB="45757"/>
                </a:tc>
                <a:extLst>
                  <a:ext uri="{0D108BD9-81ED-4DB2-BD59-A6C34878D82A}">
                    <a16:rowId xmlns:a16="http://schemas.microsoft.com/office/drawing/2014/main" val="10000"/>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7" marB="45757"/>
                </a:tc>
                <a:tc>
                  <a:txBody>
                    <a:bodyPr/>
                    <a:lstStyle/>
                    <a:p>
                      <a:r>
                        <a:rPr lang="de-DE" sz="1800" dirty="0" smtClean="0"/>
                        <a:t>3</a:t>
                      </a:r>
                      <a:endParaRPr lang="en-US" sz="1800" dirty="0"/>
                    </a:p>
                  </a:txBody>
                  <a:tcPr marT="45757" marB="45757"/>
                </a:tc>
                <a:extLst>
                  <a:ext uri="{0D108BD9-81ED-4DB2-BD59-A6C34878D82A}">
                    <a16:rowId xmlns:a16="http://schemas.microsoft.com/office/drawing/2014/main" val="10001"/>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7" marB="45757"/>
                </a:tc>
                <a:tc>
                  <a:txBody>
                    <a:bodyPr/>
                    <a:lstStyle/>
                    <a:p>
                      <a:r>
                        <a:rPr lang="de-DE" sz="1800" dirty="0" smtClean="0"/>
                        <a:t>5</a:t>
                      </a:r>
                      <a:endParaRPr lang="en-US" sz="1800" dirty="0"/>
                    </a:p>
                  </a:txBody>
                  <a:tcPr marT="45757" marB="45757"/>
                </a:tc>
                <a:extLst>
                  <a:ext uri="{0D108BD9-81ED-4DB2-BD59-A6C34878D82A}">
                    <a16:rowId xmlns:a16="http://schemas.microsoft.com/office/drawing/2014/main" val="10002"/>
                  </a:ext>
                </a:extLst>
              </a:tr>
              <a:tr h="477908">
                <a:tc>
                  <a:txBody>
                    <a:bodyPr/>
                    <a:lstStyle/>
                    <a:p>
                      <a:pPr marL="185738" lvl="1" indent="-185738" algn="just">
                        <a:spcBef>
                          <a:spcPts val="0"/>
                        </a:spcBef>
                        <a:spcAft>
                          <a:spcPts val="300"/>
                        </a:spcAft>
                        <a:defRPr/>
                      </a:pPr>
                      <a:r>
                        <a:rPr lang="en-US" sz="1800" dirty="0" smtClean="0"/>
                        <a:t>Text proposal for LB OFDM PHY </a:t>
                      </a:r>
                      <a:r>
                        <a:rPr lang="de-DE" altLang="en-US" sz="1800" dirty="0" smtClean="0"/>
                        <a:t>in </a:t>
                      </a:r>
                      <a:r>
                        <a:rPr lang="de-DE" altLang="en-US" sz="1800" dirty="0" err="1" smtClean="0"/>
                        <a:t>doc</a:t>
                      </a:r>
                      <a:r>
                        <a:rPr lang="de-DE" altLang="en-US" sz="1800" dirty="0" smtClean="0"/>
                        <a:t>. 0267/r5 (</a:t>
                      </a:r>
                      <a:r>
                        <a:rPr lang="de-DE" altLang="en-US" sz="1800" dirty="0" err="1" smtClean="0"/>
                        <a:t>pureLiFi</a:t>
                      </a:r>
                      <a:r>
                        <a:rPr lang="de-DE" altLang="en-US" sz="1800" dirty="0" smtClean="0"/>
                        <a:t>)</a:t>
                      </a:r>
                    </a:p>
                  </a:txBody>
                  <a:tcPr marT="45764" marB="45764"/>
                </a:tc>
                <a:tc>
                  <a:txBody>
                    <a:bodyPr/>
                    <a:lstStyle/>
                    <a:p>
                      <a:r>
                        <a:rPr lang="en-US" sz="1800" dirty="0" smtClean="0"/>
                        <a:t>45</a:t>
                      </a:r>
                      <a:endParaRPr lang="en-US" sz="1800" dirty="0"/>
                    </a:p>
                  </a:txBody>
                  <a:tcPr marT="45678" marB="45678"/>
                </a:tc>
                <a:extLst>
                  <a:ext uri="{0D108BD9-81ED-4DB2-BD59-A6C34878D82A}">
                    <a16:rowId xmlns:a16="http://schemas.microsoft.com/office/drawing/2014/main" val="946416099"/>
                  </a:ext>
                </a:extLst>
              </a:tr>
              <a:tr h="4779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err="1" smtClean="0"/>
                        <a:t>Revised</a:t>
                      </a:r>
                      <a:r>
                        <a:rPr lang="de-DE" altLang="en-US" sz="1800" dirty="0" smtClean="0"/>
                        <a:t> </a:t>
                      </a:r>
                      <a:r>
                        <a:rPr lang="de-DE" altLang="en-US" sz="1800" dirty="0" err="1" smtClean="0"/>
                        <a:t>text</a:t>
                      </a:r>
                      <a:r>
                        <a:rPr lang="de-DE" altLang="en-US" sz="1800" dirty="0" smtClean="0"/>
                        <a:t> </a:t>
                      </a:r>
                      <a:r>
                        <a:rPr lang="en-US" sz="1800" dirty="0" smtClean="0"/>
                        <a:t>for HB PHY in 0273/r1 (HHI)</a:t>
                      </a:r>
                      <a:endParaRPr lang="de-DE" altLang="en-US" sz="1800" dirty="0" smtClean="0"/>
                    </a:p>
                  </a:txBody>
                  <a:tcPr marT="45764" marB="45764"/>
                </a:tc>
                <a:tc>
                  <a:txBody>
                    <a:bodyPr/>
                    <a:lstStyle/>
                    <a:p>
                      <a:r>
                        <a:rPr lang="en-US" sz="1800" dirty="0" smtClean="0"/>
                        <a:t>45</a:t>
                      </a:r>
                      <a:endParaRPr lang="en-US" sz="1800" dirty="0"/>
                    </a:p>
                  </a:txBody>
                  <a:tcPr marT="45678" marB="45678"/>
                </a:tc>
                <a:extLst>
                  <a:ext uri="{0D108BD9-81ED-4DB2-BD59-A6C34878D82A}">
                    <a16:rowId xmlns:a16="http://schemas.microsoft.com/office/drawing/2014/main" val="4209009320"/>
                  </a:ext>
                </a:extLst>
              </a:tr>
              <a:tr h="4779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Motion </a:t>
                      </a:r>
                      <a:r>
                        <a:rPr lang="de-DE" altLang="en-US" sz="1800" dirty="0" err="1" smtClean="0"/>
                        <a:t>to</a:t>
                      </a:r>
                      <a:r>
                        <a:rPr lang="de-DE" altLang="en-US" sz="1800" dirty="0" smtClean="0"/>
                        <a:t> </a:t>
                      </a:r>
                      <a:r>
                        <a:rPr lang="de-DE" altLang="en-US" sz="1800" dirty="0" err="1" smtClean="0"/>
                        <a:t>include</a:t>
                      </a:r>
                      <a:r>
                        <a:rPr lang="de-DE" altLang="en-US" sz="1800" dirty="0" smtClean="0"/>
                        <a:t> </a:t>
                      </a:r>
                      <a:r>
                        <a:rPr lang="de-DE" altLang="en-US" sz="1800" dirty="0" err="1" smtClean="0"/>
                        <a:t>new</a:t>
                      </a:r>
                      <a:r>
                        <a:rPr lang="de-DE" altLang="en-US" sz="1800" dirty="0" smtClean="0"/>
                        <a:t> PHY </a:t>
                      </a:r>
                      <a:r>
                        <a:rPr lang="de-DE" altLang="en-US" sz="1800" dirty="0" err="1" smtClean="0"/>
                        <a:t>text</a:t>
                      </a:r>
                      <a:r>
                        <a:rPr lang="de-DE" altLang="en-US" sz="1800" baseline="0" dirty="0" smtClean="0"/>
                        <a:t> in D4</a:t>
                      </a:r>
                      <a:endParaRPr lang="de-DE" altLang="en-US" sz="1800" dirty="0" smtClean="0"/>
                    </a:p>
                  </a:txBody>
                  <a:tcPr marT="45764" marB="45764"/>
                </a:tc>
                <a:tc>
                  <a:txBody>
                    <a:bodyPr/>
                    <a:lstStyle/>
                    <a:p>
                      <a:r>
                        <a:rPr lang="en-US" sz="1800" dirty="0" smtClean="0"/>
                        <a:t>20</a:t>
                      </a:r>
                      <a:endParaRPr lang="en-US" sz="1800" dirty="0"/>
                    </a:p>
                  </a:txBody>
                  <a:tcPr marT="45678" marB="45678"/>
                </a:tc>
                <a:extLst>
                  <a:ext uri="{0D108BD9-81ED-4DB2-BD59-A6C34878D82A}">
                    <a16:rowId xmlns:a16="http://schemas.microsoft.com/office/drawing/2014/main" val="162811485"/>
                  </a:ext>
                </a:extLst>
              </a:tr>
              <a:tr h="4779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Open </a:t>
                      </a:r>
                      <a:r>
                        <a:rPr lang="de-DE" altLang="en-US" sz="1800" dirty="0" err="1" smtClean="0"/>
                        <a:t>call</a:t>
                      </a:r>
                      <a:r>
                        <a:rPr lang="de-DE" altLang="en-US" sz="1800" dirty="0" smtClean="0"/>
                        <a:t> </a:t>
                      </a:r>
                      <a:r>
                        <a:rPr lang="de-DE" altLang="en-US" sz="1800" dirty="0" err="1" smtClean="0"/>
                        <a:t>for</a:t>
                      </a:r>
                      <a:r>
                        <a:rPr lang="de-DE" altLang="en-US" sz="1800" dirty="0" smtClean="0"/>
                        <a:t> </a:t>
                      </a:r>
                      <a:r>
                        <a:rPr lang="de-DE" altLang="en-US" sz="1800" dirty="0" err="1" smtClean="0"/>
                        <a:t>evaluation</a:t>
                      </a:r>
                      <a:r>
                        <a:rPr lang="de-DE" altLang="en-US" sz="1800" dirty="0" smtClean="0"/>
                        <a:t> </a:t>
                      </a:r>
                      <a:r>
                        <a:rPr lang="de-DE" altLang="en-US" sz="1800" dirty="0" err="1" smtClean="0"/>
                        <a:t>results</a:t>
                      </a:r>
                      <a:endParaRPr lang="de-DE" altLang="en-US" sz="1800" dirty="0" smtClean="0"/>
                    </a:p>
                  </a:txBody>
                  <a:tcPr marT="45764" marB="45764"/>
                </a:tc>
                <a:tc>
                  <a:txBody>
                    <a:bodyPr/>
                    <a:lstStyle/>
                    <a:p>
                      <a:r>
                        <a:rPr lang="en-US" sz="1800" dirty="0" smtClean="0"/>
                        <a:t>5</a:t>
                      </a:r>
                      <a:endParaRPr lang="en-US" sz="1800" dirty="0"/>
                    </a:p>
                  </a:txBody>
                  <a:tcPr marT="45678" marB="45678"/>
                </a:tc>
                <a:extLst>
                  <a:ext uri="{0D108BD9-81ED-4DB2-BD59-A6C34878D82A}">
                    <a16:rowId xmlns:a16="http://schemas.microsoft.com/office/drawing/2014/main" val="3014282663"/>
                  </a:ext>
                </a:extLst>
              </a:tr>
              <a:tr h="3660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7" marB="45757"/>
                </a:tc>
                <a:tc>
                  <a:txBody>
                    <a:bodyPr/>
                    <a:lstStyle/>
                    <a:p>
                      <a:r>
                        <a:rPr lang="de-DE" sz="1800" dirty="0" smtClean="0"/>
                        <a:t>2</a:t>
                      </a:r>
                      <a:endParaRPr lang="en-US" sz="1800" dirty="0"/>
                    </a:p>
                  </a:txBody>
                  <a:tcPr marT="45757" marB="45757"/>
                </a:tc>
                <a:extLst>
                  <a:ext uri="{0D108BD9-81ED-4DB2-BD59-A6C34878D82A}">
                    <a16:rowId xmlns:a16="http://schemas.microsoft.com/office/drawing/2014/main" val="10004"/>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17</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include new PHY texts in docs. … and … into TG13 D4.</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x/x/x</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extLst>
      <p:ext uri="{BB962C8B-B14F-4D97-AF65-F5344CB8AC3E}">
        <p14:creationId xmlns:p14="http://schemas.microsoft.com/office/powerpoint/2010/main" val="19128691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16</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Open call for evaluation results</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endParaRPr lang="en-GB" altLang="en-US" sz="2000" dirty="0"/>
          </a:p>
          <a:p>
            <a:pPr algn="just">
              <a:buFontTx/>
              <a:buNone/>
            </a:pPr>
            <a:r>
              <a:rPr lang="en-GB" altLang="en-US" dirty="0" smtClean="0">
                <a:sym typeface="Wingdings" panose="05000000000000000000" pitchFamily="2" charset="2"/>
              </a:rPr>
              <a:t>TG13 calls for performance evaluation results for Synch, Header and Payload. Follow the evaluation framework of TG13 and use the comprehensive scheme introduced in 0190/r0 over the agreed-upon channel models. Upload any results before the next phone call or physical meeting.</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extLst>
      <p:ext uri="{BB962C8B-B14F-4D97-AF65-F5344CB8AC3E}">
        <p14:creationId xmlns:p14="http://schemas.microsoft.com/office/powerpoint/2010/main" val="5164805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7FC46838-7E3A-4B64-AB04-01387CA5C876}" type="slidenum">
              <a:rPr lang="en-US" altLang="en-US" sz="1200" b="0" smtClean="0"/>
              <a:pPr>
                <a:spcBef>
                  <a:spcPct val="0"/>
                </a:spcBef>
                <a:buFontTx/>
                <a:buNone/>
              </a:pPr>
              <a:t>17</a:t>
            </a:fld>
            <a:endParaRPr lang="en-US" altLang="en-US" sz="1200" b="0" smtClean="0"/>
          </a:p>
        </p:txBody>
      </p:sp>
      <p:sp>
        <p:nvSpPr>
          <p:cNvPr id="48131"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48133" name="Rectangle 3"/>
          <p:cNvSpPr txBox="1">
            <a:spLocks noChangeArrowheads="1"/>
          </p:cNvSpPr>
          <p:nvPr/>
        </p:nvSpPr>
        <p:spPr bwMode="auto">
          <a:xfrm>
            <a:off x="6477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GB" altLang="en-US" sz="3600" dirty="0" smtClean="0"/>
              <a:t>TG13 Evaluation framework</a:t>
            </a:r>
            <a:endParaRPr lang="en-US" altLang="en-US" sz="1200" dirty="0"/>
          </a:p>
        </p:txBody>
      </p:sp>
      <p:sp>
        <p:nvSpPr>
          <p:cNvPr id="48134" name="Rectangle 3"/>
          <p:cNvSpPr txBox="1">
            <a:spLocks noChangeArrowheads="1"/>
          </p:cNvSpPr>
          <p:nvPr/>
        </p:nvSpPr>
        <p:spPr bwMode="auto">
          <a:xfrm>
            <a:off x="762000" y="2286000"/>
            <a:ext cx="8010525"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spcBef>
                <a:spcPct val="0"/>
              </a:spcBef>
              <a:buFontTx/>
              <a:buNone/>
            </a:pPr>
            <a:endParaRPr lang="en-GB" altLang="en-US" b="0"/>
          </a:p>
          <a:p>
            <a:pPr algn="just">
              <a:spcBef>
                <a:spcPct val="0"/>
              </a:spcBef>
              <a:buFontTx/>
              <a:buNone/>
            </a:pPr>
            <a:endParaRPr lang="en-GB" altLang="en-US" sz="1400" b="0"/>
          </a:p>
        </p:txBody>
      </p:sp>
      <p:sp>
        <p:nvSpPr>
          <p:cNvPr id="2" name="Textfeld 1"/>
          <p:cNvSpPr txBox="1"/>
          <p:nvPr/>
        </p:nvSpPr>
        <p:spPr>
          <a:xfrm>
            <a:off x="457200" y="1600200"/>
            <a:ext cx="8620125" cy="5186363"/>
          </a:xfrm>
          <a:prstGeom prst="rect">
            <a:avLst/>
          </a:prstGeom>
          <a:noFill/>
        </p:spPr>
        <p:txBody>
          <a:bodyPr>
            <a:spAutoFit/>
          </a:bodyPr>
          <a:lstStyle/>
          <a:p>
            <a:pPr>
              <a:defRPr/>
            </a:pPr>
            <a:r>
              <a:rPr lang="de-DE" sz="2000" dirty="0"/>
              <a:t>1) </a:t>
            </a:r>
            <a:r>
              <a:rPr lang="de-DE" sz="2000" b="1" dirty="0" err="1"/>
              <a:t>Preamble</a:t>
            </a:r>
            <a:endParaRPr lang="de-DE" sz="2000" b="1" dirty="0"/>
          </a:p>
          <a:p>
            <a:pPr marL="360363" lvl="1" indent="-342900">
              <a:buFont typeface="Arial" panose="020B0604020202020204" pitchFamily="34" charset="0"/>
              <a:buChar char="•"/>
              <a:defRPr/>
            </a:pPr>
            <a:r>
              <a:rPr lang="de-DE" sz="2000" dirty="0" err="1"/>
              <a:t>Detection</a:t>
            </a:r>
            <a:r>
              <a:rPr lang="de-DE" sz="2000" dirty="0"/>
              <a:t> </a:t>
            </a:r>
            <a:r>
              <a:rPr lang="de-DE" sz="2000" dirty="0" err="1"/>
              <a:t>probability</a:t>
            </a:r>
            <a:r>
              <a:rPr lang="de-DE" sz="2000" dirty="0"/>
              <a:t> (</a:t>
            </a:r>
            <a:r>
              <a:rPr lang="de-DE" sz="2000" dirty="0" err="1"/>
              <a:t>for</a:t>
            </a:r>
            <a:r>
              <a:rPr lang="de-DE" sz="2000" dirty="0"/>
              <a:t> </a:t>
            </a:r>
            <a:r>
              <a:rPr lang="de-DE" sz="2000" dirty="0" err="1"/>
              <a:t>false</a:t>
            </a:r>
            <a:r>
              <a:rPr lang="de-DE" sz="2000" dirty="0"/>
              <a:t> </a:t>
            </a:r>
            <a:r>
              <a:rPr lang="de-DE" sz="2000" dirty="0" err="1"/>
              <a:t>alarm</a:t>
            </a:r>
            <a:r>
              <a:rPr lang="de-DE" sz="2000" dirty="0"/>
              <a:t> rate = 0.1%) vs. SNR (cf. </a:t>
            </a:r>
            <a:r>
              <a:rPr lang="de-DE" sz="2000" dirty="0" err="1"/>
              <a:t>doc</a:t>
            </a:r>
            <a:r>
              <a:rPr lang="de-DE" sz="2000" dirty="0"/>
              <a:t>. 15-18-0106/r0) </a:t>
            </a:r>
            <a:r>
              <a:rPr lang="de-DE" sz="2000" dirty="0" err="1"/>
              <a:t>and</a:t>
            </a:r>
            <a:r>
              <a:rPr lang="de-DE" sz="2000" dirty="0"/>
              <a:t> </a:t>
            </a:r>
            <a:r>
              <a:rPr lang="de-DE" sz="2000" dirty="0" err="1"/>
              <a:t>required</a:t>
            </a:r>
            <a:r>
              <a:rPr lang="de-DE" sz="2000" dirty="0"/>
              <a:t> SNR </a:t>
            </a:r>
            <a:r>
              <a:rPr lang="de-DE" sz="2000" dirty="0" err="1"/>
              <a:t>where</a:t>
            </a:r>
            <a:r>
              <a:rPr lang="de-DE" sz="2000" dirty="0"/>
              <a:t> prob. </a:t>
            </a:r>
            <a:r>
              <a:rPr lang="de-DE" sz="2000" dirty="0" err="1"/>
              <a:t>of</a:t>
            </a:r>
            <a:r>
              <a:rPr lang="de-DE" sz="2000" dirty="0"/>
              <a:t> </a:t>
            </a:r>
            <a:r>
              <a:rPr lang="de-DE" sz="2000" dirty="0" err="1"/>
              <a:t>misdetection</a:t>
            </a:r>
            <a:r>
              <a:rPr lang="de-DE" sz="2000" dirty="0"/>
              <a:t> (</a:t>
            </a:r>
            <a:r>
              <a:rPr lang="de-DE" sz="2000" dirty="0" err="1"/>
              <a:t>timing</a:t>
            </a:r>
            <a:r>
              <a:rPr lang="de-DE" sz="2000" dirty="0"/>
              <a:t> </a:t>
            </a:r>
            <a:r>
              <a:rPr lang="de-DE" sz="2000" dirty="0" err="1"/>
              <a:t>error</a:t>
            </a:r>
            <a:r>
              <a:rPr lang="de-DE" sz="2000" dirty="0"/>
              <a:t>) &lt;0.1%</a:t>
            </a:r>
          </a:p>
          <a:p>
            <a:pPr>
              <a:defRPr/>
            </a:pPr>
            <a:r>
              <a:rPr lang="de-DE" sz="2000" dirty="0"/>
              <a:t>2) </a:t>
            </a:r>
            <a:r>
              <a:rPr lang="de-DE" sz="2000" b="1" dirty="0"/>
              <a:t>Header</a:t>
            </a:r>
          </a:p>
          <a:p>
            <a:pPr marL="342900" indent="-342900">
              <a:buFont typeface="Arial" panose="020B0604020202020204" pitchFamily="34" charset="0"/>
              <a:buChar char="•"/>
              <a:defRPr/>
            </a:pPr>
            <a:r>
              <a:rPr lang="de-DE" sz="2000" dirty="0"/>
              <a:t>BER vs. SNR </a:t>
            </a:r>
            <a:r>
              <a:rPr lang="de-DE" sz="2000" dirty="0" err="1"/>
              <a:t>for</a:t>
            </a:r>
            <a:r>
              <a:rPr lang="de-DE" sz="2000" dirty="0"/>
              <a:t> </a:t>
            </a:r>
            <a:r>
              <a:rPr lang="de-DE" sz="2000" dirty="0" err="1"/>
              <a:t>the</a:t>
            </a:r>
            <a:r>
              <a:rPr lang="de-DE" sz="2000" dirty="0"/>
              <a:t> </a:t>
            </a:r>
            <a:r>
              <a:rPr lang="de-DE" sz="2000" dirty="0" err="1"/>
              <a:t>header</a:t>
            </a:r>
            <a:r>
              <a:rPr lang="de-DE" sz="2000" dirty="0"/>
              <a:t> incl. 8B10B </a:t>
            </a:r>
            <a:r>
              <a:rPr lang="de-DE" sz="2000" dirty="0" err="1"/>
              <a:t>and</a:t>
            </a:r>
            <a:r>
              <a:rPr lang="de-DE" sz="2000" dirty="0"/>
              <a:t> RS(36,24) </a:t>
            </a:r>
            <a:r>
              <a:rPr lang="de-DE" sz="2000" dirty="0" err="1"/>
              <a:t>coding</a:t>
            </a:r>
            <a:r>
              <a:rPr lang="de-DE" sz="2000" dirty="0"/>
              <a:t> </a:t>
            </a:r>
            <a:r>
              <a:rPr lang="de-DE" sz="2000" dirty="0" err="1"/>
              <a:t>assuming</a:t>
            </a:r>
            <a:r>
              <a:rPr lang="de-DE" sz="2000" dirty="0"/>
              <a:t> </a:t>
            </a:r>
            <a:r>
              <a:rPr lang="de-DE" sz="2000" dirty="0" err="1"/>
              <a:t>random</a:t>
            </a:r>
            <a:r>
              <a:rPr lang="de-DE" sz="2000" dirty="0"/>
              <a:t> </a:t>
            </a:r>
            <a:r>
              <a:rPr lang="de-DE" sz="2000" dirty="0" err="1"/>
              <a:t>data</a:t>
            </a:r>
            <a:r>
              <a:rPr lang="de-DE" sz="2000" dirty="0"/>
              <a:t> </a:t>
            </a:r>
            <a:r>
              <a:rPr lang="de-DE" sz="2000" dirty="0" err="1"/>
              <a:t>for</a:t>
            </a:r>
            <a:r>
              <a:rPr lang="de-DE" sz="2000" dirty="0"/>
              <a:t> </a:t>
            </a:r>
            <a:r>
              <a:rPr lang="de-DE" sz="2000" dirty="0" err="1"/>
              <a:t>the</a:t>
            </a:r>
            <a:r>
              <a:rPr lang="de-DE" sz="2000" dirty="0"/>
              <a:t> </a:t>
            </a:r>
            <a:r>
              <a:rPr lang="de-DE" sz="2000" dirty="0" err="1"/>
              <a:t>header</a:t>
            </a:r>
            <a:r>
              <a:rPr lang="de-DE" sz="2000" dirty="0"/>
              <a:t> </a:t>
            </a:r>
            <a:r>
              <a:rPr lang="de-DE" sz="2000" dirty="0" err="1"/>
              <a:t>information</a:t>
            </a:r>
            <a:endParaRPr lang="de-DE" sz="2000" dirty="0"/>
          </a:p>
          <a:p>
            <a:pPr>
              <a:defRPr/>
            </a:pPr>
            <a:r>
              <a:rPr lang="de-DE" sz="2000" dirty="0"/>
              <a:t>3) </a:t>
            </a:r>
            <a:r>
              <a:rPr lang="de-DE" sz="2000" b="1" dirty="0"/>
              <a:t>Payload</a:t>
            </a:r>
          </a:p>
          <a:p>
            <a:pPr marL="342900" indent="-342900">
              <a:buFont typeface="Arial" panose="020B0604020202020204" pitchFamily="34" charset="0"/>
              <a:buChar char="•"/>
              <a:defRPr/>
            </a:pPr>
            <a:r>
              <a:rPr lang="de-DE" sz="2000" dirty="0"/>
              <a:t>BER vs. SNR </a:t>
            </a:r>
            <a:r>
              <a:rPr lang="de-DE" sz="2000" dirty="0" err="1"/>
              <a:t>for</a:t>
            </a:r>
            <a:r>
              <a:rPr lang="de-DE" sz="2000" dirty="0"/>
              <a:t> </a:t>
            </a:r>
            <a:r>
              <a:rPr lang="de-DE" sz="2000" dirty="0" err="1"/>
              <a:t>the</a:t>
            </a:r>
            <a:r>
              <a:rPr lang="de-DE" sz="2000" dirty="0"/>
              <a:t> </a:t>
            </a:r>
            <a:r>
              <a:rPr lang="de-DE" sz="2000" dirty="0" err="1"/>
              <a:t>payload</a:t>
            </a:r>
            <a:r>
              <a:rPr lang="de-DE" sz="2000" dirty="0"/>
              <a:t> incl. 8B10B </a:t>
            </a:r>
            <a:r>
              <a:rPr lang="de-DE" sz="2000" dirty="0" err="1"/>
              <a:t>or</a:t>
            </a:r>
            <a:r>
              <a:rPr lang="de-DE" sz="2000" dirty="0"/>
              <a:t> HCM </a:t>
            </a:r>
            <a:r>
              <a:rPr lang="de-DE" sz="2000" dirty="0" err="1"/>
              <a:t>and</a:t>
            </a:r>
            <a:r>
              <a:rPr lang="de-DE" sz="2000" dirty="0"/>
              <a:t> RS(255,248) </a:t>
            </a:r>
            <a:r>
              <a:rPr lang="de-DE" sz="2000" dirty="0" err="1"/>
              <a:t>coding</a:t>
            </a:r>
            <a:r>
              <a:rPr lang="de-DE" sz="2000" dirty="0"/>
              <a:t> </a:t>
            </a:r>
            <a:r>
              <a:rPr lang="de-DE" sz="2000" dirty="0" err="1"/>
              <a:t>assuming</a:t>
            </a:r>
            <a:r>
              <a:rPr lang="de-DE" sz="2000" dirty="0"/>
              <a:t> </a:t>
            </a:r>
            <a:r>
              <a:rPr lang="de-DE" sz="2000" dirty="0" err="1"/>
              <a:t>random</a:t>
            </a:r>
            <a:r>
              <a:rPr lang="de-DE" sz="2000" dirty="0"/>
              <a:t> </a:t>
            </a:r>
            <a:r>
              <a:rPr lang="de-DE" sz="2000" dirty="0" err="1"/>
              <a:t>data</a:t>
            </a:r>
            <a:r>
              <a:rPr lang="de-DE" sz="2000" dirty="0"/>
              <a:t> </a:t>
            </a:r>
            <a:r>
              <a:rPr lang="de-DE" sz="2000" dirty="0" err="1"/>
              <a:t>for</a:t>
            </a:r>
            <a:r>
              <a:rPr lang="de-DE" sz="2000" dirty="0"/>
              <a:t> </a:t>
            </a:r>
            <a:r>
              <a:rPr lang="de-DE" sz="2000" dirty="0" err="1"/>
              <a:t>the</a:t>
            </a:r>
            <a:r>
              <a:rPr lang="de-DE" sz="2000" dirty="0"/>
              <a:t> </a:t>
            </a:r>
            <a:r>
              <a:rPr lang="de-DE" sz="2000" dirty="0" err="1"/>
              <a:t>payload</a:t>
            </a:r>
            <a:endParaRPr lang="de-DE" sz="2000" dirty="0"/>
          </a:p>
          <a:p>
            <a:pPr>
              <a:defRPr/>
            </a:pPr>
            <a:r>
              <a:rPr lang="de-DE" sz="2000" dirty="0" err="1"/>
              <a:t>Results</a:t>
            </a:r>
            <a:r>
              <a:rPr lang="de-DE" sz="2000" dirty="0"/>
              <a:t> </a:t>
            </a:r>
            <a:r>
              <a:rPr lang="de-DE" sz="2000" dirty="0" err="1"/>
              <a:t>are</a:t>
            </a:r>
            <a:r>
              <a:rPr lang="de-DE" sz="2000" dirty="0"/>
              <a:t> </a:t>
            </a:r>
            <a:r>
              <a:rPr lang="de-DE" sz="2000" dirty="0" err="1"/>
              <a:t>expected</a:t>
            </a:r>
            <a:r>
              <a:rPr lang="de-DE" sz="2000" dirty="0"/>
              <a:t> </a:t>
            </a:r>
            <a:r>
              <a:rPr lang="de-DE" sz="2000" dirty="0" err="1"/>
              <a:t>for</a:t>
            </a:r>
            <a:r>
              <a:rPr lang="de-DE" sz="2000" dirty="0"/>
              <a:t> AWGN, D3 in </a:t>
            </a:r>
            <a:r>
              <a:rPr lang="de-DE" sz="2000" dirty="0" err="1"/>
              <a:t>scenario</a:t>
            </a:r>
            <a:r>
              <a:rPr lang="de-DE" sz="2000" dirty="0"/>
              <a:t> 3 </a:t>
            </a:r>
            <a:r>
              <a:rPr lang="de-DE" sz="2000" dirty="0" err="1"/>
              <a:t>and</a:t>
            </a:r>
            <a:r>
              <a:rPr lang="de-DE" sz="2000" dirty="0"/>
              <a:t> D7 in </a:t>
            </a:r>
            <a:r>
              <a:rPr lang="de-DE" sz="2000" dirty="0" err="1"/>
              <a:t>scenario</a:t>
            </a:r>
            <a:r>
              <a:rPr lang="de-DE" sz="2000" dirty="0"/>
              <a:t> 4 (Fig. 25) </a:t>
            </a:r>
            <a:r>
              <a:rPr lang="de-DE" sz="2000" dirty="0" err="1"/>
              <a:t>where</a:t>
            </a:r>
            <a:r>
              <a:rPr lang="de-DE" sz="2000" dirty="0"/>
              <a:t> LED1-6 </a:t>
            </a:r>
            <a:r>
              <a:rPr lang="de-DE" sz="2000" dirty="0" err="1"/>
              <a:t>are</a:t>
            </a:r>
            <a:r>
              <a:rPr lang="de-DE" sz="2000" dirty="0"/>
              <a:t> </a:t>
            </a:r>
            <a:r>
              <a:rPr lang="de-DE" sz="2000" dirty="0" err="1"/>
              <a:t>used</a:t>
            </a:r>
            <a:r>
              <a:rPr lang="de-DE" sz="2000" dirty="0"/>
              <a:t> </a:t>
            </a:r>
            <a:r>
              <a:rPr lang="de-DE" sz="2000" dirty="0" err="1"/>
              <a:t>together</a:t>
            </a:r>
            <a:r>
              <a:rPr lang="de-DE" sz="2000" dirty="0"/>
              <a:t> </a:t>
            </a:r>
            <a:r>
              <a:rPr lang="de-DE" sz="2000" dirty="0" err="1"/>
              <a:t>from</a:t>
            </a:r>
            <a:r>
              <a:rPr lang="de-DE" sz="2000" dirty="0"/>
              <a:t> </a:t>
            </a:r>
            <a:r>
              <a:rPr lang="en-GB" altLang="en-US" sz="2000" dirty="0">
                <a:hlinkClick r:id="rId3"/>
              </a:rPr>
              <a:t>https://mentor.ieee.org/802.15/dcn/15/15-15-0746-01-007a-tg7r1-channel-model-document-for-high-rate-pd-communications.pdf</a:t>
            </a:r>
            <a:r>
              <a:rPr lang="en-GB" altLang="en-US" sz="2000" dirty="0"/>
              <a:t>. CIRs: </a:t>
            </a:r>
            <a:r>
              <a:rPr lang="en-GB" altLang="en-US" sz="2000" dirty="0">
                <a:hlinkClick r:id="rId4"/>
              </a:rPr>
              <a:t>https://mentor.ieee.org/802.15/dcn/15/15-15-0747-00-007a-tg7r1-cirs-channel-model-document-for-high-rate-pd-communications.zip</a:t>
            </a:r>
            <a:r>
              <a:rPr lang="en-GB" altLang="en-US" sz="2000" dirty="0"/>
              <a:t> a companion file </a:t>
            </a:r>
            <a:r>
              <a:rPr lang="de-DE" sz="2000" dirty="0"/>
              <a:t>In </a:t>
            </a:r>
            <a:r>
              <a:rPr lang="de-DE" sz="2000" dirty="0" err="1"/>
              <a:t>case</a:t>
            </a:r>
            <a:r>
              <a:rPr lang="de-DE" sz="2000" dirty="0"/>
              <a:t> </a:t>
            </a:r>
            <a:r>
              <a:rPr lang="de-DE" sz="2000" dirty="0" err="1"/>
              <a:t>of</a:t>
            </a:r>
            <a:r>
              <a:rPr lang="de-DE" sz="2000" dirty="0"/>
              <a:t> </a:t>
            </a:r>
            <a:r>
              <a:rPr lang="de-DE" sz="2000" dirty="0" err="1"/>
              <a:t>questions</a:t>
            </a:r>
            <a:r>
              <a:rPr lang="de-DE" sz="2000" dirty="0"/>
              <a:t>, </a:t>
            </a:r>
            <a:r>
              <a:rPr lang="de-DE" sz="2000" dirty="0" err="1"/>
              <a:t>use</a:t>
            </a:r>
            <a:r>
              <a:rPr lang="de-DE" sz="2000" dirty="0"/>
              <a:t> TG13 email </a:t>
            </a:r>
            <a:r>
              <a:rPr lang="de-DE" sz="2000" dirty="0" err="1"/>
              <a:t>reflector</a:t>
            </a:r>
            <a:r>
              <a:rPr lang="de-DE" sz="2000" dirty="0"/>
              <a:t>. </a:t>
            </a:r>
          </a:p>
          <a:p>
            <a:pPr>
              <a:defRPr/>
            </a:pPr>
            <a:r>
              <a:rPr lang="de-DE" sz="2000" dirty="0"/>
              <a:t> </a:t>
            </a:r>
          </a:p>
          <a:p>
            <a:pPr>
              <a:defRPr/>
            </a:pPr>
            <a:endParaRPr lang="de-DE" sz="1100" dirty="0"/>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extLst>
      <p:ext uri="{BB962C8B-B14F-4D97-AF65-F5344CB8AC3E}">
        <p14:creationId xmlns:p14="http://schemas.microsoft.com/office/powerpoint/2010/main" val="27154811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DA0A1EE6-238D-498D-9C8D-AE4D12F132E7}" type="slidenum">
              <a:rPr lang="en-US" altLang="en-US" sz="1200" b="0" smtClean="0"/>
              <a:pPr>
                <a:spcBef>
                  <a:spcPct val="0"/>
                </a:spcBef>
                <a:buFontTx/>
                <a:buNone/>
              </a:pPr>
              <a:t>18</a:t>
            </a:fld>
            <a:endParaRPr lang="en-US" altLang="en-US" sz="1200" b="0" smtClean="0"/>
          </a:p>
        </p:txBody>
      </p:sp>
      <p:sp>
        <p:nvSpPr>
          <p:cNvPr id="4198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#6</a:t>
            </a:r>
            <a:endParaRPr lang="en-US" altLang="en-US" sz="3600" dirty="0"/>
          </a:p>
          <a:p>
            <a:pPr algn="just">
              <a:buFontTx/>
              <a:buNone/>
            </a:pPr>
            <a:r>
              <a:rPr lang="en-US" altLang="en-US" sz="3600" dirty="0" smtClean="0"/>
              <a:t>Wednesday PM2, September 12, </a:t>
            </a:r>
            <a:r>
              <a:rPr lang="en-US" altLang="en-US" sz="3600" dirty="0"/>
              <a:t>2018</a:t>
            </a:r>
            <a:endParaRPr lang="en-US" altLang="en-US" dirty="0"/>
          </a:p>
          <a:p>
            <a:pPr lvl="1"/>
            <a:endParaRPr lang="en-US" altLang="en-US" dirty="0"/>
          </a:p>
        </p:txBody>
      </p:sp>
      <p:sp>
        <p:nvSpPr>
          <p:cNvPr id="4198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4272692047"/>
              </p:ext>
            </p:extLst>
          </p:nvPr>
        </p:nvGraphicFramePr>
        <p:xfrm>
          <a:off x="838200" y="2362200"/>
          <a:ext cx="8077200" cy="1957388"/>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41">
                <a:tc>
                  <a:txBody>
                    <a:bodyPr/>
                    <a:lstStyle/>
                    <a:p>
                      <a:r>
                        <a:rPr lang="de-DE" sz="1800" dirty="0" smtClean="0"/>
                        <a:t>Item</a:t>
                      </a:r>
                      <a:endParaRPr lang="en-US" sz="1800" dirty="0"/>
                    </a:p>
                  </a:txBody>
                  <a:tcPr marT="45757" marB="45757"/>
                </a:tc>
                <a:tc>
                  <a:txBody>
                    <a:bodyPr/>
                    <a:lstStyle/>
                    <a:p>
                      <a:r>
                        <a:rPr lang="de-DE" sz="1800" dirty="0" smtClean="0"/>
                        <a:t>Time</a:t>
                      </a:r>
                      <a:endParaRPr lang="en-US" sz="1800" dirty="0"/>
                    </a:p>
                  </a:txBody>
                  <a:tcPr marT="45757" marB="45757"/>
                </a:tc>
                <a:extLst>
                  <a:ext uri="{0D108BD9-81ED-4DB2-BD59-A6C34878D82A}">
                    <a16:rowId xmlns:a16="http://schemas.microsoft.com/office/drawing/2014/main" val="10000"/>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7" marB="45757"/>
                </a:tc>
                <a:tc>
                  <a:txBody>
                    <a:bodyPr/>
                    <a:lstStyle/>
                    <a:p>
                      <a:r>
                        <a:rPr lang="de-DE" sz="1800" dirty="0" smtClean="0"/>
                        <a:t>3</a:t>
                      </a:r>
                      <a:endParaRPr lang="en-US" sz="1800" dirty="0"/>
                    </a:p>
                  </a:txBody>
                  <a:tcPr marT="45757" marB="45757"/>
                </a:tc>
                <a:extLst>
                  <a:ext uri="{0D108BD9-81ED-4DB2-BD59-A6C34878D82A}">
                    <a16:rowId xmlns:a16="http://schemas.microsoft.com/office/drawing/2014/main" val="10001"/>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7" marB="45757"/>
                </a:tc>
                <a:tc>
                  <a:txBody>
                    <a:bodyPr/>
                    <a:lstStyle/>
                    <a:p>
                      <a:r>
                        <a:rPr lang="de-DE" sz="1800" dirty="0" smtClean="0"/>
                        <a:t>5</a:t>
                      </a:r>
                      <a:endParaRPr lang="en-US" sz="1800" dirty="0"/>
                    </a:p>
                  </a:txBody>
                  <a:tcPr marT="45757" marB="45757"/>
                </a:tc>
                <a:extLst>
                  <a:ext uri="{0D108BD9-81ED-4DB2-BD59-A6C34878D82A}">
                    <a16:rowId xmlns:a16="http://schemas.microsoft.com/office/drawing/2014/main" val="10002"/>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Comment resolution against D3</a:t>
                      </a:r>
                    </a:p>
                  </a:txBody>
                  <a:tcPr marT="45678" marB="45678"/>
                </a:tc>
                <a:tc>
                  <a:txBody>
                    <a:bodyPr/>
                    <a:lstStyle/>
                    <a:p>
                      <a:r>
                        <a:rPr lang="en-US" sz="1800" dirty="0" smtClean="0"/>
                        <a:t>110</a:t>
                      </a:r>
                      <a:endParaRPr lang="en-US" sz="1800" dirty="0"/>
                    </a:p>
                  </a:txBody>
                  <a:tcPr marT="45678" marB="45678"/>
                </a:tc>
                <a:extLst>
                  <a:ext uri="{0D108BD9-81ED-4DB2-BD59-A6C34878D82A}">
                    <a16:rowId xmlns:a16="http://schemas.microsoft.com/office/drawing/2014/main" val="2808479188"/>
                  </a:ext>
                </a:extLst>
              </a:tr>
              <a:tr h="3660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7" marB="45757"/>
                </a:tc>
                <a:tc>
                  <a:txBody>
                    <a:bodyPr/>
                    <a:lstStyle/>
                    <a:p>
                      <a:r>
                        <a:rPr lang="de-DE" sz="1800" dirty="0" smtClean="0"/>
                        <a:t>2</a:t>
                      </a:r>
                      <a:endParaRPr lang="en-US" sz="1800" dirty="0"/>
                    </a:p>
                  </a:txBody>
                  <a:tcPr marT="45757" marB="45757"/>
                </a:tc>
                <a:extLst>
                  <a:ext uri="{0D108BD9-81ED-4DB2-BD59-A6C34878D82A}">
                    <a16:rowId xmlns:a16="http://schemas.microsoft.com/office/drawing/2014/main" val="10004"/>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extLst>
      <p:ext uri="{BB962C8B-B14F-4D97-AF65-F5344CB8AC3E}">
        <p14:creationId xmlns:p14="http://schemas.microsoft.com/office/powerpoint/2010/main" val="25821170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19</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#7</a:t>
            </a:r>
            <a:endParaRPr lang="en-US" altLang="en-US" sz="3600" dirty="0"/>
          </a:p>
          <a:p>
            <a:pPr algn="just">
              <a:buFontTx/>
              <a:buNone/>
            </a:pPr>
            <a:r>
              <a:rPr lang="en-US" altLang="en-US" sz="3600" dirty="0" smtClean="0"/>
              <a:t>Thursday AM1, September 13, </a:t>
            </a:r>
            <a:r>
              <a:rPr lang="en-US" altLang="en-US" sz="3600" dirty="0"/>
              <a:t>2018</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155241704"/>
              </p:ext>
            </p:extLst>
          </p:nvPr>
        </p:nvGraphicFramePr>
        <p:xfrm>
          <a:off x="990600" y="2362200"/>
          <a:ext cx="7924800" cy="2370100"/>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2" marB="45752"/>
                </a:tc>
                <a:tc>
                  <a:txBody>
                    <a:bodyPr/>
                    <a:lstStyle/>
                    <a:p>
                      <a:r>
                        <a:rPr lang="de-DE" sz="1800" dirty="0" smtClean="0"/>
                        <a:t>3</a:t>
                      </a:r>
                      <a:endParaRPr lang="en-US" sz="1800" dirty="0"/>
                    </a:p>
                  </a:txBody>
                  <a:tcPr marT="45752" marB="45752"/>
                </a:tc>
                <a:extLst>
                  <a:ext uri="{0D108BD9-81ED-4DB2-BD59-A6C34878D82A}">
                    <a16:rowId xmlns:a16="http://schemas.microsoft.com/office/drawing/2014/main" val="10001"/>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2" marB="45752"/>
                </a:tc>
                <a:tc>
                  <a:txBody>
                    <a:bodyPr/>
                    <a:lstStyle/>
                    <a:p>
                      <a:r>
                        <a:rPr lang="de-DE" sz="1800" dirty="0" smtClean="0"/>
                        <a:t>5</a:t>
                      </a:r>
                      <a:endParaRPr lang="en-US" sz="1800" dirty="0"/>
                    </a:p>
                  </a:txBody>
                  <a:tcPr marT="45752" marB="45752"/>
                </a:tc>
                <a:extLst>
                  <a:ext uri="{0D108BD9-81ED-4DB2-BD59-A6C34878D82A}">
                    <a16:rowId xmlns:a16="http://schemas.microsoft.com/office/drawing/2014/main" val="10002"/>
                  </a:ext>
                </a:extLst>
              </a:tr>
              <a:tr h="4453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Comment resolution against D3</a:t>
                      </a:r>
                    </a:p>
                  </a:txBody>
                  <a:tcPr marT="45678" marB="45678"/>
                </a:tc>
                <a:tc>
                  <a:txBody>
                    <a:bodyPr/>
                    <a:lstStyle/>
                    <a:p>
                      <a:r>
                        <a:rPr lang="en-US" sz="1800" dirty="0" smtClean="0"/>
                        <a:t>50</a:t>
                      </a:r>
                      <a:endParaRPr lang="en-US" sz="1800" dirty="0"/>
                    </a:p>
                  </a:txBody>
                  <a:tcPr marT="45678" marB="45678"/>
                </a:tc>
                <a:extLst>
                  <a:ext uri="{0D108BD9-81ED-4DB2-BD59-A6C34878D82A}">
                    <a16:rowId xmlns:a16="http://schemas.microsoft.com/office/drawing/2014/main" val="2066514011"/>
                  </a:ext>
                </a:extLst>
              </a:tr>
              <a:tr h="4453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missing functionality to address the PAR</a:t>
                      </a:r>
                    </a:p>
                  </a:txBody>
                  <a:tcPr marT="45678" marB="45678"/>
                </a:tc>
                <a:tc>
                  <a:txBody>
                    <a:bodyPr/>
                    <a:lstStyle/>
                    <a:p>
                      <a:r>
                        <a:rPr lang="en-US" sz="1800" dirty="0" smtClean="0"/>
                        <a:t>60</a:t>
                      </a:r>
                      <a:endParaRPr lang="en-US" sz="1800" dirty="0"/>
                    </a:p>
                  </a:txBody>
                  <a:tcPr marT="45678" marB="45678"/>
                </a:tc>
                <a:extLst>
                  <a:ext uri="{0D108BD9-81ED-4DB2-BD59-A6C34878D82A}">
                    <a16:rowId xmlns:a16="http://schemas.microsoft.com/office/drawing/2014/main" val="946145428"/>
                  </a:ext>
                </a:extLst>
              </a:tr>
              <a:tr h="3660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4"/>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slides for the </a:t>
            </a:r>
            <a:r>
              <a:rPr lang="en-US" altLang="en-US" dirty="0" smtClean="0"/>
              <a:t>September 2018 </a:t>
            </a:r>
            <a:r>
              <a:rPr lang="en-US" altLang="en-US" dirty="0"/>
              <a:t>session in </a:t>
            </a:r>
            <a:r>
              <a:rPr lang="en-US" altLang="en-US" dirty="0" smtClean="0"/>
              <a:t>Kona, HI.</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18</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xx technical comments as resolved in doc. 00xx/r5 and update TG13 draft accordingly. The technical Editor is granted the right to work in editorial comments. D4 will be made available until …. </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x/x/x</a:t>
            </a:r>
          </a:p>
          <a:p>
            <a:pPr algn="just">
              <a:buFontTx/>
              <a:buNone/>
            </a:pPr>
            <a:r>
              <a:rPr lang="en-GB" altLang="en-US" dirty="0" smtClean="0">
                <a:sym typeface="Wingdings" panose="05000000000000000000" pitchFamily="2" charset="2"/>
              </a:rPr>
              <a:t>Comments </a:t>
            </a:r>
            <a:r>
              <a:rPr lang="en-GB" altLang="en-US" dirty="0">
                <a:sym typeface="Wingdings" panose="05000000000000000000" pitchFamily="2" charset="2"/>
              </a:rPr>
              <a:t>against </a:t>
            </a:r>
            <a:r>
              <a:rPr lang="en-GB" altLang="en-US" dirty="0" smtClean="0">
                <a:sym typeface="Wingdings" panose="05000000000000000000" pitchFamily="2" charset="2"/>
              </a:rPr>
              <a:t>D4 </a:t>
            </a:r>
            <a:r>
              <a:rPr lang="en-GB" altLang="en-US" dirty="0">
                <a:sym typeface="Wingdings" panose="05000000000000000000" pitchFamily="2" charset="2"/>
              </a:rPr>
              <a:t>are due before </a:t>
            </a:r>
            <a:r>
              <a:rPr lang="en-GB" altLang="en-US" dirty="0" smtClean="0">
                <a:sym typeface="Wingdings" panose="05000000000000000000" pitchFamily="2" charset="2"/>
              </a:rPr>
              <a:t>Nov. …</a:t>
            </a:r>
            <a:endParaRPr lang="en-GB" altLang="en-US" dirty="0">
              <a:sym typeface="Wingdings" panose="05000000000000000000" pitchFamily="2" charset="2"/>
            </a:endParaRP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extLst>
      <p:ext uri="{BB962C8B-B14F-4D97-AF65-F5344CB8AC3E}">
        <p14:creationId xmlns:p14="http://schemas.microsoft.com/office/powerpoint/2010/main" val="30950991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21</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#8</a:t>
            </a:r>
            <a:endParaRPr lang="en-US" altLang="en-US" sz="3600" dirty="0"/>
          </a:p>
          <a:p>
            <a:pPr algn="just">
              <a:buFontTx/>
              <a:buNone/>
            </a:pPr>
            <a:r>
              <a:rPr lang="en-US" altLang="en-US" sz="3600" dirty="0" smtClean="0"/>
              <a:t>Thursday PM1, September 13, </a:t>
            </a:r>
            <a:r>
              <a:rPr lang="en-US" altLang="en-US" sz="3600" dirty="0"/>
              <a:t>2018</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955500222"/>
              </p:ext>
            </p:extLst>
          </p:nvPr>
        </p:nvGraphicFramePr>
        <p:xfrm>
          <a:off x="990600" y="2362200"/>
          <a:ext cx="7924800" cy="3626894"/>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2" marB="45752"/>
                </a:tc>
                <a:tc>
                  <a:txBody>
                    <a:bodyPr/>
                    <a:lstStyle/>
                    <a:p>
                      <a:r>
                        <a:rPr lang="de-DE" sz="1800" dirty="0" smtClean="0"/>
                        <a:t>3</a:t>
                      </a:r>
                      <a:endParaRPr lang="en-US" sz="1800" dirty="0"/>
                    </a:p>
                  </a:txBody>
                  <a:tcPr marT="45752" marB="45752"/>
                </a:tc>
                <a:extLst>
                  <a:ext uri="{0D108BD9-81ED-4DB2-BD59-A6C34878D82A}">
                    <a16:rowId xmlns:a16="http://schemas.microsoft.com/office/drawing/2014/main" val="10001"/>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2" marB="45752"/>
                </a:tc>
                <a:tc>
                  <a:txBody>
                    <a:bodyPr/>
                    <a:lstStyle/>
                    <a:p>
                      <a:r>
                        <a:rPr lang="de-DE" sz="1800" dirty="0" smtClean="0"/>
                        <a:t>5</a:t>
                      </a:r>
                      <a:endParaRPr lang="en-US" sz="1800" dirty="0"/>
                    </a:p>
                  </a:txBody>
                  <a:tcPr marT="45752" marB="45752"/>
                </a:tc>
                <a:extLst>
                  <a:ext uri="{0D108BD9-81ED-4DB2-BD59-A6C34878D82A}">
                    <a16:rowId xmlns:a16="http://schemas.microsoft.com/office/drawing/2014/main" val="10002"/>
                  </a:ext>
                </a:extLst>
              </a:tr>
              <a:tr h="445388">
                <a:tc>
                  <a:txBody>
                    <a:bodyPr/>
                    <a:lstStyle/>
                    <a:p>
                      <a:pPr marL="0" lvl="0" indent="0" algn="just">
                        <a:buFontTx/>
                        <a:buNone/>
                      </a:pPr>
                      <a:r>
                        <a:rPr lang="en-GB" altLang="en-US" sz="1800" dirty="0" smtClean="0"/>
                        <a:t>Tentative Agenda for November</a:t>
                      </a:r>
                      <a:r>
                        <a:rPr lang="en-GB" altLang="en-US" sz="1800" baseline="0" dirty="0" smtClean="0"/>
                        <a:t> </a:t>
                      </a:r>
                      <a:r>
                        <a:rPr lang="en-GB" altLang="en-US" sz="1800" dirty="0" smtClean="0"/>
                        <a:t>meeting in Bangkok</a:t>
                      </a:r>
                    </a:p>
                  </a:txBody>
                  <a:tcPr marT="45684" marB="45684"/>
                </a:tc>
                <a:tc>
                  <a:txBody>
                    <a:bodyPr/>
                    <a:lstStyle/>
                    <a:p>
                      <a:r>
                        <a:rPr lang="de-DE" sz="1800" dirty="0" smtClean="0"/>
                        <a:t>10</a:t>
                      </a:r>
                      <a:endParaRPr lang="en-US" sz="1800" dirty="0"/>
                    </a:p>
                  </a:txBody>
                  <a:tcPr marT="45684" marB="45684"/>
                </a:tc>
                <a:extLst>
                  <a:ext uri="{0D108BD9-81ED-4DB2-BD59-A6C34878D82A}">
                    <a16:rowId xmlns:a16="http://schemas.microsoft.com/office/drawing/2014/main" val="2066514011"/>
                  </a:ext>
                </a:extLst>
              </a:tr>
              <a:tr h="445388">
                <a:tc>
                  <a:txBody>
                    <a:bodyPr/>
                    <a:lstStyle/>
                    <a:p>
                      <a:pPr marL="0" lvl="0" indent="0" algn="just">
                        <a:buFontTx/>
                        <a:buNone/>
                      </a:pPr>
                      <a:r>
                        <a:rPr lang="en-GB" altLang="en-US" sz="1800" dirty="0" smtClean="0"/>
                        <a:t>Prepare conference calls  </a:t>
                      </a:r>
                    </a:p>
                  </a:txBody>
                  <a:tcPr marT="45684" marB="45684"/>
                </a:tc>
                <a:tc>
                  <a:txBody>
                    <a:bodyPr/>
                    <a:lstStyle/>
                    <a:p>
                      <a:r>
                        <a:rPr lang="en-US" sz="1800" dirty="0" smtClean="0"/>
                        <a:t>20</a:t>
                      </a:r>
                      <a:endParaRPr lang="en-US" sz="1800" dirty="0"/>
                    </a:p>
                  </a:txBody>
                  <a:tcPr marT="45684" marB="45684"/>
                </a:tc>
                <a:extLst>
                  <a:ext uri="{0D108BD9-81ED-4DB2-BD59-A6C34878D82A}">
                    <a16:rowId xmlns:a16="http://schemas.microsoft.com/office/drawing/2014/main" val="2357636305"/>
                  </a:ext>
                </a:extLst>
              </a:tr>
              <a:tr h="445388">
                <a:tc>
                  <a:txBody>
                    <a:bodyPr/>
                    <a:lstStyle/>
                    <a:p>
                      <a:pPr marL="0" lvl="0" indent="0" algn="just">
                        <a:buFontTx/>
                        <a:buNone/>
                      </a:pPr>
                      <a:r>
                        <a:rPr lang="en-GB" altLang="en-US" sz="1800" dirty="0" smtClean="0"/>
                        <a:t>TG Motion to submit D4 to WG letter ballot</a:t>
                      </a:r>
                    </a:p>
                  </a:txBody>
                  <a:tcPr marT="45684" marB="45684"/>
                </a:tc>
                <a:tc>
                  <a:txBody>
                    <a:bodyPr/>
                    <a:lstStyle/>
                    <a:p>
                      <a:r>
                        <a:rPr lang="en-US" sz="1800" dirty="0" smtClean="0"/>
                        <a:t>10</a:t>
                      </a:r>
                      <a:endParaRPr lang="en-US" sz="1800" dirty="0"/>
                    </a:p>
                  </a:txBody>
                  <a:tcPr marT="45684" marB="45684"/>
                </a:tc>
                <a:extLst>
                  <a:ext uri="{0D108BD9-81ED-4DB2-BD59-A6C34878D82A}">
                    <a16:rowId xmlns:a16="http://schemas.microsoft.com/office/drawing/2014/main" val="222721100"/>
                  </a:ext>
                </a:extLst>
              </a:tr>
              <a:tr h="445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Any other business</a:t>
                      </a:r>
                    </a:p>
                  </a:txBody>
                  <a:tcPr marT="45754" marB="45754"/>
                </a:tc>
                <a:tc>
                  <a:txBody>
                    <a:bodyPr/>
                    <a:lstStyle/>
                    <a:p>
                      <a:r>
                        <a:rPr lang="en-US" sz="1800" dirty="0" smtClean="0"/>
                        <a:t>10</a:t>
                      </a:r>
                      <a:endParaRPr lang="en-US" sz="1800" dirty="0"/>
                    </a:p>
                  </a:txBody>
                  <a:tcPr marT="45754" marB="45754"/>
                </a:tc>
                <a:extLst>
                  <a:ext uri="{0D108BD9-81ED-4DB2-BD59-A6C34878D82A}">
                    <a16:rowId xmlns:a16="http://schemas.microsoft.com/office/drawing/2014/main" val="2220725885"/>
                  </a:ext>
                </a:extLst>
              </a:tr>
              <a:tr h="3660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4"/>
                  </a:ext>
                </a:extLst>
              </a:tr>
              <a:tr h="366018">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altLang="en-US" sz="1800" dirty="0" smtClean="0"/>
                        <a:t>Prepare Closing Plenary / Minutes</a:t>
                      </a:r>
                    </a:p>
                  </a:txBody>
                  <a:tcPr marT="45663" marB="45663"/>
                </a:tc>
                <a:tc>
                  <a:txBody>
                    <a:bodyPr/>
                    <a:lstStyle/>
                    <a:p>
                      <a:r>
                        <a:rPr lang="de-DE" sz="1800" dirty="0" smtClean="0"/>
                        <a:t>60</a:t>
                      </a:r>
                      <a:endParaRPr lang="en-US" sz="1800" dirty="0"/>
                    </a:p>
                  </a:txBody>
                  <a:tcPr marT="45663" marB="45663"/>
                </a:tc>
                <a:extLst>
                  <a:ext uri="{0D108BD9-81ED-4DB2-BD59-A6C34878D82A}">
                    <a16:rowId xmlns:a16="http://schemas.microsoft.com/office/drawing/2014/main" val="1748306981"/>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extLst>
      <p:ext uri="{BB962C8B-B14F-4D97-AF65-F5344CB8AC3E}">
        <p14:creationId xmlns:p14="http://schemas.microsoft.com/office/powerpoint/2010/main" val="37847324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13 Conference </a:t>
            </a:r>
            <a:r>
              <a:rPr lang="de-DE" dirty="0" err="1" smtClean="0"/>
              <a:t>calls</a:t>
            </a:r>
            <a:endParaRPr lang="de-DE" dirty="0"/>
          </a:p>
        </p:txBody>
      </p:sp>
      <p:sp>
        <p:nvSpPr>
          <p:cNvPr id="3" name="Inhaltsplatzhalter 2"/>
          <p:cNvSpPr>
            <a:spLocks noGrp="1"/>
          </p:cNvSpPr>
          <p:nvPr>
            <p:ph idx="1"/>
          </p:nvPr>
        </p:nvSpPr>
        <p:spPr/>
        <p:txBody>
          <a:bodyPr/>
          <a:lstStyle/>
          <a:p>
            <a:pPr marL="0" indent="0">
              <a:buNone/>
            </a:pPr>
            <a:r>
              <a:rPr lang="de-DE" dirty="0" smtClean="0"/>
              <a:t>TG13 </a:t>
            </a:r>
            <a:r>
              <a:rPr lang="de-DE" dirty="0" err="1" smtClean="0"/>
              <a:t>has</a:t>
            </a:r>
            <a:r>
              <a:rPr lang="de-DE" dirty="0" smtClean="0"/>
              <a:t> </a:t>
            </a:r>
            <a:r>
              <a:rPr lang="de-DE" dirty="0" err="1" smtClean="0"/>
              <a:t>scheduled</a:t>
            </a:r>
            <a:r>
              <a:rPr lang="de-DE" dirty="0" smtClean="0"/>
              <a:t> </a:t>
            </a:r>
            <a:r>
              <a:rPr lang="de-DE" dirty="0" err="1" smtClean="0"/>
              <a:t>the</a:t>
            </a:r>
            <a:r>
              <a:rPr lang="de-DE" dirty="0" smtClean="0"/>
              <a:t> </a:t>
            </a:r>
            <a:r>
              <a:rPr lang="de-DE" dirty="0" err="1" smtClean="0"/>
              <a:t>following</a:t>
            </a:r>
            <a:r>
              <a:rPr lang="de-DE" dirty="0" smtClean="0"/>
              <a:t> </a:t>
            </a:r>
            <a:r>
              <a:rPr lang="de-DE" dirty="0" err="1" smtClean="0"/>
              <a:t>conference</a:t>
            </a:r>
            <a:r>
              <a:rPr lang="de-DE" dirty="0" smtClean="0"/>
              <a:t> </a:t>
            </a:r>
            <a:r>
              <a:rPr lang="de-DE" dirty="0" err="1" smtClean="0"/>
              <a:t>calls</a:t>
            </a:r>
            <a:endParaRPr lang="de-DE" dirty="0" smtClean="0"/>
          </a:p>
          <a:p>
            <a:pPr marL="0" indent="0" algn="ctr">
              <a:buNone/>
            </a:pPr>
            <a:r>
              <a:rPr lang="de-DE" dirty="0" smtClean="0"/>
              <a:t>… 2018 8-9 A.M. EDT</a:t>
            </a:r>
          </a:p>
          <a:p>
            <a:pPr marL="0" indent="0" algn="ctr">
              <a:buNone/>
            </a:pPr>
            <a:r>
              <a:rPr lang="de-DE" dirty="0" smtClean="0"/>
              <a:t>… 2018 8-9 </a:t>
            </a:r>
            <a:r>
              <a:rPr lang="de-DE" dirty="0"/>
              <a:t>A.M. EDT</a:t>
            </a:r>
          </a:p>
          <a:p>
            <a:pPr marL="0" indent="0" algn="ctr">
              <a:buNone/>
            </a:pPr>
            <a:r>
              <a:rPr lang="de-DE" dirty="0" smtClean="0"/>
              <a:t>… 2018 </a:t>
            </a:r>
            <a:r>
              <a:rPr lang="de-DE" dirty="0"/>
              <a:t>8-9 A.M. EDT</a:t>
            </a:r>
            <a:endParaRPr lang="de-DE" dirty="0" smtClean="0"/>
          </a:p>
          <a:p>
            <a:pPr marL="0" indent="0">
              <a:buNone/>
            </a:pPr>
            <a:r>
              <a:rPr lang="de-DE" dirty="0" smtClean="0"/>
              <a:t>Agenda:</a:t>
            </a:r>
          </a:p>
          <a:p>
            <a:pPr algn="just">
              <a:buFont typeface="Arial" panose="020B0604020202020204" pitchFamily="34" charset="0"/>
              <a:buChar char="•"/>
              <a:defRPr/>
            </a:pPr>
            <a:r>
              <a:rPr lang="en-GB" altLang="en-US" dirty="0" smtClean="0"/>
              <a:t>Look </a:t>
            </a:r>
            <a:r>
              <a:rPr lang="en-GB" altLang="en-US" dirty="0"/>
              <a:t>at </a:t>
            </a:r>
            <a:r>
              <a:rPr lang="en-GB" altLang="en-US" dirty="0" smtClean="0"/>
              <a:t>new evaluation </a:t>
            </a:r>
            <a:r>
              <a:rPr lang="en-GB" altLang="en-US" dirty="0"/>
              <a:t>results</a:t>
            </a:r>
          </a:p>
          <a:p>
            <a:pPr algn="just">
              <a:buFont typeface="Arial" panose="020B0604020202020204" pitchFamily="34" charset="0"/>
              <a:buChar char="•"/>
              <a:defRPr/>
            </a:pPr>
            <a:r>
              <a:rPr lang="en-GB" altLang="en-US" dirty="0"/>
              <a:t>Provide missing </a:t>
            </a:r>
            <a:r>
              <a:rPr lang="en-GB" altLang="en-US" dirty="0" smtClean="0"/>
              <a:t>text inputs into D4</a:t>
            </a:r>
            <a:endParaRPr lang="en-GB" altLang="en-US" dirty="0"/>
          </a:p>
          <a:p>
            <a:pPr algn="just">
              <a:buFont typeface="Arial" panose="020B0604020202020204" pitchFamily="34" charset="0"/>
              <a:buChar char="•"/>
              <a:defRPr/>
            </a:pPr>
            <a:r>
              <a:rPr lang="en-GB" altLang="en-US" dirty="0" smtClean="0"/>
              <a:t>Track and discuss WGLB for D4</a:t>
            </a:r>
          </a:p>
          <a:p>
            <a:pPr algn="just">
              <a:buFont typeface="Arial" panose="020B0604020202020204" pitchFamily="34" charset="0"/>
              <a:buChar char="•"/>
              <a:defRPr/>
            </a:pPr>
            <a:r>
              <a:rPr lang="en-GB" altLang="en-US" dirty="0" smtClean="0"/>
              <a:t>Prepare comment resolution in Bangkok</a:t>
            </a:r>
            <a:endParaRPr lang="en-GB" altLang="en-US" dirty="0"/>
          </a:p>
          <a:p>
            <a:pPr marL="0" indent="0">
              <a:buNone/>
            </a:pPr>
            <a:endParaRPr lang="de-DE" dirty="0" smtClean="0"/>
          </a:p>
          <a:p>
            <a:pPr marL="0" indent="0">
              <a:buNone/>
            </a:pPr>
            <a:endParaRPr lang="de-DE" dirty="0"/>
          </a:p>
          <a:p>
            <a:pPr marL="0" indent="0">
              <a:buNone/>
            </a:pPr>
            <a:r>
              <a:rPr lang="de-DE" dirty="0" smtClean="0"/>
              <a:t> </a:t>
            </a:r>
            <a:endParaRPr lang="de-DE"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22</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extLst>
      <p:ext uri="{BB962C8B-B14F-4D97-AF65-F5344CB8AC3E}">
        <p14:creationId xmlns:p14="http://schemas.microsoft.com/office/powerpoint/2010/main" val="22404462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23</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for November</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2286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en-GB" altLang="en-US" dirty="0" smtClean="0"/>
              <a:t>Comment resolution for WG Letter Ballot</a:t>
            </a:r>
          </a:p>
          <a:p>
            <a:pPr marL="342900" indent="-342900" algn="just">
              <a:buFont typeface="Arial" panose="020B0604020202020204" pitchFamily="34" charset="0"/>
              <a:buChar char="•"/>
              <a:defRPr/>
            </a:pPr>
            <a:r>
              <a:rPr lang="en-GB" altLang="en-US" dirty="0" smtClean="0"/>
              <a:t>Prepare D5 and submit for recirculation</a:t>
            </a:r>
          </a:p>
          <a:p>
            <a:pPr marL="342900" indent="-342900" algn="just">
              <a:buFont typeface="Arial" panose="020B0604020202020204" pitchFamily="34" charset="0"/>
              <a:buChar char="•"/>
              <a:defRPr/>
            </a:pPr>
            <a:endParaRPr lang="en-GB" altLang="en-US" dirty="0" smtClean="0"/>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extLst>
      <p:ext uri="{BB962C8B-B14F-4D97-AF65-F5344CB8AC3E}">
        <p14:creationId xmlns:p14="http://schemas.microsoft.com/office/powerpoint/2010/main" val="1426626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
        <p:nvSpPr>
          <p:cNvPr id="11"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685800"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2766451740"/>
              </p:ext>
            </p:extLst>
          </p:nvPr>
        </p:nvGraphicFramePr>
        <p:xfrm>
          <a:off x="762000" y="1524000"/>
          <a:ext cx="7696200" cy="2187576"/>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Nikola </a:t>
                      </a:r>
                      <a:r>
                        <a:rPr lang="en-US" sz="1500" b="0" dirty="0" err="1" smtClean="0"/>
                        <a:t>Serafimovski</a:t>
                      </a:r>
                      <a:r>
                        <a:rPr lang="en-US" sz="1500" b="0" dirty="0" smtClean="0"/>
                        <a:t>, Sang-</a:t>
                      </a:r>
                      <a:r>
                        <a:rPr lang="en-US" sz="1500" b="0" dirty="0" err="1" smtClean="0"/>
                        <a:t>Kyu</a:t>
                      </a:r>
                      <a:r>
                        <a:rPr lang="en-US" sz="1500" b="0" dirty="0" smtClean="0"/>
                        <a:t> Lim, Xu Wang</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r>
                        <a:rPr lang="de-DE" sz="1500" dirty="0" smtClean="0"/>
                        <a:t>Nikola </a:t>
                      </a:r>
                      <a:r>
                        <a:rPr lang="de-DE" sz="1500" dirty="0" err="1" smtClean="0"/>
                        <a:t>Serafimovski</a:t>
                      </a:r>
                      <a:r>
                        <a:rPr lang="de-DE" sz="1500" dirty="0" smtClean="0"/>
                        <a:t>, Tuncer Baykas</a:t>
                      </a:r>
                      <a:endParaRPr lang="en-US" sz="1500" dirty="0"/>
                    </a:p>
                  </a:txBody>
                  <a:tcPr marT="45671" marB="45671"/>
                </a:tc>
                <a:extLst>
                  <a:ext uri="{0D108BD9-81ED-4DB2-BD59-A6C34878D82A}">
                    <a16:rowId xmlns:a16="http://schemas.microsoft.com/office/drawing/2014/main" val="10003"/>
                  </a:ext>
                </a:extLst>
              </a:tr>
              <a:tr h="370427">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a:t>Li </a:t>
                      </a:r>
                      <a:r>
                        <a:rPr lang="en-GB" sz="1600" dirty="0" err="1"/>
                        <a:t>Qiang</a:t>
                      </a:r>
                      <a:r>
                        <a:rPr lang="en-GB" sz="1600" dirty="0"/>
                        <a:t> (John)</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en-US" altLang="en-US" kern="0" dirty="0" smtClean="0"/>
              <a:t>Participation during </a:t>
            </a:r>
            <a:r>
              <a:rPr lang="en-US" altLang="en-US" kern="0" dirty="0"/>
              <a:t>Plenary or Interim counts towards voting </a:t>
            </a:r>
            <a:r>
              <a:rPr lang="en-US" altLang="en-US" kern="0" dirty="0" smtClean="0"/>
              <a:t>rights: Please, record your attendance!</a:t>
            </a:r>
          </a:p>
          <a:p>
            <a:pPr>
              <a:defRPr/>
            </a:pPr>
            <a:r>
              <a:rPr lang="de-DE" altLang="en-US" kern="0" dirty="0" smtClean="0"/>
              <a:t>See </a:t>
            </a:r>
            <a:r>
              <a:rPr lang="de-DE" altLang="en-US" kern="0" dirty="0" err="1" smtClean="0"/>
              <a:t>recent</a:t>
            </a:r>
            <a:r>
              <a:rPr lang="de-DE" altLang="en-US" kern="0" dirty="0" smtClean="0"/>
              <a:t>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all </a:t>
            </a:r>
            <a:r>
              <a:rPr lang="de-DE" altLang="en-US" kern="0" dirty="0" err="1" smtClean="0"/>
              <a:t>rules</a:t>
            </a:r>
            <a:r>
              <a:rPr lang="de-DE" altLang="en-US" kern="0" dirty="0" smtClean="0"/>
              <a:t> </a:t>
            </a:r>
            <a:r>
              <a:rPr lang="en-US" altLang="en-US" sz="2000" b="0" kern="0" dirty="0" smtClean="0">
                <a:hlinkClick r:id="rId3"/>
              </a:rPr>
              <a:t>https</a:t>
            </a:r>
            <a:r>
              <a:rPr lang="en-US" altLang="en-US" sz="2000" b="0" kern="0" dirty="0">
                <a:hlinkClick r:id="rId3"/>
              </a:rPr>
              <a:t>://</a:t>
            </a:r>
            <a:r>
              <a:rPr lang="en-US" altLang="en-US" sz="2000" b="0" kern="0" dirty="0" smtClean="0">
                <a:hlinkClick r:id="rId3"/>
              </a:rPr>
              <a:t>mentor.ieee.org/802.15/dcn/10/15-10-0235-18-0000-802-15-operations-manual.docx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in </a:t>
            </a:r>
            <a:r>
              <a:rPr lang="en-US" altLang="en-US" sz="3200" dirty="0" smtClean="0">
                <a:solidFill>
                  <a:schemeClr val="tx2"/>
                </a:solidFill>
              </a:rPr>
              <a:t>San Diego</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3977046216"/>
              </p:ext>
            </p:extLst>
          </p:nvPr>
        </p:nvGraphicFramePr>
        <p:xfrm>
          <a:off x="990600" y="1816697"/>
          <a:ext cx="6781800" cy="4203103"/>
        </p:xfrm>
        <a:graphic>
          <a:graphicData uri="http://schemas.openxmlformats.org/drawingml/2006/table">
            <a:tbl>
              <a:tblPr firstRow="1" bandRow="1">
                <a:tableStyleId>{21E4AEA4-8DFA-4A89-87EB-49C32662AFE0}</a:tableStyleId>
              </a:tblPr>
              <a:tblGrid>
                <a:gridCol w="994664">
                  <a:extLst>
                    <a:ext uri="{9D8B030D-6E8A-4147-A177-3AD203B41FA5}">
                      <a16:colId xmlns:a16="http://schemas.microsoft.com/office/drawing/2014/main" val="20000"/>
                    </a:ext>
                  </a:extLst>
                </a:gridCol>
                <a:gridCol w="1409107">
                  <a:extLst>
                    <a:ext uri="{9D8B030D-6E8A-4147-A177-3AD203B41FA5}">
                      <a16:colId xmlns:a16="http://schemas.microsoft.com/office/drawing/2014/main" val="20001"/>
                    </a:ext>
                  </a:extLst>
                </a:gridCol>
                <a:gridCol w="1409107">
                  <a:extLst>
                    <a:ext uri="{9D8B030D-6E8A-4147-A177-3AD203B41FA5}">
                      <a16:colId xmlns:a16="http://schemas.microsoft.com/office/drawing/2014/main" val="20002"/>
                    </a:ext>
                  </a:extLst>
                </a:gridCol>
                <a:gridCol w="1485160">
                  <a:extLst>
                    <a:ext uri="{9D8B030D-6E8A-4147-A177-3AD203B41FA5}">
                      <a16:colId xmlns:a16="http://schemas.microsoft.com/office/drawing/2014/main" val="20003"/>
                    </a:ext>
                  </a:extLst>
                </a:gridCol>
                <a:gridCol w="1483762">
                  <a:extLst>
                    <a:ext uri="{9D8B030D-6E8A-4147-A177-3AD203B41FA5}">
                      <a16:colId xmlns:a16="http://schemas.microsoft.com/office/drawing/2014/main" val="20004"/>
                    </a:ext>
                  </a:extLst>
                </a:gridCol>
              </a:tblGrid>
              <a:tr h="745133">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val="10000"/>
                  </a:ext>
                </a:extLst>
              </a:tr>
              <a:tr h="914439">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0" i="1" dirty="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#2</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i="0" dirty="0" smtClean="0">
                          <a:solidFill>
                            <a:schemeClr val="bg1">
                              <a:lumMod val="50000"/>
                            </a:schemeClr>
                          </a:solidFill>
                        </a:rPr>
                        <a:t>AC/</a:t>
                      </a:r>
                      <a:r>
                        <a:rPr lang="de-DE" sz="1600" i="1" dirty="0" smtClean="0">
                          <a:solidFill>
                            <a:schemeClr val="bg1">
                              <a:lumMod val="50000"/>
                            </a:schemeClr>
                          </a:solidFill>
                        </a:rPr>
                        <a:t>TGbb#3</a:t>
                      </a: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TG13#7</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a:p>
                  </a:txBody>
                  <a:tcPr marT="45744" marB="45744" anchor="ctr"/>
                </a:tc>
                <a:extLst>
                  <a:ext uri="{0D108BD9-81ED-4DB2-BD59-A6C34878D82A}">
                    <a16:rowId xmlns:a16="http://schemas.microsoft.com/office/drawing/2014/main" val="10001"/>
                  </a:ext>
                </a:extLst>
              </a:tr>
              <a:tr h="914439">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TGbb#1</a:t>
                      </a:r>
                      <a:endParaRPr lang="en-US" sz="1600" b="0" i="1" dirty="0" smtClean="0">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#3</a:t>
                      </a:r>
                      <a:endParaRPr lang="en-US" sz="1600" b="1" dirty="0" smtClean="0"/>
                    </a:p>
                  </a:txBody>
                  <a:tcPr marT="45744" marB="45744" anchor="ctr"/>
                </a:tc>
                <a:tc>
                  <a:txBody>
                    <a:bodyPr/>
                    <a:lstStyle/>
                    <a:p>
                      <a:pPr algn="ct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0" dirty="0" smtClean="0">
                          <a:solidFill>
                            <a:srgbClr val="FF0000"/>
                          </a:solidFill>
                        </a:rPr>
                        <a:t>?</a:t>
                      </a:r>
                    </a:p>
                  </a:txBody>
                  <a:tcPr marT="45744" marB="45744" anchor="ctr"/>
                </a:tc>
                <a:extLst>
                  <a:ext uri="{0D108BD9-81ED-4DB2-BD59-A6C34878D82A}">
                    <a16:rowId xmlns:a16="http://schemas.microsoft.com/office/drawing/2014/main" val="10002"/>
                  </a:ext>
                </a:extLst>
              </a:tr>
              <a:tr h="745133">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0" dirty="0" smtClean="0">
                          <a:latin typeface="+mn-lt"/>
                        </a:rPr>
                        <a:t>TG13#1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TG13#4</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TG13#5</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TG13#8</a:t>
                      </a:r>
                      <a:endParaRPr lang="en-US" sz="1600" dirty="0" smtClean="0">
                        <a:solidFill>
                          <a:schemeClr val="tx1"/>
                        </a:solidFill>
                      </a:endParaRPr>
                    </a:p>
                  </a:txBody>
                  <a:tcPr marT="45744" marB="45744" anchor="ctr"/>
                </a:tc>
                <a:extLst>
                  <a:ext uri="{0D108BD9-81ED-4DB2-BD59-A6C34878D82A}">
                    <a16:rowId xmlns:a16="http://schemas.microsoft.com/office/drawing/2014/main" val="10003"/>
                  </a:ext>
                </a:extLst>
              </a:tr>
              <a:tr h="883959">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TGbb#2</a:t>
                      </a: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r>
                        <a:rPr lang="de-DE" sz="1600" i="1" dirty="0" smtClean="0">
                          <a:solidFill>
                            <a:schemeClr val="bg1">
                              <a:lumMod val="50000"/>
                            </a:schemeClr>
                          </a:solidFill>
                        </a:rPr>
                        <a:t>TGbb#4</a:t>
                      </a:r>
                    </a:p>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r>
                        <a:rPr lang="de-DE" sz="1600" b="1" dirty="0" smtClean="0">
                          <a:solidFill>
                            <a:srgbClr val="FF0000"/>
                          </a:solidFill>
                        </a:rPr>
                        <a:t>TG13#6</a:t>
                      </a:r>
                      <a:endParaRPr lang="en-US" sz="1600" b="1" dirty="0" smtClean="0">
                        <a:solidFill>
                          <a:srgbClr val="FF0000"/>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extLst>
                  <a:ext uri="{0D108BD9-81ED-4DB2-BD59-A6C34878D82A}">
                    <a16:rowId xmlns:a16="http://schemas.microsoft.com/office/drawing/2014/main" val="10004"/>
                  </a:ext>
                </a:extLst>
              </a:tr>
            </a:tbl>
          </a:graphicData>
        </a:graphic>
      </p:graphicFrame>
      <p:cxnSp>
        <p:nvCxnSpPr>
          <p:cNvPr id="3" name="Gerade Verbindung mit Pfeil 2"/>
          <p:cNvCxnSpPr/>
          <p:nvPr/>
        </p:nvCxnSpPr>
        <p:spPr bwMode="auto">
          <a:xfrm flipV="1">
            <a:off x="5638800" y="3886200"/>
            <a:ext cx="1295400" cy="1828800"/>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143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spcBef>
                <a:spcPts val="0"/>
              </a:spcBef>
              <a:spcAft>
                <a:spcPts val="300"/>
              </a:spcAft>
              <a:defRPr/>
            </a:pPr>
            <a:r>
              <a:rPr lang="de-DE" altLang="en-US" sz="1800" b="0" dirty="0" err="1" smtClean="0"/>
              <a:t>Approve</a:t>
            </a:r>
            <a:r>
              <a:rPr lang="de-DE" altLang="en-US" sz="1800" b="0" dirty="0" smtClean="0"/>
              <a:t> </a:t>
            </a:r>
            <a:r>
              <a:rPr lang="de-DE" altLang="en-US" sz="1800" b="0" dirty="0" err="1" smtClean="0"/>
              <a:t>agenda</a:t>
            </a:r>
            <a:r>
              <a:rPr lang="de-DE" altLang="en-US" sz="1800" b="0" dirty="0" smtClean="0"/>
              <a:t>, </a:t>
            </a:r>
            <a:r>
              <a:rPr lang="de-DE" altLang="en-US" sz="1800" b="0" dirty="0" err="1" smtClean="0"/>
              <a:t>meeting</a:t>
            </a:r>
            <a:r>
              <a:rPr lang="de-DE" altLang="en-US" sz="1800" b="0" dirty="0" smtClean="0"/>
              <a:t> </a:t>
            </a:r>
            <a:r>
              <a:rPr lang="de-DE" altLang="en-US" sz="1800" b="0" dirty="0" err="1" smtClean="0"/>
              <a:t>minutes</a:t>
            </a:r>
            <a:r>
              <a:rPr lang="de-DE" altLang="en-US" sz="1800" b="0" dirty="0" smtClean="0"/>
              <a:t>, </a:t>
            </a:r>
            <a:r>
              <a:rPr lang="de-DE" altLang="en-US" sz="1800" b="0" dirty="0" err="1" smtClean="0"/>
              <a:t>telco</a:t>
            </a:r>
            <a:r>
              <a:rPr lang="de-DE" altLang="en-US" sz="1800" b="0" dirty="0" smtClean="0"/>
              <a:t> </a:t>
            </a:r>
            <a:r>
              <a:rPr lang="de-DE" altLang="en-US" sz="1800" b="0" dirty="0" err="1" smtClean="0"/>
              <a:t>minutes</a:t>
            </a:r>
            <a:endParaRPr lang="de-DE" altLang="en-US" sz="1800" b="0" dirty="0" smtClean="0"/>
          </a:p>
          <a:p>
            <a:pPr marL="342900" indent="-342900" algn="just">
              <a:spcBef>
                <a:spcPts val="0"/>
              </a:spcBef>
              <a:spcAft>
                <a:spcPts val="300"/>
              </a:spcAft>
              <a:defRPr/>
            </a:pPr>
            <a:r>
              <a:rPr lang="de-DE" altLang="en-US" sz="1800" dirty="0" smtClean="0"/>
              <a:t>Review </a:t>
            </a:r>
            <a:r>
              <a:rPr lang="de-DE" altLang="en-US" sz="1800" dirty="0" err="1" smtClean="0"/>
              <a:t>and</a:t>
            </a:r>
            <a:r>
              <a:rPr lang="de-DE" altLang="en-US" sz="1800" dirty="0" smtClean="0"/>
              <a:t> </a:t>
            </a:r>
            <a:r>
              <a:rPr lang="de-DE" altLang="en-US" sz="1800" dirty="0" err="1" smtClean="0"/>
              <a:t>discuss</a:t>
            </a:r>
            <a:r>
              <a:rPr lang="de-DE" altLang="en-US" sz="1800" dirty="0" smtClean="0"/>
              <a:t> </a:t>
            </a:r>
            <a:r>
              <a:rPr lang="de-DE" altLang="en-US" sz="1800" dirty="0" err="1" smtClean="0"/>
              <a:t>outcome</a:t>
            </a:r>
            <a:r>
              <a:rPr lang="de-DE" altLang="en-US" sz="1800" dirty="0" smtClean="0"/>
              <a:t> </a:t>
            </a:r>
            <a:r>
              <a:rPr lang="de-DE" altLang="en-US" sz="1800" dirty="0" err="1" smtClean="0"/>
              <a:t>of</a:t>
            </a:r>
            <a:r>
              <a:rPr lang="de-DE" altLang="en-US" sz="1800" dirty="0" smtClean="0"/>
              <a:t> </a:t>
            </a:r>
            <a:r>
              <a:rPr lang="de-DE" altLang="en-US" sz="1800" dirty="0" err="1" smtClean="0"/>
              <a:t>phone</a:t>
            </a:r>
            <a:r>
              <a:rPr lang="de-DE" altLang="en-US" sz="1800" dirty="0" smtClean="0"/>
              <a:t> </a:t>
            </a:r>
            <a:r>
              <a:rPr lang="de-DE" altLang="en-US" sz="1800" dirty="0" err="1" smtClean="0"/>
              <a:t>calls</a:t>
            </a:r>
            <a:endParaRPr lang="de-DE" altLang="en-US" sz="1800" dirty="0" smtClean="0"/>
          </a:p>
          <a:p>
            <a:pPr marL="1085850" lvl="1" indent="-342900" algn="just">
              <a:spcBef>
                <a:spcPts val="0"/>
              </a:spcBef>
              <a:spcAft>
                <a:spcPts val="300"/>
              </a:spcAft>
              <a:defRPr/>
            </a:pPr>
            <a:r>
              <a:rPr lang="de-DE" altLang="en-US" sz="1800" dirty="0" smtClean="0"/>
              <a:t>Agreement </a:t>
            </a:r>
            <a:r>
              <a:rPr lang="de-DE" altLang="en-US" sz="1800" dirty="0" err="1" smtClean="0"/>
              <a:t>for</a:t>
            </a:r>
            <a:r>
              <a:rPr lang="de-DE" altLang="en-US" sz="1800" dirty="0" smtClean="0"/>
              <a:t> initial </a:t>
            </a:r>
            <a:r>
              <a:rPr lang="de-DE" altLang="en-US" sz="1800" dirty="0" err="1" smtClean="0"/>
              <a:t>access</a:t>
            </a:r>
            <a:r>
              <a:rPr lang="de-DE" altLang="en-US" sz="1800" dirty="0" smtClean="0"/>
              <a:t> </a:t>
            </a:r>
            <a:r>
              <a:rPr lang="de-DE" altLang="en-US" sz="1800" dirty="0" err="1" smtClean="0"/>
              <a:t>is</a:t>
            </a:r>
            <a:r>
              <a:rPr lang="de-DE" altLang="en-US" sz="1800" dirty="0" smtClean="0"/>
              <a:t> </a:t>
            </a:r>
            <a:r>
              <a:rPr lang="de-DE" altLang="en-US" sz="1800" dirty="0" err="1" smtClean="0"/>
              <a:t>needed</a:t>
            </a:r>
            <a:r>
              <a:rPr lang="de-DE" altLang="en-US" sz="1800" dirty="0" smtClean="0"/>
              <a:t> (CAP) </a:t>
            </a:r>
          </a:p>
          <a:p>
            <a:pPr marL="1085850" lvl="1" indent="-342900" algn="just">
              <a:spcBef>
                <a:spcPts val="0"/>
              </a:spcBef>
              <a:spcAft>
                <a:spcPts val="300"/>
              </a:spcAft>
              <a:defRPr/>
            </a:pPr>
            <a:r>
              <a:rPr lang="de-DE" altLang="en-US" sz="1800" dirty="0" smtClean="0"/>
              <a:t>Technical </a:t>
            </a:r>
            <a:r>
              <a:rPr lang="de-DE" altLang="en-US" sz="1800" dirty="0"/>
              <a:t>Editor </a:t>
            </a:r>
            <a:r>
              <a:rPr lang="de-DE" altLang="en-US" sz="1800" dirty="0" err="1"/>
              <a:t>is</a:t>
            </a:r>
            <a:r>
              <a:rPr lang="de-DE" altLang="en-US" sz="1800" dirty="0"/>
              <a:t> on </a:t>
            </a:r>
            <a:r>
              <a:rPr lang="de-DE" altLang="en-US" sz="1800" dirty="0" err="1"/>
              <a:t>leave</a:t>
            </a:r>
            <a:endParaRPr lang="de-DE" altLang="en-US" sz="1800" dirty="0"/>
          </a:p>
          <a:p>
            <a:pPr marL="342900" indent="-342900" algn="just">
              <a:spcBef>
                <a:spcPts val="0"/>
              </a:spcBef>
              <a:spcAft>
                <a:spcPts val="300"/>
              </a:spcAft>
              <a:defRPr/>
            </a:pPr>
            <a:r>
              <a:rPr lang="de-DE" altLang="en-US" sz="1800" dirty="0" err="1" smtClean="0"/>
              <a:t>Discuss</a:t>
            </a:r>
            <a:r>
              <a:rPr lang="de-DE" altLang="en-US" sz="1800" dirty="0" smtClean="0"/>
              <a:t> </a:t>
            </a:r>
            <a:r>
              <a:rPr lang="de-DE" altLang="en-US" sz="1800" dirty="0"/>
              <a:t>TG13 </a:t>
            </a:r>
            <a:r>
              <a:rPr lang="de-DE" altLang="en-US" sz="1800" dirty="0" smtClean="0"/>
              <a:t>MAC </a:t>
            </a:r>
            <a:r>
              <a:rPr lang="de-DE" altLang="en-US" sz="1800" dirty="0" err="1" smtClean="0"/>
              <a:t>proposals</a:t>
            </a:r>
            <a:endParaRPr lang="de-DE" altLang="en-US" sz="1800" dirty="0"/>
          </a:p>
          <a:p>
            <a:pPr marL="1085850" lvl="1" indent="-342900" algn="just">
              <a:spcBef>
                <a:spcPts val="0"/>
              </a:spcBef>
              <a:spcAft>
                <a:spcPts val="300"/>
              </a:spcAft>
              <a:defRPr/>
            </a:pPr>
            <a:r>
              <a:rPr lang="de-DE" altLang="en-US" sz="1800" dirty="0" smtClean="0"/>
              <a:t>T</a:t>
            </a:r>
            <a:r>
              <a:rPr lang="en-US" sz="1800" dirty="0" err="1" smtClean="0"/>
              <a:t>ext</a:t>
            </a:r>
            <a:r>
              <a:rPr lang="en-US" sz="1800" dirty="0" smtClean="0"/>
              <a:t> </a:t>
            </a:r>
            <a:r>
              <a:rPr lang="en-US" sz="1800" dirty="0"/>
              <a:t>input for MAC </a:t>
            </a:r>
            <a:r>
              <a:rPr lang="en-US" sz="1800" dirty="0" smtClean="0"/>
              <a:t>mgmt. </a:t>
            </a:r>
            <a:r>
              <a:rPr lang="en-US" sz="1800" dirty="0"/>
              <a:t>and </a:t>
            </a:r>
            <a:r>
              <a:rPr lang="en-US" sz="1800" dirty="0" smtClean="0"/>
              <a:t>contr. </a:t>
            </a:r>
            <a:r>
              <a:rPr lang="en-US" sz="1800" dirty="0"/>
              <a:t>frame format</a:t>
            </a:r>
            <a:r>
              <a:rPr lang="de-DE" altLang="en-US" sz="1800" dirty="0" smtClean="0"/>
              <a:t> </a:t>
            </a:r>
            <a:r>
              <a:rPr lang="de-DE" altLang="en-US" sz="1800" dirty="0" smtClean="0"/>
              <a:t>0393/r2</a:t>
            </a:r>
            <a:endParaRPr lang="de-DE" altLang="en-US" sz="1800" dirty="0" smtClean="0"/>
          </a:p>
          <a:p>
            <a:pPr marL="1085850" lvl="1" indent="-342900" algn="just">
              <a:spcBef>
                <a:spcPts val="0"/>
              </a:spcBef>
              <a:spcAft>
                <a:spcPts val="300"/>
              </a:spcAft>
              <a:defRPr/>
            </a:pPr>
            <a:r>
              <a:rPr lang="de-DE" sz="1800" dirty="0" err="1" smtClean="0"/>
              <a:t>Ack</a:t>
            </a:r>
            <a:r>
              <a:rPr lang="de-DE" sz="1800" dirty="0" smtClean="0"/>
              <a:t> </a:t>
            </a:r>
            <a:r>
              <a:rPr lang="de-DE" sz="1800" dirty="0" err="1"/>
              <a:t>and</a:t>
            </a:r>
            <a:r>
              <a:rPr lang="de-DE" sz="1800" dirty="0"/>
              <a:t> </a:t>
            </a:r>
            <a:r>
              <a:rPr lang="de-DE" sz="1800" dirty="0" err="1"/>
              <a:t>retransmission</a:t>
            </a:r>
            <a:r>
              <a:rPr lang="de-DE" sz="1800" dirty="0"/>
              <a:t> </a:t>
            </a:r>
            <a:r>
              <a:rPr lang="de-DE" sz="1800" dirty="0" err="1" smtClean="0"/>
              <a:t>examples</a:t>
            </a:r>
            <a:r>
              <a:rPr lang="de-DE" sz="1800" dirty="0" smtClean="0"/>
              <a:t> in </a:t>
            </a:r>
            <a:r>
              <a:rPr lang="de-DE" sz="1800" dirty="0" err="1" smtClean="0"/>
              <a:t>doc</a:t>
            </a:r>
            <a:r>
              <a:rPr lang="de-DE" sz="1800" dirty="0" smtClean="0"/>
              <a:t>. </a:t>
            </a:r>
            <a:r>
              <a:rPr lang="de-DE" sz="1800" dirty="0" smtClean="0"/>
              <a:t>396/r0</a:t>
            </a:r>
            <a:endParaRPr lang="de-DE" altLang="en-US" sz="1800" dirty="0"/>
          </a:p>
          <a:p>
            <a:pPr marL="1085850" lvl="1" indent="-342900" algn="just">
              <a:spcBef>
                <a:spcPts val="0"/>
              </a:spcBef>
              <a:spcAft>
                <a:spcPts val="300"/>
              </a:spcAft>
              <a:defRPr/>
            </a:pPr>
            <a:r>
              <a:rPr lang="de-DE" altLang="en-US" sz="1800" dirty="0" smtClean="0"/>
              <a:t>MAC </a:t>
            </a:r>
            <a:r>
              <a:rPr lang="de-DE" altLang="en-US" sz="1800" dirty="0" err="1" smtClean="0"/>
              <a:t>support</a:t>
            </a:r>
            <a:r>
              <a:rPr lang="de-DE" altLang="en-US" sz="1800" dirty="0" smtClean="0"/>
              <a:t> </a:t>
            </a:r>
            <a:r>
              <a:rPr lang="de-DE" altLang="en-US" sz="1800" dirty="0" err="1" smtClean="0"/>
              <a:t>for</a:t>
            </a:r>
            <a:r>
              <a:rPr lang="de-DE" altLang="en-US" sz="1800" dirty="0" smtClean="0"/>
              <a:t> multiple OFEs </a:t>
            </a:r>
            <a:r>
              <a:rPr lang="de-DE" altLang="en-US" sz="1800" dirty="0" err="1" smtClean="0"/>
              <a:t>doc</a:t>
            </a:r>
            <a:r>
              <a:rPr lang="de-DE" altLang="en-US" sz="1800" dirty="0" smtClean="0"/>
              <a:t>. </a:t>
            </a:r>
            <a:r>
              <a:rPr lang="de-DE" altLang="en-US" sz="1800" dirty="0" smtClean="0"/>
              <a:t>410/r0</a:t>
            </a:r>
            <a:endParaRPr lang="de-DE" altLang="en-US" sz="1800" dirty="0" smtClean="0"/>
          </a:p>
          <a:p>
            <a:pPr marL="1085850" lvl="1" indent="-342900" algn="just">
              <a:spcBef>
                <a:spcPts val="0"/>
              </a:spcBef>
              <a:spcAft>
                <a:spcPts val="300"/>
              </a:spcAft>
              <a:defRPr/>
            </a:pPr>
            <a:r>
              <a:rPr lang="de-DE" altLang="en-US" sz="1800" dirty="0" smtClean="0"/>
              <a:t>MAC </a:t>
            </a:r>
            <a:r>
              <a:rPr lang="de-DE" altLang="en-US" sz="1800" dirty="0" err="1" smtClean="0"/>
              <a:t>support</a:t>
            </a:r>
            <a:r>
              <a:rPr lang="de-DE" altLang="en-US" sz="1800" dirty="0" smtClean="0"/>
              <a:t> </a:t>
            </a:r>
            <a:r>
              <a:rPr lang="de-DE" altLang="en-US" sz="1800" dirty="0" err="1" smtClean="0"/>
              <a:t>for</a:t>
            </a:r>
            <a:r>
              <a:rPr lang="de-DE" altLang="en-US" sz="1800" dirty="0" smtClean="0"/>
              <a:t> MIMO </a:t>
            </a:r>
            <a:r>
              <a:rPr lang="de-DE" altLang="en-US" sz="1800" dirty="0" err="1" smtClean="0"/>
              <a:t>and</a:t>
            </a:r>
            <a:r>
              <a:rPr lang="de-DE" altLang="en-US" sz="1800" dirty="0" smtClean="0"/>
              <a:t> adaptive </a:t>
            </a:r>
            <a:r>
              <a:rPr lang="de-DE" altLang="en-US" sz="1800" dirty="0" err="1" smtClean="0"/>
              <a:t>bitloading</a:t>
            </a:r>
            <a:r>
              <a:rPr lang="de-DE" altLang="en-US" sz="1800" dirty="0" smtClean="0"/>
              <a:t> </a:t>
            </a:r>
            <a:r>
              <a:rPr lang="de-DE" altLang="en-US" sz="1800" dirty="0" err="1" smtClean="0"/>
              <a:t>doc</a:t>
            </a:r>
            <a:r>
              <a:rPr lang="de-DE" altLang="en-US" sz="1800" dirty="0" smtClean="0"/>
              <a:t>. </a:t>
            </a:r>
            <a:r>
              <a:rPr lang="de-DE" altLang="en-US" sz="1800" dirty="0" smtClean="0"/>
              <a:t>411/r0</a:t>
            </a:r>
            <a:endParaRPr lang="de-DE" altLang="en-US" sz="1800" dirty="0" smtClean="0"/>
          </a:p>
          <a:p>
            <a:pPr marL="342900" indent="-342900" algn="just">
              <a:spcBef>
                <a:spcPts val="0"/>
              </a:spcBef>
              <a:spcAft>
                <a:spcPts val="300"/>
              </a:spcAft>
              <a:defRPr/>
            </a:pPr>
            <a:r>
              <a:rPr lang="de-DE" altLang="en-US" sz="1800" dirty="0" err="1" smtClean="0"/>
              <a:t>Finalize</a:t>
            </a:r>
            <a:r>
              <a:rPr lang="de-DE" altLang="en-US" sz="1800" dirty="0" smtClean="0"/>
              <a:t> PHYs</a:t>
            </a:r>
            <a:endParaRPr lang="de-DE" altLang="en-US" sz="1800" dirty="0"/>
          </a:p>
          <a:p>
            <a:pPr marL="1085850" lvl="1" indent="-342900" algn="just">
              <a:spcBef>
                <a:spcPts val="0"/>
              </a:spcBef>
              <a:spcAft>
                <a:spcPts val="300"/>
              </a:spcAft>
              <a:defRPr/>
            </a:pPr>
            <a:r>
              <a:rPr lang="en-US" sz="1800" dirty="0"/>
              <a:t>Text proposal for LB OFDM </a:t>
            </a:r>
            <a:r>
              <a:rPr lang="en-US" sz="1800" dirty="0" smtClean="0"/>
              <a:t>PHY </a:t>
            </a:r>
            <a:r>
              <a:rPr lang="de-DE" altLang="en-US" sz="1800" dirty="0" smtClean="0"/>
              <a:t>in </a:t>
            </a:r>
            <a:r>
              <a:rPr lang="de-DE" altLang="en-US" sz="1800" dirty="0" err="1" smtClean="0"/>
              <a:t>doc</a:t>
            </a:r>
            <a:r>
              <a:rPr lang="de-DE" altLang="en-US" sz="1800" dirty="0" smtClean="0"/>
              <a:t>. </a:t>
            </a:r>
            <a:r>
              <a:rPr lang="de-DE" altLang="en-US" sz="1800" dirty="0" smtClean="0"/>
              <a:t>0267/r5</a:t>
            </a:r>
            <a:endParaRPr lang="de-DE" altLang="en-US" sz="1800" dirty="0" smtClean="0"/>
          </a:p>
          <a:p>
            <a:pPr marL="1085850" lvl="1" indent="-342900" algn="just">
              <a:spcBef>
                <a:spcPts val="0"/>
              </a:spcBef>
              <a:spcAft>
                <a:spcPts val="300"/>
              </a:spcAft>
              <a:defRPr/>
            </a:pPr>
            <a:r>
              <a:rPr lang="de-DE" altLang="en-US" sz="1800" dirty="0" err="1" smtClean="0"/>
              <a:t>Revised</a:t>
            </a:r>
            <a:r>
              <a:rPr lang="de-DE" altLang="en-US" sz="1800" dirty="0" smtClean="0"/>
              <a:t> </a:t>
            </a:r>
            <a:r>
              <a:rPr lang="de-DE" altLang="en-US" sz="1800" dirty="0" err="1"/>
              <a:t>text</a:t>
            </a:r>
            <a:r>
              <a:rPr lang="de-DE" altLang="en-US" sz="1800" dirty="0"/>
              <a:t> </a:t>
            </a:r>
            <a:r>
              <a:rPr lang="en-US" sz="1800" dirty="0"/>
              <a:t>for HB PHY in </a:t>
            </a:r>
            <a:r>
              <a:rPr lang="en-US" sz="1800" dirty="0" smtClean="0"/>
              <a:t>0273/r1</a:t>
            </a:r>
            <a:endParaRPr lang="en-US" sz="1800" dirty="0"/>
          </a:p>
          <a:p>
            <a:pPr marL="342900" indent="-342900" algn="just">
              <a:spcBef>
                <a:spcPts val="0"/>
              </a:spcBef>
              <a:spcAft>
                <a:spcPts val="300"/>
              </a:spcAft>
              <a:defRPr/>
            </a:pPr>
            <a:r>
              <a:rPr lang="de-DE" altLang="en-US" sz="1800" dirty="0" err="1"/>
              <a:t>Resolve</a:t>
            </a:r>
            <a:r>
              <a:rPr lang="de-DE" altLang="en-US" sz="1800" dirty="0"/>
              <a:t> </a:t>
            </a:r>
            <a:r>
              <a:rPr lang="de-DE" altLang="en-US" sz="1800" dirty="0" err="1"/>
              <a:t>comments</a:t>
            </a:r>
            <a:r>
              <a:rPr lang="de-DE" altLang="en-US" sz="1800" dirty="0"/>
              <a:t> </a:t>
            </a:r>
            <a:r>
              <a:rPr lang="de-DE" altLang="en-US" sz="1800" dirty="0" err="1"/>
              <a:t>against</a:t>
            </a:r>
            <a:r>
              <a:rPr lang="de-DE" altLang="en-US" sz="1800" dirty="0"/>
              <a:t> D3</a:t>
            </a:r>
          </a:p>
          <a:p>
            <a:pPr marL="1085850" lvl="1" indent="-342900" algn="just">
              <a:spcBef>
                <a:spcPts val="0"/>
              </a:spcBef>
              <a:spcAft>
                <a:spcPts val="300"/>
              </a:spcAft>
              <a:defRPr/>
            </a:pPr>
            <a:r>
              <a:rPr lang="de-DE" altLang="en-US" sz="1800" dirty="0" err="1"/>
              <a:t>Combined</a:t>
            </a:r>
            <a:r>
              <a:rPr lang="de-DE" altLang="en-US" sz="1800" dirty="0"/>
              <a:t> </a:t>
            </a:r>
            <a:r>
              <a:rPr lang="de-DE" altLang="en-US" sz="1800" dirty="0" err="1"/>
              <a:t>comments</a:t>
            </a:r>
            <a:r>
              <a:rPr lang="de-DE" altLang="en-US" sz="1800" dirty="0"/>
              <a:t> in </a:t>
            </a:r>
            <a:r>
              <a:rPr lang="de-DE" altLang="en-US" sz="1800" dirty="0" err="1"/>
              <a:t>doc</a:t>
            </a:r>
            <a:r>
              <a:rPr lang="de-DE" altLang="en-US" sz="1800" dirty="0"/>
              <a:t>. </a:t>
            </a:r>
            <a:r>
              <a:rPr lang="de-DE" altLang="en-US" sz="1800" dirty="0" smtClean="0"/>
              <a:t>0XXX/r0</a:t>
            </a:r>
            <a:endParaRPr lang="de-DE" altLang="en-US" sz="1800" dirty="0"/>
          </a:p>
          <a:p>
            <a:pPr marL="342900" indent="-342900" algn="just">
              <a:spcBef>
                <a:spcPts val="0"/>
              </a:spcBef>
              <a:spcAft>
                <a:spcPts val="300"/>
              </a:spcAft>
              <a:defRPr/>
            </a:pPr>
            <a:r>
              <a:rPr lang="de-DE" altLang="en-US" sz="1800" dirty="0" err="1" smtClean="0"/>
              <a:t>Prepare</a:t>
            </a:r>
            <a:r>
              <a:rPr lang="de-DE" altLang="en-US" sz="1800" dirty="0" smtClean="0"/>
              <a:t> D4</a:t>
            </a:r>
            <a:endParaRPr lang="de-DE" altLang="en-US" sz="1800" dirty="0"/>
          </a:p>
          <a:p>
            <a:pPr marL="1085850" lvl="1" indent="-342900" algn="just">
              <a:spcBef>
                <a:spcPts val="0"/>
              </a:spcBef>
              <a:spcAft>
                <a:spcPts val="300"/>
              </a:spcAft>
              <a:defRPr/>
            </a:pPr>
            <a:r>
              <a:rPr lang="de-DE" altLang="en-US" sz="1800" dirty="0"/>
              <a:t>Review </a:t>
            </a:r>
            <a:r>
              <a:rPr lang="de-DE" altLang="en-US" sz="1800" dirty="0" err="1"/>
              <a:t>missing</a:t>
            </a:r>
            <a:r>
              <a:rPr lang="de-DE" altLang="en-US" sz="1800" dirty="0"/>
              <a:t> </a:t>
            </a:r>
            <a:r>
              <a:rPr lang="de-DE" altLang="en-US" sz="1800" dirty="0" err="1" smtClean="0"/>
              <a:t>functionality</a:t>
            </a:r>
            <a:r>
              <a:rPr lang="de-DE" altLang="en-US" sz="1800" dirty="0" smtClean="0"/>
              <a:t>, </a:t>
            </a:r>
            <a:r>
              <a:rPr lang="de-DE" altLang="en-US" sz="1800" dirty="0" err="1" smtClean="0"/>
              <a:t>If</a:t>
            </a:r>
            <a:r>
              <a:rPr lang="de-DE" altLang="en-US" sz="1800" dirty="0" smtClean="0"/>
              <a:t> </a:t>
            </a:r>
            <a:r>
              <a:rPr lang="de-DE" altLang="en-US" sz="1800" dirty="0" err="1" smtClean="0"/>
              <a:t>ready</a:t>
            </a:r>
            <a:r>
              <a:rPr lang="de-DE" altLang="en-US" sz="1800" dirty="0" smtClean="0"/>
              <a:t> </a:t>
            </a:r>
            <a:r>
              <a:rPr lang="de-DE" altLang="en-US" sz="1800" dirty="0" err="1" smtClean="0"/>
              <a:t>make</a:t>
            </a:r>
            <a:r>
              <a:rPr lang="de-DE" altLang="en-US" sz="1800" dirty="0" smtClean="0"/>
              <a:t> Motion </a:t>
            </a:r>
            <a:r>
              <a:rPr lang="de-DE" altLang="en-US" sz="1800" dirty="0" err="1" smtClean="0"/>
              <a:t>to</a:t>
            </a:r>
            <a:r>
              <a:rPr lang="de-DE" altLang="en-US" sz="1800" dirty="0" smtClean="0"/>
              <a:t> </a:t>
            </a:r>
            <a:r>
              <a:rPr lang="de-DE" altLang="en-US" sz="1800" dirty="0" err="1" smtClean="0"/>
              <a:t>start</a:t>
            </a:r>
            <a:r>
              <a:rPr lang="de-DE" altLang="en-US" sz="1800" dirty="0" smtClean="0"/>
              <a:t> </a:t>
            </a:r>
            <a:r>
              <a:rPr lang="de-DE" altLang="en-US" sz="1800" dirty="0" smtClean="0"/>
              <a:t>WGLB.</a:t>
            </a:r>
            <a:endParaRPr lang="de-DE" altLang="en-US" sz="1800" dirty="0"/>
          </a:p>
          <a:p>
            <a:pPr marL="1085850" lvl="1" indent="-342900" algn="just">
              <a:spcBef>
                <a:spcPts val="0"/>
              </a:spcBef>
              <a:spcAft>
                <a:spcPts val="300"/>
              </a:spcAft>
              <a:defRPr/>
            </a:pPr>
            <a:r>
              <a:rPr lang="de-DE" altLang="en-US" sz="1800" dirty="0" smtClean="0"/>
              <a:t>Next </a:t>
            </a:r>
            <a:r>
              <a:rPr lang="de-DE" altLang="en-US" sz="1800" dirty="0" err="1" smtClean="0"/>
              <a:t>steps</a:t>
            </a:r>
            <a:r>
              <a:rPr lang="de-DE" altLang="en-US" sz="1800" dirty="0" smtClean="0"/>
              <a:t>, </a:t>
            </a:r>
            <a:r>
              <a:rPr lang="de-DE" altLang="en-US" sz="1800" dirty="0" err="1" smtClean="0"/>
              <a:t>Telcos</a:t>
            </a:r>
            <a:endParaRPr lang="de-DE" altLang="en-US" sz="2200" dirty="0"/>
          </a:p>
          <a:p>
            <a:pPr marL="342900" indent="-342900" algn="just">
              <a:spcBef>
                <a:spcPts val="0"/>
              </a:spcBef>
              <a:spcAft>
                <a:spcPts val="300"/>
              </a:spcAft>
              <a:defRPr/>
            </a:pPr>
            <a:endParaRPr lang="en-GB" altLang="en-US" sz="1800" dirty="0" smtClean="0"/>
          </a:p>
          <a:p>
            <a:pPr algn="just">
              <a:spcBef>
                <a:spcPts val="0"/>
              </a:spcBef>
              <a:spcAft>
                <a:spcPts val="300"/>
              </a:spcAft>
              <a:buFontTx/>
              <a:buNone/>
              <a:defRPr/>
            </a:pPr>
            <a:endParaRPr lang="en-GB" altLang="en-US"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3810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17</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t>
            </a:r>
            <a:r>
              <a:rPr lang="en-GB" altLang="en-US" dirty="0" smtClean="0">
                <a:sym typeface="Wingdings" panose="05000000000000000000" pitchFamily="2" charset="2"/>
              </a:rPr>
              <a:t>approve the agenda in include </a:t>
            </a:r>
            <a:r>
              <a:rPr lang="en-GB" altLang="en-US" dirty="0" smtClean="0">
                <a:sym typeface="Wingdings" panose="05000000000000000000" pitchFamily="2" charset="2"/>
              </a:rPr>
              <a:t>new PHY texts in docs. … and … into TG13 D4.</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x/x/x</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extLst>
      <p:ext uri="{BB962C8B-B14F-4D97-AF65-F5344CB8AC3E}">
        <p14:creationId xmlns:p14="http://schemas.microsoft.com/office/powerpoint/2010/main" val="343424395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1837</Words>
  <Application>Microsoft Office PowerPoint</Application>
  <PresentationFormat>Bildschirmpräsentation (4:3)</PresentationFormat>
  <Paragraphs>427</Paragraphs>
  <Slides>23</Slides>
  <Notes>22</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23</vt:i4>
      </vt:variant>
    </vt:vector>
  </HeadingPairs>
  <TitlesOfParts>
    <vt:vector size="30" baseType="lpstr">
      <vt:lpstr>ＭＳ Ｐゴシック</vt:lpstr>
      <vt:lpstr>ＭＳ Ｐゴシック</vt:lpstr>
      <vt:lpstr>Arial</vt:lpstr>
      <vt:lpstr>Times New Roman</vt:lpstr>
      <vt:lpstr>Wingdings</vt:lpstr>
      <vt:lpstr>802-11-Submission</vt:lpstr>
      <vt:lpstr>Document</vt:lpstr>
      <vt:lpstr>IEEE 802.15 TG13  Multi-Gbit/s Optical Wireless Communication  September 2018 Meeting Slides</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TG 13 Conference calls</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11-17/0203Xr0</dc:title>
  <dc:subject>Task Group AY November 2015 Meeting Agenda</dc:subject>
  <dc:creator>Nikola Serafimovski</dc:creator>
  <cp:keywords>March 2017</cp:keywords>
  <cp:lastModifiedBy>Jungnickel, Volker</cp:lastModifiedBy>
  <cp:revision>4514</cp:revision>
  <cp:lastPrinted>2014-11-04T15:04:57Z</cp:lastPrinted>
  <dcterms:created xsi:type="dcterms:W3CDTF">2007-04-17T18:10:23Z</dcterms:created>
  <dcterms:modified xsi:type="dcterms:W3CDTF">2018-09-10T23:53:29Z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