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800" r:id="rId10"/>
    <p:sldId id="560" r:id="rId11"/>
    <p:sldId id="718" r:id="rId12"/>
    <p:sldId id="790" r:id="rId13"/>
    <p:sldId id="774" r:id="rId14"/>
    <p:sldId id="764" r:id="rId15"/>
    <p:sldId id="799" r:id="rId16"/>
    <p:sldId id="797" r:id="rId17"/>
    <p:sldId id="798" r:id="rId18"/>
    <p:sldId id="786" r:id="rId19"/>
    <p:sldId id="761" r:id="rId20"/>
    <p:sldId id="792" r:id="rId21"/>
    <p:sldId id="796" r:id="rId22"/>
    <p:sldId id="795" r:id="rId23"/>
    <p:sldId id="7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811"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13</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14</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19465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24627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17</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3216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-0418-01-0013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September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2018-09-8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58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Sept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634487086"/>
              </p:ext>
            </p:extLst>
          </p:nvPr>
        </p:nvGraphicFramePr>
        <p:xfrm>
          <a:off x="838200" y="2286000"/>
          <a:ext cx="8077200" cy="333513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0xxx/r0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0xxx/r0, 0xxx/r0,</a:t>
                      </a:r>
                      <a:r>
                        <a:rPr lang="en-GB" altLang="en-US" sz="1800" baseline="0" dirty="0" smtClean="0"/>
                        <a:t> 0xxx/r0</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 initial access in 802.15.13 MAC</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0418/r1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49273294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AM1, September 11,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9782855"/>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lvl="1" indent="-342900" algn="just">
                        <a:spcBef>
                          <a:spcPts val="0"/>
                        </a:spcBef>
                        <a:spcAft>
                          <a:spcPts val="300"/>
                        </a:spcAft>
                        <a:defRPr/>
                      </a:pPr>
                      <a:r>
                        <a:rPr lang="de-DE" altLang="en-US" sz="1800" dirty="0" smtClean="0"/>
                        <a:t>T</a:t>
                      </a:r>
                      <a:r>
                        <a:rPr lang="en-US" sz="1800" dirty="0" err="1" smtClean="0"/>
                        <a:t>ext</a:t>
                      </a:r>
                      <a:r>
                        <a:rPr lang="en-US" sz="1800" dirty="0" smtClean="0"/>
                        <a:t> input for MAC mgmt. and contr. frame format</a:t>
                      </a:r>
                      <a:r>
                        <a:rPr lang="de-DE" altLang="en-US" sz="1800" dirty="0" smtClean="0"/>
                        <a:t> 0393/r2 (</a:t>
                      </a:r>
                      <a:r>
                        <a:rPr lang="de-DE" altLang="en-US" sz="1800" dirty="0" err="1" smtClean="0"/>
                        <a:t>pureLiFi</a:t>
                      </a:r>
                      <a:r>
                        <a:rPr lang="de-DE" altLang="en-US" sz="1800" dirty="0" smtClean="0"/>
                        <a:t>)</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1083346664"/>
                  </a:ext>
                </a:extLst>
              </a:tr>
              <a:tr h="365702">
                <a:tc>
                  <a:txBody>
                    <a:bodyPr/>
                    <a:lstStyle/>
                    <a:p>
                      <a:pPr marL="358775" lvl="1" indent="-342900" algn="just">
                        <a:spcBef>
                          <a:spcPts val="0"/>
                        </a:spcBef>
                        <a:spcAft>
                          <a:spcPts val="300"/>
                        </a:spcAft>
                        <a:defRPr/>
                      </a:pPr>
                      <a:r>
                        <a:rPr lang="de-DE" sz="1800" dirty="0" err="1" smtClean="0"/>
                        <a:t>Ack</a:t>
                      </a:r>
                      <a:r>
                        <a:rPr lang="de-DE" sz="1800" dirty="0" smtClean="0"/>
                        <a:t> </a:t>
                      </a:r>
                      <a:r>
                        <a:rPr lang="de-DE" sz="1800" dirty="0" err="1" smtClean="0"/>
                        <a:t>and</a:t>
                      </a:r>
                      <a:r>
                        <a:rPr lang="de-DE" sz="1800" dirty="0" smtClean="0"/>
                        <a:t> </a:t>
                      </a:r>
                      <a:r>
                        <a:rPr lang="de-DE" sz="1800" dirty="0" err="1" smtClean="0"/>
                        <a:t>retransmission</a:t>
                      </a:r>
                      <a:r>
                        <a:rPr lang="de-DE" sz="1800" dirty="0" smtClean="0"/>
                        <a:t> </a:t>
                      </a:r>
                      <a:r>
                        <a:rPr lang="de-DE" sz="1800" dirty="0" err="1" smtClean="0"/>
                        <a:t>examples</a:t>
                      </a:r>
                      <a:r>
                        <a:rPr lang="de-DE" sz="1800" dirty="0" smtClean="0"/>
                        <a:t> in </a:t>
                      </a:r>
                      <a:r>
                        <a:rPr lang="de-DE" sz="1800" dirty="0" err="1" smtClean="0"/>
                        <a:t>doc</a:t>
                      </a:r>
                      <a:r>
                        <a:rPr lang="de-DE" sz="1800" dirty="0" smtClean="0"/>
                        <a:t>. 396/r0 (</a:t>
                      </a:r>
                      <a:r>
                        <a:rPr lang="de-DE" sz="1800" dirty="0" err="1" smtClean="0"/>
                        <a:t>pureLiFi</a:t>
                      </a:r>
                      <a:r>
                        <a:rPr lang="de-DE" sz="1800" dirty="0" smtClean="0"/>
                        <a: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056293978"/>
                  </a:ext>
                </a:extLst>
              </a:tr>
              <a:tr h="365702">
                <a:tc>
                  <a:txBody>
                    <a:bodyPr/>
                    <a:lstStyle/>
                    <a:p>
                      <a:pPr marL="358775" lvl="1" indent="-358775"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multiple OFEs </a:t>
                      </a:r>
                      <a:r>
                        <a:rPr lang="de-DE" altLang="en-US" sz="1800" dirty="0" err="1" smtClean="0"/>
                        <a:t>doc</a:t>
                      </a:r>
                      <a:r>
                        <a:rPr lang="de-DE" altLang="en-US" sz="1800" dirty="0" smtClean="0"/>
                        <a:t>. 410/r0 (HHI)</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58771345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AM2, September 11,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18566962"/>
              </p:ext>
            </p:extLst>
          </p:nvPr>
        </p:nvGraphicFramePr>
        <p:xfrm>
          <a:off x="6858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MIMO </a:t>
                      </a:r>
                      <a:r>
                        <a:rPr lang="de-DE" altLang="en-US" sz="1800" dirty="0" err="1" smtClean="0"/>
                        <a:t>and</a:t>
                      </a:r>
                      <a:r>
                        <a:rPr lang="de-DE" altLang="en-US" sz="1800" dirty="0" smtClean="0"/>
                        <a:t> adaptive </a:t>
                      </a:r>
                      <a:r>
                        <a:rPr lang="de-DE" altLang="en-US" sz="1800" dirty="0" err="1" smtClean="0"/>
                        <a:t>bitloading</a:t>
                      </a:r>
                      <a:r>
                        <a:rPr lang="de-DE" altLang="en-US" sz="1800" dirty="0" smtClean="0"/>
                        <a:t> </a:t>
                      </a:r>
                      <a:r>
                        <a:rPr lang="de-DE" altLang="en-US" sz="1800" dirty="0" err="1" smtClean="0"/>
                        <a:t>doc</a:t>
                      </a:r>
                      <a:r>
                        <a:rPr lang="de-DE" altLang="en-US" sz="1800" dirty="0" smtClean="0"/>
                        <a:t>. 411/r0</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51511650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Initial </a:t>
                      </a:r>
                      <a:r>
                        <a:rPr lang="de-DE" altLang="en-US" sz="1800" dirty="0" err="1" smtClean="0"/>
                        <a:t>performance</a:t>
                      </a:r>
                      <a:r>
                        <a:rPr lang="de-DE" altLang="en-US" sz="1800" dirty="0" smtClean="0"/>
                        <a:t> </a:t>
                      </a:r>
                      <a:r>
                        <a:rPr lang="de-DE" altLang="en-US" sz="1800" dirty="0" err="1" smtClean="0"/>
                        <a:t>results</a:t>
                      </a:r>
                      <a:r>
                        <a:rPr lang="de-DE" altLang="en-US" sz="1800" dirty="0" smtClean="0"/>
                        <a:t> on </a:t>
                      </a:r>
                      <a:r>
                        <a:rPr lang="de-DE" altLang="en-US" sz="1800" dirty="0" err="1" smtClean="0"/>
                        <a:t>distributed</a:t>
                      </a:r>
                      <a:r>
                        <a:rPr lang="de-DE" altLang="en-US" sz="1800" dirty="0" smtClean="0"/>
                        <a:t> MIMO MAC in </a:t>
                      </a:r>
                      <a:r>
                        <a:rPr lang="de-DE" altLang="en-US" sz="1800" dirty="0" err="1" smtClean="0"/>
                        <a:t>doc</a:t>
                      </a:r>
                      <a:r>
                        <a:rPr lang="de-DE" altLang="en-US" sz="1800" dirty="0" smtClean="0"/>
                        <a:t>. xxx/r0</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6132755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13</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Tuesday </a:t>
            </a:r>
            <a:r>
              <a:rPr lang="nn-NO" altLang="en-US" sz="3600" dirty="0"/>
              <a:t>P</a:t>
            </a:r>
            <a:r>
              <a:rPr lang="nn-NO" altLang="en-US" sz="3600" dirty="0" smtClean="0"/>
              <a:t>M1, September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676283474"/>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Discussion</a:t>
                      </a:r>
                      <a:r>
                        <a:rPr lang="de-DE" altLang="en-US" sz="1800" dirty="0" smtClean="0"/>
                        <a:t> on </a:t>
                      </a:r>
                      <a:r>
                        <a:rPr lang="de-DE" altLang="en-US" sz="1800" dirty="0" err="1" smtClean="0"/>
                        <a:t>the</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a:t>
                      </a:r>
                      <a:r>
                        <a:rPr lang="de-DE" altLang="en-US" sz="1800" dirty="0" err="1" smtClean="0"/>
                        <a:t>consistent</a:t>
                      </a:r>
                      <a:r>
                        <a:rPr lang="de-DE" altLang="en-US" sz="1800" dirty="0" smtClean="0"/>
                        <a:t> MAC in TG13 </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3265283199"/>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14</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PM1, September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00948861"/>
              </p:ext>
            </p:extLst>
          </p:nvPr>
        </p:nvGraphicFramePr>
        <p:xfrm>
          <a:off x="838200" y="2362200"/>
          <a:ext cx="8077200" cy="3391112"/>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185738" lvl="1" indent="-185738" algn="just">
                        <a:spcBef>
                          <a:spcPts val="0"/>
                        </a:spcBef>
                        <a:spcAft>
                          <a:spcPts val="300"/>
                        </a:spcAft>
                        <a:defRPr/>
                      </a:pPr>
                      <a:r>
                        <a:rPr lang="en-US" sz="1800" dirty="0" smtClean="0"/>
                        <a:t>Text proposal for LB OFDM PHY </a:t>
                      </a:r>
                      <a:r>
                        <a:rPr lang="de-DE" altLang="en-US" sz="1800" dirty="0" smtClean="0"/>
                        <a:t>in </a:t>
                      </a:r>
                      <a:r>
                        <a:rPr lang="de-DE" altLang="en-US" sz="1800" dirty="0" err="1" smtClean="0"/>
                        <a:t>doc</a:t>
                      </a:r>
                      <a:r>
                        <a:rPr lang="de-DE" altLang="en-US" sz="1800" dirty="0" smtClean="0"/>
                        <a:t>. 0267/r5 (</a:t>
                      </a:r>
                      <a:r>
                        <a:rPr lang="de-DE" altLang="en-US" sz="1800" dirty="0" err="1" smtClean="0"/>
                        <a:t>pureLiFi</a:t>
                      </a:r>
                      <a:r>
                        <a:rPr lang="de-DE" altLang="en-US" sz="1800" dirty="0" smtClean="0"/>
                        <a:t>)</a:t>
                      </a:r>
                    </a:p>
                  </a:txBody>
                  <a:tcPr marT="45764" marB="45764"/>
                </a:tc>
                <a:tc>
                  <a:txBody>
                    <a:bodyPr/>
                    <a:lstStyle/>
                    <a:p>
                      <a:r>
                        <a:rPr lang="en-US" sz="1800" dirty="0" smtClean="0"/>
                        <a:t>45</a:t>
                      </a:r>
                      <a:endParaRPr lang="en-US" sz="1800" dirty="0"/>
                    </a:p>
                  </a:txBody>
                  <a:tcPr marT="45678" marB="45678"/>
                </a:tc>
                <a:extLst>
                  <a:ext uri="{0D108BD9-81ED-4DB2-BD59-A6C34878D82A}">
                    <a16:rowId xmlns:a16="http://schemas.microsoft.com/office/drawing/2014/main" val="946416099"/>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Revised</a:t>
                      </a:r>
                      <a:r>
                        <a:rPr lang="de-DE" altLang="en-US" sz="1800" dirty="0" smtClean="0"/>
                        <a:t> </a:t>
                      </a:r>
                      <a:r>
                        <a:rPr lang="de-DE" altLang="en-US" sz="1800" dirty="0" err="1" smtClean="0"/>
                        <a:t>text</a:t>
                      </a:r>
                      <a:r>
                        <a:rPr lang="de-DE" altLang="en-US" sz="1800" dirty="0" smtClean="0"/>
                        <a:t> </a:t>
                      </a:r>
                      <a:r>
                        <a:rPr lang="en-US" sz="1800" dirty="0" smtClean="0"/>
                        <a:t>for HB PHY in 0273/r1 (HHI)</a:t>
                      </a:r>
                      <a:endParaRPr lang="de-DE" altLang="en-US" sz="1800" dirty="0" smtClean="0"/>
                    </a:p>
                  </a:txBody>
                  <a:tcPr marT="45764" marB="45764"/>
                </a:tc>
                <a:tc>
                  <a:txBody>
                    <a:bodyPr/>
                    <a:lstStyle/>
                    <a:p>
                      <a:r>
                        <a:rPr lang="en-US" sz="1800" dirty="0" smtClean="0"/>
                        <a:t>45</a:t>
                      </a:r>
                      <a:endParaRPr lang="en-US" sz="1800" dirty="0"/>
                    </a:p>
                  </a:txBody>
                  <a:tcPr marT="45678" marB="45678"/>
                </a:tc>
                <a:extLst>
                  <a:ext uri="{0D108BD9-81ED-4DB2-BD59-A6C34878D82A}">
                    <a16:rowId xmlns:a16="http://schemas.microsoft.com/office/drawing/2014/main" val="4209009320"/>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PHY </a:t>
                      </a:r>
                      <a:r>
                        <a:rPr lang="de-DE" altLang="en-US" sz="1800" dirty="0" err="1" smtClean="0"/>
                        <a:t>text</a:t>
                      </a:r>
                      <a:r>
                        <a:rPr lang="de-DE" altLang="en-US" sz="1800" baseline="0" dirty="0" smtClean="0"/>
                        <a:t> in D4</a:t>
                      </a:r>
                      <a:endParaRPr lang="de-DE" altLang="en-US" sz="1800" dirty="0" smtClean="0"/>
                    </a:p>
                  </a:txBody>
                  <a:tcPr marT="45764" marB="45764"/>
                </a:tc>
                <a:tc>
                  <a:txBody>
                    <a:bodyPr/>
                    <a:lstStyle/>
                    <a:p>
                      <a:r>
                        <a:rPr lang="en-US" sz="1800" dirty="0" smtClean="0"/>
                        <a:t>20</a:t>
                      </a:r>
                      <a:endParaRPr lang="en-US" sz="1800" dirty="0"/>
                    </a:p>
                  </a:txBody>
                  <a:tcPr marT="45678" marB="45678"/>
                </a:tc>
                <a:extLst>
                  <a:ext uri="{0D108BD9-81ED-4DB2-BD59-A6C34878D82A}">
                    <a16:rowId xmlns:a16="http://schemas.microsoft.com/office/drawing/2014/main" val="162811485"/>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Open </a:t>
                      </a:r>
                      <a:r>
                        <a:rPr lang="de-DE" altLang="en-US" sz="1800" dirty="0" err="1" smtClean="0"/>
                        <a:t>call</a:t>
                      </a:r>
                      <a:r>
                        <a:rPr lang="de-DE" altLang="en-US" sz="1800" dirty="0" smtClean="0"/>
                        <a:t> </a:t>
                      </a:r>
                      <a:r>
                        <a:rPr lang="de-DE" altLang="en-US" sz="1800" dirty="0" err="1" smtClean="0"/>
                        <a:t>for</a:t>
                      </a:r>
                      <a:r>
                        <a:rPr lang="de-DE" altLang="en-US" sz="1800" dirty="0" smtClean="0"/>
                        <a:t> </a:t>
                      </a:r>
                      <a:r>
                        <a:rPr lang="de-DE" altLang="en-US" sz="1800" dirty="0" err="1" smtClean="0"/>
                        <a:t>evaluation</a:t>
                      </a:r>
                      <a:r>
                        <a:rPr lang="de-DE" altLang="en-US" sz="1800" dirty="0" smtClean="0"/>
                        <a:t> </a:t>
                      </a:r>
                      <a:r>
                        <a:rPr lang="de-DE" altLang="en-US" sz="1800" dirty="0" err="1" smtClean="0"/>
                        <a:t>results</a:t>
                      </a:r>
                      <a:endParaRPr lang="de-DE" altLang="en-US" sz="1800" dirty="0" smtClean="0"/>
                    </a:p>
                  </a:txBody>
                  <a:tcPr marT="45764" marB="45764"/>
                </a:tc>
                <a:tc>
                  <a:txBody>
                    <a:bodyPr/>
                    <a:lstStyle/>
                    <a:p>
                      <a:r>
                        <a:rPr lang="en-US" sz="1800" dirty="0" smtClean="0"/>
                        <a:t>5</a:t>
                      </a:r>
                      <a:endParaRPr lang="en-US" sz="1800" dirty="0"/>
                    </a:p>
                  </a:txBody>
                  <a:tcPr marT="45678" marB="45678"/>
                </a:tc>
                <a:extLst>
                  <a:ext uri="{0D108BD9-81ED-4DB2-BD59-A6C34878D82A}">
                    <a16:rowId xmlns:a16="http://schemas.microsoft.com/office/drawing/2014/main" val="301428266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new PHY texts in docs. … and … into TG13 D4.</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x/x/x</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912869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Open 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performance evaluation results for Synch, Header and Payload. Follow the evaluation framework of TG13 and use the comprehensive scheme introduced in 0190/r0 over the agreed-upon channel models. Upload any results before the next phone call or physical meeting.</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516480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17</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715481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PM2, September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72692047"/>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808479188"/>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AM1, September 13,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55241704"/>
              </p:ext>
            </p:extLst>
          </p:nvPr>
        </p:nvGraphicFramePr>
        <p:xfrm>
          <a:off x="990600" y="2362200"/>
          <a:ext cx="7924800" cy="2370100"/>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missing functionality to address the PAR</a:t>
                      </a:r>
                    </a:p>
                  </a:txBody>
                  <a:tcPr marT="45678" marB="45678"/>
                </a:tc>
                <a:tc>
                  <a:txBody>
                    <a:bodyPr/>
                    <a:lstStyle/>
                    <a:p>
                      <a:r>
                        <a:rPr lang="en-US" sz="1800" dirty="0" smtClean="0"/>
                        <a:t>60</a:t>
                      </a:r>
                      <a:endParaRPr lang="en-US" sz="1800" dirty="0"/>
                    </a:p>
                  </a:txBody>
                  <a:tcPr marT="45678" marB="45678"/>
                </a:tc>
                <a:extLst>
                  <a:ext uri="{0D108BD9-81ED-4DB2-BD59-A6C34878D82A}">
                    <a16:rowId xmlns:a16="http://schemas.microsoft.com/office/drawing/2014/main" val="946145428"/>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September 2018 </a:t>
            </a:r>
            <a:r>
              <a:rPr lang="en-US" altLang="en-US" dirty="0"/>
              <a:t>session in </a:t>
            </a:r>
            <a:r>
              <a:rPr lang="en-US" altLang="en-US" dirty="0" smtClean="0"/>
              <a:t>Kona, HI.</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xx technical comments as resolved in doc. 00xx/r5 and update TG13 draft accordingly. The technical Editor is granted the right to work in editorial comments. D4 will be made available until ….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x/x/x</a:t>
            </a:r>
          </a:p>
          <a:p>
            <a:pPr algn="just">
              <a:buFontTx/>
              <a:buNone/>
            </a:pPr>
            <a:r>
              <a:rPr lang="en-GB" altLang="en-US" dirty="0" smtClean="0">
                <a:sym typeface="Wingdings" panose="05000000000000000000" pitchFamily="2" charset="2"/>
              </a:rPr>
              <a:t>Comments </a:t>
            </a:r>
            <a:r>
              <a:rPr lang="en-GB" altLang="en-US" dirty="0">
                <a:sym typeface="Wingdings" panose="05000000000000000000" pitchFamily="2" charset="2"/>
              </a:rPr>
              <a:t>against </a:t>
            </a:r>
            <a:r>
              <a:rPr lang="en-GB" altLang="en-US" dirty="0" smtClean="0">
                <a:sym typeface="Wingdings" panose="05000000000000000000" pitchFamily="2" charset="2"/>
              </a:rPr>
              <a:t>D4 </a:t>
            </a:r>
            <a:r>
              <a:rPr lang="en-GB" altLang="en-US" dirty="0">
                <a:sym typeface="Wingdings" panose="05000000000000000000" pitchFamily="2" charset="2"/>
              </a:rPr>
              <a:t>are due before </a:t>
            </a:r>
            <a:r>
              <a:rPr lang="en-GB" altLang="en-US" dirty="0" smtClean="0">
                <a:sym typeface="Wingdings" panose="05000000000000000000" pitchFamily="2" charset="2"/>
              </a:rPr>
              <a:t>Nov. …</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PM1, September 13,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55500222"/>
              </p:ext>
            </p:extLst>
          </p:nvPr>
        </p:nvGraphicFramePr>
        <p:xfrm>
          <a:off x="990600" y="2362200"/>
          <a:ext cx="7924800" cy="3626894"/>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November</a:t>
                      </a:r>
                      <a:r>
                        <a:rPr lang="en-GB" altLang="en-US" sz="1800" baseline="0" dirty="0" smtClean="0"/>
                        <a:t> </a:t>
                      </a:r>
                      <a:r>
                        <a:rPr lang="en-GB" altLang="en-US" sz="1800" dirty="0" smtClean="0"/>
                        <a:t>meeting in Bangkok</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Prepare conference calls  </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lvl="0" indent="0" algn="just">
                        <a:buFontTx/>
                        <a:buNone/>
                      </a:pPr>
                      <a:r>
                        <a:rPr lang="en-GB" altLang="en-US" sz="1800" dirty="0" smtClean="0"/>
                        <a:t>TG Motion to submit D4 to WG letter ballot</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22721100"/>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r h="3660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altLang="en-US" sz="1800" dirty="0" smtClean="0"/>
                        <a:t>Prepare Closing Plenary / Minutes</a:t>
                      </a:r>
                    </a:p>
                  </a:txBody>
                  <a:tcPr marT="45663" marB="45663"/>
                </a:tc>
                <a:tc>
                  <a:txBody>
                    <a:bodyPr/>
                    <a:lstStyle/>
                    <a:p>
                      <a:r>
                        <a:rPr lang="de-DE" sz="1800" dirty="0" smtClean="0"/>
                        <a:t>60</a:t>
                      </a:r>
                      <a:endParaRPr lang="en-US" sz="1800" dirty="0"/>
                    </a:p>
                  </a:txBody>
                  <a:tcPr marT="45663" marB="45663"/>
                </a:tc>
                <a:extLst>
                  <a:ext uri="{0D108BD9-81ED-4DB2-BD59-A6C34878D82A}">
                    <a16:rowId xmlns:a16="http://schemas.microsoft.com/office/drawing/2014/main" val="1748306981"/>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Conference </a:t>
            </a:r>
            <a:r>
              <a:rPr lang="de-DE" dirty="0" err="1" smtClean="0"/>
              <a:t>calls</a:t>
            </a:r>
            <a:endParaRPr lang="de-DE" dirty="0"/>
          </a:p>
        </p:txBody>
      </p:sp>
      <p:sp>
        <p:nvSpPr>
          <p:cNvPr id="3" name="Inhaltsplatzhalter 2"/>
          <p:cNvSpPr>
            <a:spLocks noGrp="1"/>
          </p:cNvSpPr>
          <p:nvPr>
            <p:ph idx="1"/>
          </p:nvPr>
        </p:nvSpPr>
        <p:spPr/>
        <p:txBody>
          <a:bodyPr/>
          <a:lstStyle/>
          <a:p>
            <a:pPr marL="0" indent="0">
              <a:buNone/>
            </a:pPr>
            <a:r>
              <a:rPr lang="de-DE" dirty="0" smtClean="0"/>
              <a:t>TG13 </a:t>
            </a:r>
            <a:r>
              <a:rPr lang="de-DE" dirty="0" err="1" smtClean="0"/>
              <a:t>has</a:t>
            </a:r>
            <a:r>
              <a:rPr lang="de-DE" dirty="0" smtClean="0"/>
              <a:t> </a:t>
            </a:r>
            <a:r>
              <a:rPr lang="de-DE" dirty="0" err="1" smtClean="0"/>
              <a:t>scheduled</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conference</a:t>
            </a:r>
            <a:r>
              <a:rPr lang="de-DE" dirty="0" smtClean="0"/>
              <a:t> </a:t>
            </a:r>
            <a:r>
              <a:rPr lang="de-DE" dirty="0" err="1" smtClean="0"/>
              <a:t>calls</a:t>
            </a:r>
            <a:endParaRPr lang="de-DE" dirty="0" smtClean="0"/>
          </a:p>
          <a:p>
            <a:pPr marL="0" indent="0" algn="ctr">
              <a:buNone/>
            </a:pPr>
            <a:r>
              <a:rPr lang="de-DE" dirty="0" smtClean="0"/>
              <a:t>… 2018 8-9 A.M. EDT</a:t>
            </a:r>
          </a:p>
          <a:p>
            <a:pPr marL="0" indent="0" algn="ctr">
              <a:buNone/>
            </a:pPr>
            <a:r>
              <a:rPr lang="de-DE" dirty="0" smtClean="0"/>
              <a:t>… 2018 8-9 </a:t>
            </a:r>
            <a:r>
              <a:rPr lang="de-DE" dirty="0"/>
              <a:t>A.M. EDT</a:t>
            </a:r>
          </a:p>
          <a:p>
            <a:pPr marL="0" indent="0" algn="ctr">
              <a:buNone/>
            </a:pPr>
            <a:r>
              <a:rPr lang="de-DE" dirty="0" smtClean="0"/>
              <a:t>… 2018 </a:t>
            </a:r>
            <a:r>
              <a:rPr lang="de-DE" dirty="0"/>
              <a:t>8-9 A.M. EDT</a:t>
            </a:r>
            <a:endParaRPr lang="de-DE" dirty="0" smtClean="0"/>
          </a:p>
          <a:p>
            <a:pPr marL="0" indent="0">
              <a:buNone/>
            </a:pPr>
            <a:r>
              <a:rPr lang="de-DE" dirty="0" smtClean="0"/>
              <a:t>Agenda:</a:t>
            </a:r>
          </a:p>
          <a:p>
            <a:pPr algn="just">
              <a:buFont typeface="Arial" panose="020B0604020202020204" pitchFamily="34" charset="0"/>
              <a:buChar char="•"/>
              <a:defRPr/>
            </a:pPr>
            <a:r>
              <a:rPr lang="en-GB" altLang="en-US" dirty="0" smtClean="0"/>
              <a:t>Look </a:t>
            </a:r>
            <a:r>
              <a:rPr lang="en-GB" altLang="en-US" dirty="0"/>
              <a:t>at </a:t>
            </a:r>
            <a:r>
              <a:rPr lang="en-GB" altLang="en-US" dirty="0" smtClean="0"/>
              <a:t>new evaluation </a:t>
            </a:r>
            <a:r>
              <a:rPr lang="en-GB" altLang="en-US" dirty="0"/>
              <a:t>results</a:t>
            </a:r>
          </a:p>
          <a:p>
            <a:pPr algn="just">
              <a:buFont typeface="Arial" panose="020B0604020202020204" pitchFamily="34" charset="0"/>
              <a:buChar char="•"/>
              <a:defRPr/>
            </a:pPr>
            <a:r>
              <a:rPr lang="en-GB" altLang="en-US" dirty="0"/>
              <a:t>Provide missing </a:t>
            </a:r>
            <a:r>
              <a:rPr lang="en-GB" altLang="en-US" dirty="0" smtClean="0"/>
              <a:t>text inputs into D4</a:t>
            </a:r>
            <a:endParaRPr lang="en-GB" altLang="en-US" dirty="0"/>
          </a:p>
          <a:p>
            <a:pPr algn="just">
              <a:buFont typeface="Arial" panose="020B0604020202020204" pitchFamily="34" charset="0"/>
              <a:buChar char="•"/>
              <a:defRPr/>
            </a:pPr>
            <a:r>
              <a:rPr lang="en-GB" altLang="en-US" dirty="0" smtClean="0"/>
              <a:t>Track and discuss WGLB for D4</a:t>
            </a:r>
          </a:p>
          <a:p>
            <a:pPr algn="just">
              <a:buFont typeface="Arial" panose="020B0604020202020204" pitchFamily="34" charset="0"/>
              <a:buChar char="•"/>
              <a:defRPr/>
            </a:pPr>
            <a:r>
              <a:rPr lang="en-GB" altLang="en-US" dirty="0" smtClean="0"/>
              <a:t>Prepare comment resolution in Bangkok</a:t>
            </a:r>
            <a:endParaRPr lang="en-GB" altLang="en-US" dirty="0"/>
          </a:p>
          <a:p>
            <a:pPr marL="0" indent="0">
              <a:buNone/>
            </a:pPr>
            <a:endParaRPr lang="de-DE" dirty="0" smtClean="0"/>
          </a:p>
          <a:p>
            <a:pPr marL="0" indent="0">
              <a:buNone/>
            </a:pPr>
            <a:endParaRPr lang="de-DE" dirty="0"/>
          </a:p>
          <a:p>
            <a:pPr marL="0" indent="0">
              <a:buNone/>
            </a:pP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240446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November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Comment resolution for WG Letter Ballot</a:t>
            </a:r>
          </a:p>
          <a:p>
            <a:pPr marL="342900" indent="-342900" algn="just">
              <a:buFont typeface="Arial" panose="020B0604020202020204" pitchFamily="34" charset="0"/>
              <a:buChar char="•"/>
              <a:defRPr/>
            </a:pPr>
            <a:r>
              <a:rPr lang="en-GB" altLang="en-US" dirty="0" smtClean="0"/>
              <a:t>Prepare D5 and submit for recirculation</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2766451740"/>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97704621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bg1">
                              <a:lumMod val="50000"/>
                            </a:schemeClr>
                          </a:solidFill>
                        </a:rPr>
                        <a:t>AC/</a:t>
                      </a: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solidFill>
                            <a:srgbClr val="FF0000"/>
                          </a:solidFill>
                        </a:rPr>
                        <a:t>?</a:t>
                      </a: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b="1" dirty="0" smtClean="0">
                          <a:solidFill>
                            <a:srgbClr val="FF0000"/>
                          </a:solidFill>
                        </a:rPr>
                        <a:t>TG13#6</a:t>
                      </a:r>
                      <a:endParaRPr lang="en-US" sz="1600" b="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cxnSp>
        <p:nvCxnSpPr>
          <p:cNvPr id="3" name="Gerade Verbindung mit Pfeil 2"/>
          <p:cNvCxnSpPr/>
          <p:nvPr/>
        </p:nvCxnSpPr>
        <p:spPr bwMode="auto">
          <a:xfrm flipV="1">
            <a:off x="5638800" y="3886200"/>
            <a:ext cx="1295400" cy="18288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143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b="0" dirty="0" err="1" smtClean="0"/>
              <a:t>Approve</a:t>
            </a:r>
            <a:r>
              <a:rPr lang="de-DE" altLang="en-US" sz="1800" b="0" dirty="0" smtClean="0"/>
              <a:t> </a:t>
            </a:r>
            <a:r>
              <a:rPr lang="de-DE" altLang="en-US" sz="1800" b="0" dirty="0" err="1" smtClean="0"/>
              <a:t>agenda</a:t>
            </a:r>
            <a:r>
              <a:rPr lang="de-DE" altLang="en-US" sz="1800" b="0" dirty="0" smtClean="0"/>
              <a:t>, </a:t>
            </a:r>
            <a:r>
              <a:rPr lang="de-DE" altLang="en-US" sz="1800" b="0" dirty="0" err="1" smtClean="0"/>
              <a:t>meeting</a:t>
            </a:r>
            <a:r>
              <a:rPr lang="de-DE" altLang="en-US" sz="1800" b="0" dirty="0" smtClean="0"/>
              <a:t> </a:t>
            </a:r>
            <a:r>
              <a:rPr lang="de-DE" altLang="en-US" sz="1800" b="0" dirty="0" err="1" smtClean="0"/>
              <a:t>minutes</a:t>
            </a:r>
            <a:r>
              <a:rPr lang="de-DE" altLang="en-US" sz="1800" b="0" dirty="0" smtClean="0"/>
              <a:t>, </a:t>
            </a:r>
            <a:r>
              <a:rPr lang="de-DE" altLang="en-US" sz="1800" b="0" dirty="0" err="1" smtClean="0"/>
              <a:t>telco</a:t>
            </a:r>
            <a:r>
              <a:rPr lang="de-DE" altLang="en-US" sz="1800" b="0" dirty="0" smtClean="0"/>
              <a:t> </a:t>
            </a:r>
            <a:r>
              <a:rPr lang="de-DE" altLang="en-US" sz="1800" b="0" dirty="0" err="1" smtClean="0"/>
              <a:t>minutes</a:t>
            </a:r>
            <a:endParaRPr lang="de-DE" altLang="en-US" sz="1800" b="0" dirty="0" smtClean="0"/>
          </a:p>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phone</a:t>
            </a:r>
            <a:r>
              <a:rPr lang="de-DE" altLang="en-US" sz="1800" dirty="0" smtClean="0"/>
              <a:t> </a:t>
            </a:r>
            <a:r>
              <a:rPr lang="de-DE" altLang="en-US" sz="1800" dirty="0" err="1" smtClean="0"/>
              <a:t>calls</a:t>
            </a:r>
            <a:endParaRPr lang="de-DE" altLang="en-US" sz="1800" dirty="0" smtClean="0"/>
          </a:p>
          <a:p>
            <a:pPr marL="1085850" lvl="1" indent="-342900" algn="just">
              <a:spcBef>
                <a:spcPts val="0"/>
              </a:spcBef>
              <a:spcAft>
                <a:spcPts val="300"/>
              </a:spcAft>
              <a:defRPr/>
            </a:pPr>
            <a:r>
              <a:rPr lang="de-DE" altLang="en-US" sz="1800" dirty="0" smtClean="0"/>
              <a:t>Agreement </a:t>
            </a:r>
            <a:r>
              <a:rPr lang="de-DE" altLang="en-US" sz="1800" dirty="0" err="1" smtClean="0"/>
              <a:t>for</a:t>
            </a:r>
            <a:r>
              <a:rPr lang="de-DE" altLang="en-US" sz="1800" dirty="0" smtClean="0"/>
              <a:t> initial </a:t>
            </a:r>
            <a:r>
              <a:rPr lang="de-DE" altLang="en-US" sz="1800" dirty="0" err="1" smtClean="0"/>
              <a:t>access</a:t>
            </a:r>
            <a:r>
              <a:rPr lang="de-DE" altLang="en-US" sz="1800" dirty="0" smtClean="0"/>
              <a:t> </a:t>
            </a:r>
            <a:r>
              <a:rPr lang="de-DE" altLang="en-US" sz="1800" dirty="0" err="1" smtClean="0"/>
              <a:t>is</a:t>
            </a:r>
            <a:r>
              <a:rPr lang="de-DE" altLang="en-US" sz="1800" dirty="0" smtClean="0"/>
              <a:t> </a:t>
            </a:r>
            <a:r>
              <a:rPr lang="de-DE" altLang="en-US" sz="1800" dirty="0" err="1" smtClean="0"/>
              <a:t>needed</a:t>
            </a:r>
            <a:r>
              <a:rPr lang="de-DE" altLang="en-US" sz="1800" dirty="0" smtClean="0"/>
              <a:t> (CAP) </a:t>
            </a:r>
          </a:p>
          <a:p>
            <a:pPr marL="1085850" lvl="1" indent="-342900" algn="just">
              <a:spcBef>
                <a:spcPts val="0"/>
              </a:spcBef>
              <a:spcAft>
                <a:spcPts val="300"/>
              </a:spcAft>
              <a:defRPr/>
            </a:pPr>
            <a:r>
              <a:rPr lang="de-DE" altLang="en-US" sz="1800" dirty="0" smtClean="0"/>
              <a:t>Technical </a:t>
            </a:r>
            <a:r>
              <a:rPr lang="de-DE" altLang="en-US" sz="1800" dirty="0"/>
              <a:t>Editor </a:t>
            </a:r>
            <a:r>
              <a:rPr lang="de-DE" altLang="en-US" sz="1800" dirty="0" err="1"/>
              <a:t>is</a:t>
            </a:r>
            <a:r>
              <a:rPr lang="de-DE" altLang="en-US" sz="1800" dirty="0"/>
              <a:t> on </a:t>
            </a:r>
            <a:r>
              <a:rPr lang="de-DE" altLang="en-US" sz="1800" dirty="0" err="1"/>
              <a:t>leave</a:t>
            </a:r>
            <a:endParaRPr lang="de-DE" altLang="en-US" sz="1800" dirty="0"/>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 </a:t>
            </a:r>
            <a:r>
              <a:rPr lang="de-DE" altLang="en-US" sz="1800" dirty="0" err="1" smtClean="0"/>
              <a:t>proposals</a:t>
            </a:r>
            <a:endParaRPr lang="de-DE" altLang="en-US" sz="1800" dirty="0"/>
          </a:p>
          <a:p>
            <a:pPr marL="1085850" lvl="1" indent="-342900" algn="just">
              <a:spcBef>
                <a:spcPts val="0"/>
              </a:spcBef>
              <a:spcAft>
                <a:spcPts val="300"/>
              </a:spcAft>
              <a:defRPr/>
            </a:pPr>
            <a:r>
              <a:rPr lang="de-DE" altLang="en-US" sz="1800" dirty="0" smtClean="0"/>
              <a:t>T</a:t>
            </a:r>
            <a:r>
              <a:rPr lang="en-US" sz="1800" dirty="0" err="1" smtClean="0"/>
              <a:t>ext</a:t>
            </a:r>
            <a:r>
              <a:rPr lang="en-US" sz="1800" dirty="0" smtClean="0"/>
              <a:t> </a:t>
            </a:r>
            <a:r>
              <a:rPr lang="en-US" sz="1800" dirty="0"/>
              <a:t>input for MAC </a:t>
            </a:r>
            <a:r>
              <a:rPr lang="en-US" sz="1800" dirty="0" smtClean="0"/>
              <a:t>mgmt. </a:t>
            </a:r>
            <a:r>
              <a:rPr lang="en-US" sz="1800" dirty="0"/>
              <a:t>and </a:t>
            </a:r>
            <a:r>
              <a:rPr lang="en-US" sz="1800" dirty="0" smtClean="0"/>
              <a:t>contr. </a:t>
            </a:r>
            <a:r>
              <a:rPr lang="en-US" sz="1800" dirty="0"/>
              <a:t>frame format</a:t>
            </a:r>
            <a:r>
              <a:rPr lang="de-DE" altLang="en-US" sz="1800" dirty="0" smtClean="0"/>
              <a:t> </a:t>
            </a:r>
            <a:r>
              <a:rPr lang="de-DE" altLang="en-US" sz="1800" dirty="0" smtClean="0"/>
              <a:t>0393/r2</a:t>
            </a:r>
            <a:endParaRPr lang="de-DE" altLang="en-US" sz="1800" dirty="0" smtClean="0"/>
          </a:p>
          <a:p>
            <a:pPr marL="1085850" lvl="1" indent="-342900" algn="just">
              <a:spcBef>
                <a:spcPts val="0"/>
              </a:spcBef>
              <a:spcAft>
                <a:spcPts val="300"/>
              </a:spcAft>
              <a:defRPr/>
            </a:pPr>
            <a:r>
              <a:rPr lang="de-DE" sz="1800" dirty="0" err="1" smtClean="0"/>
              <a:t>Ack</a:t>
            </a:r>
            <a:r>
              <a:rPr lang="de-DE" sz="1800" dirty="0" smtClean="0"/>
              <a:t> </a:t>
            </a:r>
            <a:r>
              <a:rPr lang="de-DE" sz="1800" dirty="0" err="1"/>
              <a:t>and</a:t>
            </a:r>
            <a:r>
              <a:rPr lang="de-DE" sz="1800" dirty="0"/>
              <a:t> </a:t>
            </a:r>
            <a:r>
              <a:rPr lang="de-DE" sz="1800" dirty="0" err="1"/>
              <a:t>retransmission</a:t>
            </a:r>
            <a:r>
              <a:rPr lang="de-DE" sz="1800" dirty="0"/>
              <a:t> </a:t>
            </a:r>
            <a:r>
              <a:rPr lang="de-DE" sz="1800" dirty="0" err="1" smtClean="0"/>
              <a:t>examples</a:t>
            </a:r>
            <a:r>
              <a:rPr lang="de-DE" sz="1800" dirty="0" smtClean="0"/>
              <a:t> in </a:t>
            </a:r>
            <a:r>
              <a:rPr lang="de-DE" sz="1800" dirty="0" err="1" smtClean="0"/>
              <a:t>doc</a:t>
            </a:r>
            <a:r>
              <a:rPr lang="de-DE" sz="1800" dirty="0" smtClean="0"/>
              <a:t>. </a:t>
            </a:r>
            <a:r>
              <a:rPr lang="de-DE" sz="1800" dirty="0" smtClean="0"/>
              <a:t>396/r0</a:t>
            </a:r>
            <a:endParaRPr lang="de-DE" altLang="en-US" sz="1800" dirty="0"/>
          </a:p>
          <a:p>
            <a:pPr marL="1085850" lvl="1" indent="-342900"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multiple OFEs </a:t>
            </a:r>
            <a:r>
              <a:rPr lang="de-DE" altLang="en-US" sz="1800" dirty="0" err="1" smtClean="0"/>
              <a:t>doc</a:t>
            </a:r>
            <a:r>
              <a:rPr lang="de-DE" altLang="en-US" sz="1800" dirty="0" smtClean="0"/>
              <a:t>. </a:t>
            </a:r>
            <a:r>
              <a:rPr lang="de-DE" altLang="en-US" sz="1800" dirty="0" smtClean="0"/>
              <a:t>410/r0</a:t>
            </a:r>
            <a:endParaRPr lang="de-DE" altLang="en-US" sz="1800" dirty="0" smtClean="0"/>
          </a:p>
          <a:p>
            <a:pPr marL="1085850" lvl="1" indent="-342900"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MIMO </a:t>
            </a:r>
            <a:r>
              <a:rPr lang="de-DE" altLang="en-US" sz="1800" dirty="0" err="1" smtClean="0"/>
              <a:t>and</a:t>
            </a:r>
            <a:r>
              <a:rPr lang="de-DE" altLang="en-US" sz="1800" dirty="0" smtClean="0"/>
              <a:t> adaptive </a:t>
            </a:r>
            <a:r>
              <a:rPr lang="de-DE" altLang="en-US" sz="1800" dirty="0" err="1" smtClean="0"/>
              <a:t>bitloading</a:t>
            </a:r>
            <a:r>
              <a:rPr lang="de-DE" altLang="en-US" sz="1800" dirty="0" smtClean="0"/>
              <a:t> </a:t>
            </a:r>
            <a:r>
              <a:rPr lang="de-DE" altLang="en-US" sz="1800" dirty="0" err="1" smtClean="0"/>
              <a:t>doc</a:t>
            </a:r>
            <a:r>
              <a:rPr lang="de-DE" altLang="en-US" sz="1800" dirty="0" smtClean="0"/>
              <a:t>. </a:t>
            </a:r>
            <a:r>
              <a:rPr lang="de-DE" altLang="en-US" sz="1800" dirty="0" smtClean="0"/>
              <a:t>411/r0</a:t>
            </a:r>
            <a:endParaRPr lang="de-DE" altLang="en-US" sz="1800" dirty="0" smtClean="0"/>
          </a:p>
          <a:p>
            <a:pPr marL="342900" indent="-342900" algn="just">
              <a:spcBef>
                <a:spcPts val="0"/>
              </a:spcBef>
              <a:spcAft>
                <a:spcPts val="300"/>
              </a:spcAft>
              <a:defRPr/>
            </a:pPr>
            <a:r>
              <a:rPr lang="de-DE" altLang="en-US" sz="1800" dirty="0" err="1" smtClean="0"/>
              <a:t>Finalize</a:t>
            </a:r>
            <a:r>
              <a:rPr lang="de-DE" altLang="en-US" sz="1800" dirty="0" smtClean="0"/>
              <a:t> PHYs</a:t>
            </a:r>
            <a:endParaRPr lang="de-DE" altLang="en-US" sz="1800" dirty="0"/>
          </a:p>
          <a:p>
            <a:pPr marL="1085850" lvl="1" indent="-342900" algn="just">
              <a:spcBef>
                <a:spcPts val="0"/>
              </a:spcBef>
              <a:spcAft>
                <a:spcPts val="300"/>
              </a:spcAft>
              <a:defRPr/>
            </a:pPr>
            <a:r>
              <a:rPr lang="en-US" sz="1800" dirty="0"/>
              <a:t>Text proposal for LB OFDM </a:t>
            </a:r>
            <a:r>
              <a:rPr lang="en-US" sz="1800" dirty="0" smtClean="0"/>
              <a:t>PHY </a:t>
            </a:r>
            <a:r>
              <a:rPr lang="de-DE" altLang="en-US" sz="1800" dirty="0" smtClean="0"/>
              <a:t>in </a:t>
            </a:r>
            <a:r>
              <a:rPr lang="de-DE" altLang="en-US" sz="1800" dirty="0" err="1" smtClean="0"/>
              <a:t>doc</a:t>
            </a:r>
            <a:r>
              <a:rPr lang="de-DE" altLang="en-US" sz="1800" dirty="0" smtClean="0"/>
              <a:t>. </a:t>
            </a:r>
            <a:r>
              <a:rPr lang="de-DE" altLang="en-US" sz="1800" dirty="0" smtClean="0"/>
              <a:t>0267/r5</a:t>
            </a:r>
            <a:endParaRPr lang="de-DE" altLang="en-US" sz="1800" dirty="0" smtClean="0"/>
          </a:p>
          <a:p>
            <a:pPr marL="1085850" lvl="1" indent="-342900" algn="just">
              <a:spcBef>
                <a:spcPts val="0"/>
              </a:spcBef>
              <a:spcAft>
                <a:spcPts val="300"/>
              </a:spcAft>
              <a:defRPr/>
            </a:pPr>
            <a:r>
              <a:rPr lang="de-DE" altLang="en-US" sz="1800" dirty="0" err="1" smtClean="0"/>
              <a:t>Revised</a:t>
            </a:r>
            <a:r>
              <a:rPr lang="de-DE" altLang="en-US" sz="1800" dirty="0" smtClean="0"/>
              <a:t> </a:t>
            </a:r>
            <a:r>
              <a:rPr lang="de-DE" altLang="en-US" sz="1800" dirty="0" err="1"/>
              <a:t>text</a:t>
            </a:r>
            <a:r>
              <a:rPr lang="de-DE" altLang="en-US" sz="1800" dirty="0"/>
              <a:t> </a:t>
            </a:r>
            <a:r>
              <a:rPr lang="en-US" sz="1800" dirty="0"/>
              <a:t>for HB PHY in </a:t>
            </a:r>
            <a:r>
              <a:rPr lang="en-US" sz="1800" dirty="0" smtClean="0"/>
              <a:t>0273/r1</a:t>
            </a:r>
            <a:endParaRPr lang="en-US" sz="1800" dirty="0"/>
          </a:p>
          <a:p>
            <a:pPr marL="342900" indent="-342900" algn="just">
              <a:spcBef>
                <a:spcPts val="0"/>
              </a:spcBef>
              <a:spcAft>
                <a:spcPts val="300"/>
              </a:spcAft>
              <a:defRPr/>
            </a:pPr>
            <a:r>
              <a:rPr lang="de-DE" altLang="en-US" sz="1800" dirty="0" err="1"/>
              <a:t>Resolve</a:t>
            </a:r>
            <a:r>
              <a:rPr lang="de-DE" altLang="en-US" sz="1800" dirty="0"/>
              <a:t> </a:t>
            </a:r>
            <a:r>
              <a:rPr lang="de-DE" altLang="en-US" sz="1800" dirty="0" err="1"/>
              <a:t>comments</a:t>
            </a:r>
            <a:r>
              <a:rPr lang="de-DE" altLang="en-US" sz="1800" dirty="0"/>
              <a:t> </a:t>
            </a:r>
            <a:r>
              <a:rPr lang="de-DE" altLang="en-US" sz="1800" dirty="0" err="1"/>
              <a:t>against</a:t>
            </a:r>
            <a:r>
              <a:rPr lang="de-DE" altLang="en-US" sz="1800" dirty="0"/>
              <a:t> D3</a:t>
            </a:r>
          </a:p>
          <a:p>
            <a:pPr marL="1085850" lvl="1" indent="-342900" algn="just">
              <a:spcBef>
                <a:spcPts val="0"/>
              </a:spcBef>
              <a:spcAft>
                <a:spcPts val="300"/>
              </a:spcAft>
              <a:defRPr/>
            </a:pPr>
            <a:r>
              <a:rPr lang="de-DE" altLang="en-US" sz="1800" dirty="0" err="1"/>
              <a:t>Combined</a:t>
            </a:r>
            <a:r>
              <a:rPr lang="de-DE" altLang="en-US" sz="1800" dirty="0"/>
              <a:t> </a:t>
            </a:r>
            <a:r>
              <a:rPr lang="de-DE" altLang="en-US" sz="1800" dirty="0" err="1"/>
              <a:t>comments</a:t>
            </a:r>
            <a:r>
              <a:rPr lang="de-DE" altLang="en-US" sz="1800" dirty="0"/>
              <a:t> in </a:t>
            </a:r>
            <a:r>
              <a:rPr lang="de-DE" altLang="en-US" sz="1800" dirty="0" err="1"/>
              <a:t>doc</a:t>
            </a:r>
            <a:r>
              <a:rPr lang="de-DE" altLang="en-US" sz="1800" dirty="0"/>
              <a:t>. </a:t>
            </a:r>
            <a:r>
              <a:rPr lang="de-DE" altLang="en-US" sz="1800" dirty="0" smtClean="0"/>
              <a:t>0XXX/r0</a:t>
            </a:r>
            <a:endParaRPr lang="de-DE" altLang="en-US" sz="1800" dirty="0"/>
          </a:p>
          <a:p>
            <a:pPr marL="342900" indent="-342900" algn="just">
              <a:spcBef>
                <a:spcPts val="0"/>
              </a:spcBef>
              <a:spcAft>
                <a:spcPts val="300"/>
              </a:spcAft>
              <a:defRPr/>
            </a:pPr>
            <a:r>
              <a:rPr lang="de-DE" altLang="en-US" sz="1800" dirty="0" err="1" smtClean="0"/>
              <a:t>Prepare</a:t>
            </a:r>
            <a:r>
              <a:rPr lang="de-DE" altLang="en-US" sz="1800" dirty="0" smtClean="0"/>
              <a:t> D4</a:t>
            </a:r>
            <a:endParaRPr lang="de-DE" altLang="en-US" sz="1800" dirty="0"/>
          </a:p>
          <a:p>
            <a:pPr marL="1085850" lvl="1" indent="-342900" algn="just">
              <a:spcBef>
                <a:spcPts val="0"/>
              </a:spcBef>
              <a:spcAft>
                <a:spcPts val="300"/>
              </a:spcAft>
              <a:defRPr/>
            </a:pPr>
            <a:r>
              <a:rPr lang="de-DE" altLang="en-US" sz="1800" dirty="0"/>
              <a:t>Review </a:t>
            </a:r>
            <a:r>
              <a:rPr lang="de-DE" altLang="en-US" sz="1800" dirty="0" err="1"/>
              <a:t>missing</a:t>
            </a:r>
            <a:r>
              <a:rPr lang="de-DE" altLang="en-US" sz="1800" dirty="0"/>
              <a:t> </a:t>
            </a:r>
            <a:r>
              <a:rPr lang="de-DE" altLang="en-US" sz="1800" dirty="0" err="1" smtClean="0"/>
              <a:t>functionality</a:t>
            </a:r>
            <a:r>
              <a:rPr lang="de-DE" altLang="en-US" sz="1800" dirty="0" smtClean="0"/>
              <a:t>, </a:t>
            </a:r>
            <a:r>
              <a:rPr lang="de-DE" altLang="en-US" sz="1800" dirty="0" err="1" smtClean="0"/>
              <a:t>If</a:t>
            </a:r>
            <a:r>
              <a:rPr lang="de-DE" altLang="en-US" sz="1800" dirty="0" smtClean="0"/>
              <a:t> </a:t>
            </a:r>
            <a:r>
              <a:rPr lang="de-DE" altLang="en-US" sz="1800" dirty="0" err="1" smtClean="0"/>
              <a:t>ready</a:t>
            </a:r>
            <a:r>
              <a:rPr lang="de-DE" altLang="en-US" sz="1800" dirty="0" smtClean="0"/>
              <a:t> </a:t>
            </a:r>
            <a:r>
              <a:rPr lang="de-DE" altLang="en-US" sz="1800" dirty="0" err="1" smtClean="0"/>
              <a:t>make</a:t>
            </a:r>
            <a:r>
              <a:rPr lang="de-DE" altLang="en-US" sz="1800" dirty="0" smtClean="0"/>
              <a:t> Motion </a:t>
            </a:r>
            <a:r>
              <a:rPr lang="de-DE" altLang="en-US" sz="1800" dirty="0" err="1" smtClean="0"/>
              <a:t>to</a:t>
            </a:r>
            <a:r>
              <a:rPr lang="de-DE" altLang="en-US" sz="1800" dirty="0" smtClean="0"/>
              <a:t> </a:t>
            </a:r>
            <a:r>
              <a:rPr lang="de-DE" altLang="en-US" sz="1800" dirty="0" err="1" smtClean="0"/>
              <a:t>start</a:t>
            </a:r>
            <a:r>
              <a:rPr lang="de-DE" altLang="en-US" sz="1800" dirty="0" smtClean="0"/>
              <a:t> </a:t>
            </a:r>
            <a:r>
              <a:rPr lang="de-DE" altLang="en-US" sz="1800" dirty="0" smtClean="0"/>
              <a:t>WGLB.</a:t>
            </a:r>
            <a:endParaRPr lang="de-DE" altLang="en-US" sz="1800" dirty="0"/>
          </a:p>
          <a:p>
            <a:pPr marL="1085850" lvl="1" indent="-342900" algn="just">
              <a:spcBef>
                <a:spcPts val="0"/>
              </a:spcBef>
              <a:spcAft>
                <a:spcPts val="300"/>
              </a:spcAft>
              <a:defRPr/>
            </a:pPr>
            <a:r>
              <a:rPr lang="de-DE" altLang="en-US" sz="1800" dirty="0" smtClean="0"/>
              <a:t>Next </a:t>
            </a:r>
            <a:r>
              <a:rPr lang="de-DE" altLang="en-US" sz="1800" dirty="0" err="1" smtClean="0"/>
              <a:t>steps</a:t>
            </a:r>
            <a:r>
              <a:rPr lang="de-DE" altLang="en-US" sz="1800" dirty="0" smtClean="0"/>
              <a:t>, </a:t>
            </a:r>
            <a:r>
              <a:rPr lang="de-DE" altLang="en-US" sz="1800" dirty="0" err="1" smtClean="0"/>
              <a:t>Telcos</a:t>
            </a:r>
            <a:endParaRPr lang="de-DE" altLang="en-US" sz="2200"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381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approve the agenda in include </a:t>
            </a:r>
            <a:r>
              <a:rPr lang="en-GB" altLang="en-US" dirty="0" smtClean="0">
                <a:sym typeface="Wingdings" panose="05000000000000000000" pitchFamily="2" charset="2"/>
              </a:rPr>
              <a:t>new PHY texts in docs. … and … into TG13 D4.</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x/x/x</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1837</Words>
  <Application>Microsoft Office PowerPoint</Application>
  <PresentationFormat>Bildschirmpräsentation (4:3)</PresentationFormat>
  <Paragraphs>427</Paragraphs>
  <Slides>23</Slides>
  <Notes>22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 13 Conference calls</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4514</cp:revision>
  <cp:lastPrinted>2014-11-04T15:04:57Z</cp:lastPrinted>
  <dcterms:created xsi:type="dcterms:W3CDTF">2007-04-17T18:10:23Z</dcterms:created>
  <dcterms:modified xsi:type="dcterms:W3CDTF">2018-09-10T23:53:29Z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