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280" r:id="rId3"/>
    <p:sldId id="311" r:id="rId4"/>
    <p:sldId id="362" r:id="rId5"/>
    <p:sldId id="364" r:id="rId6"/>
    <p:sldId id="350" r:id="rId7"/>
    <p:sldId id="365" r:id="rId8"/>
    <p:sldId id="368" r:id="rId9"/>
    <p:sldId id="366" r:id="rId10"/>
    <p:sldId id="369" r:id="rId11"/>
    <p:sldId id="36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111" d="100"/>
          <a:sy n="111" d="100"/>
        </p:scale>
        <p:origin x="1878"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2018-09-08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2018-09-08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a:t>
            </a:r>
            <a:r>
              <a:rPr lang="en-US" sz="1400" b="1" smtClean="0">
                <a:solidFill>
                  <a:schemeClr val="tx1"/>
                </a:solidFill>
                <a:latin typeface="Times New Roman" pitchFamily="18" charset="0"/>
                <a:cs typeface="Times New Roman" pitchFamily="18" charset="0"/>
              </a:rPr>
              <a:t>IEEE </a:t>
            </a:r>
            <a:r>
              <a:rPr lang="en-US" sz="1400" b="1" smtClean="0">
                <a:solidFill>
                  <a:schemeClr val="tx1"/>
                </a:solidFill>
                <a:latin typeface="Times New Roman" pitchFamily="18" charset="0"/>
                <a:cs typeface="Times New Roman" pitchFamily="18" charset="0"/>
              </a:rPr>
              <a:t>15-18</a:t>
            </a:r>
            <a:r>
              <a:rPr lang="en-US" sz="1400" b="1" baseline="0" smtClean="0">
                <a:solidFill>
                  <a:schemeClr val="tx1"/>
                </a:solidFill>
                <a:latin typeface="Times New Roman" pitchFamily="18" charset="0"/>
                <a:cs typeface="Times New Roman" pitchFamily="18" charset="0"/>
              </a:rPr>
              <a:t>-0416-00-0vat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September </a:t>
            </a:r>
            <a:r>
              <a:rPr lang="en-US" sz="1400" b="1" dirty="0">
                <a:latin typeface="Times New Roman" pitchFamily="18" charset="0"/>
                <a:cs typeface="Times New Roman" pitchFamily="18" charset="0"/>
              </a:rPr>
              <a:t>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2018-09-08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2018-09-08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September </a:t>
            </a:r>
            <a:r>
              <a:rPr lang="en-US" sz="1400" b="1" dirty="0">
                <a:latin typeface="Times New Roman" pitchFamily="18" charset="0"/>
                <a:cs typeface="Times New Roman" pitchFamily="18" charset="0"/>
              </a:rPr>
              <a:t>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a:t>
            </a:r>
            <a:r>
              <a:rPr lang="en-US" sz="1400" b="1" smtClean="0">
                <a:solidFill>
                  <a:schemeClr val="tx1"/>
                </a:solidFill>
                <a:latin typeface="Times New Roman" pitchFamily="18" charset="0"/>
                <a:cs typeface="Times New Roman" pitchFamily="18" charset="0"/>
              </a:rPr>
              <a:t>IEEE </a:t>
            </a:r>
            <a:r>
              <a:rPr lang="en-US" sz="1400" b="1" smtClean="0">
                <a:solidFill>
                  <a:schemeClr val="tx1"/>
                </a:solidFill>
                <a:latin typeface="Times New Roman" pitchFamily="18" charset="0"/>
                <a:cs typeface="Times New Roman" pitchFamily="18" charset="0"/>
              </a:rPr>
              <a:t>15-18</a:t>
            </a:r>
            <a:r>
              <a:rPr lang="en-US" sz="1400" b="1" baseline="0" smtClean="0">
                <a:solidFill>
                  <a:schemeClr val="tx1"/>
                </a:solidFill>
                <a:latin typeface="Times New Roman" pitchFamily="18" charset="0"/>
                <a:cs typeface="Times New Roman" pitchFamily="18" charset="0"/>
              </a:rPr>
              <a:t>-0416-00-0vat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2018-09-08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2018-09-08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2018-09-08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2018-09-08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dirty="0" smtClean="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Introduction of new modulation scheme for High-rate Data Stream of Vehicular </a:t>
            </a:r>
            <a:r>
              <a:rPr lang="en-US" altLang="en-US" sz="1600" b="1" dirty="0" err="1" smtClean="0">
                <a:solidFill>
                  <a:prstClr val="black"/>
                </a:solidFill>
                <a:latin typeface="Times New Roman" panose="02020603050405020304" pitchFamily="18" charset="0"/>
              </a:rPr>
              <a:t>OWC</a:t>
            </a:r>
            <a:r>
              <a:rPr lang="en-US" altLang="en-US" sz="1600" b="1" dirty="0" smtClean="0">
                <a:solidFill>
                  <a:prstClr val="black"/>
                </a:solidFill>
                <a:latin typeface="Times New Roman" panose="02020603050405020304" pitchFamily="18" charset="0"/>
              </a:rPr>
              <a:t>/OCC System</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r>
              <a:rPr lang="en-US" altLang="ko-KR" sz="1600"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August 2018</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Minh Duc </a:t>
            </a:r>
            <a:r>
              <a:rPr lang="en-US" altLang="en-US" sz="1600" dirty="0">
                <a:solidFill>
                  <a:prstClr val="black"/>
                </a:solidFill>
                <a:latin typeface="Times New Roman" panose="02020603050405020304" pitchFamily="18" charset="0"/>
              </a:rPr>
              <a:t>Thieu, </a:t>
            </a:r>
            <a:r>
              <a:rPr lang="en-US" altLang="en-US" sz="1600" dirty="0" err="1">
                <a:solidFill>
                  <a:prstClr val="black"/>
                </a:solidFill>
                <a:latin typeface="Times New Roman" panose="02020603050405020304" pitchFamily="18" charset="0"/>
              </a:rPr>
              <a:t>Trang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Nguyen </a:t>
            </a:r>
            <a:r>
              <a:rPr lang="en-US" altLang="en-US" sz="1600" dirty="0">
                <a:solidFill>
                  <a:prstClr val="black"/>
                </a:solidFill>
                <a:latin typeface="Times New Roman" panose="02020603050405020304" pitchFamily="18" charset="0"/>
              </a:rPr>
              <a:t>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b="1" dirty="0" smtClean="0">
                <a:solidFill>
                  <a:prstClr val="black"/>
                </a:solidFill>
                <a:latin typeface="Times New Roman" panose="02020603050405020304" pitchFamily="18" charset="0"/>
              </a:rPr>
              <a:t>:</a:t>
            </a:r>
            <a:r>
              <a:rPr lang="en-US" altLang="en-US" sz="1600" dirty="0" smtClean="0">
                <a:solidFill>
                  <a:prstClr val="black"/>
                </a:solidFill>
                <a:latin typeface="Times New Roman" panose="02020603050405020304" pitchFamily="18" charset="0"/>
              </a:rPr>
              <a:t> Introduce a new modulation scheme for high-rate data stream of </a:t>
            </a:r>
            <a:r>
              <a:rPr lang="en-US" altLang="en-US" sz="1600" dirty="0" err="1" smtClean="0">
                <a:solidFill>
                  <a:prstClr val="black"/>
                </a:solidFill>
                <a:latin typeface="Times New Roman" panose="02020603050405020304" pitchFamily="18" charset="0"/>
              </a:rPr>
              <a:t>OWC</a:t>
            </a:r>
            <a:r>
              <a:rPr lang="en-US" altLang="en-US" sz="1600" dirty="0" smtClean="0">
                <a:solidFill>
                  <a:prstClr val="black"/>
                </a:solidFill>
                <a:latin typeface="Times New Roman" panose="02020603050405020304" pitchFamily="18" charset="0"/>
              </a:rPr>
              <a:t>/OCC system in </a:t>
            </a:r>
            <a:r>
              <a:rPr lang="en-US" altLang="en-US" sz="1600" dirty="0" err="1" smtClean="0">
                <a:solidFill>
                  <a:prstClr val="black"/>
                </a:solidFill>
                <a:latin typeface="Times New Roman" panose="02020603050405020304" pitchFamily="18" charset="0"/>
              </a:rPr>
              <a:t>V2V</a:t>
            </a:r>
            <a:r>
              <a:rPr lang="en-US" altLang="en-US" sz="1600" dirty="0" smtClean="0">
                <a:solidFill>
                  <a:prstClr val="black"/>
                </a:solidFill>
                <a:latin typeface="Times New Roman" panose="02020603050405020304" pitchFamily="18" charset="0"/>
              </a:rPr>
              <a:t>/</a:t>
            </a:r>
            <a:r>
              <a:rPr lang="en-US" altLang="en-US" sz="1600" dirty="0" err="1" smtClean="0">
                <a:solidFill>
                  <a:prstClr val="black"/>
                </a:solidFill>
                <a:latin typeface="Times New Roman" panose="02020603050405020304" pitchFamily="18" charset="0"/>
              </a:rPr>
              <a:t>V2I</a:t>
            </a:r>
            <a:r>
              <a:rPr lang="en-US" altLang="en-US" sz="1600" dirty="0" smtClean="0">
                <a:solidFill>
                  <a:prstClr val="black"/>
                </a:solidFill>
                <a:latin typeface="Times New Roman" panose="02020603050405020304" pitchFamily="18" charset="0"/>
              </a:rPr>
              <a:t> communication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To i</a:t>
            </a:r>
            <a:r>
              <a:rPr lang="en-US" altLang="en-US" sz="1600" dirty="0" smtClean="0">
                <a:solidFill>
                  <a:prstClr val="black"/>
                </a:solidFill>
                <a:latin typeface="Times New Roman" panose="02020603050405020304" pitchFamily="18" charset="0"/>
              </a:rPr>
              <a:t>ntroduce </a:t>
            </a:r>
            <a:r>
              <a:rPr lang="en-US" altLang="en-US" sz="1600" dirty="0">
                <a:solidFill>
                  <a:prstClr val="black"/>
                </a:solidFill>
                <a:latin typeface="Times New Roman" panose="02020603050405020304" pitchFamily="18" charset="0"/>
              </a:rPr>
              <a:t>a new modulation scheme </a:t>
            </a:r>
            <a:r>
              <a:rPr lang="en-US" sz="1600" dirty="0" smtClean="0">
                <a:solidFill>
                  <a:prstClr val="black"/>
                </a:solidFill>
                <a:latin typeface="Times New Roman" panose="02020603050405020304" pitchFamily="18" charset="0"/>
              </a:rPr>
              <a:t>for high-rate waveform of </a:t>
            </a:r>
            <a:r>
              <a:rPr lang="en-US" sz="1600" dirty="0" err="1">
                <a:solidFill>
                  <a:prstClr val="black"/>
                </a:solidFill>
                <a:latin typeface="Times New Roman" panose="02020603050405020304" pitchFamily="18" charset="0"/>
              </a:rPr>
              <a:t>OWC</a:t>
            </a:r>
            <a:r>
              <a:rPr lang="en-US" sz="1600" dirty="0">
                <a:solidFill>
                  <a:prstClr val="black"/>
                </a:solidFill>
                <a:latin typeface="Times New Roman" panose="02020603050405020304" pitchFamily="18" charset="0"/>
              </a:rPr>
              <a:t>/OCC </a:t>
            </a:r>
            <a:r>
              <a:rPr lang="en-US" sz="1600" dirty="0" smtClean="0">
                <a:solidFill>
                  <a:prstClr val="black"/>
                </a:solidFill>
                <a:latin typeface="Times New Roman" panose="02020603050405020304" pitchFamily="18" charset="0"/>
              </a:rPr>
              <a:t>system </a:t>
            </a:r>
            <a:r>
              <a:rPr lang="en-US" sz="1600" dirty="0">
                <a:solidFill>
                  <a:prstClr val="black"/>
                </a:solidFill>
                <a:latin typeface="Times New Roman" panose="02020603050405020304" pitchFamily="18" charset="0"/>
              </a:rPr>
              <a:t>for </a:t>
            </a:r>
            <a:r>
              <a:rPr lang="en-US" sz="1600" dirty="0" err="1">
                <a:solidFill>
                  <a:prstClr val="black"/>
                </a:solidFill>
                <a:latin typeface="Times New Roman" panose="02020603050405020304" pitchFamily="18" charset="0"/>
              </a:rPr>
              <a:t>V2V</a:t>
            </a:r>
            <a:r>
              <a:rPr lang="en-US" sz="1600" dirty="0">
                <a:solidFill>
                  <a:prstClr val="black"/>
                </a:solidFill>
                <a:latin typeface="Times New Roman" panose="02020603050405020304" pitchFamily="18" charset="0"/>
              </a:rPr>
              <a:t>/</a:t>
            </a:r>
            <a:r>
              <a:rPr lang="en-US" sz="1600" dirty="0" err="1">
                <a:solidFill>
                  <a:prstClr val="black"/>
                </a:solidFill>
                <a:latin typeface="Times New Roman" panose="02020603050405020304" pitchFamily="18" charset="0"/>
              </a:rPr>
              <a:t>V2I</a:t>
            </a:r>
            <a:r>
              <a:rPr lang="en-US" sz="1600"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communication.</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smtClean="0">
                <a:solidFill>
                  <a:prstClr val="black"/>
                </a:solidFill>
                <a:latin typeface="Times New Roman" panose="02020603050405020304" pitchFamily="18" charset="0"/>
              </a:rPr>
              <a:t>P802.15</a:t>
            </a:r>
            <a:r>
              <a:rPr lang="en-US" altLang="en-US" sz="1600" dirty="0" smtClean="0">
                <a:solidFill>
                  <a:prstClr val="black"/>
                </a:solidFill>
                <a:latin typeface="Times New Roman" panose="02020603050405020304" pitchFamily="18" charset="0"/>
              </a:rPr>
              <a:t>. It </a:t>
            </a:r>
            <a:r>
              <a:rPr lang="en-US" altLang="en-US" sz="1600" dirty="0">
                <a:solidFill>
                  <a:prstClr val="black"/>
                </a:solidFill>
                <a:latin typeface="Times New Roman" panose="02020603050405020304"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30514"/>
            <a:ext cx="8012112" cy="400110"/>
          </a:xfrm>
          <a:prstGeom prst="rect">
            <a:avLst/>
          </a:prstGeom>
        </p:spPr>
        <p:txBody>
          <a:bodyPr wrap="square">
            <a:spAutoFit/>
          </a:bodyPr>
          <a:lstStyle/>
          <a:p>
            <a:pPr marL="342900" indent="-342900">
              <a:buFont typeface="Wingdings" panose="05000000000000000000" pitchFamily="2" charset="2"/>
              <a:buChar char="q"/>
            </a:pPr>
            <a:r>
              <a:rPr lang="en-US" sz="2000" dirty="0" err="1" smtClean="0">
                <a:latin typeface="Times New Roman" panose="02020603050405020304" pitchFamily="18" charset="0"/>
                <a:cs typeface="Times New Roman" panose="02020603050405020304" pitchFamily="18" charset="0"/>
              </a:rPr>
              <a:t>DS8-PSK</a:t>
            </a:r>
            <a:r>
              <a:rPr lang="en-US" sz="2000" dirty="0" smtClean="0">
                <a:latin typeface="Times New Roman" panose="02020603050405020304" pitchFamily="18" charset="0"/>
                <a:cs typeface="Times New Roman" panose="02020603050405020304" pitchFamily="18" charset="0"/>
              </a:rPr>
              <a:t> decoder</a:t>
            </a: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Hybrid-Spatial-Phase-Shift-Keying (HS-</a:t>
            </a:r>
            <a:r>
              <a:rPr lang="en-US" sz="3200" dirty="0" err="1" smtClean="0">
                <a:latin typeface="Times New Roman" panose="02020603050405020304" pitchFamily="18" charset="0"/>
                <a:cs typeface="Times New Roman" panose="02020603050405020304" pitchFamily="18" charset="0"/>
              </a:rPr>
              <a:t>PSK</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2347798" y="5791200"/>
            <a:ext cx="4423007" cy="369332"/>
          </a:xfrm>
          <a:prstGeom prst="rect">
            <a:avLst/>
          </a:prstGeom>
        </p:spPr>
        <p:txBody>
          <a:bodyPr wrap="none">
            <a:spAutoFit/>
          </a:bodyPr>
          <a:lstStyle/>
          <a:p>
            <a:pPr algn="ctr"/>
            <a:r>
              <a:rPr lang="en-US" dirty="0" smtClean="0">
                <a:latin typeface="Times New Roman" pitchFamily="18" charset="0"/>
                <a:cs typeface="Times New Roman" pitchFamily="18" charset="0"/>
              </a:rPr>
              <a:t>An example of decoding </a:t>
            </a:r>
            <a:r>
              <a:rPr lang="en-US" dirty="0" err="1" smtClean="0">
                <a:latin typeface="Times New Roman" pitchFamily="18" charset="0"/>
                <a:cs typeface="Times New Roman" pitchFamily="18" charset="0"/>
              </a:rPr>
              <a:t>DS8-PSK</a:t>
            </a:r>
            <a:r>
              <a:rPr lang="en-US" dirty="0" smtClean="0">
                <a:latin typeface="Times New Roman" pitchFamily="18" charset="0"/>
                <a:cs typeface="Times New Roman" pitchFamily="18" charset="0"/>
              </a:rPr>
              <a:t> waveform</a:t>
            </a:r>
            <a:endParaRPr lang="en-US" dirty="0"/>
          </a:p>
        </p:txBody>
      </p:sp>
      <p:pic>
        <p:nvPicPr>
          <p:cNvPr id="7" name="Picture 6"/>
          <p:cNvPicPr>
            <a:picLocks noChangeAspect="1"/>
          </p:cNvPicPr>
          <p:nvPr/>
        </p:nvPicPr>
        <p:blipFill>
          <a:blip r:embed="rId2"/>
          <a:stretch>
            <a:fillRect/>
          </a:stretch>
        </p:blipFill>
        <p:spPr>
          <a:xfrm>
            <a:off x="1481675" y="2179628"/>
            <a:ext cx="6155250" cy="3410167"/>
          </a:xfrm>
          <a:prstGeom prst="rect">
            <a:avLst/>
          </a:prstGeom>
        </p:spPr>
      </p:pic>
    </p:spTree>
    <p:extLst>
      <p:ext uri="{BB962C8B-B14F-4D97-AF65-F5344CB8AC3E}">
        <p14:creationId xmlns:p14="http://schemas.microsoft.com/office/powerpoint/2010/main" val="134146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[1] </a:t>
            </a:r>
            <a:r>
              <a:rPr lang="en-US" sz="1800" dirty="0">
                <a:latin typeface="Times New Roman" panose="02020603050405020304" pitchFamily="18" charset="0"/>
                <a:cs typeface="Times New Roman" panose="02020603050405020304" pitchFamily="18" charset="0"/>
              </a:rPr>
              <a:t>Minh Duc Thieu, </a:t>
            </a:r>
            <a:r>
              <a:rPr lang="en-US" sz="1800" dirty="0" err="1">
                <a:latin typeface="Times New Roman" panose="02020603050405020304" pitchFamily="18" charset="0"/>
                <a:cs typeface="Times New Roman" panose="02020603050405020304" pitchFamily="18" charset="0"/>
              </a:rPr>
              <a:t>Trang</a:t>
            </a:r>
            <a:r>
              <a:rPr lang="en-US" sz="1800" dirty="0">
                <a:latin typeface="Times New Roman" panose="02020603050405020304" pitchFamily="18" charset="0"/>
                <a:cs typeface="Times New Roman" panose="02020603050405020304" pitchFamily="18" charset="0"/>
              </a:rPr>
              <a:t> Nguyen, </a:t>
            </a:r>
            <a:r>
              <a:rPr lang="en-US" sz="1800" dirty="0" err="1">
                <a:latin typeface="Times New Roman" panose="02020603050405020304" pitchFamily="18" charset="0"/>
                <a:cs typeface="Times New Roman" panose="02020603050405020304" pitchFamily="18" charset="0"/>
              </a:rPr>
              <a:t>Yeong</a:t>
            </a:r>
            <a:r>
              <a:rPr lang="en-US" sz="1800" dirty="0">
                <a:latin typeface="Times New Roman" panose="02020603050405020304" pitchFamily="18" charset="0"/>
                <a:cs typeface="Times New Roman" panose="02020603050405020304" pitchFamily="18" charset="0"/>
              </a:rPr>
              <a:t> Min Jang, “New Waveforms for Selective-</a:t>
            </a:r>
            <a:r>
              <a:rPr lang="en-US" sz="1800" dirty="0" err="1">
                <a:latin typeface="Times New Roman" panose="02020603050405020304" pitchFamily="18" charset="0"/>
                <a:cs typeface="Times New Roman" panose="02020603050405020304" pitchFamily="18" charset="0"/>
              </a:rPr>
              <a:t>RoI</a:t>
            </a:r>
            <a:r>
              <a:rPr lang="en-US" sz="1800" dirty="0">
                <a:latin typeface="Times New Roman" panose="02020603050405020304" pitchFamily="18" charset="0"/>
                <a:cs typeface="Times New Roman" panose="02020603050405020304" pitchFamily="18" charset="0"/>
              </a:rPr>
              <a:t>-Signaling High-rate Optical Camera Communication System”, Ubiquitous and Future Networks (</a:t>
            </a:r>
            <a:r>
              <a:rPr lang="en-US" sz="1800" dirty="0" err="1">
                <a:latin typeface="Times New Roman" panose="02020603050405020304" pitchFamily="18" charset="0"/>
                <a:cs typeface="Times New Roman" panose="02020603050405020304" pitchFamily="18" charset="0"/>
              </a:rPr>
              <a:t>ICUFN</a:t>
            </a:r>
            <a:r>
              <a:rPr lang="en-US" sz="1800" dirty="0">
                <a:latin typeface="Times New Roman" panose="02020603050405020304" pitchFamily="18" charset="0"/>
                <a:cs typeface="Times New Roman" panose="02020603050405020304" pitchFamily="18" charset="0"/>
              </a:rPr>
              <a:t>), July 2018.</a:t>
            </a:r>
          </a:p>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[2] </a:t>
            </a:r>
            <a:r>
              <a:rPr lang="en-US" sz="1800" dirty="0">
                <a:latin typeface="Times New Roman" panose="02020603050405020304" pitchFamily="18" charset="0"/>
                <a:cs typeface="Times New Roman" panose="02020603050405020304" pitchFamily="18" charset="0"/>
              </a:rPr>
              <a:t>T. Nguyen, and </a:t>
            </a:r>
            <a:r>
              <a:rPr lang="en-US" sz="1800" dirty="0" err="1">
                <a:latin typeface="Times New Roman" panose="02020603050405020304" pitchFamily="18" charset="0"/>
                <a:cs typeface="Times New Roman" panose="02020603050405020304" pitchFamily="18" charset="0"/>
              </a:rPr>
              <a:t>et.al</a:t>
            </a:r>
            <a:r>
              <a:rPr lang="en-US" sz="1800" dirty="0">
                <a:latin typeface="Times New Roman" panose="02020603050405020304" pitchFamily="18" charset="0"/>
                <a:cs typeface="Times New Roman" panose="02020603050405020304" pitchFamily="18" charset="0"/>
              </a:rPr>
              <a:t>., "Current Status and Performance Analysis of Optical Camera Communication Technologies for </a:t>
            </a:r>
            <a:r>
              <a:rPr lang="en-US" sz="1800" dirty="0" err="1">
                <a:latin typeface="Times New Roman" panose="02020603050405020304" pitchFamily="18" charset="0"/>
                <a:cs typeface="Times New Roman" panose="02020603050405020304" pitchFamily="18" charset="0"/>
              </a:rPr>
              <a:t>5G</a:t>
            </a:r>
            <a:r>
              <a:rPr lang="en-US" sz="1800" dirty="0">
                <a:latin typeface="Times New Roman" panose="02020603050405020304" pitchFamily="18" charset="0"/>
                <a:cs typeface="Times New Roman" panose="02020603050405020304" pitchFamily="18" charset="0"/>
              </a:rPr>
              <a:t> Networks," IEEE Access, 2017. </a:t>
            </a: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References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203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Introduction of new modulation scheme for High-rate Data Stream of Vehicular </a:t>
            </a:r>
            <a:r>
              <a:rPr lang="en-US" sz="3200" dirty="0" err="1">
                <a:solidFill>
                  <a:schemeClr val="tx1"/>
                </a:solidFill>
                <a:latin typeface="Times New Roman" pitchFamily="18" charset="0"/>
                <a:cs typeface="Times New Roman" pitchFamily="18" charset="0"/>
              </a:rPr>
              <a:t>OWC</a:t>
            </a:r>
            <a:r>
              <a:rPr lang="en-US" sz="3200" dirty="0">
                <a:solidFill>
                  <a:schemeClr val="tx1"/>
                </a:solidFill>
                <a:latin typeface="Times New Roman" pitchFamily="18" charset="0"/>
                <a:cs typeface="Times New Roman" pitchFamily="18" charset="0"/>
              </a:rPr>
              <a:t>/OCC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next generation of high-rate OCC with an adaptive-</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ability has its novel feature to be incorporated. </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OCC field, applying hybrid waveform for high-rate OCC system for vehicles can bring the benefits of cost-effectiveness because it allows to achieved high speed data stream while reducing the cost of computation for the </a:t>
            </a:r>
            <a:r>
              <a:rPr lang="en-US" sz="2000" dirty="0" smtClean="0">
                <a:latin typeface="Times New Roman" pitchFamily="18" charset="0"/>
                <a:cs typeface="Times New Roman" pitchFamily="18" charset="0"/>
              </a:rPr>
              <a:t>systems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 notable </a:t>
            </a:r>
            <a:r>
              <a:rPr lang="en-US" sz="2000" dirty="0">
                <a:latin typeface="Times New Roman" pitchFamily="18" charset="0"/>
                <a:cs typeface="Times New Roman" pitchFamily="18" charset="0"/>
              </a:rPr>
              <a:t>schemes are introduced by IEEE </a:t>
            </a:r>
            <a:r>
              <a:rPr lang="en-US" sz="2000" dirty="0" err="1">
                <a:latin typeface="Times New Roman" pitchFamily="18" charset="0"/>
                <a:cs typeface="Times New Roman" pitchFamily="18" charset="0"/>
              </a:rPr>
              <a:t>TG7m</a:t>
            </a:r>
            <a:r>
              <a:rPr lang="en-US" sz="2000" dirty="0">
                <a:latin typeface="Times New Roman" pitchFamily="18" charset="0"/>
                <a:cs typeface="Times New Roman" pitchFamily="18" charset="0"/>
              </a:rPr>
              <a:t> such as </a:t>
            </a:r>
            <a:r>
              <a:rPr lang="en-US" sz="2000" dirty="0" err="1" smtClean="0">
                <a:latin typeface="Times New Roman" pitchFamily="18" charset="0"/>
                <a:cs typeface="Times New Roman" pitchFamily="18" charset="0"/>
              </a:rPr>
              <a:t>DS8-PSK</a:t>
            </a:r>
            <a:r>
              <a:rPr lang="en-US" sz="2000" dirty="0" smtClean="0">
                <a:latin typeface="Times New Roman" pitchFamily="18" charset="0"/>
                <a:cs typeface="Times New Roman" pitchFamily="18" charset="0"/>
              </a:rPr>
              <a:t> can be applied for high-rate data stream.</a:t>
            </a:r>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0060" y="5638800"/>
            <a:ext cx="7558480" cy="369332"/>
          </a:xfrm>
          <a:prstGeom prst="rect">
            <a:avLst/>
          </a:prstGeom>
        </p:spPr>
        <p:txBody>
          <a:bodyPr wrap="none">
            <a:spAutoFit/>
          </a:bodyPr>
          <a:lstStyle/>
          <a:p>
            <a:pPr algn="ctr"/>
            <a:r>
              <a:rPr lang="en-US" dirty="0" smtClean="0">
                <a:latin typeface="Times New Roman" pitchFamily="18" charset="0"/>
                <a:cs typeface="Times New Roman" pitchFamily="18" charset="0"/>
              </a:rPr>
              <a:t>Reference architecture </a:t>
            </a:r>
            <a:r>
              <a:rPr lang="en-US" dirty="0">
                <a:latin typeface="Times New Roman" panose="02020603050405020304" pitchFamily="18" charset="0"/>
                <a:cs typeface="Times New Roman" panose="02020603050405020304" pitchFamily="18" charset="0"/>
              </a:rPr>
              <a:t>vehicular </a:t>
            </a:r>
            <a:r>
              <a:rPr lang="en-US" dirty="0" err="1">
                <a:latin typeface="Times New Roman" panose="02020603050405020304" pitchFamily="18" charset="0"/>
                <a:cs typeface="Times New Roman" panose="02020603050405020304" pitchFamily="18" charset="0"/>
              </a:rPr>
              <a:t>OWC</a:t>
            </a:r>
            <a:r>
              <a:rPr lang="en-US" dirty="0">
                <a:latin typeface="Times New Roman" panose="02020603050405020304" pitchFamily="18" charset="0"/>
                <a:cs typeface="Times New Roman" panose="02020603050405020304" pitchFamily="18" charset="0"/>
              </a:rPr>
              <a:t>/OCC system using hybrid </a:t>
            </a:r>
            <a:r>
              <a:rPr lang="en-US" dirty="0" smtClean="0">
                <a:latin typeface="Times New Roman" panose="02020603050405020304" pitchFamily="18" charset="0"/>
                <a:cs typeface="Times New Roman" panose="02020603050405020304" pitchFamily="18" charset="0"/>
              </a:rPr>
              <a:t>waveform [1]</a:t>
            </a:r>
            <a:endParaRPr lang="en-US" dirty="0"/>
          </a:p>
        </p:txBody>
      </p:sp>
      <p:sp>
        <p:nvSpPr>
          <p:cNvPr id="5" name="Rectangle 4"/>
          <p:cNvSpPr/>
          <p:nvPr/>
        </p:nvSpPr>
        <p:spPr>
          <a:xfrm>
            <a:off x="533400" y="1788855"/>
            <a:ext cx="8012112" cy="1631216"/>
          </a:xfrm>
          <a:prstGeom prst="rect">
            <a:avLst/>
          </a:prstGeom>
        </p:spPr>
        <p:txBody>
          <a:bodyPr wrap="square">
            <a:spAutoFit/>
          </a:bodyPr>
          <a:lstStyle/>
          <a:p>
            <a:pPr marL="342900" indent="-342900">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Two data streams are used in this system</a:t>
            </a:r>
          </a:p>
          <a:p>
            <a:pPr marL="800100" lvl="1" indent="-342900">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-signaling waveform: to detect region of interest (</a:t>
            </a: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 and set up communication link</a:t>
            </a:r>
          </a:p>
          <a:p>
            <a:pPr marL="800100" lvl="1" indent="-342900">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High-rate waveform: to transmit high-speed data through this LOS link between two near-by vehicles.</a:t>
            </a: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waveform for vehicular </a:t>
            </a:r>
            <a:r>
              <a:rPr lang="en-US" sz="3200" dirty="0" err="1" smtClean="0">
                <a:latin typeface="Times New Roman" panose="02020603050405020304" pitchFamily="18" charset="0"/>
                <a:cs typeface="Times New Roman" panose="02020603050405020304" pitchFamily="18" charset="0"/>
              </a:rPr>
              <a:t>OWC</a:t>
            </a:r>
            <a:r>
              <a:rPr lang="en-US" sz="3200" dirty="0" smtClean="0">
                <a:latin typeface="Times New Roman" panose="02020603050405020304" pitchFamily="18" charset="0"/>
                <a:cs typeface="Times New Roman" panose="02020603050405020304" pitchFamily="18" charset="0"/>
              </a:rPr>
              <a:t>/OCC system</a:t>
            </a:r>
            <a:endParaRPr lang="en-US" sz="3200" dirty="0">
              <a:latin typeface="Times New Roman" panose="02020603050405020304" pitchFamily="18" charset="0"/>
              <a:cs typeface="Times New Roman" panose="02020603050405020304" pitchFamily="18" charset="0"/>
            </a:endParaRPr>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581400"/>
            <a:ext cx="743974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4643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73972"/>
            <a:ext cx="8012112"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dimmable waveform is required for high-rate data stream modulation. </a:t>
            </a: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clock of dimming control for this high-rate communication is synchronized to the clock of the low-rate </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 signaling stream. </a:t>
            </a: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Such </a:t>
            </a:r>
            <a:r>
              <a:rPr lang="en-US" sz="2000" dirty="0">
                <a:latin typeface="Times New Roman" panose="02020603050405020304" pitchFamily="18" charset="0"/>
                <a:cs typeface="Times New Roman" panose="02020603050405020304" pitchFamily="18" charset="0"/>
              </a:rPr>
              <a:t>a selection of a modulation scheme for high-rate stream must provide acceptable performance under dimming. </a:t>
            </a:r>
            <a:endParaRPr lang="en-US"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required sampling rate also plays an important role in the proposed system. </a:t>
            </a:r>
            <a:r>
              <a:rPr lang="en-US" sz="2000" dirty="0" smtClean="0">
                <a:latin typeface="Times New Roman" panose="02020603050405020304" pitchFamily="18" charset="0"/>
                <a:cs typeface="Times New Roman" panose="02020603050405020304" pitchFamily="18" charset="0"/>
              </a:rPr>
              <a:t>Particularly, sampling rate determined by high frame-rate camera must </a:t>
            </a:r>
            <a:r>
              <a:rPr lang="en-US" sz="2000" dirty="0">
                <a:latin typeface="Times New Roman" panose="02020603050405020304" pitchFamily="18" charset="0"/>
                <a:cs typeface="Times New Roman" panose="02020603050405020304" pitchFamily="18" charset="0"/>
              </a:rPr>
              <a:t>follow the </a:t>
            </a:r>
            <a:r>
              <a:rPr lang="en-US" sz="2000" dirty="0" err="1">
                <a:latin typeface="Times New Roman" panose="02020603050405020304" pitchFamily="18" charset="0"/>
                <a:cs typeface="Times New Roman" panose="02020603050405020304" pitchFamily="18" charset="0"/>
              </a:rPr>
              <a:t>Nyquist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theorem</a:t>
            </a:r>
            <a:r>
              <a:rPr lang="en-US" sz="2000" dirty="0">
                <a:latin typeface="Times New Roman" panose="02020603050405020304" pitchFamily="18" charset="0"/>
                <a:cs typeface="Times New Roman" panose="02020603050405020304" pitchFamily="18" charset="0"/>
              </a:rPr>
              <a:t>. The frame rate requirement is not about technical concern </a:t>
            </a:r>
            <a:r>
              <a:rPr lang="en-US" sz="2000" dirty="0" smtClean="0">
                <a:latin typeface="Times New Roman" panose="02020603050405020304" pitchFamily="18" charset="0"/>
                <a:cs typeface="Times New Roman" panose="02020603050405020304" pitchFamily="18" charset="0"/>
              </a:rPr>
              <a:t>but </a:t>
            </a:r>
            <a:r>
              <a:rPr lang="en-US" sz="2000" dirty="0">
                <a:latin typeface="Times New Roman" panose="02020603050405020304" pitchFamily="18" charset="0"/>
                <a:cs typeface="Times New Roman" panose="02020603050405020304" pitchFamily="18" charset="0"/>
              </a:rPr>
              <a:t>about the economic (cost effective) expense. </a:t>
            </a:r>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mtClean="0">
                <a:latin typeface="Times New Roman" panose="02020603050405020304" pitchFamily="18" charset="0"/>
                <a:cs typeface="Times New Roman" panose="02020603050405020304" pitchFamily="18" charset="0"/>
              </a:rPr>
              <a:t>Technical considerations for high-rate data stream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0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30514"/>
            <a:ext cx="8012112" cy="400110"/>
          </a:xfrm>
          <a:prstGeom prst="rect">
            <a:avLst/>
          </a:prstGeom>
        </p:spPr>
        <p:txBody>
          <a:bodyPr wrap="square">
            <a:spAutoFit/>
          </a:bodyPr>
          <a:lstStyle/>
          <a:p>
            <a:pPr marL="342900" indent="-342900">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HS-</a:t>
            </a:r>
            <a:r>
              <a:rPr lang="en-US" sz="2000" dirty="0" err="1" smtClean="0">
                <a:latin typeface="Times New Roman" panose="02020603050405020304" pitchFamily="18" charset="0"/>
                <a:cs typeface="Times New Roman" panose="02020603050405020304" pitchFamily="18" charset="0"/>
              </a:rPr>
              <a:t>PSK</a:t>
            </a:r>
            <a:r>
              <a:rPr lang="en-US" sz="2000" dirty="0" smtClean="0">
                <a:latin typeface="Times New Roman" panose="02020603050405020304" pitchFamily="18" charset="0"/>
                <a:cs typeface="Times New Roman" panose="02020603050405020304" pitchFamily="18" charset="0"/>
              </a:rPr>
              <a:t> is the combination of </a:t>
            </a:r>
            <a:r>
              <a:rPr lang="en-US" sz="2000" dirty="0" err="1" smtClean="0">
                <a:latin typeface="Times New Roman" panose="02020603050405020304" pitchFamily="18" charset="0"/>
                <a:cs typeface="Times New Roman" panose="02020603050405020304" pitchFamily="18" charset="0"/>
              </a:rPr>
              <a:t>S2-PSK</a:t>
            </a:r>
            <a:r>
              <a:rPr lang="en-US" sz="2000" dirty="0" smtClean="0">
                <a:latin typeface="Times New Roman" panose="02020603050405020304" pitchFamily="18" charset="0"/>
                <a:cs typeface="Times New Roman" panose="02020603050405020304" pitchFamily="18" charset="0"/>
              </a:rPr>
              <a:t> and </a:t>
            </a:r>
            <a:r>
              <a:rPr lang="en-US" sz="2000" dirty="0" err="1" smtClean="0">
                <a:latin typeface="Times New Roman" panose="02020603050405020304" pitchFamily="18" charset="0"/>
                <a:cs typeface="Times New Roman" panose="02020603050405020304" pitchFamily="18" charset="0"/>
              </a:rPr>
              <a:t>DS8-PSK</a:t>
            </a: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Hybrid-Spatial-Phase-Shift-Keying (HS-</a:t>
            </a:r>
            <a:r>
              <a:rPr lang="en-US" sz="3200" dirty="0" err="1" smtClean="0">
                <a:latin typeface="Times New Roman" panose="02020603050405020304" pitchFamily="18" charset="0"/>
                <a:cs typeface="Times New Roman" panose="02020603050405020304" pitchFamily="18" charset="0"/>
              </a:rPr>
              <a:t>PSK</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006600" y="2360744"/>
            <a:ext cx="5105400" cy="2990426"/>
          </a:xfrm>
          <a:prstGeom prst="rect">
            <a:avLst/>
          </a:prstGeom>
        </p:spPr>
      </p:pic>
      <p:sp>
        <p:nvSpPr>
          <p:cNvPr id="6" name="Rectangle 5"/>
          <p:cNvSpPr/>
          <p:nvPr/>
        </p:nvSpPr>
        <p:spPr>
          <a:xfrm>
            <a:off x="2585048" y="5638800"/>
            <a:ext cx="3948517" cy="369332"/>
          </a:xfrm>
          <a:prstGeom prst="rect">
            <a:avLst/>
          </a:prstGeom>
        </p:spPr>
        <p:txBody>
          <a:bodyPr wrap="none">
            <a:spAutoFit/>
          </a:bodyPr>
          <a:lstStyle/>
          <a:p>
            <a:pPr algn="ctr"/>
            <a:r>
              <a:rPr lang="en-US" dirty="0" smtClean="0">
                <a:latin typeface="Times New Roman" pitchFamily="18" charset="0"/>
                <a:cs typeface="Times New Roman" pitchFamily="18" charset="0"/>
              </a:rPr>
              <a:t>An illustration of HS-</a:t>
            </a:r>
            <a:r>
              <a:rPr lang="en-US" dirty="0" err="1" smtClean="0">
                <a:latin typeface="Times New Roman" pitchFamily="18" charset="0"/>
                <a:cs typeface="Times New Roman" pitchFamily="18" charset="0"/>
              </a:rPr>
              <a:t>PSK</a:t>
            </a:r>
            <a:r>
              <a:rPr lang="en-US" dirty="0" smtClean="0">
                <a:latin typeface="Times New Roman" pitchFamily="18" charset="0"/>
                <a:cs typeface="Times New Roman" pitchFamily="18" charset="0"/>
              </a:rPr>
              <a:t> waveform [2]</a:t>
            </a:r>
            <a:endParaRPr lang="en-US" dirty="0"/>
          </a:p>
        </p:txBody>
      </p:sp>
    </p:spTree>
    <p:extLst>
      <p:ext uri="{BB962C8B-B14F-4D97-AF65-F5344CB8AC3E}">
        <p14:creationId xmlns:p14="http://schemas.microsoft.com/office/powerpoint/2010/main" val="3062694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30514"/>
            <a:ext cx="8012112" cy="707886"/>
          </a:xfrm>
          <a:prstGeom prst="rect">
            <a:avLst/>
          </a:prstGeom>
        </p:spPr>
        <p:txBody>
          <a:bodyPr wrap="square">
            <a:spAutoFit/>
          </a:bodyPr>
          <a:lstStyle/>
          <a:p>
            <a:pPr marL="342900" indent="-342900">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8 LEDs per group defined a spatial phase with dimming support</a:t>
            </a:r>
          </a:p>
          <a:p>
            <a:pPr marL="342900" indent="-342900">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Dimmable-Spatial-8-Phase-Shift-Keying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DS8-PSK</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304800" y="2895599"/>
            <a:ext cx="1905000" cy="3096926"/>
          </a:xfrm>
          <a:prstGeom prst="rect">
            <a:avLst/>
          </a:prstGeom>
        </p:spPr>
      </p:pic>
      <p:pic>
        <p:nvPicPr>
          <p:cNvPr id="14" name="Picture 13"/>
          <p:cNvPicPr>
            <a:picLocks noChangeAspect="1"/>
          </p:cNvPicPr>
          <p:nvPr/>
        </p:nvPicPr>
        <p:blipFill>
          <a:blip r:embed="rId3"/>
          <a:stretch>
            <a:fillRect/>
          </a:stretch>
        </p:blipFill>
        <p:spPr>
          <a:xfrm>
            <a:off x="2590800" y="2895600"/>
            <a:ext cx="1981200" cy="3096926"/>
          </a:xfrm>
          <a:prstGeom prst="rect">
            <a:avLst/>
          </a:prstGeom>
        </p:spPr>
      </p:pic>
      <p:sp>
        <p:nvSpPr>
          <p:cNvPr id="16" name="TextBox 15"/>
          <p:cNvSpPr txBox="1"/>
          <p:nvPr/>
        </p:nvSpPr>
        <p:spPr>
          <a:xfrm>
            <a:off x="520752" y="2421522"/>
            <a:ext cx="1473096"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Encoding Table</a:t>
            </a:r>
            <a:endParaRPr lang="en-US" sz="1600" dirty="0">
              <a:solidFill>
                <a:srgbClr val="000000"/>
              </a:solidFill>
              <a:latin typeface="Times New Roman" panose="02020603050405020304" pitchFamily="18" charset="0"/>
            </a:endParaRPr>
          </a:p>
        </p:txBody>
      </p:sp>
      <p:sp>
        <p:nvSpPr>
          <p:cNvPr id="19" name="TextBox 18"/>
          <p:cNvSpPr txBox="1"/>
          <p:nvPr/>
        </p:nvSpPr>
        <p:spPr>
          <a:xfrm>
            <a:off x="2614821" y="2242607"/>
            <a:ext cx="1933157" cy="584775"/>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Decoding Tables </a:t>
            </a:r>
          </a:p>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a:t>
            </a:r>
            <a:r>
              <a:rPr lang="en-US" sz="1600" dirty="0">
                <a:solidFill>
                  <a:srgbClr val="000000"/>
                </a:solidFill>
                <a:latin typeface="Times New Roman" panose="02020603050405020304" pitchFamily="18" charset="0"/>
              </a:rPr>
              <a:t>Phase-to-Bits Table</a:t>
            </a:r>
            <a:r>
              <a:rPr lang="en-US" sz="1600" dirty="0" smtClean="0">
                <a:solidFill>
                  <a:srgbClr val="000000"/>
                </a:solidFill>
                <a:latin typeface="Times New Roman" panose="02020603050405020304" pitchFamily="18" charset="0"/>
              </a:rPr>
              <a:t>)</a:t>
            </a:r>
            <a:endParaRPr lang="en-US" sz="1600" dirty="0">
              <a:solidFill>
                <a:srgbClr val="000000"/>
              </a:solidFill>
              <a:latin typeface="Times New Roman" panose="02020603050405020304" pitchFamily="18" charset="0"/>
            </a:endParaRPr>
          </a:p>
        </p:txBody>
      </p:sp>
      <p:sp>
        <p:nvSpPr>
          <p:cNvPr id="24" name="Rectangle 23"/>
          <p:cNvSpPr/>
          <p:nvPr/>
        </p:nvSpPr>
        <p:spPr>
          <a:xfrm>
            <a:off x="4800600" y="4191000"/>
            <a:ext cx="4174541" cy="307777"/>
          </a:xfrm>
          <a:prstGeom prst="rect">
            <a:avLst/>
          </a:prstGeom>
        </p:spPr>
        <p:txBody>
          <a:bodyPr wrap="none">
            <a:spAutoFit/>
          </a:bodyPr>
          <a:lstStyle/>
          <a:p>
            <a:pPr eaLnBrk="0" fontAlgn="base" hangingPunct="0">
              <a:spcBef>
                <a:spcPct val="0"/>
              </a:spcBef>
              <a:spcAft>
                <a:spcPct val="0"/>
              </a:spcAft>
            </a:pPr>
            <a:r>
              <a:rPr lang="en-US" sz="1400" dirty="0" smtClean="0">
                <a:solidFill>
                  <a:srgbClr val="000000"/>
                </a:solidFill>
                <a:latin typeface="Times New Roman" panose="02020603050405020304" pitchFamily="18" charset="0"/>
              </a:rPr>
              <a:t>S_Phase_Shift  = S_Phase(data)  -   S_Phase(reference)</a:t>
            </a:r>
            <a:endParaRPr lang="en-US" sz="1400" dirty="0">
              <a:solidFill>
                <a:srgbClr val="000000"/>
              </a:solidFill>
              <a:latin typeface="Times New Roman" panose="02020603050405020304" pitchFamily="18" charset="0"/>
            </a:endParaRPr>
          </a:p>
        </p:txBody>
      </p:sp>
      <p:sp>
        <p:nvSpPr>
          <p:cNvPr id="25" name="TextBox 24"/>
          <p:cNvSpPr txBox="1"/>
          <p:nvPr/>
        </p:nvSpPr>
        <p:spPr>
          <a:xfrm>
            <a:off x="5987624" y="3669744"/>
            <a:ext cx="1800494"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Decoding equation:</a:t>
            </a:r>
            <a:endParaRPr lang="en-US" sz="1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14556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30514"/>
            <a:ext cx="8012112" cy="707886"/>
          </a:xfrm>
          <a:prstGeom prst="rect">
            <a:avLst/>
          </a:prstGeom>
        </p:spPr>
        <p:txBody>
          <a:bodyPr wrap="square">
            <a:spAutoFit/>
          </a:bodyPr>
          <a:lstStyle/>
          <a:p>
            <a:pPr marL="342900" indent="-342900">
              <a:buFont typeface="Wingdings" panose="05000000000000000000" pitchFamily="2" charset="2"/>
              <a:buChar char="q"/>
            </a:pPr>
            <a:r>
              <a:rPr lang="en-US" sz="2000" dirty="0" err="1" smtClean="0">
                <a:latin typeface="Times New Roman" panose="02020603050405020304" pitchFamily="18" charset="0"/>
                <a:cs typeface="Times New Roman" panose="02020603050405020304" pitchFamily="18" charset="0"/>
              </a:rPr>
              <a:t>S_Phase</a:t>
            </a:r>
            <a:r>
              <a:rPr lang="en-US" sz="2000" dirty="0" smtClean="0">
                <a:latin typeface="Times New Roman" panose="02020603050405020304" pitchFamily="18" charset="0"/>
                <a:cs typeface="Times New Roman" panose="02020603050405020304" pitchFamily="18" charset="0"/>
              </a:rPr>
              <a:t> decoding tables for each dimming levels</a:t>
            </a:r>
          </a:p>
          <a:p>
            <a:pPr marL="342900" indent="-342900">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Dimmable-Spatial-8-Phase-Shift-Keying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DS8-PSK</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914400" y="2971800"/>
            <a:ext cx="1597290" cy="2383743"/>
          </a:xfrm>
          <a:prstGeom prst="rect">
            <a:avLst/>
          </a:prstGeom>
        </p:spPr>
      </p:pic>
      <p:pic>
        <p:nvPicPr>
          <p:cNvPr id="4" name="Picture 3"/>
          <p:cNvPicPr>
            <a:picLocks noChangeAspect="1"/>
          </p:cNvPicPr>
          <p:nvPr/>
        </p:nvPicPr>
        <p:blipFill>
          <a:blip r:embed="rId3"/>
          <a:stretch>
            <a:fillRect/>
          </a:stretch>
        </p:blipFill>
        <p:spPr>
          <a:xfrm>
            <a:off x="2843329" y="2971801"/>
            <a:ext cx="1548518" cy="2383743"/>
          </a:xfrm>
          <a:prstGeom prst="rect">
            <a:avLst/>
          </a:prstGeom>
        </p:spPr>
      </p:pic>
      <p:pic>
        <p:nvPicPr>
          <p:cNvPr id="7" name="Picture 6"/>
          <p:cNvPicPr>
            <a:picLocks noChangeAspect="1"/>
          </p:cNvPicPr>
          <p:nvPr/>
        </p:nvPicPr>
        <p:blipFill>
          <a:blip r:embed="rId4"/>
          <a:stretch>
            <a:fillRect/>
          </a:stretch>
        </p:blipFill>
        <p:spPr>
          <a:xfrm>
            <a:off x="4723486" y="2971801"/>
            <a:ext cx="1554615" cy="2383743"/>
          </a:xfrm>
          <a:prstGeom prst="rect">
            <a:avLst/>
          </a:prstGeom>
        </p:spPr>
      </p:pic>
      <p:pic>
        <p:nvPicPr>
          <p:cNvPr id="8" name="Picture 7"/>
          <p:cNvPicPr>
            <a:picLocks noChangeAspect="1"/>
          </p:cNvPicPr>
          <p:nvPr/>
        </p:nvPicPr>
        <p:blipFill>
          <a:blip r:embed="rId5"/>
          <a:stretch>
            <a:fillRect/>
          </a:stretch>
        </p:blipFill>
        <p:spPr>
          <a:xfrm>
            <a:off x="6609740" y="2971800"/>
            <a:ext cx="1554615" cy="2383743"/>
          </a:xfrm>
          <a:prstGeom prst="rect">
            <a:avLst/>
          </a:prstGeom>
        </p:spPr>
      </p:pic>
      <p:sp>
        <p:nvSpPr>
          <p:cNvPr id="10" name="TextBox 9"/>
          <p:cNvSpPr txBox="1"/>
          <p:nvPr/>
        </p:nvSpPr>
        <p:spPr>
          <a:xfrm>
            <a:off x="1069279" y="2501317"/>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1/8 Dimming</a:t>
            </a:r>
            <a:endParaRPr lang="en-US" sz="1600" dirty="0">
              <a:solidFill>
                <a:srgbClr val="000000"/>
              </a:solidFill>
              <a:latin typeface="Times New Roman" panose="02020603050405020304" pitchFamily="18" charset="0"/>
            </a:endParaRPr>
          </a:p>
        </p:txBody>
      </p:sp>
      <p:sp>
        <p:nvSpPr>
          <p:cNvPr id="11" name="TextBox 10"/>
          <p:cNvSpPr txBox="1"/>
          <p:nvPr/>
        </p:nvSpPr>
        <p:spPr>
          <a:xfrm>
            <a:off x="2973822" y="2497722"/>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2/8 Dimming</a:t>
            </a:r>
            <a:endParaRPr lang="en-US" sz="1600" dirty="0">
              <a:solidFill>
                <a:srgbClr val="000000"/>
              </a:solidFill>
              <a:latin typeface="Times New Roman" panose="02020603050405020304" pitchFamily="18" charset="0"/>
            </a:endParaRPr>
          </a:p>
        </p:txBody>
      </p:sp>
      <p:sp>
        <p:nvSpPr>
          <p:cNvPr id="12" name="TextBox 11"/>
          <p:cNvSpPr txBox="1"/>
          <p:nvPr/>
        </p:nvSpPr>
        <p:spPr>
          <a:xfrm>
            <a:off x="4857027" y="2499159"/>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3/8 Dimming</a:t>
            </a:r>
            <a:endParaRPr lang="en-US" sz="1600" dirty="0">
              <a:solidFill>
                <a:srgbClr val="000000"/>
              </a:solidFill>
              <a:latin typeface="Times New Roman" panose="02020603050405020304" pitchFamily="18" charset="0"/>
            </a:endParaRPr>
          </a:p>
        </p:txBody>
      </p:sp>
      <p:sp>
        <p:nvSpPr>
          <p:cNvPr id="13" name="TextBox 12"/>
          <p:cNvSpPr txBox="1"/>
          <p:nvPr/>
        </p:nvSpPr>
        <p:spPr>
          <a:xfrm>
            <a:off x="6743281" y="2497722"/>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4/8 Dimming</a:t>
            </a:r>
            <a:endParaRPr lang="en-US" sz="1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4957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30514"/>
            <a:ext cx="8012112" cy="707886"/>
          </a:xfrm>
          <a:prstGeom prst="rect">
            <a:avLst/>
          </a:prstGeom>
        </p:spPr>
        <p:txBody>
          <a:bodyPr wrap="square">
            <a:spAutoFit/>
          </a:bodyPr>
          <a:lstStyle/>
          <a:p>
            <a:pPr marL="342900" indent="-342900">
              <a:buFont typeface="Wingdings" panose="05000000000000000000" pitchFamily="2" charset="2"/>
              <a:buChar char="q"/>
            </a:pPr>
            <a:r>
              <a:rPr lang="en-US" sz="2000" dirty="0" err="1" smtClean="0">
                <a:latin typeface="Times New Roman" panose="02020603050405020304" pitchFamily="18" charset="0"/>
                <a:cs typeface="Times New Roman" panose="02020603050405020304" pitchFamily="18" charset="0"/>
              </a:rPr>
              <a:t>S_Phase</a:t>
            </a:r>
            <a:r>
              <a:rPr lang="en-US" sz="2000" dirty="0" smtClean="0">
                <a:latin typeface="Times New Roman" panose="02020603050405020304" pitchFamily="18" charset="0"/>
                <a:cs typeface="Times New Roman" panose="02020603050405020304" pitchFamily="18" charset="0"/>
              </a:rPr>
              <a:t> decoding tables for each dimming levels</a:t>
            </a:r>
          </a:p>
          <a:p>
            <a:pPr marL="342900" indent="-342900">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Dimmable-Spatial-8-Phase-Shift-Keying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DS8-PSK</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075121" y="2429055"/>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5/8 Dimming</a:t>
            </a:r>
            <a:endParaRPr lang="en-US" sz="1600" dirty="0">
              <a:solidFill>
                <a:srgbClr val="000000"/>
              </a:solidFill>
              <a:latin typeface="Times New Roman" panose="02020603050405020304" pitchFamily="18" charset="0"/>
            </a:endParaRPr>
          </a:p>
        </p:txBody>
      </p:sp>
      <p:sp>
        <p:nvSpPr>
          <p:cNvPr id="11" name="TextBox 10"/>
          <p:cNvSpPr txBox="1"/>
          <p:nvPr/>
        </p:nvSpPr>
        <p:spPr>
          <a:xfrm>
            <a:off x="3979664" y="2425460"/>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6/8 Dimming</a:t>
            </a:r>
            <a:endParaRPr lang="en-US" sz="1600" dirty="0">
              <a:solidFill>
                <a:srgbClr val="000000"/>
              </a:solidFill>
              <a:latin typeface="Times New Roman" panose="02020603050405020304" pitchFamily="18" charset="0"/>
            </a:endParaRPr>
          </a:p>
        </p:txBody>
      </p:sp>
      <p:sp>
        <p:nvSpPr>
          <p:cNvPr id="12" name="TextBox 11"/>
          <p:cNvSpPr txBox="1"/>
          <p:nvPr/>
        </p:nvSpPr>
        <p:spPr>
          <a:xfrm>
            <a:off x="5862869" y="2426897"/>
            <a:ext cx="1287532" cy="338554"/>
          </a:xfrm>
          <a:prstGeom prst="rect">
            <a:avLst/>
          </a:prstGeom>
          <a:noFill/>
        </p:spPr>
        <p:txBody>
          <a:bodyPr wrap="none" rtlCol="0">
            <a:spAutoFit/>
          </a:bodyPr>
          <a:lstStyle/>
          <a:p>
            <a:pPr algn="ctr" eaLnBrk="0" fontAlgn="base" hangingPunct="0">
              <a:spcBef>
                <a:spcPct val="0"/>
              </a:spcBef>
              <a:spcAft>
                <a:spcPct val="0"/>
              </a:spcAft>
            </a:pPr>
            <a:r>
              <a:rPr lang="en-US" sz="1600" dirty="0" smtClean="0">
                <a:solidFill>
                  <a:srgbClr val="000000"/>
                </a:solidFill>
                <a:latin typeface="Times New Roman" panose="02020603050405020304" pitchFamily="18" charset="0"/>
              </a:rPr>
              <a:t>7/8 Dimming</a:t>
            </a:r>
            <a:endParaRPr lang="en-US" sz="1600" dirty="0">
              <a:solidFill>
                <a:srgbClr val="000000"/>
              </a:solidFill>
              <a:latin typeface="Times New Roman" panose="02020603050405020304" pitchFamily="18" charset="0"/>
            </a:endParaRPr>
          </a:p>
        </p:txBody>
      </p:sp>
      <p:pic>
        <p:nvPicPr>
          <p:cNvPr id="14" name="Picture 13"/>
          <p:cNvPicPr>
            <a:picLocks noChangeAspect="1"/>
          </p:cNvPicPr>
          <p:nvPr/>
        </p:nvPicPr>
        <p:blipFill>
          <a:blip r:embed="rId2"/>
          <a:stretch>
            <a:fillRect/>
          </a:stretch>
        </p:blipFill>
        <p:spPr>
          <a:xfrm>
            <a:off x="1905000" y="2899538"/>
            <a:ext cx="1627773" cy="2383743"/>
          </a:xfrm>
          <a:prstGeom prst="rect">
            <a:avLst/>
          </a:prstGeom>
        </p:spPr>
      </p:pic>
      <p:pic>
        <p:nvPicPr>
          <p:cNvPr id="17" name="Picture 16"/>
          <p:cNvPicPr>
            <a:picLocks noChangeAspect="1"/>
          </p:cNvPicPr>
          <p:nvPr/>
        </p:nvPicPr>
        <p:blipFill>
          <a:blip r:embed="rId3"/>
          <a:stretch>
            <a:fillRect/>
          </a:stretch>
        </p:blipFill>
        <p:spPr>
          <a:xfrm>
            <a:off x="5692748" y="2899537"/>
            <a:ext cx="1627773" cy="2383743"/>
          </a:xfrm>
          <a:prstGeom prst="rect">
            <a:avLst/>
          </a:prstGeom>
        </p:spPr>
      </p:pic>
      <p:pic>
        <p:nvPicPr>
          <p:cNvPr id="18" name="Picture 17"/>
          <p:cNvPicPr>
            <a:picLocks noChangeAspect="1"/>
          </p:cNvPicPr>
          <p:nvPr/>
        </p:nvPicPr>
        <p:blipFill>
          <a:blip r:embed="rId4"/>
          <a:stretch>
            <a:fillRect/>
          </a:stretch>
        </p:blipFill>
        <p:spPr>
          <a:xfrm>
            <a:off x="3809543" y="2899537"/>
            <a:ext cx="1627773" cy="2383743"/>
          </a:xfrm>
          <a:prstGeom prst="rect">
            <a:avLst/>
          </a:prstGeom>
        </p:spPr>
      </p:pic>
    </p:spTree>
    <p:extLst>
      <p:ext uri="{BB962C8B-B14F-4D97-AF65-F5344CB8AC3E}">
        <p14:creationId xmlns:p14="http://schemas.microsoft.com/office/powerpoint/2010/main" val="2067265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13086</TotalTime>
  <Words>442</Words>
  <Application>Microsoft Office PowerPoint</Application>
  <PresentationFormat>On-screen Show (4:3)</PresentationFormat>
  <Paragraphs>59</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맑은 고딕</vt:lpstr>
      <vt:lpstr>Arial</vt:lpstr>
      <vt:lpstr>Calibri</vt:lpstr>
      <vt:lpstr>Times New Roman</vt:lpstr>
      <vt:lpstr>Wingdings</vt:lpstr>
      <vt:lpstr>Office Theme</vt:lpstr>
      <vt:lpstr>PowerPoint Presentation</vt:lpstr>
      <vt:lpstr>PowerPoint Presentation</vt:lpstr>
      <vt:lpstr>Introduction</vt:lpstr>
      <vt:lpstr>Hybrid waveform for vehicular OWC/OCC system</vt:lpstr>
      <vt:lpstr>PowerPoint Presentation</vt:lpstr>
      <vt:lpstr>Hybrid-Spatial-Phase-Shift-Keying (HS-PSK)</vt:lpstr>
      <vt:lpstr>Dimmable-Spatial-8-Phase-Shift-Keying  (DS8-PSK)</vt:lpstr>
      <vt:lpstr>Dimmable-Spatial-8-Phase-Shift-Keying  (DS8-PSK)</vt:lpstr>
      <vt:lpstr>Dimmable-Spatial-8-Phase-Shift-Keying  (DS8-PSK)</vt:lpstr>
      <vt:lpstr>Hybrid-Spatial-Phase-Shift-Keying (HS-PSK)</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504</cp:revision>
  <cp:lastPrinted>2017-05-07T15:48:38Z</cp:lastPrinted>
  <dcterms:created xsi:type="dcterms:W3CDTF">2010-05-15T17:50:32Z</dcterms:created>
  <dcterms:modified xsi:type="dcterms:W3CDTF">2018-09-08T07:00:33Z</dcterms:modified>
</cp:coreProperties>
</file>