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280" r:id="rId3"/>
    <p:sldId id="311" r:id="rId4"/>
    <p:sldId id="360" r:id="rId5"/>
    <p:sldId id="349" r:id="rId6"/>
    <p:sldId id="350" r:id="rId7"/>
    <p:sldId id="351" r:id="rId8"/>
    <p:sldId id="36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1" autoAdjust="0"/>
    <p:restoredTop sz="93488" autoAdjust="0"/>
  </p:normalViewPr>
  <p:slideViewPr>
    <p:cSldViewPr>
      <p:cViewPr varScale="1">
        <p:scale>
          <a:sx n="104" d="100"/>
          <a:sy n="104" d="100"/>
        </p:scale>
        <p:origin x="2088" y="10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2018-09-08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2018-09-08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Slide Number Placeholder 5"/>
          <p:cNvSpPr>
            <a:spLocks noGrp="1"/>
          </p:cNvSpPr>
          <p:nvPr>
            <p:ph type="sldNum" sz="quarter" idx="12"/>
          </p:nvPr>
        </p:nvSpPr>
        <p:spPr/>
        <p:txBody>
          <a:bodyPr/>
          <a:lstStyle/>
          <a:p>
            <a:fld id="{15234A02-7D3B-CD49-A0E0-CACF1D6BF2B3}" type="slidenum">
              <a:rPr lang="en-US" smtClean="0"/>
              <a:t>5</a:t>
            </a:fld>
            <a:endParaRPr lang="en-US"/>
          </a:p>
        </p:txBody>
      </p:sp>
    </p:spTree>
    <p:extLst>
      <p:ext uri="{BB962C8B-B14F-4D97-AF65-F5344CB8AC3E}">
        <p14:creationId xmlns:p14="http://schemas.microsoft.com/office/powerpoint/2010/main" val="3979666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Slide Number Placeholder 5"/>
          <p:cNvSpPr>
            <a:spLocks noGrp="1"/>
          </p:cNvSpPr>
          <p:nvPr>
            <p:ph type="sldNum" sz="quarter" idx="12"/>
          </p:nvPr>
        </p:nvSpPr>
        <p:spPr/>
        <p:txBody>
          <a:bodyPr/>
          <a:lstStyle/>
          <a:p>
            <a:fld id="{15234A02-7D3B-CD49-A0E0-CACF1D6BF2B3}" type="slidenum">
              <a:rPr lang="en-US" smtClean="0"/>
              <a:t>7</a:t>
            </a:fld>
            <a:endParaRPr lang="en-US"/>
          </a:p>
        </p:txBody>
      </p:sp>
    </p:spTree>
    <p:extLst>
      <p:ext uri="{BB962C8B-B14F-4D97-AF65-F5344CB8AC3E}">
        <p14:creationId xmlns:p14="http://schemas.microsoft.com/office/powerpoint/2010/main" val="3549577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a:t>
            </a:r>
            <a:r>
              <a:rPr lang="en-US" sz="1400" b="1" smtClean="0">
                <a:solidFill>
                  <a:schemeClr val="tx1"/>
                </a:solidFill>
                <a:latin typeface="Times New Roman" pitchFamily="18" charset="0"/>
                <a:cs typeface="Times New Roman" pitchFamily="18" charset="0"/>
              </a:rPr>
              <a:t>IEEE </a:t>
            </a:r>
            <a:r>
              <a:rPr lang="en-US" sz="1400" b="1" smtClean="0">
                <a:solidFill>
                  <a:schemeClr val="tx1"/>
                </a:solidFill>
                <a:latin typeface="Times New Roman" pitchFamily="18" charset="0"/>
                <a:cs typeface="Times New Roman" pitchFamily="18" charset="0"/>
              </a:rPr>
              <a:t>15-18</a:t>
            </a:r>
            <a:r>
              <a:rPr lang="en-US" sz="1400" b="1" baseline="0" smtClean="0">
                <a:solidFill>
                  <a:schemeClr val="tx1"/>
                </a:solidFill>
                <a:latin typeface="Times New Roman" pitchFamily="18" charset="0"/>
                <a:cs typeface="Times New Roman" pitchFamily="18" charset="0"/>
              </a:rPr>
              <a:t>-0415-00-0vat</a:t>
            </a:r>
            <a:endParaRPr lang="en-US" sz="1400" b="1" dirty="0">
              <a:solidFill>
                <a:schemeClr val="tx1"/>
              </a:solidFill>
              <a:latin typeface="Times New Roman" pitchFamily="18" charset="0"/>
              <a:cs typeface="Times New Roman" pitchFamily="18" charset="0"/>
            </a:endParaRPr>
          </a:p>
        </p:txBody>
      </p:sp>
      <p:sp>
        <p:nvSpPr>
          <p:cNvPr id="9" name="TextBox 8"/>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September </a:t>
            </a:r>
            <a:r>
              <a:rPr lang="en-US" sz="1400" b="1" dirty="0">
                <a:latin typeface="Times New Roman" pitchFamily="18" charset="0"/>
                <a:cs typeface="Times New Roman" pitchFamily="18" charset="0"/>
              </a:rPr>
              <a:t>2018</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2018-09-08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2018-09-08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September </a:t>
            </a:r>
            <a:r>
              <a:rPr lang="en-US" sz="1400" b="1" dirty="0">
                <a:latin typeface="Times New Roman" pitchFamily="18" charset="0"/>
                <a:cs typeface="Times New Roman" pitchFamily="18" charset="0"/>
              </a:rPr>
              <a:t>2018</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a:t>
            </a:r>
            <a:r>
              <a:rPr lang="en-US" sz="1400" b="1" smtClean="0">
                <a:solidFill>
                  <a:schemeClr val="tx1"/>
                </a:solidFill>
                <a:latin typeface="Times New Roman" pitchFamily="18" charset="0"/>
                <a:cs typeface="Times New Roman" pitchFamily="18" charset="0"/>
              </a:rPr>
              <a:t>IEEE </a:t>
            </a:r>
            <a:r>
              <a:rPr lang="en-US" sz="1400" b="1" smtClean="0">
                <a:solidFill>
                  <a:schemeClr val="tx1"/>
                </a:solidFill>
                <a:latin typeface="Times New Roman" pitchFamily="18" charset="0"/>
                <a:cs typeface="Times New Roman" pitchFamily="18" charset="0"/>
              </a:rPr>
              <a:t>15-18</a:t>
            </a:r>
            <a:r>
              <a:rPr lang="en-US" sz="1400" b="1" baseline="0" smtClean="0">
                <a:solidFill>
                  <a:schemeClr val="tx1"/>
                </a:solidFill>
                <a:latin typeface="Times New Roman" pitchFamily="18" charset="0"/>
                <a:cs typeface="Times New Roman" pitchFamily="18" charset="0"/>
              </a:rPr>
              <a:t>-0415-00-0vat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2018-09-08</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2018-09-08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2018-09-08</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2018-09-08</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2018-09-08</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2018-09-08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2018-09-08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Interest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Wireless Personal Area Networks (</a:t>
            </a:r>
            <a:r>
              <a:rPr lang="en-US" altLang="en-US" b="1" u="sng" dirty="0" err="1" smtClean="0">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a:t>
            </a:r>
            <a:r>
              <a:rPr lang="en-US" altLang="en-US" sz="1600" dirty="0" smtClean="0">
                <a:solidFill>
                  <a:prstClr val="black"/>
                </a:solidFill>
                <a:latin typeface="Times New Roman" panose="02020603050405020304" pitchFamily="18" charset="0"/>
              </a:rPr>
              <a:t> </a:t>
            </a:r>
            <a:r>
              <a:rPr lang="en-US" altLang="en-US" sz="1600" b="1" dirty="0" smtClean="0">
                <a:latin typeface="Times New Roman" panose="02020603050405020304" pitchFamily="18" charset="0"/>
              </a:rPr>
              <a:t>Technical Considerations of </a:t>
            </a:r>
            <a:r>
              <a:rPr lang="en-US" altLang="en-US" sz="1600" b="1" dirty="0" err="1">
                <a:latin typeface="Times New Roman" panose="02020603050405020304" pitchFamily="18" charset="0"/>
              </a:rPr>
              <a:t>OWC</a:t>
            </a:r>
            <a:r>
              <a:rPr lang="en-US" altLang="en-US" sz="1600" b="1" dirty="0">
                <a:latin typeface="Times New Roman" panose="02020603050405020304" pitchFamily="18" charset="0"/>
              </a:rPr>
              <a:t>/OCC system for </a:t>
            </a:r>
            <a:r>
              <a:rPr lang="en-US" altLang="en-US" sz="1600" b="1" dirty="0" err="1">
                <a:latin typeface="Times New Roman" panose="02020603050405020304" pitchFamily="18" charset="0"/>
              </a:rPr>
              <a:t>V2V</a:t>
            </a:r>
            <a:r>
              <a:rPr lang="en-US" altLang="en-US" sz="1600" b="1" dirty="0">
                <a:latin typeface="Times New Roman" panose="02020603050405020304" pitchFamily="18" charset="0"/>
              </a:rPr>
              <a:t>/</a:t>
            </a:r>
            <a:r>
              <a:rPr lang="en-US" altLang="en-US" sz="1600" b="1" dirty="0" err="1">
                <a:latin typeface="Times New Roman" panose="02020603050405020304" pitchFamily="18" charset="0"/>
              </a:rPr>
              <a:t>V2I</a:t>
            </a:r>
            <a:r>
              <a:rPr lang="en-US" altLang="en-US" sz="1600" b="1" dirty="0">
                <a:latin typeface="Times New Roman" panose="02020603050405020304" pitchFamily="18" charset="0"/>
              </a:rPr>
              <a:t> communication</a:t>
            </a:r>
            <a:r>
              <a:rPr lang="en-US" altLang="ko-KR" sz="1600" b="1" dirty="0" smtClean="0">
                <a:latin typeface="Times New Roman" panose="02020603050405020304" pitchFamily="18" charset="0"/>
              </a:rPr>
              <a:t>       </a:t>
            </a:r>
            <a:r>
              <a:rPr lang="en-US" altLang="ko-KR" sz="1600" b="1" dirty="0" smtClean="0">
                <a:solidFill>
                  <a:prstClr val="black"/>
                </a:solidFill>
                <a:latin typeface="Times New Roman" panose="02020603050405020304" pitchFamily="18" charset="0"/>
              </a:rPr>
              <a:t>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a:t>
            </a:r>
            <a:r>
              <a:rPr lang="en-US" altLang="en-US" sz="1600" b="1">
                <a:solidFill>
                  <a:prstClr val="black"/>
                </a:solidFill>
                <a:latin typeface="Times New Roman" panose="02020603050405020304" pitchFamily="18" charset="0"/>
              </a:rPr>
              <a:t>: </a:t>
            </a:r>
            <a:r>
              <a:rPr lang="en-US" altLang="en-US" sz="1600" smtClean="0">
                <a:solidFill>
                  <a:prstClr val="black"/>
                </a:solidFill>
                <a:latin typeface="Times New Roman" panose="02020603050405020304" pitchFamily="18" charset="0"/>
              </a:rPr>
              <a:t>September </a:t>
            </a:r>
            <a:r>
              <a:rPr lang="en-US" altLang="en-US" sz="1600" dirty="0" smtClean="0">
                <a:solidFill>
                  <a:prstClr val="black"/>
                </a:solidFill>
                <a:latin typeface="Times New Roman" panose="02020603050405020304" pitchFamily="18" charset="0"/>
              </a:rPr>
              <a:t>2018</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Minh Duc </a:t>
            </a:r>
            <a:r>
              <a:rPr lang="en-US" altLang="en-US" sz="1600" dirty="0">
                <a:solidFill>
                  <a:prstClr val="black"/>
                </a:solidFill>
                <a:latin typeface="Times New Roman" panose="02020603050405020304" pitchFamily="18" charset="0"/>
              </a:rPr>
              <a:t>Thieu, </a:t>
            </a:r>
            <a:r>
              <a:rPr lang="en-US" altLang="en-US" sz="1600" dirty="0" err="1">
                <a:solidFill>
                  <a:prstClr val="black"/>
                </a:solidFill>
                <a:latin typeface="Times New Roman" panose="02020603050405020304" pitchFamily="18" charset="0"/>
              </a:rPr>
              <a:t>Trang</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Nguyen </a:t>
            </a:r>
            <a:r>
              <a:rPr lang="en-US" altLang="en-US" sz="1600" dirty="0">
                <a:solidFill>
                  <a:prstClr val="black"/>
                </a:solidFill>
                <a:latin typeface="Times New Roman" panose="02020603050405020304" pitchFamily="18" charset="0"/>
              </a:rPr>
              <a:t>and Yeong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b="1" dirty="0" smtClean="0">
                <a:solidFill>
                  <a:prstClr val="black"/>
                </a:solidFill>
                <a:latin typeface="Times New Roman" panose="02020603050405020304" pitchFamily="18" charset="0"/>
              </a:rPr>
              <a:t>:</a:t>
            </a:r>
            <a:r>
              <a:rPr lang="en-US" altLang="en-US" sz="1600" dirty="0" smtClean="0">
                <a:solidFill>
                  <a:prstClr val="black"/>
                </a:solidFill>
                <a:latin typeface="Times New Roman" panose="02020603050405020304" pitchFamily="18" charset="0"/>
              </a:rPr>
              <a:t> General technical considerations of </a:t>
            </a:r>
            <a:r>
              <a:rPr lang="en-US" altLang="en-US" sz="1600" dirty="0" err="1" smtClean="0">
                <a:solidFill>
                  <a:prstClr val="black"/>
                </a:solidFill>
                <a:latin typeface="Times New Roman" panose="02020603050405020304" pitchFamily="18" charset="0"/>
              </a:rPr>
              <a:t>OWC</a:t>
            </a:r>
            <a:r>
              <a:rPr lang="en-US" altLang="en-US" sz="1600" dirty="0" smtClean="0">
                <a:solidFill>
                  <a:prstClr val="black"/>
                </a:solidFill>
                <a:latin typeface="Times New Roman" panose="02020603050405020304" pitchFamily="18" charset="0"/>
              </a:rPr>
              <a:t>/OCC system for </a:t>
            </a:r>
            <a:r>
              <a:rPr lang="en-US" altLang="en-US" sz="1600" dirty="0" err="1" smtClean="0">
                <a:solidFill>
                  <a:prstClr val="black"/>
                </a:solidFill>
                <a:latin typeface="Times New Roman" panose="02020603050405020304" pitchFamily="18" charset="0"/>
              </a:rPr>
              <a:t>V2V</a:t>
            </a:r>
            <a:r>
              <a:rPr lang="en-US" altLang="en-US" sz="1600" dirty="0" smtClean="0">
                <a:solidFill>
                  <a:prstClr val="black"/>
                </a:solidFill>
                <a:latin typeface="Times New Roman" panose="02020603050405020304" pitchFamily="18" charset="0"/>
              </a:rPr>
              <a:t>/</a:t>
            </a:r>
            <a:r>
              <a:rPr lang="en-US" altLang="en-US" sz="1600" dirty="0" err="1" smtClean="0">
                <a:solidFill>
                  <a:prstClr val="black"/>
                </a:solidFill>
                <a:latin typeface="Times New Roman" panose="02020603050405020304" pitchFamily="18" charset="0"/>
              </a:rPr>
              <a:t>V2I</a:t>
            </a:r>
            <a:r>
              <a:rPr lang="en-US" altLang="en-US" sz="1600" dirty="0" smtClean="0">
                <a:solidFill>
                  <a:prstClr val="black"/>
                </a:solidFill>
                <a:latin typeface="Times New Roman" panose="02020603050405020304" pitchFamily="18" charset="0"/>
              </a:rPr>
              <a:t> communication</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To summary </a:t>
            </a:r>
            <a:r>
              <a:rPr lang="en-US" sz="1600" dirty="0">
                <a:solidFill>
                  <a:prstClr val="black"/>
                </a:solidFill>
                <a:latin typeface="Times New Roman" panose="02020603050405020304" pitchFamily="18" charset="0"/>
              </a:rPr>
              <a:t>general </a:t>
            </a:r>
            <a:r>
              <a:rPr lang="en-US" sz="1600" dirty="0" smtClean="0">
                <a:solidFill>
                  <a:prstClr val="black"/>
                </a:solidFill>
                <a:latin typeface="Times New Roman" panose="02020603050405020304" pitchFamily="18" charset="0"/>
              </a:rPr>
              <a:t>technical consideration of </a:t>
            </a:r>
            <a:r>
              <a:rPr lang="en-US" sz="1600" dirty="0" err="1" smtClean="0">
                <a:solidFill>
                  <a:prstClr val="black"/>
                </a:solidFill>
                <a:latin typeface="Times New Roman" panose="02020603050405020304" pitchFamily="18" charset="0"/>
              </a:rPr>
              <a:t>OWC</a:t>
            </a:r>
            <a:r>
              <a:rPr lang="en-US" sz="1600" dirty="0" smtClean="0">
                <a:solidFill>
                  <a:prstClr val="black"/>
                </a:solidFill>
                <a:latin typeface="Times New Roman" panose="02020603050405020304" pitchFamily="18" charset="0"/>
              </a:rPr>
              <a:t>/OCC system </a:t>
            </a:r>
            <a:r>
              <a:rPr lang="en-US" sz="1600" dirty="0">
                <a:solidFill>
                  <a:prstClr val="black"/>
                </a:solidFill>
                <a:latin typeface="Times New Roman" panose="02020603050405020304" pitchFamily="18" charset="0"/>
              </a:rPr>
              <a:t>for </a:t>
            </a:r>
            <a:r>
              <a:rPr lang="en-US" sz="1600" dirty="0" err="1">
                <a:solidFill>
                  <a:prstClr val="black"/>
                </a:solidFill>
                <a:latin typeface="Times New Roman" panose="02020603050405020304" pitchFamily="18" charset="0"/>
              </a:rPr>
              <a:t>V2V</a:t>
            </a:r>
            <a:r>
              <a:rPr lang="en-US" sz="1600" dirty="0">
                <a:solidFill>
                  <a:prstClr val="black"/>
                </a:solidFill>
                <a:latin typeface="Times New Roman" panose="02020603050405020304" pitchFamily="18" charset="0"/>
              </a:rPr>
              <a:t>/</a:t>
            </a:r>
            <a:r>
              <a:rPr lang="en-US" sz="1600" dirty="0" err="1">
                <a:solidFill>
                  <a:prstClr val="black"/>
                </a:solidFill>
                <a:latin typeface="Times New Roman" panose="02020603050405020304" pitchFamily="18" charset="0"/>
              </a:rPr>
              <a:t>V2I</a:t>
            </a:r>
            <a:r>
              <a:rPr lang="en-US" sz="1600" dirty="0">
                <a:solidFill>
                  <a:prstClr val="black"/>
                </a:solidFill>
                <a:latin typeface="Times New Roman" panose="02020603050405020304" pitchFamily="18" charset="0"/>
              </a:rPr>
              <a:t> </a:t>
            </a:r>
            <a:r>
              <a:rPr lang="en-US" sz="1600" dirty="0" smtClean="0">
                <a:solidFill>
                  <a:prstClr val="black"/>
                </a:solidFill>
                <a:latin typeface="Times New Roman" panose="02020603050405020304" pitchFamily="18" charset="0"/>
              </a:rPr>
              <a:t>communication.</a:t>
            </a:r>
            <a:endParaRPr lang="en-US" altLang="en-US" sz="1600" dirty="0" smtClean="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smtClean="0">
                <a:solidFill>
                  <a:prstClr val="black"/>
                </a:solidFill>
                <a:latin typeface="Times New Roman" panose="02020603050405020304" pitchFamily="18" charset="0"/>
              </a:rPr>
              <a:t>P802.15</a:t>
            </a:r>
            <a:r>
              <a:rPr lang="en-US" altLang="en-US" sz="1600" dirty="0" smtClean="0">
                <a:solidFill>
                  <a:prstClr val="black"/>
                </a:solidFill>
                <a:latin typeface="Times New Roman" panose="02020603050405020304" pitchFamily="18" charset="0"/>
              </a:rPr>
              <a:t>. It </a:t>
            </a:r>
            <a:r>
              <a:rPr lang="en-US" altLang="en-US" sz="1600" dirty="0">
                <a:solidFill>
                  <a:prstClr val="black"/>
                </a:solidFill>
                <a:latin typeface="Times New Roman" panose="02020603050405020304" pitchFamily="18" charset="0"/>
              </a:rPr>
              <a:t>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Technical Consideration </a:t>
            </a:r>
            <a:r>
              <a:rPr lang="en-US" sz="3200" dirty="0" smtClean="0">
                <a:solidFill>
                  <a:schemeClr val="tx1"/>
                </a:solidFill>
                <a:latin typeface="Times New Roman" pitchFamily="18" charset="0"/>
                <a:cs typeface="Times New Roman" pitchFamily="18" charset="0"/>
              </a:rPr>
              <a:t>of Vehicular </a:t>
            </a:r>
            <a:r>
              <a:rPr lang="en-US" sz="3200" dirty="0" err="1" smtClean="0">
                <a:solidFill>
                  <a:schemeClr val="tx1"/>
                </a:solidFill>
                <a:latin typeface="Times New Roman" pitchFamily="18" charset="0"/>
                <a:cs typeface="Times New Roman" pitchFamily="18" charset="0"/>
              </a:rPr>
              <a:t>OWC</a:t>
            </a:r>
            <a:r>
              <a:rPr lang="en-US" sz="3200" dirty="0" smtClean="0">
                <a:solidFill>
                  <a:schemeClr val="tx1"/>
                </a:solidFill>
                <a:latin typeface="Times New Roman" pitchFamily="18" charset="0"/>
                <a:cs typeface="Times New Roman" pitchFamily="18" charset="0"/>
              </a:rPr>
              <a:t>/OCC System</a:t>
            </a:r>
            <a:endParaRPr lang="en-GB"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the context of a safety assistance communication-based solution, </a:t>
            </a:r>
            <a:r>
              <a:rPr lang="en-US" sz="2000" dirty="0" err="1">
                <a:latin typeface="Times New Roman" pitchFamily="18" charset="0"/>
                <a:cs typeface="Times New Roman" pitchFamily="18" charset="0"/>
              </a:rPr>
              <a:t>OWC</a:t>
            </a:r>
            <a:r>
              <a:rPr lang="en-US" sz="2000" dirty="0">
                <a:latin typeface="Times New Roman" pitchFamily="18" charset="0"/>
                <a:cs typeface="Times New Roman" pitchFamily="18" charset="0"/>
              </a:rPr>
              <a:t> is a strong candidate for delivering the </a:t>
            </a:r>
            <a:r>
              <a:rPr lang="en-US" sz="2000" dirty="0" err="1">
                <a:latin typeface="Times New Roman" pitchFamily="18" charset="0"/>
                <a:cs typeface="Times New Roman" pitchFamily="18" charset="0"/>
              </a:rPr>
              <a:t>V2V</a:t>
            </a:r>
            <a:r>
              <a:rPr lang="en-US" sz="2000" dirty="0">
                <a:latin typeface="Times New Roman" pitchFamily="18" charset="0"/>
                <a:cs typeface="Times New Roman" pitchFamily="18" charset="0"/>
              </a:rPr>
              <a:t> communication power to cars. It is realized that the LED lighting is </a:t>
            </a:r>
            <a:r>
              <a:rPr lang="en-US" sz="2000" dirty="0" smtClean="0">
                <a:latin typeface="Times New Roman" pitchFamily="18" charset="0"/>
                <a:cs typeface="Times New Roman" pitchFamily="18" charset="0"/>
              </a:rPr>
              <a:t>equipped </a:t>
            </a:r>
            <a:r>
              <a:rPr lang="en-US" sz="2000" dirty="0">
                <a:latin typeface="Times New Roman" pitchFamily="18" charset="0"/>
                <a:cs typeface="Times New Roman" pitchFamily="18" charset="0"/>
              </a:rPr>
              <a:t>to car </a:t>
            </a:r>
            <a:r>
              <a:rPr lang="en-US" sz="2000" dirty="0" smtClean="0">
                <a:latin typeface="Times New Roman" pitchFamily="18" charset="0"/>
                <a:cs typeface="Times New Roman" pitchFamily="18" charset="0"/>
              </a:rPr>
              <a:t>mandatorily. </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existence of supportive infrastructure enables the great potential for accepting </a:t>
            </a:r>
            <a:r>
              <a:rPr lang="en-US" sz="2000" dirty="0" err="1">
                <a:latin typeface="Times New Roman" pitchFamily="18" charset="0"/>
                <a:cs typeface="Times New Roman" pitchFamily="18" charset="0"/>
              </a:rPr>
              <a:t>OWC</a:t>
            </a:r>
            <a:r>
              <a:rPr lang="en-US" sz="2000" dirty="0">
                <a:latin typeface="Times New Roman" pitchFamily="18" charset="0"/>
                <a:cs typeface="Times New Roman" pitchFamily="18" charset="0"/>
              </a:rPr>
              <a:t> technology into the vehicle industry</a:t>
            </a:r>
            <a:r>
              <a:rPr lang="en-US" sz="2000" dirty="0" smtClean="0">
                <a:latin typeface="Times New Roman" pitchFamily="18" charset="0"/>
                <a:cs typeface="Times New Roman" pitchFamily="18" charset="0"/>
              </a:rPr>
              <a:t>. For examples, LED system can support both lighting purpose and communication purpose simultaneously. Therefore, vehicular OCC system has an advantage over current </a:t>
            </a:r>
            <a:r>
              <a:rPr lang="en-US" sz="2000" dirty="0" err="1" smtClean="0">
                <a:latin typeface="Times New Roman" pitchFamily="18" charset="0"/>
                <a:cs typeface="Times New Roman" pitchFamily="18" charset="0"/>
              </a:rPr>
              <a:t>RF</a:t>
            </a:r>
            <a:r>
              <a:rPr lang="en-US" sz="2000" dirty="0" smtClean="0">
                <a:latin typeface="Times New Roman" pitchFamily="18" charset="0"/>
                <a:cs typeface="Times New Roman" pitchFamily="18" charset="0"/>
              </a:rPr>
              <a:t> system.</a:t>
            </a: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74649" y="5473439"/>
            <a:ext cx="6169318" cy="369332"/>
          </a:xfrm>
          <a:prstGeom prst="rect">
            <a:avLst/>
          </a:prstGeom>
        </p:spPr>
        <p:txBody>
          <a:bodyPr wrap="none">
            <a:spAutoFit/>
          </a:bodyPr>
          <a:lstStyle/>
          <a:p>
            <a:pPr algn="ctr"/>
            <a:r>
              <a:rPr lang="en-US" dirty="0" smtClean="0">
                <a:latin typeface="Times New Roman" pitchFamily="18" charset="0"/>
                <a:cs typeface="Times New Roman" pitchFamily="18" charset="0"/>
              </a:rPr>
              <a:t>Scenario of </a:t>
            </a:r>
            <a:r>
              <a:rPr lang="en-US" dirty="0" err="1" smtClean="0">
                <a:latin typeface="Times New Roman" pitchFamily="18" charset="0"/>
                <a:cs typeface="Times New Roman" pitchFamily="18" charset="0"/>
              </a:rPr>
              <a:t>V2X</a:t>
            </a:r>
            <a:r>
              <a:rPr lang="en-US" dirty="0" smtClean="0">
                <a:latin typeface="Times New Roman" pitchFamily="18" charset="0"/>
                <a:cs typeface="Times New Roman" pitchFamily="18" charset="0"/>
              </a:rPr>
              <a:t> communication using OCC with </a:t>
            </a:r>
            <a:r>
              <a:rPr lang="en-US" dirty="0" err="1" smtClean="0">
                <a:latin typeface="Times New Roman" pitchFamily="18" charset="0"/>
                <a:cs typeface="Times New Roman" pitchFamily="18" charset="0"/>
              </a:rPr>
              <a:t>RoI</a:t>
            </a:r>
            <a:r>
              <a:rPr lang="en-US" dirty="0" smtClean="0">
                <a:latin typeface="Times New Roman" pitchFamily="18" charset="0"/>
                <a:cs typeface="Times New Roman" pitchFamily="18" charset="0"/>
              </a:rPr>
              <a:t> activation</a:t>
            </a:r>
            <a:endParaRPr lang="en-US" dirty="0"/>
          </a:p>
        </p:txBody>
      </p:sp>
      <p:sp>
        <p:nvSpPr>
          <p:cNvPr id="5" name="Rectangle 4"/>
          <p:cNvSpPr/>
          <p:nvPr/>
        </p:nvSpPr>
        <p:spPr>
          <a:xfrm>
            <a:off x="533400" y="1788855"/>
            <a:ext cx="8012112" cy="707886"/>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next generation of high-rate OCC with an adaptive-</a:t>
            </a:r>
            <a:r>
              <a:rPr lang="en-US" sz="2000" dirty="0" err="1">
                <a:latin typeface="Times New Roman" panose="02020603050405020304" pitchFamily="18" charset="0"/>
                <a:cs typeface="Times New Roman" panose="02020603050405020304" pitchFamily="18" charset="0"/>
              </a:rPr>
              <a:t>RoI</a:t>
            </a:r>
            <a:r>
              <a:rPr lang="en-US" sz="2000" dirty="0">
                <a:latin typeface="Times New Roman" panose="02020603050405020304" pitchFamily="18" charset="0"/>
                <a:cs typeface="Times New Roman" panose="02020603050405020304" pitchFamily="18" charset="0"/>
              </a:rPr>
              <a:t> ability has its novel feature to be incorporated. </a:t>
            </a:r>
          </a:p>
        </p:txBody>
      </p:sp>
      <p:sp>
        <p:nvSpPr>
          <p:cNvPr id="9" name="Title 1"/>
          <p:cNvSpPr>
            <a:spLocks noGrp="1"/>
          </p:cNvSpPr>
          <p:nvPr>
            <p:ph type="title"/>
          </p:nvPr>
        </p:nvSpPr>
        <p:spPr>
          <a:xfrm>
            <a:off x="444500" y="4572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Hybrid waveform for vehicular </a:t>
            </a:r>
            <a:r>
              <a:rPr lang="en-US" sz="3200" dirty="0" err="1" smtClean="0">
                <a:latin typeface="Times New Roman" panose="02020603050405020304" pitchFamily="18" charset="0"/>
                <a:cs typeface="Times New Roman" panose="02020603050405020304" pitchFamily="18" charset="0"/>
              </a:rPr>
              <a:t>OWC</a:t>
            </a:r>
            <a:r>
              <a:rPr lang="en-US" sz="3200" dirty="0" smtClean="0">
                <a:latin typeface="Times New Roman" panose="02020603050405020304" pitchFamily="18" charset="0"/>
                <a:cs typeface="Times New Roman" panose="02020603050405020304" pitchFamily="18" charset="0"/>
              </a:rPr>
              <a:t>/OCC system</a:t>
            </a:r>
            <a:endParaRPr lang="en-US" sz="3200" dirty="0">
              <a:latin typeface="Times New Roman" panose="02020603050405020304" pitchFamily="18" charset="0"/>
              <a:cs typeface="Times New Roman" panose="02020603050405020304" pitchFamily="18" charset="0"/>
            </a:endParaRPr>
          </a:p>
        </p:txBody>
      </p:sp>
      <p:pic>
        <p:nvPicPr>
          <p:cNvPr id="6" name="Picture 5" descr="F:\C DISK DATA\Dropbox\-----2018---------------- Trang\---------------------------------------2nd round\Portable Figures - Large resolution\Figure 71.png"/>
          <p:cNvPicPr/>
          <p:nvPr/>
        </p:nvPicPr>
        <p:blipFill rotWithShape="1">
          <a:blip r:embed="rId2" cstate="print">
            <a:extLst>
              <a:ext uri="{28A0092B-C50C-407E-A947-70E740481C1C}">
                <a14:useLocalDpi xmlns:a14="http://schemas.microsoft.com/office/drawing/2010/main" val="0"/>
              </a:ext>
            </a:extLst>
          </a:blip>
          <a:srcRect b="10364"/>
          <a:stretch/>
        </p:blipFill>
        <p:spPr bwMode="auto">
          <a:xfrm>
            <a:off x="1371600" y="2993173"/>
            <a:ext cx="6248718" cy="229161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68911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76948"/>
            <a:ext cx="8012112"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Despite the potential of a massive industrial market for vehicular </a:t>
            </a:r>
            <a:r>
              <a:rPr lang="en-US" sz="2000" dirty="0" err="1">
                <a:latin typeface="Times New Roman" panose="02020603050405020304" pitchFamily="18" charset="0"/>
                <a:cs typeface="Times New Roman" panose="02020603050405020304" pitchFamily="18" charset="0"/>
              </a:rPr>
              <a:t>OWC</a:t>
            </a:r>
            <a:r>
              <a:rPr lang="en-US" sz="2000" dirty="0">
                <a:latin typeface="Times New Roman" panose="02020603050405020304" pitchFamily="18" charset="0"/>
                <a:cs typeface="Times New Roman" panose="02020603050405020304" pitchFamily="18" charset="0"/>
              </a:rPr>
              <a:t>/OCC, </a:t>
            </a:r>
            <a:r>
              <a:rPr lang="en-US" sz="2000" dirty="0" smtClean="0">
                <a:latin typeface="Times New Roman" panose="02020603050405020304" pitchFamily="18" charset="0"/>
                <a:cs typeface="Times New Roman" panose="02020603050405020304" pitchFamily="18" charset="0"/>
              </a:rPr>
              <a:t>this new technology </a:t>
            </a:r>
            <a:r>
              <a:rPr lang="en-US" sz="2000" dirty="0">
                <a:latin typeface="Times New Roman" panose="02020603050405020304" pitchFamily="18" charset="0"/>
                <a:cs typeface="Times New Roman" panose="02020603050405020304" pitchFamily="18" charset="0"/>
              </a:rPr>
              <a:t>is still challenged by the environmental </a:t>
            </a:r>
            <a:r>
              <a:rPr lang="en-US" sz="2000" dirty="0" smtClean="0">
                <a:latin typeface="Times New Roman" panose="02020603050405020304" pitchFamily="18" charset="0"/>
                <a:cs typeface="Times New Roman" panose="02020603050405020304" pitchFamily="18" charset="0"/>
              </a:rPr>
              <a:t>requirements.</a:t>
            </a:r>
          </a:p>
          <a:p>
            <a:pPr marL="800100" lvl="1"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selection and initialization of interesting links among thousands of possible artificial lights those are objected to eliminate. Rx should be able to detect the active light sources and initialize the communication with an acceptable-short delay. </a:t>
            </a:r>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 ability of camera to support light source detection. </a:t>
            </a:r>
            <a:r>
              <a:rPr lang="en-US" sz="2000" dirty="0">
                <a:latin typeface="Times New Roman" panose="02020603050405020304" pitchFamily="18" charset="0"/>
                <a:cs typeface="Times New Roman" panose="02020603050405020304" pitchFamily="18" charset="0"/>
              </a:rPr>
              <a:t>Because of the imaging lens, even the best quality camera cannot perfectly focus on all the light sources simultaneously at different distances away from its position.</a:t>
            </a:r>
          </a:p>
        </p:txBody>
      </p:sp>
      <p:sp>
        <p:nvSpPr>
          <p:cNvPr id="7" name="Title 1"/>
          <p:cNvSpPr>
            <a:spLocks noGrp="1"/>
          </p:cNvSpPr>
          <p:nvPr>
            <p:ph type="title"/>
          </p:nvPr>
        </p:nvSpPr>
        <p:spPr>
          <a:xfrm>
            <a:off x="444500" y="4572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Technical considerations for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vehicular </a:t>
            </a:r>
            <a:r>
              <a:rPr lang="en-US" sz="3200" dirty="0" err="1" smtClean="0">
                <a:latin typeface="Times New Roman" panose="02020603050405020304" pitchFamily="18" charset="0"/>
                <a:cs typeface="Times New Roman" panose="02020603050405020304" pitchFamily="18" charset="0"/>
              </a:rPr>
              <a:t>OWC</a:t>
            </a:r>
            <a:r>
              <a:rPr lang="en-US" sz="3200" dirty="0" smtClean="0">
                <a:latin typeface="Times New Roman" panose="02020603050405020304" pitchFamily="18" charset="0"/>
                <a:cs typeface="Times New Roman" panose="02020603050405020304" pitchFamily="18" charset="0"/>
              </a:rPr>
              <a:t>/OCC system (1)</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9323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782901"/>
            <a:ext cx="8012112" cy="4401205"/>
          </a:xfrm>
          <a:prstGeom prst="rect">
            <a:avLst/>
          </a:prstGeom>
        </p:spPr>
        <p:txBody>
          <a:bodyPr wrap="square">
            <a:spAutoFit/>
          </a:bodyPr>
          <a:lstStyle/>
          <a:p>
            <a:pPr marL="800100" lvl="1"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asynchronous communication mode must be supported for a wider range of applicable usages with the least unidirectional </a:t>
            </a:r>
            <a:r>
              <a:rPr lang="en-US" sz="2000" dirty="0" smtClean="0">
                <a:latin typeface="Times New Roman" panose="02020603050405020304" pitchFamily="18" charset="0"/>
                <a:cs typeface="Times New Roman" panose="02020603050405020304" pitchFamily="18" charset="0"/>
              </a:rPr>
              <a:t>communication. </a:t>
            </a:r>
          </a:p>
          <a:p>
            <a:pPr marL="803275" lvl="1" algn="just"/>
            <a:r>
              <a:rPr lang="en-US" sz="2000" dirty="0" smtClean="0">
                <a:latin typeface="Times New Roman" panose="02020603050405020304" pitchFamily="18" charset="0"/>
                <a:cs typeface="Times New Roman" panose="02020603050405020304" pitchFamily="18" charset="0"/>
              </a:rPr>
              <a:t>(For examples</a:t>
            </a:r>
            <a:r>
              <a:rPr lang="en-US" sz="2000" dirty="0">
                <a:latin typeface="Times New Roman" panose="02020603050405020304" pitchFamily="18" charset="0"/>
                <a:cs typeface="Times New Roman" panose="02020603050405020304" pitchFamily="18" charset="0"/>
              </a:rPr>
              <a:t>, while a car is communicating with its paired car in a private communication mode, the other cars should also be able to identify the two cars and asynchronously receive a minimum data set in a public communication mode for safety </a:t>
            </a:r>
            <a:r>
              <a:rPr lang="en-US" sz="2000" dirty="0" smtClean="0">
                <a:latin typeface="Times New Roman" panose="02020603050405020304" pitchFamily="18" charset="0"/>
                <a:cs typeface="Times New Roman" panose="02020603050405020304" pitchFamily="18" charset="0"/>
              </a:rPr>
              <a:t>assistance)</a:t>
            </a:r>
          </a:p>
          <a:p>
            <a:pPr marL="800100" lvl="1"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communication distance requirement for different traffic conditions is discussed. A required inter-vehicular distance for communication is up to </a:t>
            </a:r>
            <a:r>
              <a:rPr lang="en-US" sz="2000" dirty="0" smtClean="0">
                <a:latin typeface="Times New Roman" panose="02020603050405020304" pitchFamily="18" charset="0"/>
                <a:cs typeface="Times New Roman" panose="02020603050405020304" pitchFamily="18" charset="0"/>
              </a:rPr>
              <a:t>200 m </a:t>
            </a:r>
            <a:r>
              <a:rPr lang="en-US" sz="2000" dirty="0">
                <a:latin typeface="Times New Roman" panose="02020603050405020304" pitchFamily="18" charset="0"/>
                <a:cs typeface="Times New Roman" panose="02020603050405020304" pitchFamily="18" charset="0"/>
              </a:rPr>
              <a:t>for highway or rural areas </a:t>
            </a:r>
            <a:r>
              <a:rPr lang="en-US" sz="2000" dirty="0" smtClean="0">
                <a:latin typeface="Times New Roman" panose="02020603050405020304" pitchFamily="18" charset="0"/>
                <a:cs typeface="Times New Roman" panose="02020603050405020304" pitchFamily="18" charset="0"/>
              </a:rPr>
              <a:t>[1].</a:t>
            </a:r>
            <a:endParaRPr lang="en-US" sz="2000" dirty="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Technical considerations for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vehicular </a:t>
            </a:r>
            <a:r>
              <a:rPr lang="en-US" sz="3200" dirty="0" err="1">
                <a:latin typeface="Times New Roman" panose="02020603050405020304" pitchFamily="18" charset="0"/>
                <a:cs typeface="Times New Roman" panose="02020603050405020304" pitchFamily="18" charset="0"/>
              </a:rPr>
              <a:t>OWC</a:t>
            </a:r>
            <a:r>
              <a:rPr lang="en-US" sz="3200" dirty="0">
                <a:latin typeface="Times New Roman" panose="02020603050405020304" pitchFamily="18" charset="0"/>
                <a:cs typeface="Times New Roman" panose="02020603050405020304" pitchFamily="18" charset="0"/>
              </a:rPr>
              <a:t>/OCC system </a:t>
            </a:r>
            <a:r>
              <a:rPr lang="en-US" sz="3200" dirty="0" smtClean="0">
                <a:latin typeface="Times New Roman" panose="02020603050405020304" pitchFamily="18" charset="0"/>
                <a:cs typeface="Times New Roman" panose="02020603050405020304" pitchFamily="18" charset="0"/>
              </a:rPr>
              <a:t>(2)</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694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600200"/>
            <a:ext cx="8012112" cy="3477875"/>
          </a:xfrm>
          <a:prstGeom prst="rect">
            <a:avLst/>
          </a:prstGeom>
        </p:spPr>
        <p:txBody>
          <a:bodyPr wrap="square">
            <a:spAutoFit/>
          </a:bodyPr>
          <a:lstStyle/>
          <a:p>
            <a:pPr marL="800100" lvl="1" indent="-342900">
              <a:buFont typeface="Wingdings" panose="05000000000000000000" pitchFamily="2" charset="2"/>
              <a:buChar char="q"/>
            </a:pPr>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Illumination is still a primary purpose of any light </a:t>
            </a:r>
            <a:r>
              <a:rPr lang="en-US" sz="2000" dirty="0" smtClean="0">
                <a:latin typeface="Times New Roman" panose="02020603050405020304" pitchFamily="18" charset="0"/>
                <a:cs typeface="Times New Roman" panose="02020603050405020304" pitchFamily="18" charset="0"/>
              </a:rPr>
              <a:t>source. </a:t>
            </a:r>
            <a:r>
              <a:rPr lang="en-US" sz="2000" dirty="0">
                <a:latin typeface="Times New Roman" panose="02020603050405020304" pitchFamily="18" charset="0"/>
                <a:cs typeface="Times New Roman" panose="02020603050405020304" pitchFamily="18" charset="0"/>
              </a:rPr>
              <a:t>So that the quality of modulated light intensity must adhere the industrial light regulars, including the flicker-free requirement. </a:t>
            </a:r>
            <a:r>
              <a:rPr lang="en-US" sz="2000" dirty="0" smtClean="0">
                <a:latin typeface="Times New Roman" panose="02020603050405020304" pitchFamily="18" charset="0"/>
                <a:cs typeface="Times New Roman" panose="02020603050405020304" pitchFamily="18" charset="0"/>
              </a:rPr>
              <a:t>Optical clock rate should be at least 200 Hz for no flicker-free [2].</a:t>
            </a:r>
          </a:p>
          <a:p>
            <a:pPr marL="800100" lvl="1" indent="-342900" algn="just">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High-resolution dimming is necessary in particular scenarios. Certainly, the support for dimming is one of the technical consideration in any VLC/</a:t>
            </a:r>
            <a:r>
              <a:rPr lang="en-US" sz="2000" dirty="0" err="1">
                <a:latin typeface="Times New Roman" panose="02020603050405020304" pitchFamily="18" charset="0"/>
                <a:cs typeface="Times New Roman" panose="02020603050405020304" pitchFamily="18" charset="0"/>
              </a:rPr>
              <a:t>LiFi</a:t>
            </a:r>
            <a:r>
              <a:rPr lang="en-US" sz="2000" dirty="0">
                <a:latin typeface="Times New Roman" panose="02020603050405020304" pitchFamily="18" charset="0"/>
                <a:cs typeface="Times New Roman" panose="02020603050405020304" pitchFamily="18" charset="0"/>
              </a:rPr>
              <a:t> specification, and OCC is not an exception. </a:t>
            </a:r>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p:txBody>
      </p:sp>
      <p:sp>
        <p:nvSpPr>
          <p:cNvPr id="6" name="Title 1"/>
          <p:cNvSpPr>
            <a:spLocks noGrp="1"/>
          </p:cNvSpPr>
          <p:nvPr>
            <p:ph type="title"/>
          </p:nvPr>
        </p:nvSpPr>
        <p:spPr>
          <a:xfrm>
            <a:off x="444500" y="45720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Technical considerations for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vehicular </a:t>
            </a:r>
            <a:r>
              <a:rPr lang="en-US" sz="3200" dirty="0" err="1">
                <a:latin typeface="Times New Roman" panose="02020603050405020304" pitchFamily="18" charset="0"/>
                <a:cs typeface="Times New Roman" panose="02020603050405020304" pitchFamily="18" charset="0"/>
              </a:rPr>
              <a:t>OWC</a:t>
            </a:r>
            <a:r>
              <a:rPr lang="en-US" sz="3200" dirty="0">
                <a:latin typeface="Times New Roman" panose="02020603050405020304" pitchFamily="18" charset="0"/>
                <a:cs typeface="Times New Roman" panose="02020603050405020304" pitchFamily="18" charset="0"/>
              </a:rPr>
              <a:t>/OCC system </a:t>
            </a:r>
            <a:r>
              <a:rPr lang="en-US" sz="3200" dirty="0" smtClean="0">
                <a:latin typeface="Times New Roman" panose="02020603050405020304" pitchFamily="18" charset="0"/>
                <a:cs typeface="Times New Roman" panose="02020603050405020304" pitchFamily="18" charset="0"/>
              </a:rPr>
              <a:t>(3)</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1124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00200"/>
            <a:ext cx="8229600" cy="4525963"/>
          </a:xfrm>
        </p:spPr>
        <p:txBody>
          <a:bodyPr vert="horz" lIns="91440" tIns="45720" rIns="91440" bIns="45720" rtlCol="0">
            <a:normAutofit/>
          </a:bodyPr>
          <a:lstStyle/>
          <a:p>
            <a:pPr marL="0" indent="0" algn="just">
              <a:lnSpc>
                <a:spcPct val="130000"/>
              </a:lnSpc>
              <a:buNone/>
            </a:pPr>
            <a:r>
              <a:rPr lang="en-US" sz="1800" dirty="0" smtClean="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1</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A.-M. </a:t>
            </a:r>
            <a:r>
              <a:rPr lang="en-US" sz="1800" dirty="0" err="1">
                <a:latin typeface="Times New Roman" panose="02020603050405020304" pitchFamily="18" charset="0"/>
                <a:cs typeface="Times New Roman" panose="02020603050405020304" pitchFamily="18" charset="0"/>
              </a:rPr>
              <a:t>Cailean</a:t>
            </a:r>
            <a:r>
              <a:rPr lang="en-US" sz="1800" dirty="0">
                <a:latin typeface="Times New Roman" panose="02020603050405020304" pitchFamily="18" charset="0"/>
                <a:cs typeface="Times New Roman" panose="02020603050405020304" pitchFamily="18" charset="0"/>
              </a:rPr>
              <a:t>, and M. </a:t>
            </a:r>
            <a:r>
              <a:rPr lang="en-US" sz="1800" dirty="0" err="1">
                <a:latin typeface="Times New Roman" panose="02020603050405020304" pitchFamily="18" charset="0"/>
                <a:cs typeface="Times New Roman" panose="02020603050405020304" pitchFamily="18" charset="0"/>
              </a:rPr>
              <a:t>Dimian</a:t>
            </a:r>
            <a:r>
              <a:rPr lang="en-US" sz="1800" dirty="0">
                <a:latin typeface="Times New Roman" panose="02020603050405020304" pitchFamily="18" charset="0"/>
                <a:cs typeface="Times New Roman" panose="02020603050405020304" pitchFamily="18" charset="0"/>
              </a:rPr>
              <a:t>, "Current Challenges for Visible Light Communications Usage in Vehicular Applications: A Survey," IEEE Communications Surveys &amp; Tutorials, 2017. </a:t>
            </a:r>
            <a:endParaRPr lang="en-US" sz="1800" dirty="0" smtClean="0">
              <a:latin typeface="Times New Roman" panose="02020603050405020304" pitchFamily="18" charset="0"/>
              <a:cs typeface="Times New Roman" panose="02020603050405020304" pitchFamily="18" charset="0"/>
            </a:endParaRPr>
          </a:p>
          <a:p>
            <a:pPr marL="0" indent="0" algn="just">
              <a:lnSpc>
                <a:spcPct val="130000"/>
              </a:lnSpc>
              <a:buNone/>
            </a:pPr>
            <a:r>
              <a:rPr lang="en-US" sz="1800" dirty="0" smtClean="0">
                <a:latin typeface="Times New Roman" panose="02020603050405020304" pitchFamily="18" charset="0"/>
                <a:cs typeface="Times New Roman" panose="02020603050405020304" pitchFamily="18" charset="0"/>
              </a:rPr>
              <a:t>[2] Sridhar </a:t>
            </a:r>
            <a:r>
              <a:rPr lang="en-US" sz="1800" dirty="0" err="1">
                <a:latin typeface="Times New Roman" panose="02020603050405020304" pitchFamily="18" charset="0"/>
                <a:cs typeface="Times New Roman" panose="02020603050405020304" pitchFamily="18" charset="0"/>
              </a:rPr>
              <a:t>Rajagopal</a:t>
            </a:r>
            <a:r>
              <a:rPr lang="en-US" sz="1800" dirty="0">
                <a:latin typeface="Times New Roman" panose="02020603050405020304" pitchFamily="18" charset="0"/>
                <a:cs typeface="Times New Roman" panose="02020603050405020304" pitchFamily="18" charset="0"/>
              </a:rPr>
              <a:t>-Samsung Electronics, Richard D. Roberts-Intel and Sang </a:t>
            </a:r>
            <a:r>
              <a:rPr lang="en-US" sz="1800" dirty="0" err="1">
                <a:latin typeface="Times New Roman" panose="02020603050405020304" pitchFamily="18" charset="0"/>
                <a:cs typeface="Times New Roman" panose="02020603050405020304" pitchFamily="18" charset="0"/>
              </a:rPr>
              <a:t>Kyu</a:t>
            </a:r>
            <a:r>
              <a:rPr lang="en-US" sz="1800" dirty="0">
                <a:latin typeface="Times New Roman" panose="02020603050405020304" pitchFamily="18" charset="0"/>
                <a:cs typeface="Times New Roman" panose="02020603050405020304" pitchFamily="18" charset="0"/>
              </a:rPr>
              <a:t> Lim-</a:t>
            </a:r>
            <a:r>
              <a:rPr lang="en-US" sz="1800" dirty="0" err="1">
                <a:latin typeface="Times New Roman" panose="02020603050405020304" pitchFamily="18" charset="0"/>
                <a:cs typeface="Times New Roman" panose="02020603050405020304" pitchFamily="18" charset="0"/>
              </a:rPr>
              <a:t>ETRI</a:t>
            </a:r>
            <a:r>
              <a:rPr lang="en-US" sz="1800" dirty="0">
                <a:latin typeface="Times New Roman" panose="02020603050405020304" pitchFamily="18" charset="0"/>
                <a:cs typeface="Times New Roman" panose="02020603050405020304" pitchFamily="18" charset="0"/>
              </a:rPr>
              <a:t>, “IEEE 802.15.7 Visible Light Communication: Modulation and Dimming Support,” IEEE Communication Magazine, March 2012</a:t>
            </a:r>
            <a:r>
              <a:rPr lang="en-US" sz="1800" dirty="0" smtClean="0">
                <a:latin typeface="Times New Roman" panose="02020603050405020304" pitchFamily="18" charset="0"/>
                <a:cs typeface="Times New Roman" panose="02020603050405020304" pitchFamily="18" charset="0"/>
              </a:rPr>
              <a:t>.</a:t>
            </a:r>
          </a:p>
        </p:txBody>
      </p:sp>
      <p:sp>
        <p:nvSpPr>
          <p:cNvPr id="5"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References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2339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12693</TotalTime>
  <Words>516</Words>
  <Application>Microsoft Office PowerPoint</Application>
  <PresentationFormat>On-screen Show (4:3)</PresentationFormat>
  <Paragraphs>47</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맑은 고딕</vt:lpstr>
      <vt:lpstr>Arial</vt:lpstr>
      <vt:lpstr>Calibri</vt:lpstr>
      <vt:lpstr>Times New Roman</vt:lpstr>
      <vt:lpstr>Wingdings</vt:lpstr>
      <vt:lpstr>Office Theme</vt:lpstr>
      <vt:lpstr>PowerPoint Presentation</vt:lpstr>
      <vt:lpstr>PowerPoint Presentation</vt:lpstr>
      <vt:lpstr>Introduction</vt:lpstr>
      <vt:lpstr>Hybrid waveform for vehicular OWC/OCC system</vt:lpstr>
      <vt:lpstr>Technical considerations for  vehicular OWC/OCC system (1)</vt:lpstr>
      <vt:lpstr>PowerPoint Presentation</vt:lpstr>
      <vt:lpstr>Technical considerations for  vehicular OWC/OCC system (3)</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Minh Duc Thieu</cp:lastModifiedBy>
  <cp:revision>500</cp:revision>
  <cp:lastPrinted>2017-05-07T15:48:38Z</cp:lastPrinted>
  <dcterms:created xsi:type="dcterms:W3CDTF">2010-05-15T17:50:32Z</dcterms:created>
  <dcterms:modified xsi:type="dcterms:W3CDTF">2018-09-08T06:54:38Z</dcterms:modified>
</cp:coreProperties>
</file>