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7"/>
  </p:notesMasterIdLst>
  <p:handoutMasterIdLst>
    <p:handoutMasterId r:id="rId28"/>
  </p:handoutMasterIdLst>
  <p:sldIdLst>
    <p:sldId id="325" r:id="rId2"/>
    <p:sldId id="303" r:id="rId3"/>
    <p:sldId id="304" r:id="rId4"/>
    <p:sldId id="344" r:id="rId5"/>
    <p:sldId id="346" r:id="rId6"/>
    <p:sldId id="305" r:id="rId7"/>
    <p:sldId id="345" r:id="rId8"/>
    <p:sldId id="347" r:id="rId9"/>
    <p:sldId id="350" r:id="rId10"/>
    <p:sldId id="348" r:id="rId11"/>
    <p:sldId id="357" r:id="rId12"/>
    <p:sldId id="306" r:id="rId13"/>
    <p:sldId id="354" r:id="rId14"/>
    <p:sldId id="355" r:id="rId15"/>
    <p:sldId id="356" r:id="rId16"/>
    <p:sldId id="352" r:id="rId17"/>
    <p:sldId id="353" r:id="rId18"/>
    <p:sldId id="334" r:id="rId19"/>
    <p:sldId id="358" r:id="rId20"/>
    <p:sldId id="359" r:id="rId21"/>
    <p:sldId id="309" r:id="rId22"/>
    <p:sldId id="360" r:id="rId23"/>
    <p:sldId id="324" r:id="rId24"/>
    <p:sldId id="279" r:id="rId25"/>
    <p:sldId id="300" r:id="rId2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24" autoAdjust="0"/>
    <p:restoredTop sz="91995" autoAdjust="0"/>
  </p:normalViewPr>
  <p:slideViewPr>
    <p:cSldViewPr>
      <p:cViewPr>
        <p:scale>
          <a:sx n="74" d="100"/>
          <a:sy n="74" d="100"/>
        </p:scale>
        <p:origin x="-1560" y="-7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0418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10</a:t>
            </a:fld>
            <a:endParaRPr lang="en-US" altLang="en-US"/>
          </a:p>
        </p:txBody>
      </p:sp>
    </p:spTree>
    <p:extLst>
      <p:ext uri="{BB962C8B-B14F-4D97-AF65-F5344CB8AC3E}">
        <p14:creationId xmlns:p14="http://schemas.microsoft.com/office/powerpoint/2010/main" val="2998965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11</a:t>
            </a:fld>
            <a:endParaRPr lang="en-US" altLang="en-US"/>
          </a:p>
        </p:txBody>
      </p:sp>
    </p:spTree>
    <p:extLst>
      <p:ext uri="{BB962C8B-B14F-4D97-AF65-F5344CB8AC3E}">
        <p14:creationId xmlns:p14="http://schemas.microsoft.com/office/powerpoint/2010/main" val="807003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12</a:t>
            </a:fld>
            <a:endParaRPr lang="en-US" altLang="en-US"/>
          </a:p>
        </p:txBody>
      </p:sp>
    </p:spTree>
    <p:extLst>
      <p:ext uri="{BB962C8B-B14F-4D97-AF65-F5344CB8AC3E}">
        <p14:creationId xmlns:p14="http://schemas.microsoft.com/office/powerpoint/2010/main" val="4116889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13</a:t>
            </a:fld>
            <a:endParaRPr lang="en-US" altLang="en-US"/>
          </a:p>
        </p:txBody>
      </p:sp>
    </p:spTree>
    <p:extLst>
      <p:ext uri="{BB962C8B-B14F-4D97-AF65-F5344CB8AC3E}">
        <p14:creationId xmlns:p14="http://schemas.microsoft.com/office/powerpoint/2010/main" val="138794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14</a:t>
            </a:fld>
            <a:endParaRPr lang="en-US" altLang="en-US"/>
          </a:p>
        </p:txBody>
      </p:sp>
    </p:spTree>
    <p:extLst>
      <p:ext uri="{BB962C8B-B14F-4D97-AF65-F5344CB8AC3E}">
        <p14:creationId xmlns:p14="http://schemas.microsoft.com/office/powerpoint/2010/main" val="3264130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Times New Roman" panose="02020603050405020304" pitchFamily="18" charset="0"/>
              <a:ea typeface="+mn-ea"/>
              <a:cs typeface="+mn-cs"/>
            </a:endParaRP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15</a:t>
            </a:fld>
            <a:endParaRPr lang="en-US" altLang="en-US"/>
          </a:p>
        </p:txBody>
      </p:sp>
    </p:spTree>
    <p:extLst>
      <p:ext uri="{BB962C8B-B14F-4D97-AF65-F5344CB8AC3E}">
        <p14:creationId xmlns:p14="http://schemas.microsoft.com/office/powerpoint/2010/main" val="16755359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altLang="ko-KR" dirty="0" smtClean="0">
              <a:ea typeface="굴림" panose="020B0600000101010101" pitchFamily="50" charset="-127"/>
            </a:endParaRP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16</a:t>
            </a:fld>
            <a:endParaRPr lang="en-US" altLang="en-US"/>
          </a:p>
        </p:txBody>
      </p:sp>
    </p:spTree>
    <p:extLst>
      <p:ext uri="{BB962C8B-B14F-4D97-AF65-F5344CB8AC3E}">
        <p14:creationId xmlns:p14="http://schemas.microsoft.com/office/powerpoint/2010/main" val="3767994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endParaRPr lang="en-US" altLang="ko-KR" sz="1800"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17</a:t>
            </a:fld>
            <a:endParaRPr lang="en-US" altLang="en-US"/>
          </a:p>
        </p:txBody>
      </p:sp>
    </p:spTree>
    <p:extLst>
      <p:ext uri="{BB962C8B-B14F-4D97-AF65-F5344CB8AC3E}">
        <p14:creationId xmlns:p14="http://schemas.microsoft.com/office/powerpoint/2010/main" val="292607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33450" rtl="0" eaLnBrk="0" fontAlgn="base" latinLnBrk="0" hangingPunct="0">
              <a:lnSpc>
                <a:spcPct val="100000"/>
              </a:lnSpc>
              <a:spcBef>
                <a:spcPct val="30000"/>
              </a:spcBef>
              <a:spcAft>
                <a:spcPct val="0"/>
              </a:spcAft>
              <a:buClrTx/>
              <a:buSzTx/>
              <a:buFontTx/>
              <a:buChar char="-"/>
              <a:tabLst/>
              <a:defRPr/>
            </a:pPr>
            <a:endParaRPr lang="en-US" altLang="ko-KR" sz="1800"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18</a:t>
            </a:fld>
            <a:endParaRPr lang="en-US" altLang="en-US"/>
          </a:p>
        </p:txBody>
      </p:sp>
    </p:spTree>
    <p:extLst>
      <p:ext uri="{BB962C8B-B14F-4D97-AF65-F5344CB8AC3E}">
        <p14:creationId xmlns:p14="http://schemas.microsoft.com/office/powerpoint/2010/main" val="2590435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19</a:t>
            </a:fld>
            <a:endParaRPr lang="en-US" altLang="en-US"/>
          </a:p>
        </p:txBody>
      </p:sp>
    </p:spTree>
    <p:extLst>
      <p:ext uri="{BB962C8B-B14F-4D97-AF65-F5344CB8AC3E}">
        <p14:creationId xmlns:p14="http://schemas.microsoft.com/office/powerpoint/2010/main" val="288659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a:t>
            </a:fld>
            <a:endParaRPr lang="en-US" altLang="en-US"/>
          </a:p>
        </p:txBody>
      </p:sp>
    </p:spTree>
    <p:extLst>
      <p:ext uri="{BB962C8B-B14F-4D97-AF65-F5344CB8AC3E}">
        <p14:creationId xmlns:p14="http://schemas.microsoft.com/office/powerpoint/2010/main" val="602865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20</a:t>
            </a:fld>
            <a:endParaRPr lang="en-US" altLang="en-US"/>
          </a:p>
        </p:txBody>
      </p:sp>
    </p:spTree>
    <p:extLst>
      <p:ext uri="{BB962C8B-B14F-4D97-AF65-F5344CB8AC3E}">
        <p14:creationId xmlns:p14="http://schemas.microsoft.com/office/powerpoint/2010/main" val="24293278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33450" rtl="0" eaLnBrk="0" fontAlgn="base" latinLnBrk="0" hangingPunct="0">
              <a:lnSpc>
                <a:spcPct val="100000"/>
              </a:lnSpc>
              <a:spcBef>
                <a:spcPct val="30000"/>
              </a:spcBef>
              <a:spcAft>
                <a:spcPct val="0"/>
              </a:spcAft>
              <a:buClrTx/>
              <a:buSzTx/>
              <a:buFontTx/>
              <a:buChar char="-"/>
              <a:tabLst/>
              <a:defRPr/>
            </a:pPr>
            <a:endParaRPr lang="en-US" sz="1200" b="0" kern="1200" dirty="0" smtClean="0">
              <a:solidFill>
                <a:schemeClr val="tx1"/>
              </a:solidFill>
              <a:effectLst/>
              <a:latin typeface="Times New Roman" panose="02020603050405020304" pitchFamily="18" charset="0"/>
              <a:ea typeface="+mn-ea"/>
              <a:cs typeface="+mn-cs"/>
            </a:endParaRP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21</a:t>
            </a:fld>
            <a:endParaRPr lang="en-US" altLang="en-US"/>
          </a:p>
        </p:txBody>
      </p:sp>
    </p:spTree>
    <p:extLst>
      <p:ext uri="{BB962C8B-B14F-4D97-AF65-F5344CB8AC3E}">
        <p14:creationId xmlns:p14="http://schemas.microsoft.com/office/powerpoint/2010/main" val="31531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33450" rtl="0" eaLnBrk="0" fontAlgn="base" latinLnBrk="0" hangingPunct="0">
              <a:lnSpc>
                <a:spcPct val="100000"/>
              </a:lnSpc>
              <a:spcBef>
                <a:spcPct val="30000"/>
              </a:spcBef>
              <a:spcAft>
                <a:spcPct val="0"/>
              </a:spcAft>
              <a:buClrTx/>
              <a:buSzTx/>
              <a:buFontTx/>
              <a:buChar char="-"/>
              <a:tabLst/>
              <a:defRPr/>
            </a:pPr>
            <a:endParaRPr lang="en-US" sz="1200" b="0" kern="1200" dirty="0" smtClean="0">
              <a:solidFill>
                <a:schemeClr val="tx1"/>
              </a:solidFill>
              <a:effectLst/>
              <a:latin typeface="Times New Roman" panose="02020603050405020304" pitchFamily="18" charset="0"/>
              <a:ea typeface="+mn-ea"/>
              <a:cs typeface="+mn-cs"/>
            </a:endParaRPr>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22</a:t>
            </a:fld>
            <a:endParaRPr lang="en-US" altLang="en-US"/>
          </a:p>
        </p:txBody>
      </p:sp>
    </p:spTree>
    <p:extLst>
      <p:ext uri="{BB962C8B-B14F-4D97-AF65-F5344CB8AC3E}">
        <p14:creationId xmlns:p14="http://schemas.microsoft.com/office/powerpoint/2010/main" val="8229647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23</a:t>
            </a:fld>
            <a:endParaRPr lang="en-US" altLang="en-US"/>
          </a:p>
        </p:txBody>
      </p:sp>
    </p:spTree>
    <p:extLst>
      <p:ext uri="{BB962C8B-B14F-4D97-AF65-F5344CB8AC3E}">
        <p14:creationId xmlns:p14="http://schemas.microsoft.com/office/powerpoint/2010/main" val="3055152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D792947-7E61-4BD5-A4E6-D98741BF0C02}" type="slidenum">
              <a:rPr lang="en-US" altLang="en-US" smtClean="0"/>
              <a:pPr/>
              <a:t>24</a:t>
            </a:fld>
            <a:endParaRPr lang="en-US" altLang="en-US"/>
          </a:p>
        </p:txBody>
      </p:sp>
    </p:spTree>
    <p:extLst>
      <p:ext uri="{BB962C8B-B14F-4D97-AF65-F5344CB8AC3E}">
        <p14:creationId xmlns:p14="http://schemas.microsoft.com/office/powerpoint/2010/main" val="341250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3</a:t>
            </a:fld>
            <a:endParaRPr lang="en-US" altLang="en-US"/>
          </a:p>
        </p:txBody>
      </p:sp>
    </p:spTree>
    <p:extLst>
      <p:ext uri="{BB962C8B-B14F-4D97-AF65-F5344CB8AC3E}">
        <p14:creationId xmlns:p14="http://schemas.microsoft.com/office/powerpoint/2010/main" val="2591133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4</a:t>
            </a:fld>
            <a:endParaRPr lang="en-US" altLang="en-US"/>
          </a:p>
        </p:txBody>
      </p:sp>
    </p:spTree>
    <p:extLst>
      <p:ext uri="{BB962C8B-B14F-4D97-AF65-F5344CB8AC3E}">
        <p14:creationId xmlns:p14="http://schemas.microsoft.com/office/powerpoint/2010/main" val="159971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5</a:t>
            </a:fld>
            <a:endParaRPr lang="en-US" altLang="en-US"/>
          </a:p>
        </p:txBody>
      </p:sp>
    </p:spTree>
    <p:extLst>
      <p:ext uri="{BB962C8B-B14F-4D97-AF65-F5344CB8AC3E}">
        <p14:creationId xmlns:p14="http://schemas.microsoft.com/office/powerpoint/2010/main" val="1380759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6</a:t>
            </a:fld>
            <a:endParaRPr lang="en-US" altLang="en-US"/>
          </a:p>
        </p:txBody>
      </p:sp>
    </p:spTree>
    <p:extLst>
      <p:ext uri="{BB962C8B-B14F-4D97-AF65-F5344CB8AC3E}">
        <p14:creationId xmlns:p14="http://schemas.microsoft.com/office/powerpoint/2010/main" val="1931284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7</a:t>
            </a:fld>
            <a:endParaRPr lang="en-US" altLang="en-US"/>
          </a:p>
        </p:txBody>
      </p:sp>
    </p:spTree>
    <p:extLst>
      <p:ext uri="{BB962C8B-B14F-4D97-AF65-F5344CB8AC3E}">
        <p14:creationId xmlns:p14="http://schemas.microsoft.com/office/powerpoint/2010/main" val="918346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8</a:t>
            </a:fld>
            <a:endParaRPr lang="en-US" altLang="en-US"/>
          </a:p>
        </p:txBody>
      </p:sp>
    </p:spTree>
    <p:extLst>
      <p:ext uri="{BB962C8B-B14F-4D97-AF65-F5344CB8AC3E}">
        <p14:creationId xmlns:p14="http://schemas.microsoft.com/office/powerpoint/2010/main" val="3397111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9</a:t>
            </a:fld>
            <a:endParaRPr lang="en-US" altLang="en-US"/>
          </a:p>
        </p:txBody>
      </p:sp>
    </p:spTree>
    <p:extLst>
      <p:ext uri="{BB962C8B-B14F-4D97-AF65-F5344CB8AC3E}">
        <p14:creationId xmlns:p14="http://schemas.microsoft.com/office/powerpoint/2010/main" val="3863379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15-18-0414-03-004w</a:t>
            </a:r>
            <a:endParaRPr lang="en-US" altLang="en-US" sz="1400" b="1" dirty="0"/>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2"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15-18-0414-03-004w</a:t>
            </a:r>
            <a:endParaRPr lang="en-US" altLang="en-US" sz="1400" b="1"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15-18-0414-03-004w</a:t>
            </a:r>
            <a:endParaRPr lang="en-US" altLang="en-US" sz="1400" b="1" dirty="0"/>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685800" y="6475412"/>
            <a:ext cx="7924800" cy="158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September 2018</a:t>
            </a:r>
            <a:endParaRPr lang="en-US" altLang="en-US" dirty="0"/>
          </a:p>
        </p:txBody>
      </p:sp>
      <p:sp>
        <p:nvSpPr>
          <p:cNvPr id="12" name="Rectangle 7"/>
          <p:cNvSpPr>
            <a:spLocks noChangeArrowheads="1"/>
          </p:cNvSpPr>
          <p:nvPr userDrawn="1"/>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15-18-0414-03-004w</a:t>
            </a:r>
            <a:endParaRPr lang="en-US" altLang="en-US" sz="1400" b="1" dirty="0"/>
          </a:p>
        </p:txBody>
      </p:sp>
      <p:sp>
        <p:nvSpPr>
          <p:cNvPr id="10"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September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Kookmin University</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ko-KR" smtClean="0"/>
              <a:t>September 2018</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Kookmin University</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4"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15-18-0414-03-004w</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228600" y="838200"/>
            <a:ext cx="8763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802.15 Working Group for Low Power Wide Area Network (LPWAN)</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 </a:t>
            </a:r>
            <a:r>
              <a:rPr lang="en-US" altLang="en-US" sz="1600" dirty="0"/>
              <a:t>Proposal of  New Spectrum for </a:t>
            </a:r>
            <a:r>
              <a:rPr lang="en-US" altLang="ko-KR" sz="1600" dirty="0"/>
              <a:t>LECIM</a:t>
            </a:r>
            <a:r>
              <a:rPr lang="ko-KR" altLang="en-US" sz="1600" dirty="0"/>
              <a:t> </a:t>
            </a:r>
            <a:r>
              <a:rPr lang="en-US" altLang="ko-KR" sz="1600" dirty="0"/>
              <a:t>FSK extension </a:t>
            </a:r>
          </a:p>
          <a:p>
            <a:r>
              <a:rPr lang="en-US" altLang="en-US" sz="1600" b="1" dirty="0"/>
              <a:t>Date Submitted: </a:t>
            </a:r>
            <a:r>
              <a:rPr lang="en-US" altLang="en-US" sz="1600" dirty="0"/>
              <a:t>September, 2018	</a:t>
            </a:r>
          </a:p>
          <a:p>
            <a:r>
              <a:rPr lang="en-US" altLang="en-US" sz="1600" b="1" dirty="0"/>
              <a:t>Source:</a:t>
            </a:r>
            <a:r>
              <a:rPr lang="en-US" altLang="en-US" sz="1600" dirty="0"/>
              <a:t> Thang Nguyen, </a:t>
            </a:r>
            <a:r>
              <a:rPr lang="en-US" altLang="en-US" sz="1600" dirty="0" err="1"/>
              <a:t>Yeong</a:t>
            </a:r>
            <a:r>
              <a:rPr lang="en-US" altLang="en-US" sz="1600" dirty="0"/>
              <a:t> Min Jang, </a:t>
            </a:r>
            <a:r>
              <a:rPr lang="en-US" altLang="en-US" sz="1600" dirty="0" err="1"/>
              <a:t>Sangsung</a:t>
            </a:r>
            <a:r>
              <a:rPr lang="en-US" altLang="en-US" sz="1600" dirty="0"/>
              <a:t> Choi*	</a:t>
            </a:r>
          </a:p>
          <a:p>
            <a:r>
              <a:rPr lang="en-US" altLang="en-US" sz="1600" dirty="0"/>
              <a:t>              Company: </a:t>
            </a:r>
            <a:r>
              <a:rPr lang="en-US" altLang="en-US" sz="1600" dirty="0" err="1"/>
              <a:t>Kookmin</a:t>
            </a:r>
            <a:r>
              <a:rPr lang="en-US" altLang="en-US" sz="1600" dirty="0"/>
              <a:t> University, </a:t>
            </a:r>
            <a:r>
              <a:rPr lang="en-US" altLang="en-US" sz="1600" dirty="0" err="1"/>
              <a:t>Woosong</a:t>
            </a:r>
            <a:r>
              <a:rPr lang="en-US" altLang="en-US" sz="1600" dirty="0"/>
              <a:t> University*</a:t>
            </a:r>
          </a:p>
          <a:p>
            <a:r>
              <a:rPr lang="en-US" altLang="en-US" sz="1600" b="1" dirty="0"/>
              <a:t>Address</a:t>
            </a:r>
          </a:p>
          <a:p>
            <a:r>
              <a:rPr lang="en-US" altLang="en-US" sz="1600" dirty="0"/>
              <a:t>Voice: +82-2-910-5068</a:t>
            </a:r>
          </a:p>
          <a:p>
            <a:r>
              <a:rPr lang="en-US" altLang="en-US" sz="1600" dirty="0"/>
              <a:t>FAX: +82-2-910-4449</a:t>
            </a:r>
          </a:p>
          <a:p>
            <a:r>
              <a:rPr lang="en-US" altLang="en-US" sz="1600" dirty="0"/>
              <a:t>E-Mail: yjang@kookmin.ac.kr	</a:t>
            </a:r>
          </a:p>
          <a:p>
            <a:pPr>
              <a:spcBef>
                <a:spcPts val="600"/>
              </a:spcBef>
              <a:spcAft>
                <a:spcPts val="600"/>
              </a:spcAft>
            </a:pPr>
            <a:r>
              <a:rPr lang="en-US" altLang="en-US" sz="1600" b="1" dirty="0"/>
              <a:t>Re:[]</a:t>
            </a:r>
            <a:endParaRPr lang="en-US" altLang="en-US" sz="1600" dirty="0"/>
          </a:p>
          <a:p>
            <a:pPr>
              <a:spcBef>
                <a:spcPts val="600"/>
              </a:spcBef>
              <a:spcAft>
                <a:spcPts val="600"/>
              </a:spcAft>
            </a:pPr>
            <a:r>
              <a:rPr lang="en-US" altLang="en-US" sz="1600" b="1" dirty="0"/>
              <a:t>Abstract: </a:t>
            </a:r>
            <a:r>
              <a:rPr lang="en-US" altLang="en-US" sz="1600" dirty="0"/>
              <a:t>Propose to add a lower data-rate and a narrow band FSK PHY for new spectrum in Korea</a:t>
            </a:r>
            <a:r>
              <a:rPr lang="en-US" altLang="en-US" sz="1600" b="1" dirty="0"/>
              <a:t> </a:t>
            </a:r>
          </a:p>
          <a:p>
            <a:pPr>
              <a:spcBef>
                <a:spcPts val="600"/>
              </a:spcBef>
              <a:spcAft>
                <a:spcPts val="600"/>
              </a:spcAft>
            </a:pPr>
            <a:r>
              <a:rPr lang="en-US" altLang="en-US" sz="1600" b="1" dirty="0"/>
              <a:t>Purpose: 	E</a:t>
            </a:r>
            <a:r>
              <a:rPr lang="en-US" altLang="en-US" sz="1600" dirty="0"/>
              <a:t>xtend the IEEE 802.15.4k standard</a:t>
            </a:r>
          </a:p>
          <a:p>
            <a:pPr algn="just"/>
            <a:r>
              <a:rPr lang="en-US" altLang="en-US" sz="1600" b="1" dirty="0">
                <a:solidFill>
                  <a:schemeClr val="tx2"/>
                </a:solidFill>
              </a:rPr>
              <a:t>Notice:</a:t>
            </a:r>
            <a:r>
              <a:rPr lang="en-US" altLang="en-US" sz="1600" dirty="0">
                <a:solidFill>
                  <a:schemeClr val="tx2"/>
                </a:solidFill>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802.15.	</a:t>
            </a:r>
          </a:p>
        </p:txBody>
      </p:sp>
      <p:sp>
        <p:nvSpPr>
          <p:cNvPr id="2" name="Date Placeholder 1"/>
          <p:cNvSpPr>
            <a:spLocks noGrp="1"/>
          </p:cNvSpPr>
          <p:nvPr>
            <p:ph type="dt" sz="half" idx="2"/>
          </p:nvPr>
        </p:nvSpPr>
        <p:spPr>
          <a:xfrm>
            <a:off x="685800" y="378281"/>
            <a:ext cx="1600200" cy="215444"/>
          </a:xfrm>
        </p:spPr>
        <p:txBody>
          <a:bodyPr/>
          <a:lstStyle/>
          <a:p>
            <a:pPr>
              <a:defRPr/>
            </a:pPr>
            <a:r>
              <a:rPr lang="en-US" altLang="en-US" smtClean="0"/>
              <a:t>September 2018</a:t>
            </a:r>
            <a:endParaRPr lang="en-US" altLang="en-US" dirty="0"/>
          </a:p>
        </p:txBody>
      </p:sp>
    </p:spTree>
    <p:extLst>
      <p:ext uri="{BB962C8B-B14F-4D97-AF65-F5344CB8AC3E}">
        <p14:creationId xmlns:p14="http://schemas.microsoft.com/office/powerpoint/2010/main" val="2977287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altLang="ko-KR" sz="2800" b="1" dirty="0"/>
              <a:t>Extension proposal #1</a:t>
            </a:r>
            <a:endParaRPr lang="en-US" sz="2800" b="1"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10" name="표 9"/>
          <p:cNvGraphicFramePr>
            <a:graphicFrameLocks noGrp="1"/>
          </p:cNvGraphicFramePr>
          <p:nvPr>
            <p:extLst>
              <p:ext uri="{D42A27DB-BD31-4B8C-83A1-F6EECF244321}">
                <p14:modId xmlns:p14="http://schemas.microsoft.com/office/powerpoint/2010/main" val="868932096"/>
              </p:ext>
            </p:extLst>
          </p:nvPr>
        </p:nvGraphicFramePr>
        <p:xfrm>
          <a:off x="1020535" y="4429601"/>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 xmlns:a16="http://schemas.microsoft.com/office/drawing/2014/main" val="20000"/>
                    </a:ext>
                  </a:extLst>
                </a:gridCol>
                <a:gridCol w="1712321">
                  <a:extLst>
                    <a:ext uri="{9D8B030D-6E8A-4147-A177-3AD203B41FA5}">
                      <a16:colId xmlns="" xmlns:a16="http://schemas.microsoft.com/office/drawing/2014/main" val="20001"/>
                    </a:ext>
                  </a:extLst>
                </a:gridCol>
                <a:gridCol w="1435826">
                  <a:extLst>
                    <a:ext uri="{9D8B030D-6E8A-4147-A177-3AD203B41FA5}">
                      <a16:colId xmlns="" xmlns:a16="http://schemas.microsoft.com/office/drawing/2014/main" val="20002"/>
                    </a:ext>
                  </a:extLst>
                </a:gridCol>
                <a:gridCol w="1423853">
                  <a:extLst>
                    <a:ext uri="{9D8B030D-6E8A-4147-A177-3AD203B41FA5}">
                      <a16:colId xmlns="" xmlns:a16="http://schemas.microsoft.com/office/drawing/2014/main" val="20003"/>
                    </a:ext>
                  </a:extLst>
                </a:gridCol>
                <a:gridCol w="1447799">
                  <a:extLst>
                    <a:ext uri="{9D8B030D-6E8A-4147-A177-3AD203B41FA5}">
                      <a16:colId xmlns="" xmlns:a16="http://schemas.microsoft.com/office/drawing/2014/main" val="20004"/>
                    </a:ext>
                  </a:extLst>
                </a:gridCol>
              </a:tblGrid>
              <a:tr h="450802">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extLst>
                  <a:ext uri="{0D108BD9-81ED-4DB2-BD59-A6C34878D82A}">
                    <a16:rowId xmlns=""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37.5kbps</a:t>
                      </a:r>
                      <a:endParaRPr lang="ko-KR" altLang="en-US" sz="1400" dirty="0"/>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extLst>
                  <a:ext uri="{0D108BD9-81ED-4DB2-BD59-A6C34878D82A}">
                    <a16:rowId xmlns=""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extLst>
                  <a:ext uri="{0D108BD9-81ED-4DB2-BD59-A6C34878D82A}">
                    <a16:rowId xmlns=""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tc>
                  <a:txBody>
                    <a:bodyPr/>
                    <a:lstStyle/>
                    <a:p>
                      <a:pPr latinLnBrk="1"/>
                      <a:r>
                        <a:rPr lang="en-US" altLang="ko-KR" sz="1400" dirty="0"/>
                        <a:t>100/200KHz</a:t>
                      </a:r>
                      <a:endParaRPr lang="ko-KR" altLang="en-US" sz="1400" dirty="0"/>
                    </a:p>
                  </a:txBody>
                  <a:tcPr anchor="ctr" anchorCtr="1"/>
                </a:tc>
                <a:extLst>
                  <a:ext uri="{0D108BD9-81ED-4DB2-BD59-A6C34878D82A}">
                    <a16:rowId xmlns="" xmlns:a16="http://schemas.microsoft.com/office/drawing/2014/main" val="10004"/>
                  </a:ext>
                </a:extLst>
              </a:tr>
            </a:tbl>
          </a:graphicData>
        </a:graphic>
      </p:graphicFrame>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10</a:t>
            </a:fld>
            <a:endParaRPr lang="en-US" altLang="en-US"/>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776377" y="1593168"/>
            <a:ext cx="7848600" cy="26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Current Data-rates in FSK </a:t>
            </a:r>
            <a:r>
              <a:rPr lang="en-US" altLang="ko-KR" sz="2000" dirty="0" smtClean="0"/>
              <a:t>LECIM(2) </a:t>
            </a:r>
            <a:endParaRPr lang="en-US" altLang="ko-KR" sz="2000" dirty="0"/>
          </a:p>
          <a:p>
            <a:pPr marL="630238" lvl="1" indent="-268288">
              <a:spcBef>
                <a:spcPts val="600"/>
              </a:spcBef>
              <a:buFont typeface="Arial" panose="020B0604020202020204" pitchFamily="34" charset="0"/>
              <a:buChar char="•"/>
            </a:pPr>
            <a:r>
              <a:rPr lang="en-US" altLang="ko-KR" sz="2000" dirty="0" smtClean="0"/>
              <a:t>3 </a:t>
            </a:r>
            <a:r>
              <a:rPr lang="en-US" altLang="ko-KR" sz="2000" dirty="0"/>
              <a:t>data-rate modes are provided for all other bands</a:t>
            </a:r>
          </a:p>
          <a:p>
            <a:pPr marL="982663" lvl="1" indent="-352425">
              <a:spcBef>
                <a:spcPts val="600"/>
              </a:spcBef>
              <a:buFont typeface="Wingdings" panose="05000000000000000000" pitchFamily="2" charset="2"/>
              <a:buChar char="ü"/>
            </a:pPr>
            <a:r>
              <a:rPr lang="en-US" altLang="ko-KR" sz="2000" dirty="0"/>
              <a:t>37.5Kbps with modulation </a:t>
            </a:r>
            <a:r>
              <a:rPr lang="en-US" altLang="ko-KR" sz="2000" dirty="0" smtClean="0"/>
              <a:t>index 0.5</a:t>
            </a:r>
            <a:endParaRPr lang="en-US" altLang="ko-KR" sz="2000" dirty="0"/>
          </a:p>
          <a:p>
            <a:pPr marL="982663" lvl="1" indent="-352425">
              <a:spcBef>
                <a:spcPts val="600"/>
              </a:spcBef>
              <a:buFont typeface="Wingdings" panose="05000000000000000000" pitchFamily="2" charset="2"/>
              <a:buChar char="ü"/>
            </a:pPr>
            <a:r>
              <a:rPr lang="en-US" altLang="ko-KR" sz="2000" dirty="0"/>
              <a:t>25Kbps with modulation index </a:t>
            </a:r>
            <a:r>
              <a:rPr lang="en-US" altLang="ko-KR" sz="2000" dirty="0" smtClean="0"/>
              <a:t>1.0</a:t>
            </a:r>
          </a:p>
          <a:p>
            <a:pPr marL="982663" lvl="1" indent="-352425">
              <a:spcBef>
                <a:spcPts val="600"/>
              </a:spcBef>
              <a:buFont typeface="Wingdings" panose="05000000000000000000" pitchFamily="2" charset="2"/>
              <a:buChar char="ü"/>
            </a:pPr>
            <a:r>
              <a:rPr lang="en-US" altLang="ko-KR" sz="2000" dirty="0" smtClean="0"/>
              <a:t>12.5Kbps </a:t>
            </a:r>
            <a:r>
              <a:rPr lang="en-US" altLang="ko-KR" sz="2000" dirty="0"/>
              <a:t>with modulation index </a:t>
            </a:r>
            <a:r>
              <a:rPr lang="en-US" altLang="ko-KR" sz="2000" dirty="0" smtClean="0"/>
              <a:t>2.</a:t>
            </a:r>
          </a:p>
          <a:p>
            <a:pPr marL="630238" lvl="1" indent="-354013">
              <a:spcBef>
                <a:spcPts val="600"/>
              </a:spcBef>
              <a:buFont typeface="Arial" panose="020B0604020202020204" pitchFamily="34" charset="0"/>
              <a:buChar char="•"/>
            </a:pPr>
            <a:r>
              <a:rPr lang="en-US" altLang="ko-KR" sz="2000" dirty="0" smtClean="0"/>
              <a:t>Either </a:t>
            </a:r>
            <a:r>
              <a:rPr lang="en-US" altLang="ko-KR" sz="2000" dirty="0"/>
              <a:t>100kHz or 200kHz channel spacing may be used as permitted by local regulations.</a:t>
            </a:r>
          </a:p>
          <a:p>
            <a:pPr marL="982663" lvl="1" indent="-620713">
              <a:spcBef>
                <a:spcPts val="600"/>
              </a:spcBef>
              <a:buFont typeface="Arial" panose="020B0604020202020204" pitchFamily="34" charset="0"/>
              <a:buChar char="•"/>
            </a:pPr>
            <a:endParaRPr lang="en-US" altLang="ko-KR" sz="2000" dirty="0"/>
          </a:p>
        </p:txBody>
      </p:sp>
      <p:sp>
        <p:nvSpPr>
          <p:cNvPr id="3" name="Date Placeholder 2"/>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41603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11</a:t>
            </a:fld>
            <a:endParaRPr lang="en-US" altLang="en-US"/>
          </a:p>
        </p:txBody>
      </p:sp>
      <p:pic>
        <p:nvPicPr>
          <p:cNvPr id="7" name="그림 6"/>
          <p:cNvPicPr>
            <a:picLocks noChangeAspect="1"/>
          </p:cNvPicPr>
          <p:nvPr/>
        </p:nvPicPr>
        <p:blipFill>
          <a:blip r:embed="rId3"/>
          <a:stretch>
            <a:fillRect/>
          </a:stretch>
        </p:blipFill>
        <p:spPr>
          <a:xfrm>
            <a:off x="1905000" y="3276600"/>
            <a:ext cx="4667250" cy="2694185"/>
          </a:xfrm>
          <a:prstGeom prst="rect">
            <a:avLst/>
          </a:prstGeom>
        </p:spPr>
      </p:pic>
      <p:sp>
        <p:nvSpPr>
          <p:cNvPr id="3" name="Date Placeholder 2"/>
          <p:cNvSpPr>
            <a:spLocks noGrp="1"/>
          </p:cNvSpPr>
          <p:nvPr>
            <p:ph type="dt" sz="half" idx="10"/>
          </p:nvPr>
        </p:nvSpPr>
        <p:spPr/>
        <p:txBody>
          <a:bodyPr/>
          <a:lstStyle/>
          <a:p>
            <a:r>
              <a:rPr lang="en-US" altLang="ko-KR" smtClean="0"/>
              <a:t>September 2018</a:t>
            </a:r>
            <a:endParaRPr lang="en-US" altLang="en-US" dirty="0"/>
          </a:p>
        </p:txBody>
      </p:sp>
      <p:sp>
        <p:nvSpPr>
          <p:cNvPr id="9" name="Titel 1"/>
          <p:cNvSpPr>
            <a:spLocks noGrp="1"/>
          </p:cNvSpPr>
          <p:nvPr>
            <p:ph type="title"/>
          </p:nvPr>
        </p:nvSpPr>
        <p:spPr>
          <a:xfrm>
            <a:off x="685800" y="838199"/>
            <a:ext cx="7772400" cy="754969"/>
          </a:xfrm>
        </p:spPr>
        <p:txBody>
          <a:bodyPr/>
          <a:lstStyle/>
          <a:p>
            <a:r>
              <a:rPr lang="en-US" altLang="ko-KR" sz="2800" b="1" dirty="0"/>
              <a:t>Extension proposal #1</a:t>
            </a:r>
            <a:endParaRPr lang="en-US" sz="2800" b="1" dirty="0">
              <a:latin typeface="+mn-lt"/>
            </a:endParaRPr>
          </a:p>
        </p:txBody>
      </p:sp>
      <p:sp>
        <p:nvSpPr>
          <p:cNvPr id="11"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864637" y="1731950"/>
            <a:ext cx="7593563" cy="164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nl-NL" altLang="ko-KR" sz="2000" dirty="0" smtClean="0"/>
              <a:t>LECIM </a:t>
            </a:r>
            <a:r>
              <a:rPr lang="nl-NL" altLang="ko-KR" sz="2000" dirty="0"/>
              <a:t>FSK Operating Mode IE</a:t>
            </a:r>
            <a:endParaRPr lang="en-US" altLang="ko-KR" sz="2000" dirty="0" smtClean="0"/>
          </a:p>
          <a:p>
            <a:pPr marL="536575" lvl="1" indent="-180975">
              <a:buFont typeface="Arial" panose="020B0604020202020204" pitchFamily="34" charset="0"/>
              <a:buChar char="•"/>
            </a:pPr>
            <a:r>
              <a:rPr lang="en-US" altLang="ko-KR" sz="2000" dirty="0" smtClean="0"/>
              <a:t>As defined in table 7.31, there is only 1 filed value reserved, add optional PHY as defined in table below </a:t>
            </a:r>
            <a:endParaRPr lang="en-US" altLang="ko-KR" sz="2000" dirty="0"/>
          </a:p>
        </p:txBody>
      </p:sp>
    </p:spTree>
    <p:extLst>
      <p:ext uri="{BB962C8B-B14F-4D97-AF65-F5344CB8AC3E}">
        <p14:creationId xmlns:p14="http://schemas.microsoft.com/office/powerpoint/2010/main" val="1863306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9" name="표 8"/>
          <p:cNvGraphicFramePr>
            <a:graphicFrameLocks noGrp="1"/>
          </p:cNvGraphicFramePr>
          <p:nvPr>
            <p:extLst>
              <p:ext uri="{D42A27DB-BD31-4B8C-83A1-F6EECF244321}">
                <p14:modId xmlns:p14="http://schemas.microsoft.com/office/powerpoint/2010/main" val="1089790341"/>
              </p:ext>
            </p:extLst>
          </p:nvPr>
        </p:nvGraphicFramePr>
        <p:xfrm>
          <a:off x="1181100" y="3200400"/>
          <a:ext cx="6705599" cy="2590800"/>
        </p:xfrm>
        <a:graphic>
          <a:graphicData uri="http://schemas.openxmlformats.org/drawingml/2006/table">
            <a:tbl>
              <a:tblPr firstRow="1" bandRow="1">
                <a:tableStyleId>{21E4AEA4-8DFA-4A89-87EB-49C32662AFE0}</a:tableStyleId>
              </a:tblPr>
              <a:tblGrid>
                <a:gridCol w="1267441">
                  <a:extLst>
                    <a:ext uri="{9D8B030D-6E8A-4147-A177-3AD203B41FA5}">
                      <a16:colId xmlns="" xmlns:a16="http://schemas.microsoft.com/office/drawing/2014/main" val="20000"/>
                    </a:ext>
                  </a:extLst>
                </a:gridCol>
                <a:gridCol w="1155618">
                  <a:extLst>
                    <a:ext uri="{9D8B030D-6E8A-4147-A177-3AD203B41FA5}">
                      <a16:colId xmlns="" xmlns:a16="http://schemas.microsoft.com/office/drawing/2014/main" val="20001"/>
                    </a:ext>
                  </a:extLst>
                </a:gridCol>
                <a:gridCol w="1082140">
                  <a:extLst>
                    <a:ext uri="{9D8B030D-6E8A-4147-A177-3AD203B41FA5}">
                      <a16:colId xmlns="" xmlns:a16="http://schemas.microsoft.com/office/drawing/2014/main" val="20002"/>
                    </a:ext>
                  </a:extLst>
                </a:gridCol>
                <a:gridCol w="1066800">
                  <a:extLst>
                    <a:ext uri="{9D8B030D-6E8A-4147-A177-3AD203B41FA5}">
                      <a16:colId xmlns="" xmlns:a16="http://schemas.microsoft.com/office/drawing/2014/main" val="20003"/>
                    </a:ext>
                  </a:extLst>
                </a:gridCol>
                <a:gridCol w="1066800">
                  <a:extLst>
                    <a:ext uri="{9D8B030D-6E8A-4147-A177-3AD203B41FA5}">
                      <a16:colId xmlns="" xmlns:a16="http://schemas.microsoft.com/office/drawing/2014/main" val="20004"/>
                    </a:ext>
                  </a:extLst>
                </a:gridCol>
                <a:gridCol w="1066800">
                  <a:extLst>
                    <a:ext uri="{9D8B030D-6E8A-4147-A177-3AD203B41FA5}">
                      <a16:colId xmlns="" xmlns:a16="http://schemas.microsoft.com/office/drawing/2014/main" val="20005"/>
                    </a:ext>
                  </a:extLst>
                </a:gridCol>
              </a:tblGrid>
              <a:tr h="221433">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#3</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Operating Mode #4</a:t>
                      </a:r>
                      <a:endParaRPr lang="ko-KR" altLang="en-US" sz="1400" dirty="0">
                        <a:solidFill>
                          <a:srgbClr val="FF0000"/>
                        </a:solidFill>
                      </a:endParaRPr>
                    </a:p>
                  </a:txBody>
                  <a:tcPr/>
                </a:tc>
                <a:extLst>
                  <a:ext uri="{0D108BD9-81ED-4DB2-BD59-A6C34878D82A}">
                    <a16:rowId xmlns="" xmlns:a16="http://schemas.microsoft.com/office/drawing/2014/main" val="10000"/>
                  </a:ext>
                </a:extLst>
              </a:tr>
              <a:tr h="221433">
                <a:tc rowSpan="4">
                  <a:txBody>
                    <a:bodyPr/>
                    <a:lstStyle/>
                    <a:p>
                      <a:pPr algn="ctr" latinLnBrk="1"/>
                      <a:r>
                        <a:rPr lang="en-US" altLang="ko-KR" sz="1400" dirty="0"/>
                        <a:t>For all other bands</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algn="ctr" latinLnBrk="1"/>
                      <a:r>
                        <a:rPr lang="en-US" altLang="ko-KR" sz="1400" dirty="0"/>
                        <a:t>37.5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25.0</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t>12.5</a:t>
                      </a:r>
                    </a:p>
                    <a:p>
                      <a:pPr algn="ctr" latinLnBrk="1"/>
                      <a:r>
                        <a:rPr lang="en-US" altLang="ko-KR" sz="1400" dirty="0"/>
                        <a:t>(kbps)</a:t>
                      </a:r>
                      <a:endParaRPr lang="ko-KR" altLang="en-US" sz="1400" dirty="0"/>
                    </a:p>
                  </a:txBody>
                  <a:tcPr anchor="ctr" anchorCtr="1"/>
                </a:tc>
                <a:tc>
                  <a:txBody>
                    <a:bodyPr/>
                    <a:lstStyle/>
                    <a:p>
                      <a:pPr algn="ctr" latinLnBrk="1"/>
                      <a:r>
                        <a:rPr lang="en-US" altLang="ko-KR" sz="1400" dirty="0">
                          <a:solidFill>
                            <a:srgbClr val="FF0000"/>
                          </a:solidFill>
                        </a:rPr>
                        <a:t>6.25</a:t>
                      </a:r>
                    </a:p>
                    <a:p>
                      <a:pPr algn="ctr" latinLnBrk="1"/>
                      <a:r>
                        <a:rPr lang="en-US" altLang="ko-KR" sz="1400" dirty="0">
                          <a:solidFill>
                            <a:srgbClr val="FF0000"/>
                          </a:solidFill>
                        </a:rPr>
                        <a:t>(kbps)</a:t>
                      </a:r>
                      <a:endParaRPr lang="ko-KR" altLang="en-US" sz="1400" dirty="0">
                        <a:solidFill>
                          <a:srgbClr val="FF0000"/>
                        </a:solidFill>
                      </a:endParaRPr>
                    </a:p>
                  </a:txBody>
                  <a:tcPr anchor="ctr" anchorCtr="1"/>
                </a:tc>
                <a:extLst>
                  <a:ext uri="{0D108BD9-81ED-4DB2-BD59-A6C34878D82A}">
                    <a16:rowId xmlns=""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solidFill>
                            <a:srgbClr val="FF0000"/>
                          </a:solidFill>
                        </a:rPr>
                        <a:t>2-FSK</a:t>
                      </a:r>
                    </a:p>
                    <a:p>
                      <a:pPr latinLnBrk="1"/>
                      <a:r>
                        <a:rPr lang="en-US" altLang="ko-KR" sz="1400" dirty="0">
                          <a:solidFill>
                            <a:srgbClr val="FF0000"/>
                          </a:solidFill>
                        </a:rPr>
                        <a:t>P-FSK</a:t>
                      </a:r>
                      <a:endParaRPr lang="ko-KR" altLang="en-US" sz="1400" dirty="0">
                        <a:solidFill>
                          <a:srgbClr val="FF0000"/>
                        </a:solidFill>
                      </a:endParaRPr>
                    </a:p>
                  </a:txBody>
                  <a:tcPr anchor="ctr" anchorCtr="1"/>
                </a:tc>
                <a:extLst>
                  <a:ext uri="{0D108BD9-81ED-4DB2-BD59-A6C34878D82A}">
                    <a16:rowId xmlns=""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latinLnBrk="1"/>
                      <a:r>
                        <a:rPr lang="en-US" altLang="ko-KR" sz="1400" dirty="0"/>
                        <a:t>1.0</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2.0</a:t>
                      </a:r>
                      <a:endParaRPr lang="ko-KR" altLang="en-US" sz="1400" dirty="0"/>
                    </a:p>
                  </a:txBody>
                  <a:tcPr anchor="ctr" anchorCtr="1"/>
                </a:tc>
                <a:tc>
                  <a:txBody>
                    <a:bodyPr/>
                    <a:lstStyle/>
                    <a:p>
                      <a:pPr latinLnBrk="1"/>
                      <a:r>
                        <a:rPr lang="en-US" altLang="ko-KR" sz="1400" dirty="0">
                          <a:solidFill>
                            <a:srgbClr val="FF0000"/>
                          </a:solidFill>
                        </a:rPr>
                        <a:t>2.0</a:t>
                      </a:r>
                    </a:p>
                  </a:txBody>
                  <a:tcPr anchor="ctr" anchorCtr="1"/>
                </a:tc>
                <a:extLst>
                  <a:ext uri="{0D108BD9-81ED-4DB2-BD59-A6C34878D82A}">
                    <a16:rowId xmlns=""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100/200</a:t>
                      </a:r>
                    </a:p>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t>100/200</a:t>
                      </a:r>
                    </a:p>
                    <a:p>
                      <a:pPr algn="ctr" latinLnBrk="1"/>
                      <a:r>
                        <a:rPr lang="en-US" altLang="ko-KR" sz="1400" dirty="0"/>
                        <a:t>(KHz)</a:t>
                      </a:r>
                      <a:endParaRPr lang="ko-KR" altLang="en-US" sz="1400" dirty="0"/>
                    </a:p>
                  </a:txBody>
                  <a:tcPr anchor="ctr" anchorCtr="1"/>
                </a:tc>
                <a:tc>
                  <a:txBody>
                    <a:bodyPr/>
                    <a:lstStyle/>
                    <a:p>
                      <a:pPr algn="ctr" latinLnBrk="1"/>
                      <a:r>
                        <a:rPr lang="en-US" altLang="ko-KR" sz="1400" dirty="0">
                          <a:solidFill>
                            <a:srgbClr val="FF0000"/>
                          </a:solidFill>
                        </a:rPr>
                        <a:t>100/200</a:t>
                      </a:r>
                    </a:p>
                    <a:p>
                      <a:pPr algn="ctr" latinLnBrk="1"/>
                      <a:r>
                        <a:rPr lang="en-US" altLang="ko-KR" sz="1400" dirty="0">
                          <a:solidFill>
                            <a:srgbClr val="FF0000"/>
                          </a:solidFill>
                        </a:rPr>
                        <a:t>(KHz)</a:t>
                      </a:r>
                      <a:endParaRPr lang="ko-KR" altLang="en-US" sz="1400" dirty="0">
                        <a:solidFill>
                          <a:srgbClr val="FF0000"/>
                        </a:solidFill>
                      </a:endParaRPr>
                    </a:p>
                  </a:txBody>
                  <a:tcPr anchor="ctr" anchorCtr="1"/>
                </a:tc>
                <a:extLst>
                  <a:ext uri="{0D108BD9-81ED-4DB2-BD59-A6C34878D82A}">
                    <a16:rowId xmlns="" xmlns:a16="http://schemas.microsoft.com/office/drawing/2014/main" val="10004"/>
                  </a:ext>
                </a:extLst>
              </a:tr>
            </a:tbl>
          </a:graphicData>
        </a:graphic>
      </p:graphicFrame>
      <p:sp>
        <p:nvSpPr>
          <p:cNvPr id="3" name="직사각형 2"/>
          <p:cNvSpPr/>
          <p:nvPr/>
        </p:nvSpPr>
        <p:spPr>
          <a:xfrm>
            <a:off x="838200" y="6019800"/>
            <a:ext cx="8839200" cy="369332"/>
          </a:xfrm>
          <a:prstGeom prst="rect">
            <a:avLst/>
          </a:prstGeom>
        </p:spPr>
        <p:txBody>
          <a:bodyPr wrap="square">
            <a:spAutoFit/>
          </a:bodyPr>
          <a:lstStyle/>
          <a:p>
            <a:r>
              <a:rPr lang="ko-KR" altLang="en-US" sz="1800" dirty="0"/>
              <a:t>The nominal frequency deviation, fdev, shall be (symbol rate × modulation index)/2. </a:t>
            </a:r>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09600" y="1571397"/>
            <a:ext cx="7848600" cy="117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Additional lower data-rate modes in FSK LECIM</a:t>
            </a:r>
            <a:r>
              <a:rPr lang="ko-KR" altLang="en-US" sz="2000" dirty="0"/>
              <a:t> </a:t>
            </a:r>
            <a:r>
              <a:rPr lang="en-US" altLang="ko-KR" sz="2000" dirty="0"/>
              <a:t>PHY </a:t>
            </a:r>
          </a:p>
          <a:p>
            <a:pPr marL="536575" lvl="1" indent="-180975">
              <a:buFont typeface="Arial" panose="020B0604020202020204" pitchFamily="34" charset="0"/>
              <a:buChar char="•"/>
            </a:pPr>
            <a:r>
              <a:rPr lang="en-US" altLang="ko-KR" sz="2000" dirty="0"/>
              <a:t> Add 6.25Kbps with modulation index 2.0</a:t>
            </a:r>
          </a:p>
          <a:p>
            <a:pPr marL="536575" lvl="1" indent="-180975">
              <a:buFont typeface="Arial" panose="020B0604020202020204" pitchFamily="34" charset="0"/>
              <a:buChar char="•"/>
            </a:pPr>
            <a:r>
              <a:rPr lang="en-US" altLang="ko-KR" sz="2000" dirty="0"/>
              <a:t>Expect to improve 3dB of sensitivity compare to 12.5Kbps without changing modulation scheme</a:t>
            </a:r>
          </a:p>
        </p:txBody>
      </p:sp>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12</a:t>
            </a:fld>
            <a:endParaRPr lang="en-US" altLang="en-US"/>
          </a:p>
        </p:txBody>
      </p:sp>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78872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09600" y="1571396"/>
            <a:ext cx="8001000" cy="3000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kern="0" dirty="0">
                <a:solidFill>
                  <a:prstClr val="black"/>
                </a:solidFill>
                <a:ea typeface="HY견고딕" panose="02030600000101010101" pitchFamily="18" charset="-127"/>
              </a:rPr>
              <a:t>Current spectrum in Korea</a:t>
            </a:r>
            <a:endParaRPr lang="en-US" altLang="ko-KR" sz="2000" dirty="0">
              <a:ea typeface="HY견고딕" panose="02030600000101010101" pitchFamily="18" charset="-127"/>
            </a:endParaRPr>
          </a:p>
          <a:p>
            <a:pPr marL="342900" lvl="1" indent="-74613">
              <a:spcBef>
                <a:spcPts val="600"/>
              </a:spcBef>
              <a:buFont typeface="Arial" panose="020B0604020202020204" pitchFamily="34" charset="0"/>
              <a:buChar char="•"/>
            </a:pPr>
            <a:r>
              <a:rPr lang="en-US" altLang="ko-KR" sz="2000" dirty="0"/>
              <a:t> 917~923.5MHz Band</a:t>
            </a:r>
          </a:p>
          <a:p>
            <a:pPr lvl="1">
              <a:spcBef>
                <a:spcPts val="600"/>
              </a:spcBef>
              <a:buFont typeface="Wingdings" panose="05000000000000000000" pitchFamily="2" charset="2"/>
              <a:buChar char="ü"/>
            </a:pPr>
            <a:r>
              <a:rPr lang="en-US" altLang="ko-KR" sz="2000" dirty="0"/>
              <a:t>32 channels with channel band width 200KHz (fixed center frequency)</a:t>
            </a:r>
          </a:p>
          <a:p>
            <a:pPr lvl="1">
              <a:spcBef>
                <a:spcPts val="600"/>
              </a:spcBef>
              <a:buFont typeface="Wingdings" panose="05000000000000000000" pitchFamily="2" charset="2"/>
              <a:buChar char="ü"/>
            </a:pPr>
            <a:r>
              <a:rPr lang="en-US" altLang="ko-KR" sz="2000" dirty="0" smtClean="0"/>
              <a:t>Different </a:t>
            </a:r>
            <a:r>
              <a:rPr lang="en-US" altLang="ko-KR" sz="2000" dirty="0"/>
              <a:t>radiated power limits depend on service</a:t>
            </a:r>
          </a:p>
          <a:p>
            <a:pPr lvl="2">
              <a:spcBef>
                <a:spcPts val="0"/>
              </a:spcBef>
              <a:buFont typeface="Wingdings" panose="05000000000000000000" pitchFamily="2" charset="2"/>
              <a:buChar char="§"/>
            </a:pPr>
            <a:r>
              <a:rPr lang="en-US" altLang="ko-KR" sz="2000" dirty="0"/>
              <a:t>CH.1, 3, 4, 6, 7, 9, 10, 12, 13, 15, 16, 18  ≤ 3mW</a:t>
            </a:r>
          </a:p>
          <a:p>
            <a:pPr lvl="2">
              <a:spcBef>
                <a:spcPts val="0"/>
              </a:spcBef>
              <a:buFont typeface="Wingdings" panose="05000000000000000000" pitchFamily="2" charset="2"/>
              <a:buChar char="§"/>
            </a:pPr>
            <a:r>
              <a:rPr lang="en-US" altLang="ko-KR" sz="2000" dirty="0"/>
              <a:t>CH. 2, 5, 8, 11, 14, 17, 19, 20~25 ≤ 10mW</a:t>
            </a:r>
          </a:p>
          <a:p>
            <a:pPr lvl="2">
              <a:spcBef>
                <a:spcPts val="0"/>
              </a:spcBef>
              <a:buFont typeface="Wingdings" panose="05000000000000000000" pitchFamily="2" charset="2"/>
              <a:buChar char="§"/>
            </a:pPr>
            <a:r>
              <a:rPr lang="en-US" altLang="ko-KR" sz="2000" dirty="0"/>
              <a:t>CH. 26 ~ 32 ≤  25mW</a:t>
            </a:r>
          </a:p>
          <a:p>
            <a:pPr lvl="1">
              <a:spcBef>
                <a:spcPts val="600"/>
              </a:spcBef>
              <a:buFont typeface="Wingdings" panose="05000000000000000000" pitchFamily="2" charset="2"/>
              <a:buChar char="ü"/>
            </a:pPr>
            <a:r>
              <a:rPr lang="en-US" altLang="ko-KR" sz="2000" dirty="0"/>
              <a:t>Must use Duty Cycle or LBT or Frequency Hopping</a:t>
            </a:r>
          </a:p>
          <a:p>
            <a:pPr marL="268287" lvl="1" indent="0">
              <a:spcBef>
                <a:spcPts val="600"/>
              </a:spcBef>
              <a:buNone/>
            </a:pPr>
            <a:endParaRPr lang="en-US" altLang="ko-KR" sz="2000"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13</a:t>
            </a:fld>
            <a:endParaRPr lang="en-US" altLang="en-US"/>
          </a:p>
        </p:txBody>
      </p:sp>
      <p:pic>
        <p:nvPicPr>
          <p:cNvPr id="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740165"/>
            <a:ext cx="7620000" cy="1735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94321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09600" y="1571396"/>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kern="0" dirty="0">
                <a:solidFill>
                  <a:prstClr val="black"/>
                </a:solidFill>
                <a:ea typeface="ＭＳ Ｐゴシック"/>
              </a:rPr>
              <a:t>New spectrum in Korea</a:t>
            </a:r>
            <a:endParaRPr lang="en-US" altLang="ko-KR" sz="2000" dirty="0"/>
          </a:p>
          <a:p>
            <a:pPr marL="342900" lvl="1" indent="-74613">
              <a:spcBef>
                <a:spcPts val="1200"/>
              </a:spcBef>
              <a:buFont typeface="Arial" panose="020B0604020202020204" pitchFamily="34" charset="0"/>
              <a:buChar char="•"/>
            </a:pPr>
            <a:r>
              <a:rPr lang="en-US" altLang="ko-KR" sz="2000" dirty="0"/>
              <a:t> 262~264MHz band</a:t>
            </a:r>
          </a:p>
          <a:p>
            <a:pPr lvl="1"/>
            <a:r>
              <a:rPr lang="en-US" altLang="ko-KR" sz="2000" dirty="0"/>
              <a:t>General bandwidth: channel spacing 200 kHz</a:t>
            </a:r>
          </a:p>
          <a:p>
            <a:pPr lvl="1"/>
            <a:r>
              <a:rPr lang="en-US" altLang="ko-KR" sz="2000" dirty="0"/>
              <a:t>Narrow bandwidth: can use channel spacing 12.5 kHz for </a:t>
            </a:r>
            <a:r>
              <a:rPr lang="en-US" altLang="ko-KR" sz="2000" dirty="0" err="1"/>
              <a:t>IoT</a:t>
            </a:r>
            <a:r>
              <a:rPr lang="en-US" altLang="ko-KR" sz="2000" dirty="0"/>
              <a:t> services</a:t>
            </a:r>
          </a:p>
          <a:p>
            <a:pPr lvl="1"/>
            <a:r>
              <a:rPr lang="en-US" altLang="ko-KR" sz="2000" dirty="0"/>
              <a:t>Must use duty cycle </a:t>
            </a:r>
          </a:p>
          <a:p>
            <a:pPr marL="268287" lvl="1" indent="0">
              <a:spcBef>
                <a:spcPts val="1200"/>
              </a:spcBef>
              <a:buNone/>
            </a:pPr>
            <a:endParaRPr lang="en-US" altLang="ko-KR" sz="2000" dirty="0"/>
          </a:p>
        </p:txBody>
      </p:sp>
      <p:grpSp>
        <p:nvGrpSpPr>
          <p:cNvPr id="9" name="Group 9"/>
          <p:cNvGrpSpPr/>
          <p:nvPr/>
        </p:nvGrpSpPr>
        <p:grpSpPr>
          <a:xfrm>
            <a:off x="547687" y="4114800"/>
            <a:ext cx="8201025" cy="1954143"/>
            <a:chOff x="547687" y="4370457"/>
            <a:chExt cx="8201025" cy="1954143"/>
          </a:xfrm>
        </p:grpSpPr>
        <p:pic>
          <p:nvPicPr>
            <p:cNvPr id="11" name="그림 4"/>
            <p:cNvPicPr>
              <a:picLocks noChangeAspect="1"/>
            </p:cNvPicPr>
            <p:nvPr/>
          </p:nvPicPr>
          <p:blipFill>
            <a:blip r:embed="rId3"/>
            <a:stretch>
              <a:fillRect/>
            </a:stretch>
          </p:blipFill>
          <p:spPr>
            <a:xfrm>
              <a:off x="547687" y="4648200"/>
              <a:ext cx="8201025" cy="1676400"/>
            </a:xfrm>
            <a:prstGeom prst="rect">
              <a:avLst/>
            </a:prstGeom>
          </p:spPr>
        </p:pic>
        <p:sp>
          <p:nvSpPr>
            <p:cNvPr id="12" name="TextBox 11"/>
            <p:cNvSpPr txBox="1"/>
            <p:nvPr/>
          </p:nvSpPr>
          <p:spPr>
            <a:xfrm>
              <a:off x="762000" y="4370457"/>
              <a:ext cx="3188693" cy="353943"/>
            </a:xfrm>
            <a:prstGeom prst="rect">
              <a:avLst/>
            </a:prstGeom>
            <a:noFill/>
          </p:spPr>
          <p:txBody>
            <a:bodyPr wrap="none" rtlCol="0">
              <a:spAutoFit/>
            </a:bodyPr>
            <a:lstStyle/>
            <a:p>
              <a:r>
                <a:rPr lang="en-US" sz="1700" dirty="0">
                  <a:latin typeface="+mn-lt"/>
                </a:rPr>
                <a:t>12.5 KHz/channel * 16 channel</a:t>
              </a:r>
            </a:p>
          </p:txBody>
        </p:sp>
        <p:sp>
          <p:nvSpPr>
            <p:cNvPr id="13" name="TextBox 12"/>
            <p:cNvSpPr txBox="1"/>
            <p:nvPr/>
          </p:nvSpPr>
          <p:spPr>
            <a:xfrm>
              <a:off x="3934274" y="4675257"/>
              <a:ext cx="3114955" cy="353943"/>
            </a:xfrm>
            <a:prstGeom prst="rect">
              <a:avLst/>
            </a:prstGeom>
            <a:noFill/>
          </p:spPr>
          <p:txBody>
            <a:bodyPr wrap="none" rtlCol="0">
              <a:spAutoFit/>
            </a:bodyPr>
            <a:lstStyle/>
            <a:p>
              <a:r>
                <a:rPr lang="en-US" sz="1700" dirty="0">
                  <a:latin typeface="+mn-lt"/>
                </a:rPr>
                <a:t>200 KHz/channel * 9 channels</a:t>
              </a:r>
            </a:p>
          </p:txBody>
        </p:sp>
      </p:gr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6024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712237" y="1767455"/>
            <a:ext cx="8077200" cy="22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a narrowband FSK LECIM PHY in 262~ 264MHz</a:t>
            </a:r>
          </a:p>
          <a:p>
            <a:pPr marL="609600" lvl="1" indent="-255588">
              <a:spcBef>
                <a:spcPts val="600"/>
              </a:spcBef>
              <a:buFont typeface="Arial" panose="020B0604020202020204" pitchFamily="34" charset="0"/>
              <a:buChar char="•"/>
            </a:pPr>
            <a:r>
              <a:rPr lang="en-US" altLang="ko-KR" sz="2000" dirty="0"/>
              <a:t>2 lower data-rates: 2.4kbps and 4.8Kbps</a:t>
            </a:r>
          </a:p>
          <a:p>
            <a:pPr marL="354012" lvl="1" indent="0">
              <a:spcBef>
                <a:spcPts val="600"/>
              </a:spcBef>
              <a:buNone/>
            </a:pPr>
            <a:r>
              <a:rPr lang="en-US" altLang="ko-KR" sz="2000" dirty="0"/>
              <a:t>   - 2.4Kbps with modulation index 2.0</a:t>
            </a:r>
          </a:p>
          <a:p>
            <a:pPr marL="354012" lvl="1" indent="0">
              <a:spcBef>
                <a:spcPts val="600"/>
              </a:spcBef>
              <a:buNone/>
            </a:pPr>
            <a:r>
              <a:rPr lang="en-US" altLang="ko-KR" sz="2000" dirty="0"/>
              <a:t>   - 4.8Kbps with modulation index 1.0</a:t>
            </a:r>
          </a:p>
          <a:p>
            <a:pPr marL="541338" lvl="1" indent="-274638">
              <a:spcBef>
                <a:spcPts val="600"/>
              </a:spcBef>
              <a:buFont typeface="Arial" panose="020B0604020202020204" pitchFamily="34" charset="0"/>
              <a:buChar char="•"/>
            </a:pPr>
            <a:r>
              <a:rPr lang="en-US" altLang="ko-KR" sz="2000" dirty="0"/>
              <a:t>12.5KHz channel </a:t>
            </a:r>
            <a:r>
              <a:rPr lang="en-US" altLang="ko-KR" sz="2000" dirty="0" smtClean="0"/>
              <a:t>spacing</a:t>
            </a:r>
            <a:endParaRPr lang="en-US" altLang="ko-KR" sz="2000" dirty="0"/>
          </a:p>
        </p:txBody>
      </p:sp>
      <p:graphicFrame>
        <p:nvGraphicFramePr>
          <p:cNvPr id="14" name="표 13"/>
          <p:cNvGraphicFramePr>
            <a:graphicFrameLocks noGrp="1"/>
          </p:cNvGraphicFramePr>
          <p:nvPr>
            <p:extLst>
              <p:ext uri="{D42A27DB-BD31-4B8C-83A1-F6EECF244321}">
                <p14:modId xmlns:p14="http://schemas.microsoft.com/office/powerpoint/2010/main" val="2737848607"/>
              </p:ext>
            </p:extLst>
          </p:nvPr>
        </p:nvGraphicFramePr>
        <p:xfrm>
          <a:off x="1300841" y="4038600"/>
          <a:ext cx="7179130" cy="1766889"/>
        </p:xfrm>
        <a:graphic>
          <a:graphicData uri="http://schemas.openxmlformats.org/drawingml/2006/table">
            <a:tbl>
              <a:tblPr firstRow="1" bandRow="1">
                <a:tableStyleId>{21E4AEA4-8DFA-4A89-87EB-49C32662AFE0}</a:tableStyleId>
              </a:tblPr>
              <a:tblGrid>
                <a:gridCol w="1159331">
                  <a:extLst>
                    <a:ext uri="{9D8B030D-6E8A-4147-A177-3AD203B41FA5}">
                      <a16:colId xmlns="" xmlns:a16="http://schemas.microsoft.com/office/drawing/2014/main" val="20000"/>
                    </a:ext>
                  </a:extLst>
                </a:gridCol>
                <a:gridCol w="1820634">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2217965">
                  <a:extLst>
                    <a:ext uri="{9D8B030D-6E8A-4147-A177-3AD203B41FA5}">
                      <a16:colId xmlns="" xmlns:a16="http://schemas.microsoft.com/office/drawing/2014/main" val="20003"/>
                    </a:ext>
                  </a:extLst>
                </a:gridCol>
              </a:tblGrid>
              <a:tr h="547689">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 xmlns:a16="http://schemas.microsoft.com/office/drawing/2014/main" val="10000"/>
                  </a:ext>
                </a:extLst>
              </a:tr>
              <a:tr h="221433">
                <a:tc rowSpan="4">
                  <a:txBody>
                    <a:bodyPr/>
                    <a:lstStyle/>
                    <a:p>
                      <a:pPr algn="ctr" latinLnBrk="1"/>
                      <a:r>
                        <a:rPr lang="en-US" altLang="ko-KR" sz="1400" dirty="0">
                          <a:solidFill>
                            <a:srgbClr val="FF0000"/>
                          </a:solidFill>
                        </a:rPr>
                        <a:t>262~264</a:t>
                      </a:r>
                    </a:p>
                    <a:p>
                      <a:pPr algn="ctr" latinLnBrk="1"/>
                      <a:r>
                        <a:rPr lang="en-US" altLang="ko-KR" sz="1400" dirty="0">
                          <a:solidFill>
                            <a:srgbClr val="FF0000"/>
                          </a:solidFill>
                        </a:rPr>
                        <a:t>(MHz)</a:t>
                      </a:r>
                      <a:endParaRPr lang="ko-KR" altLang="en-US" sz="1400" dirty="0">
                        <a:solidFill>
                          <a:srgbClr val="FF0000"/>
                        </a:solidFill>
                      </a:endParaRPr>
                    </a:p>
                  </a:txBody>
                  <a:tcPr anchor="ctr" anchorCtr="1"/>
                </a:tc>
                <a:tc>
                  <a:txBody>
                    <a:bodyPr/>
                    <a:lstStyle/>
                    <a:p>
                      <a:pPr algn="ctr" latinLnBrk="1"/>
                      <a:r>
                        <a:rPr lang="en-US" altLang="ko-KR" sz="1400" dirty="0">
                          <a:solidFill>
                            <a:schemeClr val="tx1"/>
                          </a:solidFill>
                        </a:rPr>
                        <a:t>Data-rate </a:t>
                      </a:r>
                    </a:p>
                  </a:txBody>
                  <a:tcPr anchor="ctr" anchorCtr="1"/>
                </a:tc>
                <a:tc>
                  <a:txBody>
                    <a:bodyPr/>
                    <a:lstStyle/>
                    <a:p>
                      <a:pPr latinLnBrk="1"/>
                      <a:r>
                        <a:rPr lang="en-US" altLang="ko-KR" sz="1400" dirty="0">
                          <a:solidFill>
                            <a:srgbClr val="FF0000"/>
                          </a:solidFill>
                        </a:rPr>
                        <a:t>2.4kbps</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4.8kbps</a:t>
                      </a:r>
                      <a:endParaRPr lang="ko-KR" altLang="en-US" sz="1400" dirty="0">
                        <a:solidFill>
                          <a:srgbClr val="FF0000"/>
                        </a:solidFill>
                      </a:endParaRPr>
                    </a:p>
                  </a:txBody>
                  <a:tcPr anchor="ctr" anchorCtr="1"/>
                </a:tc>
                <a:extLst>
                  <a:ext uri="{0D108BD9-81ED-4DB2-BD59-A6C34878D82A}">
                    <a16:rowId xmlns=""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GFSK</a:t>
                      </a:r>
                      <a:endParaRPr lang="ko-KR" altLang="en-US" sz="1400" dirty="0">
                        <a:solidFill>
                          <a:srgbClr val="FF0000"/>
                        </a:solidFill>
                      </a:endParaRPr>
                    </a:p>
                  </a:txBody>
                  <a:tcPr anchor="ctr" anchorCtr="1"/>
                </a:tc>
                <a:extLst>
                  <a:ext uri="{0D108BD9-81ED-4DB2-BD59-A6C34878D82A}">
                    <a16:rowId xmlns=""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Modulation Index</a:t>
                      </a:r>
                      <a:endParaRPr lang="ko-KR" altLang="en-US" sz="1400" dirty="0">
                        <a:solidFill>
                          <a:schemeClr val="tx1"/>
                        </a:solidFill>
                      </a:endParaRPr>
                    </a:p>
                  </a:txBody>
                  <a:tcPr anchor="ctr" anchorCtr="1"/>
                </a:tc>
                <a:tc>
                  <a:txBody>
                    <a:bodyPr/>
                    <a:lstStyle/>
                    <a:p>
                      <a:pPr latinLnBrk="1"/>
                      <a:r>
                        <a:rPr lang="en-US" altLang="ko-KR" sz="1400" dirty="0">
                          <a:solidFill>
                            <a:srgbClr val="FF0000"/>
                          </a:solidFill>
                        </a:rPr>
                        <a:t>2</a:t>
                      </a:r>
                      <a:endParaRPr lang="ko-KR" altLang="en-US" sz="1400" dirty="0">
                        <a:solidFill>
                          <a:srgbClr val="FF0000"/>
                        </a:solidFill>
                      </a:endParaRPr>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solidFill>
                            <a:srgbClr val="FF0000"/>
                          </a:solidFill>
                        </a:rPr>
                        <a:t>1.0</a:t>
                      </a:r>
                      <a:endParaRPr lang="ko-KR" altLang="en-US" sz="1400" dirty="0">
                        <a:solidFill>
                          <a:srgbClr val="FF0000"/>
                        </a:solidFill>
                      </a:endParaRPr>
                    </a:p>
                  </a:txBody>
                  <a:tcPr anchor="ctr" anchorCtr="1"/>
                </a:tc>
                <a:extLst>
                  <a:ext uri="{0D108BD9-81ED-4DB2-BD59-A6C34878D82A}">
                    <a16:rowId xmlns=""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solidFill>
                            <a:schemeClr val="tx1"/>
                          </a:solidFill>
                        </a:rPr>
                        <a:t>Channel Spacing</a:t>
                      </a: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tc>
                  <a:txBody>
                    <a:bodyPr/>
                    <a:lstStyle/>
                    <a:p>
                      <a:pPr latinLnBrk="1"/>
                      <a:r>
                        <a:rPr lang="en-US" altLang="ko-KR" sz="1400" dirty="0">
                          <a:solidFill>
                            <a:srgbClr val="FF0000"/>
                          </a:solidFill>
                        </a:rPr>
                        <a:t>12.5KHz</a:t>
                      </a:r>
                      <a:endParaRPr lang="ko-KR" altLang="en-US" sz="1400" dirty="0">
                        <a:solidFill>
                          <a:srgbClr val="FF0000"/>
                        </a:solidFill>
                      </a:endParaRPr>
                    </a:p>
                  </a:txBody>
                  <a:tcPr anchor="ctr" anchorCtr="1"/>
                </a:tc>
                <a:extLst>
                  <a:ext uri="{0D108BD9-81ED-4DB2-BD59-A6C34878D82A}">
                    <a16:rowId xmlns="" xmlns:a16="http://schemas.microsoft.com/office/drawing/2014/main" val="10004"/>
                  </a:ext>
                </a:extLst>
              </a:tr>
            </a:tbl>
          </a:graphicData>
        </a:graphic>
      </p:graphicFrame>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88982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45543" y="1837642"/>
            <a:ext cx="7848600" cy="2924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 Packet format in LECIM</a:t>
            </a:r>
          </a:p>
          <a:p>
            <a:pPr marL="536575" lvl="1" indent="-180975">
              <a:spcBef>
                <a:spcPts val="1200"/>
              </a:spcBef>
              <a:buFont typeface="Arial" panose="020B0604020202020204" pitchFamily="34" charset="0"/>
              <a:buChar char="•"/>
            </a:pPr>
            <a:r>
              <a:rPr lang="en-US" altLang="ko-KR" sz="2000" dirty="0"/>
              <a:t>Each packet has a header called a synchronization header (SHR) that performs synchronization, followed by the body of the packet (PHR and PSDU) that contains the data.</a:t>
            </a:r>
          </a:p>
          <a:p>
            <a:pPr marL="717550" lvl="1" indent="-182563">
              <a:spcBef>
                <a:spcPts val="1200"/>
              </a:spcBef>
              <a:buFont typeface="Wingdings" panose="05000000000000000000" pitchFamily="2" charset="2"/>
              <a:buChar char="ü"/>
            </a:pPr>
            <a:r>
              <a:rPr lang="en-US" altLang="ko-KR" sz="2000" dirty="0"/>
              <a:t> </a:t>
            </a:r>
            <a:r>
              <a:rPr lang="en-US" altLang="ko-KR" sz="2000" dirty="0" smtClean="0"/>
              <a:t>SHR</a:t>
            </a:r>
            <a:r>
              <a:rPr lang="en-US" altLang="ko-KR" sz="2000" dirty="0"/>
              <a:t>: Preamble &amp; SFD</a:t>
            </a:r>
          </a:p>
          <a:p>
            <a:pPr marL="801688" lvl="1" indent="-266700">
              <a:spcBef>
                <a:spcPts val="1200"/>
              </a:spcBef>
              <a:buFont typeface="Wingdings" panose="05000000000000000000" pitchFamily="2" charset="2"/>
              <a:buChar char="ü"/>
            </a:pPr>
            <a:r>
              <a:rPr lang="en-US" altLang="ko-KR" sz="2000" dirty="0" smtClean="0"/>
              <a:t>Once </a:t>
            </a:r>
            <a:r>
              <a:rPr lang="en-US" altLang="ko-KR" sz="2000" dirty="0"/>
              <a:t>the </a:t>
            </a:r>
            <a:r>
              <a:rPr lang="en-US" altLang="ko-KR" sz="2000" dirty="0" smtClean="0"/>
              <a:t>SFD </a:t>
            </a:r>
            <a:r>
              <a:rPr lang="en-US" altLang="ko-KR" sz="2000" dirty="0"/>
              <a:t>contained in SHR</a:t>
            </a:r>
            <a:r>
              <a:rPr lang="en-US" altLang="ko-KR" sz="2000" dirty="0" smtClean="0"/>
              <a:t> </a:t>
            </a:r>
            <a:r>
              <a:rPr lang="en-US" altLang="ko-KR" sz="2000" dirty="0"/>
              <a:t>is detected, the subsequent recovery process of PHR and PSDU bits can be performed   </a:t>
            </a:r>
          </a:p>
          <a:p>
            <a:pPr marL="355600" lvl="1" indent="0">
              <a:spcBef>
                <a:spcPts val="1200"/>
              </a:spcBef>
              <a:buNone/>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698500" lvl="2" indent="0">
              <a:spcBef>
                <a:spcPts val="600"/>
              </a:spcBef>
              <a:buSzPct val="80000"/>
              <a:buNone/>
            </a:pPr>
            <a:endParaRPr lang="en-US" altLang="ko-KR" sz="1900" dirty="0"/>
          </a:p>
          <a:p>
            <a:pPr marL="536400" lvl="2" indent="-285750">
              <a:spcBef>
                <a:spcPts val="1200"/>
              </a:spcBef>
              <a:buSzPct val="100000"/>
              <a:buFont typeface="Arial" panose="020B0604020202020204" pitchFamily="34" charset="0"/>
              <a:buChar char="•"/>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16</a:t>
            </a:fld>
            <a:endParaRPr lang="en-US" altLang="en-US"/>
          </a:p>
        </p:txBody>
      </p:sp>
      <p:pic>
        <p:nvPicPr>
          <p:cNvPr id="6" name="Picture 5"/>
          <p:cNvPicPr>
            <a:picLocks noChangeAspect="1"/>
          </p:cNvPicPr>
          <p:nvPr/>
        </p:nvPicPr>
        <p:blipFill>
          <a:blip r:embed="rId3"/>
          <a:stretch>
            <a:fillRect/>
          </a:stretch>
        </p:blipFill>
        <p:spPr>
          <a:xfrm>
            <a:off x="824156" y="4800600"/>
            <a:ext cx="7571888" cy="932769"/>
          </a:xfrm>
          <a:prstGeom prst="rect">
            <a:avLst/>
          </a:prstGeom>
        </p:spPr>
      </p:pic>
      <p:sp>
        <p:nvSpPr>
          <p:cNvPr id="7" name="Date Placeholder 6"/>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2134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567906" y="1578791"/>
            <a:ext cx="8118894" cy="2529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a:t> Synchronization performance at low SNR</a:t>
            </a:r>
          </a:p>
          <a:p>
            <a:pPr marL="536575" lvl="1" indent="-180975">
              <a:spcBef>
                <a:spcPts val="600"/>
              </a:spcBef>
              <a:buFont typeface="Arial" panose="020B0604020202020204" pitchFamily="34" charset="0"/>
              <a:buChar char="•"/>
            </a:pPr>
            <a:r>
              <a:rPr lang="en-US" altLang="ko-KR" sz="2000" dirty="0"/>
              <a:t> Reliability enhancement techniques apply only PHR and PSDU</a:t>
            </a:r>
          </a:p>
          <a:p>
            <a:pPr marL="698500" lvl="1" indent="-68263">
              <a:spcBef>
                <a:spcPts val="600"/>
              </a:spcBef>
              <a:buFont typeface="Wingdings" panose="05000000000000000000" pitchFamily="2" charset="2"/>
              <a:buChar char="ü"/>
            </a:pPr>
            <a:r>
              <a:rPr lang="en-US" altLang="ko-KR" sz="2000" dirty="0" smtClean="0"/>
              <a:t>  FEC with K=4 and K=7</a:t>
            </a:r>
          </a:p>
          <a:p>
            <a:pPr marL="698500" lvl="1" indent="-68263">
              <a:spcBef>
                <a:spcPts val="600"/>
              </a:spcBef>
              <a:buFont typeface="Wingdings" panose="05000000000000000000" pitchFamily="2" charset="2"/>
              <a:buChar char="ü"/>
            </a:pPr>
            <a:r>
              <a:rPr lang="en-US" altLang="ko-KR" sz="2000" dirty="0"/>
              <a:t> </a:t>
            </a:r>
            <a:r>
              <a:rPr lang="en-US" altLang="ko-KR" sz="2000" dirty="0" smtClean="0"/>
              <a:t> Spreading with SF=2,4,8, and 16</a:t>
            </a:r>
            <a:endParaRPr lang="en-US" altLang="ko-KR" sz="2000" dirty="0"/>
          </a:p>
          <a:p>
            <a:pPr marL="536575" lvl="1" indent="-180975">
              <a:spcBef>
                <a:spcPts val="600"/>
              </a:spcBef>
              <a:buFont typeface="Arial" panose="020B0604020202020204" pitchFamily="34" charset="0"/>
              <a:buChar char="•"/>
            </a:pPr>
            <a:r>
              <a:rPr lang="en-US" altLang="ko-KR" sz="2000" dirty="0" smtClean="0"/>
              <a:t> SFD </a:t>
            </a:r>
            <a:r>
              <a:rPr lang="en-US" altLang="ko-KR" sz="2000" dirty="0"/>
              <a:t>sequence in LECIM </a:t>
            </a:r>
            <a:r>
              <a:rPr lang="en-US" altLang="ko-KR" sz="2000" dirty="0" smtClean="0"/>
              <a:t>fails </a:t>
            </a:r>
            <a:r>
              <a:rPr lang="en-US" altLang="ko-KR" sz="2000" dirty="0"/>
              <a:t>to ensure reliability at </a:t>
            </a:r>
            <a:r>
              <a:rPr lang="en-US" altLang="ko-KR" sz="2000" dirty="0" smtClean="0"/>
              <a:t>low-SNR</a:t>
            </a:r>
          </a:p>
          <a:p>
            <a:pPr marL="982663" lvl="1" indent="-352425">
              <a:spcBef>
                <a:spcPts val="600"/>
              </a:spcBef>
              <a:buFont typeface="Wingdings" panose="05000000000000000000" pitchFamily="2" charset="2"/>
              <a:buChar char="ü"/>
            </a:pPr>
            <a:r>
              <a:rPr lang="en-US" altLang="ko-KR" sz="2000" dirty="0" smtClean="0"/>
              <a:t>SFD </a:t>
            </a:r>
            <a:r>
              <a:rPr lang="en-US" altLang="ko-KR" sz="2000" dirty="0"/>
              <a:t>sequence has a length of 2 or 3 </a:t>
            </a:r>
            <a:r>
              <a:rPr lang="en-US" altLang="ko-KR" sz="2000" dirty="0" smtClean="0"/>
              <a:t>octets</a:t>
            </a:r>
            <a:r>
              <a:rPr lang="en-US" altLang="ko-KR" sz="2000" dirty="0"/>
              <a:t> </a:t>
            </a:r>
            <a:r>
              <a:rPr lang="en-US" altLang="ko-KR" sz="2000" dirty="0" smtClean="0"/>
              <a:t>designed </a:t>
            </a:r>
            <a:r>
              <a:rPr lang="en-US" altLang="ko-KR" sz="2000" dirty="0"/>
              <a:t>to reduce the FAR of the </a:t>
            </a:r>
            <a:r>
              <a:rPr lang="en-US" altLang="ko-KR" sz="2000" dirty="0" smtClean="0"/>
              <a:t>packet</a:t>
            </a:r>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17</a:t>
            </a:fld>
            <a:endParaRPr lang="en-US" altLang="en-US"/>
          </a:p>
        </p:txBody>
      </p:sp>
      <p:pic>
        <p:nvPicPr>
          <p:cNvPr id="8"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0457" y="4301232"/>
            <a:ext cx="4989512" cy="1981200"/>
          </a:xfrm>
          <a:prstGeom prst="rect">
            <a:avLst/>
          </a:prstGeom>
          <a:noFill/>
          <a:ln>
            <a:noFill/>
          </a:ln>
          <a:effectLst/>
          <a:extLst/>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51314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09600" y="1571396"/>
            <a:ext cx="81534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smtClean="0"/>
              <a:t>Propose SFD </a:t>
            </a:r>
            <a:r>
              <a:rPr lang="en-US" altLang="ko-KR" sz="2000" dirty="0"/>
              <a:t>Spreading/Dispreading scheme</a:t>
            </a:r>
          </a:p>
          <a:p>
            <a:pPr marL="539750" lvl="1" indent="-184150">
              <a:spcBef>
                <a:spcPts val="600"/>
              </a:spcBef>
              <a:buFont typeface="Arial" panose="020B0604020202020204" pitchFamily="34" charset="0"/>
              <a:buChar char="•"/>
            </a:pPr>
            <a:r>
              <a:rPr lang="en-US" altLang="ko-KR" sz="2000" dirty="0"/>
              <a:t>Apply spreading scheme to the SFD sequence to maintain SHR at a level of similar to the reliability of PHR and PSDU</a:t>
            </a:r>
          </a:p>
          <a:p>
            <a:pPr marL="801688" lvl="1" indent="-266700">
              <a:spcBef>
                <a:spcPts val="600"/>
              </a:spcBef>
              <a:buFont typeface="Wingdings" panose="05000000000000000000" pitchFamily="2" charset="2"/>
              <a:buChar char="ü"/>
            </a:pPr>
            <a:r>
              <a:rPr lang="en-US" altLang="ko-KR" sz="2000" dirty="0" smtClean="0"/>
              <a:t>This </a:t>
            </a:r>
            <a:r>
              <a:rPr lang="en-US" altLang="ko-KR" sz="2000" dirty="0"/>
              <a:t>method </a:t>
            </a:r>
            <a:r>
              <a:rPr lang="en-US" altLang="ko-KR" sz="2000" dirty="0" smtClean="0"/>
              <a:t>improves Packet Missing Rate(PMR) </a:t>
            </a:r>
            <a:r>
              <a:rPr lang="en-US" altLang="ko-KR" sz="2000" dirty="0"/>
              <a:t>performance while maintaining FAR </a:t>
            </a:r>
            <a:r>
              <a:rPr lang="en-US" altLang="ko-KR" sz="2000" dirty="0" smtClean="0"/>
              <a:t>performance</a:t>
            </a:r>
          </a:p>
          <a:p>
            <a:pPr marL="801688" lvl="1" indent="-266700">
              <a:spcBef>
                <a:spcPts val="600"/>
              </a:spcBef>
              <a:buFont typeface="Wingdings" panose="05000000000000000000" pitchFamily="2" charset="2"/>
              <a:buChar char="ü"/>
            </a:pPr>
            <a:r>
              <a:rPr lang="en-US" altLang="ko-KR" sz="1900" dirty="0" smtClean="0"/>
              <a:t>A </a:t>
            </a:r>
            <a:r>
              <a:rPr lang="en-US" altLang="ko-KR" sz="1900" dirty="0"/>
              <a:t>single SFD sequence input bit (</a:t>
            </a:r>
            <a:r>
              <a:rPr lang="en-US" altLang="ko-KR" sz="2000" dirty="0"/>
              <a:t>b</a:t>
            </a:r>
            <a:r>
              <a:rPr lang="en-US" altLang="ko-KR" sz="2000" baseline="-25000" dirty="0"/>
              <a:t>0</a:t>
            </a:r>
            <a:r>
              <a:rPr lang="en-US" altLang="ko-KR" sz="1900" dirty="0"/>
              <a:t>) is mapped into the SFD sequence spreading bits (</a:t>
            </a:r>
            <a:r>
              <a:rPr lang="en-US" altLang="ko-KR" sz="2000" dirty="0"/>
              <a:t>c</a:t>
            </a:r>
            <a:r>
              <a:rPr lang="en-US" altLang="ko-KR" sz="2000" baseline="-25000" dirty="0"/>
              <a:t>0,…, </a:t>
            </a:r>
            <a:r>
              <a:rPr lang="en-US" altLang="ko-KR" sz="2000" dirty="0"/>
              <a:t>c</a:t>
            </a:r>
            <a:r>
              <a:rPr lang="en-US" altLang="ko-KR" sz="2000" baseline="-25000" dirty="0"/>
              <a:t>SF-1</a:t>
            </a:r>
            <a:r>
              <a:rPr lang="en-US" altLang="ko-KR" sz="1900" dirty="0"/>
              <a:t>)</a:t>
            </a:r>
          </a:p>
          <a:p>
            <a:pPr marL="717550" lvl="1" indent="-361950">
              <a:spcBef>
                <a:spcPts val="600"/>
              </a:spcBef>
              <a:buNone/>
            </a:pPr>
            <a:r>
              <a:rPr lang="en-US" altLang="ko-KR" sz="1900" dirty="0"/>
              <a:t>  </a:t>
            </a:r>
            <a:r>
              <a:rPr lang="en-US" altLang="ko-KR" sz="1900" dirty="0" smtClean="0"/>
              <a:t>      </a:t>
            </a:r>
            <a:r>
              <a:rPr lang="en-US" altLang="ko-KR" sz="1900" dirty="0"/>
              <a:t>- Suggest SF = 2, 4, 8</a:t>
            </a:r>
            <a:endParaRPr lang="en-US" altLang="ko-KR" sz="2000" dirty="0"/>
          </a:p>
          <a:p>
            <a:pPr marL="717550" lvl="1" indent="-361950">
              <a:spcBef>
                <a:spcPts val="1200"/>
              </a:spcBef>
              <a:buNone/>
            </a:pPr>
            <a:endParaRPr lang="en-US" altLang="ko-KR" sz="2000" dirty="0"/>
          </a:p>
          <a:p>
            <a:pPr marL="717550" lvl="1" indent="-361950">
              <a:spcBef>
                <a:spcPts val="1200"/>
              </a:spcBef>
              <a:buNone/>
            </a:pPr>
            <a:r>
              <a:rPr lang="en-US" altLang="ko-KR" sz="2000" dirty="0"/>
              <a:t>   </a:t>
            </a:r>
          </a:p>
          <a:p>
            <a:pPr marL="355600" lvl="1" indent="0">
              <a:spcBef>
                <a:spcPts val="1200"/>
              </a:spcBef>
              <a:buNone/>
            </a:pPr>
            <a:endParaRPr lang="en-US" altLang="ko-KR" sz="2000" dirty="0"/>
          </a:p>
          <a:p>
            <a:pPr marL="1041400" lvl="2" indent="-342900">
              <a:spcBef>
                <a:spcPts val="1200"/>
              </a:spcBef>
              <a:buSzPct val="80000"/>
              <a:buFont typeface="Arial" panose="020B0604020202020204" pitchFamily="34" charset="0"/>
              <a:buChar char="–"/>
            </a:pPr>
            <a:endParaRPr lang="en-US" altLang="ko-KR" sz="1900" dirty="0"/>
          </a:p>
          <a:p>
            <a:pPr marL="1041400" lvl="2" indent="-342900">
              <a:spcBef>
                <a:spcPts val="1200"/>
              </a:spcBef>
              <a:buSzPct val="80000"/>
              <a:buFont typeface="Arial" panose="020B0604020202020204" pitchFamily="34" charset="0"/>
              <a:buChar char="–"/>
            </a:pPr>
            <a:endParaRPr lang="en-US" altLang="ko-KR" sz="1900" dirty="0"/>
          </a:p>
          <a:p>
            <a:pPr marL="250650" lvl="2" indent="0">
              <a:spcBef>
                <a:spcPts val="1200"/>
              </a:spcBef>
              <a:buSzPct val="100000"/>
              <a:buNone/>
            </a:pPr>
            <a:endParaRPr lang="en-US" altLang="ko-KR" sz="1800" dirty="0"/>
          </a:p>
          <a:p>
            <a:pPr marL="1041400" lvl="2" indent="-342900">
              <a:spcBef>
                <a:spcPts val="1200"/>
              </a:spcBef>
              <a:buSzPct val="80000"/>
              <a:buFont typeface="Arial" panose="020B0604020202020204" pitchFamily="34" charset="0"/>
              <a:buChar char="–"/>
            </a:pPr>
            <a:endParaRPr lang="en-US" altLang="ko-KR" sz="1900" dirty="0"/>
          </a:p>
          <a:p>
            <a:pPr marL="536575" lvl="1" indent="-180975">
              <a:buFont typeface="Arial" panose="020B0604020202020204" pitchFamily="34" charset="0"/>
              <a:buChar char="•"/>
            </a:pPr>
            <a:endParaRPr lang="en-US" altLang="ko-KR" sz="2000" dirty="0"/>
          </a:p>
          <a:p>
            <a:pPr marL="536575" lvl="1" indent="-180975">
              <a:buFont typeface="Arial" panose="020B0604020202020204" pitchFamily="34" charset="0"/>
              <a:buChar char="•"/>
            </a:pPr>
            <a:endParaRPr lang="en-US" altLang="ko-KR" sz="2000" dirty="0"/>
          </a:p>
          <a:p>
            <a:pPr marL="457200" lvl="1" indent="0">
              <a:buNone/>
            </a:pPr>
            <a:r>
              <a:rPr lang="en-US" altLang="ko-KR" sz="1800" dirty="0"/>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18</a:t>
            </a:fld>
            <a:endParaRPr lang="en-US" altLang="en-US"/>
          </a:p>
        </p:txBody>
      </p:sp>
      <p:pic>
        <p:nvPicPr>
          <p:cNvPr id="7" name="그림 6"/>
          <p:cNvPicPr>
            <a:picLocks noChangeAspect="1"/>
          </p:cNvPicPr>
          <p:nvPr/>
        </p:nvPicPr>
        <p:blipFill>
          <a:blip r:embed="rId3"/>
          <a:stretch>
            <a:fillRect/>
          </a:stretch>
        </p:blipFill>
        <p:spPr>
          <a:xfrm>
            <a:off x="1293502" y="4561108"/>
            <a:ext cx="7163421" cy="1694835"/>
          </a:xfrm>
          <a:prstGeom prst="rect">
            <a:avLst/>
          </a:prstGeom>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68319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23900" y="677001"/>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457200" y="1295400"/>
            <a:ext cx="8305800" cy="4702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smtClean="0"/>
              <a:t>Simulation of PER performance(1)</a:t>
            </a:r>
          </a:p>
          <a:p>
            <a:pPr marL="534988" lvl="1" indent="-173038">
              <a:spcBef>
                <a:spcPts val="600"/>
              </a:spcBef>
              <a:buFont typeface="Arial" panose="020B0604020202020204" pitchFamily="34" charset="0"/>
              <a:buChar char="•"/>
            </a:pPr>
            <a:r>
              <a:rPr lang="en-US" altLang="ko-KR" sz="2000" dirty="0" smtClean="0"/>
              <a:t>PER </a:t>
            </a:r>
            <a:r>
              <a:rPr lang="en-US" altLang="ko-KR" sz="2000" dirty="0"/>
              <a:t>performance consists of PMR and PHR + PSDU error rate</a:t>
            </a:r>
          </a:p>
          <a:p>
            <a:pPr marL="801688" lvl="1" indent="-266700">
              <a:spcBef>
                <a:spcPts val="600"/>
              </a:spcBef>
              <a:buFont typeface="Wingdings" panose="05000000000000000000" pitchFamily="2" charset="2"/>
              <a:buChar char="ü"/>
            </a:pPr>
            <a:r>
              <a:rPr lang="en-US" altLang="ko-KR" sz="2000" dirty="0" smtClean="0"/>
              <a:t>PMR </a:t>
            </a:r>
            <a:r>
              <a:rPr lang="en-US" altLang="ko-KR" sz="2000" dirty="0"/>
              <a:t>performance indicates SFD detection </a:t>
            </a:r>
            <a:r>
              <a:rPr lang="en-US" altLang="ko-KR" sz="2000" dirty="0" smtClean="0"/>
              <a:t>failure</a:t>
            </a:r>
          </a:p>
          <a:p>
            <a:pPr marL="801688" lvl="1" indent="-266700">
              <a:spcBef>
                <a:spcPts val="600"/>
              </a:spcBef>
              <a:buFont typeface="Wingdings" panose="05000000000000000000" pitchFamily="2" charset="2"/>
              <a:buChar char="ü"/>
            </a:pPr>
            <a:r>
              <a:rPr lang="en-US" altLang="ko-KR" sz="2000" dirty="0" smtClean="0"/>
              <a:t>Overall </a:t>
            </a:r>
            <a:r>
              <a:rPr lang="en-US" altLang="ko-KR" sz="2000" dirty="0"/>
              <a:t>PER includes the PMR as well as the error rate occurring in PHR and </a:t>
            </a:r>
            <a:r>
              <a:rPr lang="en-US" altLang="ko-KR" sz="2000" dirty="0" smtClean="0"/>
              <a:t>PSDU</a:t>
            </a:r>
          </a:p>
          <a:p>
            <a:pPr marL="534988" lvl="1" indent="-173038">
              <a:spcBef>
                <a:spcPts val="600"/>
              </a:spcBef>
              <a:buFont typeface="Arial" panose="020B0604020202020204" pitchFamily="34" charset="0"/>
              <a:buChar char="•"/>
            </a:pPr>
            <a:r>
              <a:rPr lang="en-US" altLang="ko-KR" sz="2000" dirty="0" smtClean="0"/>
              <a:t>PMR </a:t>
            </a:r>
            <a:r>
              <a:rPr lang="en-US" altLang="ko-KR" sz="2000" dirty="0"/>
              <a:t>performance, is relatively poor and is only 1 dB performance gap compared with error rate of PHR and PSDU</a:t>
            </a:r>
          </a:p>
          <a:p>
            <a:pPr marL="704850" lvl="1" indent="-169863">
              <a:spcBef>
                <a:spcPts val="600"/>
              </a:spcBef>
              <a:buFont typeface="Wingdings" panose="05000000000000000000" pitchFamily="2" charset="2"/>
              <a:buChar char="ü"/>
            </a:pPr>
            <a:r>
              <a:rPr lang="en-US" altLang="ko-KR" sz="2000" dirty="0" smtClean="0"/>
              <a:t> No </a:t>
            </a:r>
            <a:r>
              <a:rPr lang="en-US" altLang="ko-KR" sz="2000" dirty="0"/>
              <a:t>FEC and spreading schemes are applied to PHR and </a:t>
            </a:r>
            <a:r>
              <a:rPr lang="en-US" altLang="ko-KR" sz="2000" dirty="0" smtClean="0"/>
              <a:t>PSDU</a:t>
            </a:r>
            <a:endParaRPr lang="en-US" altLang="ko-KR" sz="2000" dirty="0"/>
          </a:p>
          <a:p>
            <a:pPr marL="534988" lvl="1" indent="-173038">
              <a:spcBef>
                <a:spcPts val="600"/>
              </a:spcBef>
              <a:buFont typeface="Arial" panose="020B0604020202020204" pitchFamily="34" charset="0"/>
              <a:buChar char="•"/>
            </a:pPr>
            <a:r>
              <a:rPr lang="en-US" altLang="ko-KR" sz="2000" dirty="0"/>
              <a:t>A</a:t>
            </a:r>
            <a:r>
              <a:rPr lang="en-US" altLang="ko-KR" sz="2000" dirty="0" smtClean="0"/>
              <a:t>pplying </a:t>
            </a:r>
            <a:r>
              <a:rPr lang="en-US" altLang="ko-KR" sz="2000" dirty="0"/>
              <a:t>optional FEC or spreading schemes to PHR and </a:t>
            </a:r>
            <a:r>
              <a:rPr lang="en-US" altLang="ko-KR" sz="2000" dirty="0" smtClean="0"/>
              <a:t>PSDU</a:t>
            </a:r>
          </a:p>
          <a:p>
            <a:pPr marL="704850" lvl="1" indent="-169863">
              <a:spcBef>
                <a:spcPts val="600"/>
              </a:spcBef>
              <a:buFont typeface="Wingdings" panose="05000000000000000000" pitchFamily="2" charset="2"/>
              <a:buChar char="ü"/>
            </a:pPr>
            <a:r>
              <a:rPr lang="en-US" altLang="ko-KR" sz="2000" dirty="0" smtClean="0"/>
              <a:t> PHR </a:t>
            </a:r>
            <a:r>
              <a:rPr lang="en-US" altLang="ko-KR" sz="2000" dirty="0"/>
              <a:t>+ PSDU error rate curve </a:t>
            </a:r>
            <a:r>
              <a:rPr lang="en-US" altLang="ko-KR" sz="2000" dirty="0" smtClean="0"/>
              <a:t>shifts </a:t>
            </a:r>
            <a:r>
              <a:rPr lang="en-US" altLang="ko-KR" sz="2000" dirty="0"/>
              <a:t>the left (e.g. more than 3 dB</a:t>
            </a:r>
            <a:r>
              <a:rPr lang="en-US" altLang="ko-KR" sz="2000" dirty="0" smtClean="0"/>
              <a:t>)</a:t>
            </a:r>
          </a:p>
          <a:p>
            <a:pPr marL="704850" lvl="1" indent="-169863">
              <a:spcBef>
                <a:spcPts val="600"/>
              </a:spcBef>
              <a:buFont typeface="Wingdings" panose="05000000000000000000" pitchFamily="2" charset="2"/>
              <a:buChar char="ü"/>
            </a:pPr>
            <a:r>
              <a:rPr lang="en-US" altLang="ko-KR" sz="2000" dirty="0" smtClean="0"/>
              <a:t> PMR </a:t>
            </a:r>
            <a:r>
              <a:rPr lang="en-US" altLang="ko-KR" sz="2000" dirty="0"/>
              <a:t>curve remains the same</a:t>
            </a:r>
            <a:r>
              <a:rPr lang="en-US" altLang="ko-KR" sz="2000" dirty="0" smtClean="0"/>
              <a:t>.</a:t>
            </a:r>
          </a:p>
          <a:p>
            <a:pPr marL="534988" lvl="1" indent="-173038">
              <a:spcBef>
                <a:spcPts val="600"/>
              </a:spcBef>
              <a:buFont typeface="Arial" panose="020B0604020202020204" pitchFamily="34" charset="0"/>
              <a:buChar char="•"/>
            </a:pPr>
            <a:r>
              <a:rPr lang="en-US" altLang="ko-KR" sz="2000" dirty="0" smtClean="0"/>
              <a:t>The </a:t>
            </a:r>
            <a:r>
              <a:rPr lang="en-US" altLang="ko-KR" sz="2000" dirty="0"/>
              <a:t>overall PER performance is </a:t>
            </a:r>
            <a:r>
              <a:rPr lang="en-US" altLang="ko-KR" sz="2000" dirty="0" smtClean="0"/>
              <a:t>limited </a:t>
            </a:r>
            <a:r>
              <a:rPr lang="en-US" altLang="ko-KR" sz="2000" dirty="0"/>
              <a:t>by PMR due to SFD detection failure at </a:t>
            </a:r>
            <a:r>
              <a:rPr lang="en-US" altLang="ko-KR" sz="2000" dirty="0" smtClean="0"/>
              <a:t>low-SNR</a:t>
            </a:r>
            <a:endParaRPr lang="en-US" altLang="ko-KR" sz="2000" dirty="0"/>
          </a:p>
          <a:p>
            <a:pPr marL="704850" lvl="1" indent="-169863">
              <a:spcBef>
                <a:spcPts val="600"/>
              </a:spcBef>
              <a:buFont typeface="Wingdings" panose="05000000000000000000" pitchFamily="2" charset="2"/>
              <a:buChar char="ü"/>
            </a:pPr>
            <a:r>
              <a:rPr lang="en-US" altLang="ko-KR" sz="2000" dirty="0" smtClean="0"/>
              <a:t> </a:t>
            </a:r>
            <a:r>
              <a:rPr lang="en-US" altLang="ko-KR" sz="2000" dirty="0"/>
              <a:t>SFD detection is required to improve the performance</a:t>
            </a:r>
            <a:endParaRPr lang="ko-KR" altLang="ko-KR" sz="2000" dirty="0"/>
          </a:p>
          <a:p>
            <a:pPr marL="801688" lvl="1" indent="-266700">
              <a:spcBef>
                <a:spcPts val="600"/>
              </a:spcBef>
              <a:buFont typeface="Wingdings" panose="05000000000000000000" pitchFamily="2" charset="2"/>
              <a:buChar char="ü"/>
            </a:pPr>
            <a:endParaRPr lang="en-US" altLang="ko-KR" sz="2000" dirty="0"/>
          </a:p>
          <a:p>
            <a:pPr marL="355600" lvl="1" indent="0">
              <a:buNone/>
            </a:pPr>
            <a:endParaRPr lang="en-US" altLang="ko-KR" sz="2000" dirty="0"/>
          </a:p>
          <a:p>
            <a:pPr marL="536575" lvl="1" indent="-180975">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19</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410260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Background</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381000" y="1455056"/>
            <a:ext cx="8001000" cy="494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Wingdings" panose="05000000000000000000" pitchFamily="2" charset="2"/>
              <a:buChar char="q"/>
            </a:pPr>
            <a:r>
              <a:rPr lang="en-US" sz="2000" b="1" dirty="0">
                <a:solidFill>
                  <a:schemeClr val="tx1">
                    <a:lumMod val="95000"/>
                    <a:lumOff val="5000"/>
                  </a:schemeClr>
                </a:solidFill>
              </a:rPr>
              <a:t>802.15 TG4w Scope</a:t>
            </a:r>
          </a:p>
          <a:p>
            <a:pPr marL="719138" lvl="1" indent="0" algn="just">
              <a:buNone/>
            </a:pPr>
            <a:r>
              <a:rPr lang="en-US" altLang="ko-KR" sz="2000" dirty="0">
                <a:solidFill>
                  <a:schemeClr val="tx1">
                    <a:lumMod val="95000"/>
                    <a:lumOff val="5000"/>
                  </a:schemeClr>
                </a:solidFill>
              </a:rPr>
              <a:t>This amendment defines a Low Power Wide Area Network (LPWAN) extension to the IEEE </a:t>
            </a:r>
            <a:r>
              <a:rPr lang="en-US" altLang="ko-KR" sz="2000" dirty="0" err="1">
                <a:solidFill>
                  <a:schemeClr val="tx1">
                    <a:lumMod val="95000"/>
                    <a:lumOff val="5000"/>
                  </a:schemeClr>
                </a:solidFill>
              </a:rPr>
              <a:t>Std</a:t>
            </a:r>
            <a:r>
              <a:rPr lang="en-US" altLang="ko-KR" sz="2000" dirty="0">
                <a:solidFill>
                  <a:schemeClr val="tx1">
                    <a:lumMod val="95000"/>
                    <a:lumOff val="5000"/>
                  </a:schemeClr>
                </a:solidFill>
              </a:rPr>
              <a:t> 802.15.4 Low Energy, Critical Infrastructure Monitoring (LECIM) PHY layer </a:t>
            </a:r>
            <a:r>
              <a:rPr lang="en-US" altLang="ko-KR" sz="2000" i="1" dirty="0">
                <a:solidFill>
                  <a:schemeClr val="tx1">
                    <a:lumMod val="95000"/>
                    <a:lumOff val="5000"/>
                  </a:schemeClr>
                </a:solidFill>
              </a:rPr>
              <a:t>to cover </a:t>
            </a:r>
            <a:r>
              <a:rPr lang="en-US" altLang="ko-KR" sz="2000" dirty="0">
                <a:solidFill>
                  <a:schemeClr val="tx1">
                    <a:lumMod val="95000"/>
                    <a:lumOff val="5000"/>
                  </a:schemeClr>
                </a:solidFill>
              </a:rPr>
              <a:t>network cell radii of typically 10-15 km in rural areas. It uses the LECIM PHY Frequency Shift Keying (FSK) modulation schemes with extensions to lower bit-rates (e.g. payload bit-rate typically &lt;30 kb/s). </a:t>
            </a:r>
            <a:r>
              <a:rPr lang="en-US" altLang="ko-KR" sz="2000" i="1" dirty="0">
                <a:solidFill>
                  <a:schemeClr val="tx1">
                    <a:lumMod val="95000"/>
                    <a:lumOff val="5000"/>
                  </a:schemeClr>
                </a:solidFill>
              </a:rPr>
              <a:t>Additionally, it extends the frequency bands to additional sub-GHz unlicensed and licensed frequency bands to cover the market demand</a:t>
            </a:r>
            <a:r>
              <a:rPr lang="en-US" altLang="ko-KR" sz="2000" dirty="0">
                <a:solidFill>
                  <a:schemeClr val="tx1">
                    <a:lumMod val="95000"/>
                    <a:lumOff val="5000"/>
                  </a:schemeClr>
                </a:solidFill>
              </a:rPr>
              <a:t>. For improved data integrity in channels with high levels of interference, it defines mechanisms for the fragmented transmission of Forward Error Correction (FEC) code-words, as well as time and frequency patterns for the transmission of the fragments. Modifications to the Medium Access Control (MAC) layer, needed to support this PHY extension, are defined.</a:t>
            </a:r>
            <a:endParaRPr lang="ko-KR" altLang="ko-KR" sz="2000" dirty="0">
              <a:solidFill>
                <a:schemeClr val="tx1">
                  <a:lumMod val="95000"/>
                  <a:lumOff val="5000"/>
                </a:schemeClr>
              </a:solidFill>
            </a:endParaRPr>
          </a:p>
          <a:p>
            <a:pPr marL="457200" lvl="1" indent="0">
              <a:buNone/>
            </a:pPr>
            <a:endParaRPr lang="en-US" sz="2000" b="1" dirty="0">
              <a:solidFill>
                <a:schemeClr val="tx1">
                  <a:lumMod val="95000"/>
                  <a:lumOff val="5000"/>
                </a:schemeClr>
              </a:solidFill>
            </a:endParaRP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4101606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457200" y="1545477"/>
            <a:ext cx="8305800" cy="4702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smtClean="0"/>
              <a:t>Simulation of PER performance(2)</a:t>
            </a:r>
          </a:p>
          <a:p>
            <a:pPr marL="534988" lvl="1" indent="0">
              <a:spcBef>
                <a:spcPts val="600"/>
              </a:spcBef>
              <a:buNone/>
            </a:pPr>
            <a:endParaRPr lang="en-US" altLang="ko-KR" sz="2000" dirty="0"/>
          </a:p>
          <a:p>
            <a:pPr marL="355600" lvl="1" indent="0">
              <a:buNone/>
            </a:pPr>
            <a:endParaRPr lang="en-US" altLang="ko-KR" sz="2000" dirty="0"/>
          </a:p>
          <a:p>
            <a:pPr marL="536575" lvl="1" indent="-180975">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20</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pic>
        <p:nvPicPr>
          <p:cNvPr id="7" name="그림 2"/>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981200"/>
            <a:ext cx="6515100" cy="4191000"/>
          </a:xfrm>
          <a:prstGeom prst="rect">
            <a:avLst/>
          </a:prstGeom>
          <a:noFill/>
          <a:ln>
            <a:noFill/>
          </a:ln>
        </p:spPr>
      </p:pic>
    </p:spTree>
    <p:extLst>
      <p:ext uri="{BB962C8B-B14F-4D97-AF65-F5344CB8AC3E}">
        <p14:creationId xmlns:p14="http://schemas.microsoft.com/office/powerpoint/2010/main" val="3081338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9792" y="631761"/>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11038" y="1295400"/>
            <a:ext cx="800100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a:t>Simulation results of proposed SFD sequence </a:t>
            </a:r>
            <a:r>
              <a:rPr lang="en-US" altLang="ko-KR" sz="2000" dirty="0" smtClean="0"/>
              <a:t>spreading(1)</a:t>
            </a:r>
            <a:endParaRPr lang="en-US" altLang="ko-KR" sz="2000" dirty="0"/>
          </a:p>
          <a:p>
            <a:pPr marL="536575" lvl="1" indent="-180975">
              <a:spcBef>
                <a:spcPts val="600"/>
              </a:spcBef>
              <a:buFont typeface="Arial" panose="020B0604020202020204" pitchFamily="34" charset="0"/>
              <a:buChar char="•"/>
            </a:pPr>
            <a:r>
              <a:rPr lang="en-US" altLang="ko-KR" sz="2000" dirty="0" smtClean="0"/>
              <a:t> </a:t>
            </a:r>
            <a:r>
              <a:rPr lang="en-US" altLang="ko-KR" sz="2000" dirty="0"/>
              <a:t>S</a:t>
            </a:r>
            <a:r>
              <a:rPr lang="en-US" altLang="ko-KR" sz="2000" dirty="0" smtClean="0"/>
              <a:t>preading </a:t>
            </a:r>
            <a:r>
              <a:rPr lang="en-US" altLang="ko-KR" sz="2000" dirty="0"/>
              <a:t>is applied to the SFD </a:t>
            </a:r>
            <a:r>
              <a:rPr lang="en-US" altLang="ko-KR" sz="2000" dirty="0" smtClean="0"/>
              <a:t>sequence </a:t>
            </a:r>
          </a:p>
          <a:p>
            <a:pPr marL="630238" lvl="1" indent="-274638">
              <a:spcBef>
                <a:spcPts val="600"/>
              </a:spcBef>
              <a:buFont typeface="Arial" panose="020B0604020202020204" pitchFamily="34" charset="0"/>
              <a:buChar char="•"/>
            </a:pPr>
            <a:r>
              <a:rPr lang="en-US" altLang="ko-KR" sz="2000" dirty="0" smtClean="0"/>
              <a:t>Simulation </a:t>
            </a:r>
            <a:r>
              <a:rPr lang="en-US" altLang="ko-KR" sz="2000" dirty="0"/>
              <a:t>results show that synchronization performance is </a:t>
            </a:r>
            <a:r>
              <a:rPr lang="en-US" altLang="ko-KR" sz="2000" dirty="0" smtClean="0"/>
              <a:t>improved</a:t>
            </a:r>
          </a:p>
          <a:p>
            <a:pPr marL="698500" lvl="1" indent="-68263">
              <a:spcBef>
                <a:spcPts val="600"/>
              </a:spcBef>
              <a:buFont typeface="Wingdings" panose="05000000000000000000" pitchFamily="2" charset="2"/>
              <a:buChar char="ü"/>
            </a:pPr>
            <a:r>
              <a:rPr lang="en-US" altLang="ko-KR" sz="2000" dirty="0" smtClean="0"/>
              <a:t>SF 4: improve PMR 2.5dB</a:t>
            </a:r>
          </a:p>
          <a:p>
            <a:pPr marL="698500" lvl="1" indent="-68263">
              <a:spcBef>
                <a:spcPts val="600"/>
              </a:spcBef>
              <a:buFont typeface="Wingdings" panose="05000000000000000000" pitchFamily="2" charset="2"/>
              <a:buChar char="ü"/>
            </a:pPr>
            <a:r>
              <a:rPr lang="en-US" altLang="ko-KR" sz="2000" dirty="0" smtClean="0"/>
              <a:t>SF 8: improve PMR 3.5dB</a:t>
            </a:r>
          </a:p>
          <a:p>
            <a:pPr marL="630238" lvl="1" indent="-268288">
              <a:spcBef>
                <a:spcPts val="1200"/>
              </a:spcBef>
              <a:buFont typeface="Arial" panose="020B0604020202020204" pitchFamily="34" charset="0"/>
              <a:buChar char="•"/>
            </a:pPr>
            <a:r>
              <a:rPr lang="en-US" altLang="ko-KR" sz="2000" dirty="0" smtClean="0"/>
              <a:t>The </a:t>
            </a:r>
            <a:r>
              <a:rPr lang="en-US" altLang="ko-KR" sz="2000" dirty="0"/>
              <a:t>proposed SFD sequence spreading scheme with reliability enhancement schemes (e.g., FEC and spreading) to the PHR and PSDU enables the operating SNR of 10 dB at PER </a:t>
            </a:r>
            <a:r>
              <a:rPr lang="en-US" altLang="ko-KR" sz="2000" dirty="0" smtClean="0"/>
              <a:t>10</a:t>
            </a:r>
            <a:r>
              <a:rPr lang="en-US" altLang="ko-KR" sz="2000" baseline="30000" dirty="0" smtClean="0"/>
              <a:t>-2</a:t>
            </a:r>
            <a:endParaRPr lang="en-US" altLang="ko-KR" sz="2000" dirty="0" smtClean="0"/>
          </a:p>
          <a:p>
            <a:pPr marL="896938" lvl="1" indent="-266700">
              <a:spcBef>
                <a:spcPts val="600"/>
              </a:spcBef>
              <a:buFont typeface="Wingdings" panose="05000000000000000000" pitchFamily="2" charset="2"/>
              <a:buChar char="ü"/>
            </a:pPr>
            <a:r>
              <a:rPr lang="en-US" altLang="ko-KR" sz="2000" dirty="0" smtClean="0"/>
              <a:t> </a:t>
            </a:r>
            <a:r>
              <a:rPr lang="en-US" altLang="ko-KR" sz="2000" dirty="0"/>
              <a:t>It results in an 80 % increase in communication range</a:t>
            </a:r>
          </a:p>
          <a:p>
            <a:pPr marL="355600" lvl="1" indent="0">
              <a:buNone/>
            </a:pPr>
            <a:endParaRPr lang="en-US" altLang="ko-KR" sz="2000" dirty="0"/>
          </a:p>
          <a:p>
            <a:pPr marL="355600" lvl="1" indent="0">
              <a:buNone/>
            </a:pPr>
            <a:r>
              <a:rPr lang="en-US" altLang="ko-KR" sz="2000" dirty="0"/>
              <a:t>   </a:t>
            </a:r>
          </a:p>
          <a:p>
            <a:pPr marL="355600" lvl="1" indent="0">
              <a:buNone/>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21</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900449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9792" y="631761"/>
            <a:ext cx="7772400" cy="754969"/>
          </a:xfrm>
        </p:spPr>
        <p:txBody>
          <a:bodyPr/>
          <a:lstStyle/>
          <a:p>
            <a:r>
              <a:rPr lang="en-US" sz="2800" b="1" dirty="0">
                <a:latin typeface="+mn-lt"/>
              </a:rPr>
              <a:t>Extension proposal #3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10"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09599" y="1424766"/>
            <a:ext cx="8001000" cy="2012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a:t>Simulation results of proposed SFD sequence </a:t>
            </a:r>
            <a:r>
              <a:rPr lang="en-US" altLang="ko-KR" sz="2000" dirty="0" smtClean="0"/>
              <a:t>spreading(2)</a:t>
            </a:r>
            <a:endParaRPr lang="en-US" altLang="ko-KR" sz="2000" dirty="0"/>
          </a:p>
          <a:p>
            <a:pPr marL="355600" lvl="1" indent="0">
              <a:buNone/>
            </a:pPr>
            <a:r>
              <a:rPr lang="en-US" altLang="ko-KR" sz="2000" dirty="0" smtClean="0"/>
              <a:t>   </a:t>
            </a:r>
            <a:endParaRPr lang="en-US" altLang="ko-KR" sz="2000" dirty="0"/>
          </a:p>
          <a:p>
            <a:pPr marL="355600" lvl="1" indent="0">
              <a:buNone/>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22</a:t>
            </a:fld>
            <a:endParaRPr lang="en-US" altLang="en-US"/>
          </a:p>
        </p:txBody>
      </p:sp>
      <p:pic>
        <p:nvPicPr>
          <p:cNvPr id="9" name="그림 6"/>
          <p:cNvPicPr/>
          <p:nvPr/>
        </p:nvPicPr>
        <p:blipFill>
          <a:blip r:embed="rId3">
            <a:extLst>
              <a:ext uri="{28A0092B-C50C-407E-A947-70E740481C1C}">
                <a14:useLocalDpi xmlns:a14="http://schemas.microsoft.com/office/drawing/2010/main" val="0"/>
              </a:ext>
            </a:extLst>
          </a:blip>
          <a:srcRect/>
          <a:stretch>
            <a:fillRect/>
          </a:stretch>
        </p:blipFill>
        <p:spPr bwMode="auto">
          <a:xfrm>
            <a:off x="1262856" y="1905000"/>
            <a:ext cx="6694487" cy="4425044"/>
          </a:xfrm>
          <a:prstGeom prst="rect">
            <a:avLst/>
          </a:prstGeom>
          <a:noFill/>
          <a:ln>
            <a:noFill/>
          </a:ln>
        </p:spPr>
      </p:pic>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83120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199"/>
            <a:ext cx="7772400" cy="754969"/>
          </a:xfrm>
        </p:spPr>
        <p:txBody>
          <a:bodyPr/>
          <a:lstStyle/>
          <a:p>
            <a:r>
              <a:rPr lang="en-US" sz="2800" b="1" dirty="0">
                <a:latin typeface="+mn-lt"/>
              </a:rPr>
              <a:t>Conclusions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457200" y="1621160"/>
            <a:ext cx="8153400" cy="4332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kern="0" dirty="0">
                <a:solidFill>
                  <a:prstClr val="black"/>
                </a:solidFill>
                <a:ea typeface="ＭＳ Ｐゴシック"/>
              </a:rPr>
              <a:t>Propose to add lower data rates (&lt;12.5 kbps) in LECIM FSK PHY for ISM bands</a:t>
            </a:r>
          </a:p>
          <a:p>
            <a:pPr marL="355600" lvl="1" indent="6350">
              <a:spcBef>
                <a:spcPts val="600"/>
              </a:spcBef>
              <a:buFont typeface="Arial" panose="020B0604020202020204" pitchFamily="34" charset="0"/>
              <a:buChar char="•"/>
            </a:pPr>
            <a:r>
              <a:rPr lang="en-US" altLang="ko-KR" sz="2000" kern="0" dirty="0">
                <a:solidFill>
                  <a:prstClr val="black"/>
                </a:solidFill>
                <a:ea typeface="ＭＳ Ｐゴシック"/>
              </a:rPr>
              <a:t> Add </a:t>
            </a:r>
            <a:r>
              <a:rPr lang="en-US" altLang="ko-KR" sz="2000" kern="0" dirty="0" smtClean="0">
                <a:solidFill>
                  <a:prstClr val="black"/>
                </a:solidFill>
                <a:ea typeface="ＭＳ Ｐゴシック"/>
              </a:rPr>
              <a:t>6.25Kbps with modulation index 2</a:t>
            </a:r>
          </a:p>
          <a:p>
            <a:pPr marL="534988" lvl="1" indent="-179388">
              <a:spcBef>
                <a:spcPts val="600"/>
              </a:spcBef>
              <a:buFont typeface="Arial" panose="020B0604020202020204" pitchFamily="34" charset="0"/>
              <a:buChar char="•"/>
            </a:pPr>
            <a:r>
              <a:rPr lang="en-US" altLang="ko-KR" sz="2000" dirty="0" smtClean="0"/>
              <a:t>It </a:t>
            </a:r>
            <a:r>
              <a:rPr lang="en-US" altLang="ko-KR" sz="2000" dirty="0"/>
              <a:t>is convenient to change data-rates without changing modulation schemes</a:t>
            </a:r>
          </a:p>
          <a:p>
            <a:pPr marL="355600" lvl="1" indent="-355600">
              <a:spcBef>
                <a:spcPts val="600"/>
              </a:spcBef>
              <a:buFont typeface="Wingdings" panose="05000000000000000000" pitchFamily="2" charset="2"/>
              <a:buChar char="q"/>
            </a:pPr>
            <a:r>
              <a:rPr lang="en-US" altLang="ko-KR" sz="2000" kern="0" dirty="0" smtClean="0">
                <a:solidFill>
                  <a:prstClr val="black"/>
                </a:solidFill>
                <a:ea typeface="ＭＳ Ｐゴシック"/>
              </a:rPr>
              <a:t>Propose </a:t>
            </a:r>
            <a:r>
              <a:rPr lang="en-US" altLang="ko-KR" sz="2000" kern="0" dirty="0">
                <a:solidFill>
                  <a:prstClr val="black"/>
                </a:solidFill>
                <a:ea typeface="ＭＳ Ｐゴシック"/>
              </a:rPr>
              <a:t>a narrowband system for new spectrum(262~264MHz) in </a:t>
            </a:r>
            <a:r>
              <a:rPr lang="en-US" altLang="ko-KR" sz="2000" kern="0" dirty="0" smtClean="0">
                <a:solidFill>
                  <a:prstClr val="black"/>
                </a:solidFill>
                <a:ea typeface="ＭＳ Ｐゴシック"/>
              </a:rPr>
              <a:t>Korea</a:t>
            </a:r>
            <a:endParaRPr lang="en-US" altLang="ko-KR" sz="2000" dirty="0"/>
          </a:p>
          <a:p>
            <a:pPr marL="342900" lvl="1" indent="-74613">
              <a:spcBef>
                <a:spcPts val="600"/>
              </a:spcBef>
              <a:buFont typeface="Arial" panose="020B0604020202020204" pitchFamily="34" charset="0"/>
              <a:buChar char="•"/>
            </a:pPr>
            <a:r>
              <a:rPr lang="en-US" altLang="ko-KR" sz="2000" dirty="0"/>
              <a:t> </a:t>
            </a:r>
            <a:r>
              <a:rPr lang="en-US" altLang="ko-KR" sz="2000" dirty="0" smtClean="0"/>
              <a:t>2.4 </a:t>
            </a:r>
            <a:r>
              <a:rPr lang="en-US" altLang="ko-KR" sz="2000" dirty="0"/>
              <a:t>and 4.8Kbps in 12.5KHz channel </a:t>
            </a:r>
            <a:r>
              <a:rPr lang="en-US" altLang="ko-KR" sz="2000" dirty="0" smtClean="0"/>
              <a:t>spacing</a:t>
            </a:r>
          </a:p>
          <a:p>
            <a:pPr marL="342900" lvl="1" indent="-74613">
              <a:spcBef>
                <a:spcPts val="600"/>
              </a:spcBef>
              <a:buFont typeface="Arial" panose="020B0604020202020204" pitchFamily="34" charset="0"/>
              <a:buChar char="•"/>
            </a:pPr>
            <a:r>
              <a:rPr lang="en-US" altLang="ko-KR" sz="2000" dirty="0"/>
              <a:t> Satisfy customer’s request in Korean </a:t>
            </a:r>
            <a:r>
              <a:rPr lang="en-US" altLang="ko-KR" sz="2000" dirty="0" err="1"/>
              <a:t>IoT</a:t>
            </a:r>
            <a:r>
              <a:rPr lang="en-US" altLang="ko-KR" sz="2000" dirty="0"/>
              <a:t> market  </a:t>
            </a:r>
          </a:p>
          <a:p>
            <a:pPr marL="355600" lvl="1" indent="-355600">
              <a:spcBef>
                <a:spcPts val="600"/>
              </a:spcBef>
              <a:buFont typeface="Wingdings" panose="05000000000000000000" pitchFamily="2" charset="2"/>
              <a:buChar char="q"/>
            </a:pPr>
            <a:r>
              <a:rPr lang="en-US" altLang="ko-KR" sz="2000" kern="0" dirty="0">
                <a:solidFill>
                  <a:prstClr val="black"/>
                </a:solidFill>
                <a:ea typeface="ＭＳ Ｐゴシック"/>
              </a:rPr>
              <a:t>Propose </a:t>
            </a:r>
            <a:r>
              <a:rPr lang="en-US" altLang="ko-KR" sz="2000" kern="0" dirty="0" smtClean="0">
                <a:solidFill>
                  <a:prstClr val="black"/>
                </a:solidFill>
                <a:ea typeface="ＭＳ Ｐゴシック"/>
              </a:rPr>
              <a:t>SFD </a:t>
            </a:r>
            <a:r>
              <a:rPr lang="en-US" altLang="ko-KR" sz="2000" kern="0" dirty="0">
                <a:solidFill>
                  <a:prstClr val="black"/>
                </a:solidFill>
                <a:ea typeface="ＭＳ Ｐゴシック"/>
              </a:rPr>
              <a:t>spreading/dispreading scheme</a:t>
            </a:r>
            <a:endParaRPr lang="en-US" altLang="ko-KR" sz="2000" dirty="0"/>
          </a:p>
          <a:p>
            <a:pPr marL="342900" lvl="1" indent="-74613">
              <a:spcBef>
                <a:spcPts val="600"/>
              </a:spcBef>
              <a:buFont typeface="Arial" panose="020B0604020202020204" pitchFamily="34" charset="0"/>
              <a:buChar char="•"/>
            </a:pPr>
            <a:r>
              <a:rPr lang="en-US" altLang="ko-KR" sz="2000" dirty="0"/>
              <a:t> Spreading is applied to the SFD </a:t>
            </a:r>
            <a:r>
              <a:rPr lang="en-US" altLang="ko-KR" sz="2000" dirty="0" smtClean="0"/>
              <a:t>sequence</a:t>
            </a:r>
          </a:p>
          <a:p>
            <a:pPr marL="342900" lvl="1" indent="-74613">
              <a:spcBef>
                <a:spcPts val="600"/>
              </a:spcBef>
              <a:buFont typeface="Arial" panose="020B0604020202020204" pitchFamily="34" charset="0"/>
              <a:buChar char="•"/>
            </a:pPr>
            <a:r>
              <a:rPr lang="en-US" altLang="ko-KR" sz="2000" dirty="0" smtClean="0"/>
              <a:t> </a:t>
            </a:r>
            <a:r>
              <a:rPr lang="en-US" altLang="ko-KR" sz="2000" dirty="0"/>
              <a:t>Improve SFD detection </a:t>
            </a:r>
            <a:r>
              <a:rPr lang="en-US" altLang="ko-KR" sz="2000" dirty="0" smtClean="0"/>
              <a:t>performance in low SNR</a:t>
            </a:r>
            <a:endParaRPr lang="en-US" altLang="ko-KR" sz="2000" dirty="0"/>
          </a:p>
          <a:p>
            <a:pPr marL="268287" lvl="1" indent="0">
              <a:spcBef>
                <a:spcPts val="6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a:p>
            <a:pPr marL="268287" lvl="1" indent="0">
              <a:spcBef>
                <a:spcPts val="1200"/>
              </a:spcBef>
              <a:buNone/>
            </a:pPr>
            <a:r>
              <a:rPr lang="en-US" altLang="ko-KR" sz="2000" dirty="0"/>
              <a:t>   </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796991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t>Abbreviations</a:t>
            </a:r>
            <a:endParaRPr lang="en-US" sz="2800" dirty="0">
              <a:latin typeface="+mn-lt"/>
            </a:endParaRP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LECIM	     </a:t>
            </a:r>
            <a:r>
              <a:rPr lang="en-US" altLang="ko-KR" dirty="0"/>
              <a:t>Low Energy Critical Infrastructure Monitoring</a:t>
            </a:r>
          </a:p>
          <a:p>
            <a:pPr marL="0" indent="0" eaLnBrk="1" hangingPunct="1">
              <a:buNone/>
              <a:defRPr/>
            </a:pPr>
            <a:r>
              <a:rPr lang="en-US" dirty="0"/>
              <a:t>GFSK	     </a:t>
            </a:r>
            <a:r>
              <a:rPr lang="en-US" altLang="ko-KR" dirty="0"/>
              <a:t>Gaussian Frequency Shift Keying</a:t>
            </a:r>
          </a:p>
          <a:p>
            <a:pPr marL="0" indent="0" eaLnBrk="1" hangingPunct="1">
              <a:buNone/>
              <a:defRPr/>
            </a:pPr>
            <a:r>
              <a:rPr lang="en-US" dirty="0"/>
              <a:t>PHR	     </a:t>
            </a:r>
            <a:r>
              <a:rPr lang="en-US" altLang="ko-KR" dirty="0"/>
              <a:t>PHY header</a:t>
            </a:r>
          </a:p>
          <a:p>
            <a:pPr marL="0" indent="0" eaLnBrk="1" hangingPunct="1">
              <a:buNone/>
              <a:defRPr/>
            </a:pPr>
            <a:r>
              <a:rPr lang="en-US" altLang="ko-KR" dirty="0"/>
              <a:t>PPDU	     PHY protocol data unit</a:t>
            </a:r>
          </a:p>
          <a:p>
            <a:pPr marL="0" indent="0" eaLnBrk="1" hangingPunct="1">
              <a:buNone/>
              <a:defRPr/>
            </a:pPr>
            <a:r>
              <a:rPr lang="en-US" altLang="ko-KR" dirty="0"/>
              <a:t>PSDU	     PHY service data unit</a:t>
            </a:r>
          </a:p>
          <a:p>
            <a:pPr marL="0" indent="0" eaLnBrk="1" hangingPunct="1">
              <a:buNone/>
              <a:defRPr/>
            </a:pPr>
            <a:r>
              <a:rPr lang="en-US" altLang="ko-KR" dirty="0"/>
              <a:t>SFD	     Synchronization Frame Delimiter</a:t>
            </a:r>
          </a:p>
          <a:p>
            <a:pPr marL="0" indent="0" eaLnBrk="1" hangingPunct="1">
              <a:buNone/>
              <a:defRPr/>
            </a:pPr>
            <a:r>
              <a:rPr lang="en-US" altLang="ko-KR" dirty="0"/>
              <a:t>SHR	     Synchronization header</a:t>
            </a:r>
          </a:p>
          <a:p>
            <a:pPr marL="0" indent="0" eaLnBrk="1" hangingPunct="1">
              <a:buNone/>
              <a:defRPr/>
            </a:pPr>
            <a:r>
              <a:rPr lang="en-US" altLang="ko-KR" dirty="0"/>
              <a:t>ISM 	     Industrial Scientific Medical</a:t>
            </a:r>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812277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924800" cy="1066800"/>
          </a:xfrm>
        </p:spPr>
        <p:txBody>
          <a:bodyPr/>
          <a:lstStyle/>
          <a:p>
            <a:r>
              <a:rPr lang="en-US" sz="2800" dirty="0">
                <a:latin typeface="+mn-lt"/>
              </a:rPr>
              <a:t>References</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9" name="Rectangle 8"/>
          <p:cNvSpPr>
            <a:spLocks noGrp="1"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800">
                <a:solidFill>
                  <a:schemeClr val="tx1"/>
                </a:solidFill>
                <a:latin typeface="+mn-lt"/>
              </a:defRPr>
            </a:lvl3pPr>
            <a:lvl4pPr marL="1428750" indent="-228600" algn="l" rtl="0" eaLnBrk="0" fontAlgn="base" hangingPunct="0">
              <a:spcBef>
                <a:spcPct val="20000"/>
              </a:spcBef>
              <a:spcAft>
                <a:spcPct val="0"/>
              </a:spcAft>
              <a:buChar char="–"/>
              <a:defRPr sz="1800">
                <a:solidFill>
                  <a:schemeClr val="tx1"/>
                </a:solidFill>
                <a:latin typeface="+mn-lt"/>
              </a:defRPr>
            </a:lvl4pPr>
            <a:lvl5pPr marL="1771650" indent="-228600" algn="l" rtl="0" eaLnBrk="0" fontAlgn="base" hangingPunct="0">
              <a:spcBef>
                <a:spcPct val="20000"/>
              </a:spcBef>
              <a:spcAft>
                <a:spcPct val="0"/>
              </a:spcAft>
              <a:buChar char="•"/>
              <a:defRPr sz="18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eaLnBrk="1" hangingPunct="1">
              <a:buFontTx/>
              <a:buNone/>
              <a:defRPr/>
            </a:pPr>
            <a:r>
              <a:rPr lang="en-US" dirty="0"/>
              <a:t>[1] 	</a:t>
            </a:r>
            <a:r>
              <a:rPr lang="en-US" altLang="ko-KR" dirty="0"/>
              <a:t>IEEE Standard for Low-Rate Wireless Personal Area 	Networks (WPANs)</a:t>
            </a:r>
          </a:p>
          <a:p>
            <a:pPr marL="0" indent="0" eaLnBrk="1" hangingPunct="1">
              <a:buNone/>
              <a:defRPr/>
            </a:pPr>
            <a:r>
              <a:rPr lang="en-US" dirty="0"/>
              <a:t>[2] 	</a:t>
            </a:r>
            <a:r>
              <a:rPr lang="en-US" altLang="ko-KR" dirty="0"/>
              <a:t>802.15.4w Technical Guidance Document; 12 March, 2018; 	15-18-0161-00-004w</a:t>
            </a:r>
          </a:p>
          <a:p>
            <a:pPr marL="0" indent="0" eaLnBrk="1" hangingPunct="1">
              <a:buNone/>
              <a:defRPr/>
            </a:pPr>
            <a:r>
              <a:rPr lang="en-US" dirty="0"/>
              <a:t>[3] 	</a:t>
            </a:r>
            <a:r>
              <a:rPr lang="en-US" altLang="ko-KR" dirty="0"/>
              <a:t>P802.15.4w PAR</a:t>
            </a:r>
          </a:p>
          <a:p>
            <a:pPr marL="0" indent="0" eaLnBrk="1" hangingPunct="1">
              <a:buNone/>
              <a:defRPr/>
            </a:pPr>
            <a:r>
              <a:rPr lang="en-US" dirty="0"/>
              <a:t>[4] 	</a:t>
            </a:r>
            <a:r>
              <a:rPr lang="en-US" altLang="ko-KR" dirty="0"/>
              <a:t>P802.15.4w CSD</a:t>
            </a:r>
          </a:p>
          <a:p>
            <a:pPr marL="0" indent="0" eaLnBrk="1" hangingPunct="1">
              <a:buNone/>
              <a:defRPr/>
            </a:pPr>
            <a:endParaRPr lang="en-US" altLang="ko-KR" dirty="0"/>
          </a:p>
          <a:p>
            <a:pPr marL="0" indent="0" eaLnBrk="1" hangingPunct="1">
              <a:buNone/>
              <a:defRPr/>
            </a:pPr>
            <a:endParaRPr lang="en-US" altLang="ko-KR" dirty="0"/>
          </a:p>
          <a:p>
            <a:pPr marL="0" indent="0" eaLnBrk="1" hangingPunct="1">
              <a:buNone/>
              <a:defRPr/>
            </a:pPr>
            <a:endParaRPr lang="en-US" altLang="ko-KR" dirty="0"/>
          </a:p>
          <a:p>
            <a:pPr marL="0" indent="0" eaLnBrk="1" hangingPunct="1">
              <a:buFontTx/>
              <a:buNone/>
              <a:defRPr/>
            </a:pPr>
            <a:endParaRPr lang="en-US" altLang="de-DE"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25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13929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to add </a:t>
            </a:r>
            <a:r>
              <a:rPr lang="en-US" altLang="ko-KR" sz="2000" dirty="0"/>
              <a:t>a lower data-rate(&lt;12.5Kbps) in current FSK LECIM PHY Standard</a:t>
            </a:r>
          </a:p>
          <a:p>
            <a:pPr marL="625475" lvl="1" indent="-269875">
              <a:spcBef>
                <a:spcPts val="1200"/>
              </a:spcBef>
              <a:buFont typeface="Arial" panose="020B0604020202020204" pitchFamily="34" charset="0"/>
              <a:buChar char="•"/>
            </a:pPr>
            <a:r>
              <a:rPr lang="en-US" altLang="ko-KR" sz="2000" dirty="0"/>
              <a:t>Add 6.25Kbps with modulation index 2.0</a:t>
            </a:r>
          </a:p>
          <a:p>
            <a:pPr marL="625475" lvl="1" indent="-269875">
              <a:spcBef>
                <a:spcPts val="1200"/>
              </a:spcBef>
              <a:buFont typeface="Arial" panose="020B0604020202020204" pitchFamily="34" charset="0"/>
              <a:buChar char="•"/>
            </a:pPr>
            <a:r>
              <a:rPr lang="en-US" altLang="ko-KR" sz="2000" dirty="0"/>
              <a:t>It is convenient to change data-rates without changing modulation schemes</a:t>
            </a:r>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3</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3454852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752600"/>
            <a:ext cx="78486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sz="2000" dirty="0"/>
              <a:t>Propose a narrowband FSK </a:t>
            </a:r>
            <a:r>
              <a:rPr lang="en-US" altLang="ko-KR" sz="2000" dirty="0"/>
              <a:t>LECIM</a:t>
            </a:r>
            <a:r>
              <a:rPr lang="ko-KR" altLang="en-US" sz="2000" dirty="0"/>
              <a:t> </a:t>
            </a:r>
            <a:r>
              <a:rPr lang="en-US" altLang="ko-KR" sz="2000" dirty="0"/>
              <a:t>PHY </a:t>
            </a:r>
            <a:r>
              <a:rPr lang="en-US" sz="2000" dirty="0"/>
              <a:t>for new spectrum(262 ~ 264MHz) in Korea</a:t>
            </a:r>
          </a:p>
          <a:p>
            <a:pPr marL="536575" lvl="1" indent="-180975">
              <a:spcBef>
                <a:spcPts val="1200"/>
              </a:spcBef>
              <a:buFont typeface="Arial" panose="020B0604020202020204" pitchFamily="34" charset="0"/>
              <a:buChar char="•"/>
            </a:pPr>
            <a:r>
              <a:rPr lang="en-US" altLang="ko-KR" sz="2000" dirty="0"/>
              <a:t>Flexible channel bandwidth (&lt;200KHz) of new spectrum in Korea allows to adapt the narrow band FSK transceivers </a:t>
            </a:r>
          </a:p>
          <a:p>
            <a:pPr marL="536575" lvl="1" indent="-180975">
              <a:spcBef>
                <a:spcPts val="1200"/>
              </a:spcBef>
              <a:buFont typeface="Arial" panose="020B0604020202020204" pitchFamily="34" charset="0"/>
              <a:buChar char="•"/>
            </a:pPr>
            <a:r>
              <a:rPr lang="en-US" sz="2000" dirty="0"/>
              <a:t>Add 2 low data-rates(2.4, 4.8Kbps) in </a:t>
            </a:r>
            <a:r>
              <a:rPr lang="en-US" altLang="ko-KR" sz="2000" dirty="0"/>
              <a:t>262 ~ 264MHz band, which use 12.5KHz channel spacing</a:t>
            </a:r>
            <a:endParaRPr lang="en-US" sz="2000" dirty="0"/>
          </a:p>
          <a:p>
            <a:pPr marL="536575" lvl="1" indent="-180975">
              <a:spcBef>
                <a:spcPts val="1200"/>
              </a:spcBef>
              <a:buFont typeface="Arial" panose="020B0604020202020204" pitchFamily="34" charset="0"/>
              <a:buChar char="•"/>
            </a:pPr>
            <a:endParaRPr lang="en-US" altLang="ko-KR" sz="2000" kern="0" dirty="0">
              <a:solidFill>
                <a:prstClr val="black"/>
              </a:solidFill>
              <a:ea typeface="ＭＳ Ｐゴシック"/>
            </a:endParaRPr>
          </a:p>
          <a:p>
            <a:pPr marL="355600" lvl="1" indent="0">
              <a:spcBef>
                <a:spcPts val="1200"/>
              </a:spcBef>
              <a:buNone/>
            </a:pPr>
            <a:r>
              <a:rPr lang="en-US" altLang="ko-KR" sz="2000" dirty="0">
                <a:solidFill>
                  <a:srgbClr val="FF0000"/>
                </a:solidFill>
              </a:rPr>
              <a:t>  </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4</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7712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09600" y="958334"/>
            <a:ext cx="7772400" cy="609600"/>
          </a:xfrm>
        </p:spPr>
        <p:txBody>
          <a:bodyPr/>
          <a:lstStyle/>
          <a:p>
            <a:r>
              <a:rPr lang="en-US" sz="2800" b="1" dirty="0">
                <a:latin typeface="+mn-lt"/>
              </a:rPr>
              <a:t>Overview of Proposal(3)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682743"/>
            <a:ext cx="8001000" cy="472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Propose the SFD Sequence spreading/dispreading scheme for reliable packet detection at low SNR</a:t>
            </a:r>
          </a:p>
          <a:p>
            <a:pPr marL="625475" lvl="1" indent="-269875">
              <a:spcBef>
                <a:spcPts val="1200"/>
              </a:spcBef>
              <a:buFont typeface="Arial" panose="020B0604020202020204" pitchFamily="34" charset="0"/>
              <a:buChar char="•"/>
            </a:pPr>
            <a:r>
              <a:rPr lang="en-US" altLang="ko-KR" sz="2000" dirty="0"/>
              <a:t>Current SFD sequence has poor PMR performance at low SNR</a:t>
            </a:r>
          </a:p>
          <a:p>
            <a:pPr marL="625475" lvl="1" indent="-269875">
              <a:spcBef>
                <a:spcPts val="1200"/>
              </a:spcBef>
              <a:buFont typeface="Arial" panose="020B0604020202020204" pitchFamily="34" charset="0"/>
              <a:buChar char="•"/>
            </a:pPr>
            <a:r>
              <a:rPr lang="en-US" altLang="ko-KR" sz="2000" dirty="0"/>
              <a:t>The overall PER performance is limited by PMR performance due to SFD detection failure at low-SNR</a:t>
            </a:r>
          </a:p>
          <a:p>
            <a:pPr marL="625475" lvl="1" indent="-269875">
              <a:spcBef>
                <a:spcPts val="1200"/>
              </a:spcBef>
              <a:buFont typeface="Arial" panose="020B0604020202020204" pitchFamily="34" charset="0"/>
              <a:buChar char="•"/>
            </a:pPr>
            <a:r>
              <a:rPr lang="en-US" altLang="ko-KR" sz="2000" dirty="0"/>
              <a:t>A simple SFD sequence spreading scheme to improve SFD detection performance</a:t>
            </a: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5</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5382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Motivations(1)</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The lower data-rates (&lt;12.5Kbps) are very important in</a:t>
            </a:r>
            <a:r>
              <a:rPr lang="ko-KR" altLang="en-US" sz="2000" dirty="0"/>
              <a:t> </a:t>
            </a:r>
            <a:r>
              <a:rPr lang="en-US" altLang="ko-KR" sz="2000" dirty="0"/>
              <a:t>the world because they provide many options for extension of communication ranges in </a:t>
            </a:r>
            <a:r>
              <a:rPr lang="en-US" altLang="ko-KR" sz="2000" dirty="0" err="1"/>
              <a:t>IoT</a:t>
            </a:r>
            <a:r>
              <a:rPr lang="en-US" altLang="ko-KR" sz="2000" dirty="0"/>
              <a:t> services </a:t>
            </a:r>
          </a:p>
          <a:p>
            <a:pPr marL="630238" lvl="1" indent="-274638">
              <a:spcBef>
                <a:spcPts val="1200"/>
              </a:spcBef>
              <a:buFont typeface="Arial" panose="020B0604020202020204" pitchFamily="34" charset="0"/>
              <a:buChar char="•"/>
            </a:pPr>
            <a:r>
              <a:rPr lang="en-US" altLang="ko-KR" sz="2000" dirty="0" smtClean="0"/>
              <a:t>Many </a:t>
            </a:r>
            <a:r>
              <a:rPr lang="en-US" altLang="ko-KR" sz="2000" dirty="0"/>
              <a:t>FSK transceivers are already deployed in the world today </a:t>
            </a:r>
          </a:p>
          <a:p>
            <a:pPr marL="630238" lvl="1" indent="-274638">
              <a:spcBef>
                <a:spcPts val="1200"/>
              </a:spcBef>
              <a:buFont typeface="Arial" panose="020B0604020202020204" pitchFamily="34" charset="0"/>
              <a:buChar char="•"/>
            </a:pPr>
            <a:r>
              <a:rPr lang="en-US" altLang="ko-KR" sz="2000" dirty="0" smtClean="0"/>
              <a:t>It </a:t>
            </a:r>
            <a:r>
              <a:rPr lang="en-US" altLang="ko-KR" sz="2000" dirty="0"/>
              <a:t>is convenient to change data-rates without changing modulation schemes</a:t>
            </a:r>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6</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96930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Motivations(2)</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buFont typeface="Wingdings" panose="05000000000000000000" pitchFamily="2" charset="2"/>
              <a:buChar char="q"/>
            </a:pPr>
            <a:r>
              <a:rPr lang="en-US" altLang="ko-KR" sz="2000" dirty="0"/>
              <a:t>Recently Korean government allocated 2 unlicensed frequency bands for </a:t>
            </a:r>
            <a:r>
              <a:rPr lang="en-US" altLang="ko-KR" sz="2000" dirty="0" err="1"/>
              <a:t>IoT</a:t>
            </a:r>
            <a:r>
              <a:rPr lang="en-US" altLang="ko-KR" sz="2000" dirty="0"/>
              <a:t> services, and the </a:t>
            </a:r>
            <a:r>
              <a:rPr lang="en-US" altLang="ko-KR" sz="2000" dirty="0" err="1"/>
              <a:t>IoT</a:t>
            </a:r>
            <a:r>
              <a:rPr lang="en-US" altLang="ko-KR" sz="2000" dirty="0"/>
              <a:t> market in Korea requires a new narrow band radio transceiver in those frequency bands.  </a:t>
            </a:r>
          </a:p>
          <a:p>
            <a:pPr marL="539750" lvl="1" indent="-177800">
              <a:spcBef>
                <a:spcPts val="1200"/>
              </a:spcBef>
              <a:buFont typeface="Arial" panose="020B0604020202020204" pitchFamily="34" charset="0"/>
              <a:buChar char="•"/>
            </a:pPr>
            <a:r>
              <a:rPr lang="en-US" altLang="ko-KR" sz="2000" dirty="0"/>
              <a:t>262~264MHz and 940.1~946.3 MHz bands were allocated in Korea recently.</a:t>
            </a:r>
          </a:p>
          <a:p>
            <a:pPr marL="539750" lvl="1" indent="-177800">
              <a:spcBef>
                <a:spcPts val="1200"/>
              </a:spcBef>
              <a:buFont typeface="Arial" panose="020B0604020202020204" pitchFamily="34" charset="0"/>
              <a:buChar char="•"/>
            </a:pPr>
            <a:r>
              <a:rPr lang="en-US" altLang="ko-KR" sz="2000" dirty="0"/>
              <a:t>Spectrum efficiency of current</a:t>
            </a:r>
            <a:r>
              <a:rPr lang="ko-KR" altLang="en-US" sz="2000" dirty="0"/>
              <a:t> </a:t>
            </a:r>
            <a:r>
              <a:rPr lang="en-US" altLang="ko-KR" sz="2000" dirty="0"/>
              <a:t>LECIM is not good in Korea because it must keep the fixed center frequency every 200KHz in 917~923.5MHz </a:t>
            </a:r>
          </a:p>
          <a:p>
            <a:pPr marL="539750" lvl="1" indent="-177800">
              <a:spcBef>
                <a:spcPts val="1200"/>
              </a:spcBef>
              <a:buFont typeface="Arial" panose="020B0604020202020204" pitchFamily="34" charset="0"/>
              <a:buChar char="•"/>
            </a:pPr>
            <a:r>
              <a:rPr lang="en-US" altLang="ko-KR" sz="2000" dirty="0"/>
              <a:t> New spectrum(262~264MHz) is suitable to adapt the narrow band FSK LECIM because it allows flexible channel bandwidth (&lt;200 KHz) </a:t>
            </a:r>
          </a:p>
          <a:p>
            <a:pPr marL="361950" lvl="1" indent="0">
              <a:spcBef>
                <a:spcPts val="1200"/>
              </a:spcBef>
              <a:buNone/>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355600" lvl="1" indent="-355600">
              <a:spcBef>
                <a:spcPts val="1200"/>
              </a:spcBef>
              <a:buFont typeface="Wingdings" panose="05000000000000000000" pitchFamily="2" charset="2"/>
              <a:buChar char="q"/>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7</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68956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609600"/>
          </a:xfrm>
        </p:spPr>
        <p:txBody>
          <a:bodyPr/>
          <a:lstStyle/>
          <a:p>
            <a:r>
              <a:rPr lang="en-US" sz="2800" b="1" dirty="0">
                <a:latin typeface="+mn-lt"/>
              </a:rPr>
              <a:t>Motivations(3)</a:t>
            </a:r>
          </a:p>
        </p:txBody>
      </p:sp>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sp>
        <p:nvSpPr>
          <p:cNvPr id="8"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685800" y="1692275"/>
            <a:ext cx="7848600" cy="4783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1200"/>
              </a:spcBef>
              <a:buFont typeface="Wingdings" panose="05000000000000000000" pitchFamily="2" charset="2"/>
              <a:buChar char="q"/>
            </a:pPr>
            <a:r>
              <a:rPr lang="en-US" altLang="ko-KR" sz="2000" dirty="0"/>
              <a:t>Current SFD detection in FSK LECIM</a:t>
            </a:r>
            <a:r>
              <a:rPr lang="ko-KR" altLang="en-US" sz="2000" dirty="0"/>
              <a:t> </a:t>
            </a:r>
            <a:r>
              <a:rPr lang="en-US" altLang="ko-KR" sz="2000" dirty="0"/>
              <a:t>PHY is required to improve the performance because of poor PMR in low SNR</a:t>
            </a:r>
          </a:p>
          <a:p>
            <a:pPr marL="536575" lvl="1" indent="-180975">
              <a:spcBef>
                <a:spcPts val="1200"/>
              </a:spcBef>
              <a:buFont typeface="Arial" panose="020B0604020202020204" pitchFamily="34" charset="0"/>
              <a:buChar char="•"/>
            </a:pPr>
            <a:r>
              <a:rPr lang="en-US" altLang="ko-KR" sz="2000" dirty="0"/>
              <a:t> The overall PER performance is limited by PMR performance due to SFD detection failure at low-SNR.</a:t>
            </a:r>
          </a:p>
          <a:p>
            <a:pPr marL="536575" lvl="1" indent="-180975">
              <a:spcBef>
                <a:spcPts val="1200"/>
              </a:spcBef>
              <a:buFont typeface="Arial" panose="020B0604020202020204" pitchFamily="34" charset="0"/>
              <a:buChar char="•"/>
            </a:pPr>
            <a:r>
              <a:rPr lang="en-US" altLang="ko-KR" sz="2000" dirty="0"/>
              <a:t>Note that LECIM standard includes the reliability enhancing schemes (FEC, spreading) only for </a:t>
            </a:r>
            <a:r>
              <a:rPr lang="en-US" altLang="ko-KR" sz="2000" dirty="0" smtClean="0"/>
              <a:t>PHR+PSDU </a:t>
            </a:r>
            <a:r>
              <a:rPr lang="en-US" altLang="ko-KR" sz="2000" dirty="0"/>
              <a:t>part. </a:t>
            </a:r>
          </a:p>
          <a:p>
            <a:pPr marL="536575" lvl="1" indent="-180975">
              <a:spcBef>
                <a:spcPts val="1200"/>
              </a:spcBef>
              <a:buFont typeface="Arial" panose="020B0604020202020204" pitchFamily="34" charset="0"/>
              <a:buChar char="•"/>
            </a:pPr>
            <a:r>
              <a:rPr lang="en-US" altLang="ko-KR" sz="2000" dirty="0"/>
              <a:t>It is necessary to improve the reliability of the SFD sequence, which can shift the PMR curve to the left for the successful packet recovery at low-SNR</a:t>
            </a:r>
          </a:p>
          <a:p>
            <a:pPr marL="355600" lvl="1" indent="6350">
              <a:spcBef>
                <a:spcPts val="1200"/>
              </a:spcBef>
              <a:buFont typeface="Arial" panose="020B0604020202020204" pitchFamily="34" charset="0"/>
              <a:buChar char="•"/>
            </a:pPr>
            <a:endParaRPr lang="en-US" altLang="ko-KR" sz="2000" dirty="0"/>
          </a:p>
          <a:p>
            <a:pPr marL="457200" lvl="1" indent="0">
              <a:buNone/>
            </a:pPr>
            <a:endParaRPr lang="en-US" sz="2000" b="1" dirty="0"/>
          </a:p>
        </p:txBody>
      </p:sp>
      <p:sp>
        <p:nvSpPr>
          <p:cNvPr id="3" name="슬라이드 번호 개체 틀 2"/>
          <p:cNvSpPr>
            <a:spLocks noGrp="1"/>
          </p:cNvSpPr>
          <p:nvPr>
            <p:ph type="sldNum" sz="quarter" idx="12"/>
          </p:nvPr>
        </p:nvSpPr>
        <p:spPr/>
        <p:txBody>
          <a:bodyPr/>
          <a:lstStyle/>
          <a:p>
            <a:r>
              <a:rPr lang="en-US" altLang="en-US"/>
              <a:t>Slide </a:t>
            </a:r>
            <a:fld id="{3FD19161-3479-48C9-8CC9-4C2EF1C11965}" type="slidenum">
              <a:rPr lang="en-US" altLang="en-US" smtClean="0"/>
              <a:pPr/>
              <a:t>8</a:t>
            </a:fld>
            <a:endParaRPr lang="en-US" altLang="en-US"/>
          </a:p>
        </p:txBody>
      </p:sp>
      <p:sp>
        <p:nvSpPr>
          <p:cNvPr id="6" name="Date Placeholder 5"/>
          <p:cNvSpPr>
            <a:spLocks noGrp="1"/>
          </p:cNvSpPr>
          <p:nvPr>
            <p:ph type="dt" sz="half" idx="10"/>
          </p:nvPr>
        </p:nvSpPr>
        <p:spPr/>
        <p:txBody>
          <a:bodyPr/>
          <a:lstStyle/>
          <a:p>
            <a:r>
              <a:rPr lang="en-US" altLang="ko-KR" smtClean="0"/>
              <a:t>September 2018</a:t>
            </a:r>
            <a:endParaRPr lang="en-US" altLang="en-US" dirty="0"/>
          </a:p>
        </p:txBody>
      </p:sp>
    </p:spTree>
    <p:extLst>
      <p:ext uri="{BB962C8B-B14F-4D97-AF65-F5344CB8AC3E}">
        <p14:creationId xmlns:p14="http://schemas.microsoft.com/office/powerpoint/2010/main" val="24641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altLang="en-US"/>
              <a:t>Kookmin University</a:t>
            </a:r>
            <a:endParaRPr lang="en-US" altLang="en-US" dirty="0"/>
          </a:p>
        </p:txBody>
      </p:sp>
      <p:graphicFrame>
        <p:nvGraphicFramePr>
          <p:cNvPr id="3" name="표 2"/>
          <p:cNvGraphicFramePr>
            <a:graphicFrameLocks noGrp="1"/>
          </p:cNvGraphicFramePr>
          <p:nvPr>
            <p:extLst>
              <p:ext uri="{D42A27DB-BD31-4B8C-83A1-F6EECF244321}">
                <p14:modId xmlns:p14="http://schemas.microsoft.com/office/powerpoint/2010/main" val="2083633453"/>
              </p:ext>
            </p:extLst>
          </p:nvPr>
        </p:nvGraphicFramePr>
        <p:xfrm>
          <a:off x="982435" y="3757247"/>
          <a:ext cx="7179130" cy="1950720"/>
        </p:xfrm>
        <a:graphic>
          <a:graphicData uri="http://schemas.openxmlformats.org/drawingml/2006/table">
            <a:tbl>
              <a:tblPr firstRow="1" bandRow="1">
                <a:tableStyleId>{21E4AEA4-8DFA-4A89-87EB-49C32662AFE0}</a:tableStyleId>
              </a:tblPr>
              <a:tblGrid>
                <a:gridCol w="1159331">
                  <a:extLst>
                    <a:ext uri="{9D8B030D-6E8A-4147-A177-3AD203B41FA5}">
                      <a16:colId xmlns="" xmlns:a16="http://schemas.microsoft.com/office/drawing/2014/main" val="20000"/>
                    </a:ext>
                  </a:extLst>
                </a:gridCol>
                <a:gridCol w="1820634">
                  <a:extLst>
                    <a:ext uri="{9D8B030D-6E8A-4147-A177-3AD203B41FA5}">
                      <a16:colId xmlns="" xmlns:a16="http://schemas.microsoft.com/office/drawing/2014/main" val="20001"/>
                    </a:ext>
                  </a:extLst>
                </a:gridCol>
                <a:gridCol w="1981200">
                  <a:extLst>
                    <a:ext uri="{9D8B030D-6E8A-4147-A177-3AD203B41FA5}">
                      <a16:colId xmlns="" xmlns:a16="http://schemas.microsoft.com/office/drawing/2014/main" val="20002"/>
                    </a:ext>
                  </a:extLst>
                </a:gridCol>
                <a:gridCol w="2217965">
                  <a:extLst>
                    <a:ext uri="{9D8B030D-6E8A-4147-A177-3AD203B41FA5}">
                      <a16:colId xmlns="" xmlns:a16="http://schemas.microsoft.com/office/drawing/2014/main" val="20003"/>
                    </a:ext>
                  </a:extLst>
                </a:gridCol>
              </a:tblGrid>
              <a:tr h="480171">
                <a:tc>
                  <a:txBody>
                    <a:bodyPr/>
                    <a:lstStyle/>
                    <a:p>
                      <a:pPr algn="ctr" latinLnBrk="1"/>
                      <a:r>
                        <a:rPr lang="en-US" altLang="ko-KR" sz="1400" dirty="0"/>
                        <a:t>Frequency Band</a:t>
                      </a:r>
                      <a:endParaRPr lang="ko-KR" altLang="en-US" sz="1400" dirty="0"/>
                    </a:p>
                  </a:txBody>
                  <a:tcPr/>
                </a:tc>
                <a:tc>
                  <a:txBody>
                    <a:bodyPr/>
                    <a:lstStyle/>
                    <a:p>
                      <a:pPr algn="ctr" latinLnBrk="1"/>
                      <a:r>
                        <a:rPr lang="en-US" altLang="ko-KR" sz="1400" dirty="0"/>
                        <a:t>Parameter</a:t>
                      </a:r>
                      <a:endParaRPr lang="ko-KR" altLang="en-US" sz="1400" dirty="0"/>
                    </a:p>
                  </a:txBody>
                  <a:tcPr/>
                </a:tc>
                <a:tc>
                  <a:txBody>
                    <a:bodyPr/>
                    <a:lstStyle/>
                    <a:p>
                      <a:pPr algn="ctr" latinLnBrk="1"/>
                      <a:r>
                        <a:rPr lang="en-US" altLang="ko-KR" sz="1400" dirty="0"/>
                        <a:t>Operating Mode #1</a:t>
                      </a:r>
                      <a:endParaRPr lang="ko-KR" altLang="en-US" sz="1400" dirty="0"/>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400" dirty="0"/>
                        <a:t>Operating Mode #2</a:t>
                      </a:r>
                      <a:endParaRPr lang="ko-KR" altLang="en-US" sz="1400" dirty="0"/>
                    </a:p>
                  </a:txBody>
                  <a:tcPr/>
                </a:tc>
                <a:extLst>
                  <a:ext uri="{0D108BD9-81ED-4DB2-BD59-A6C34878D82A}">
                    <a16:rowId xmlns="" xmlns:a16="http://schemas.microsoft.com/office/drawing/2014/main" val="10000"/>
                  </a:ext>
                </a:extLst>
              </a:tr>
              <a:tr h="221433">
                <a:tc rowSpan="4">
                  <a:txBody>
                    <a:bodyPr/>
                    <a:lstStyle/>
                    <a:p>
                      <a:pPr algn="ctr" latinLnBrk="1"/>
                      <a:r>
                        <a:rPr lang="en-US" altLang="ko-KR" sz="1400" dirty="0"/>
                        <a:t>169MHz</a:t>
                      </a:r>
                      <a:endParaRPr lang="ko-KR" altLang="en-US" sz="1400" dirty="0"/>
                    </a:p>
                  </a:txBody>
                  <a:tcPr anchor="ctr" anchorCtr="1"/>
                </a:tc>
                <a:tc>
                  <a:txBody>
                    <a:bodyPr/>
                    <a:lstStyle/>
                    <a:p>
                      <a:pPr algn="ctr" latinLnBrk="1"/>
                      <a:r>
                        <a:rPr lang="en-US" altLang="ko-KR" sz="1400" dirty="0"/>
                        <a:t>Data-rate </a:t>
                      </a:r>
                    </a:p>
                  </a:txBody>
                  <a:tcPr anchor="ctr" anchorCtr="1"/>
                </a:tc>
                <a:tc>
                  <a:txBody>
                    <a:bodyPr/>
                    <a:lstStyle/>
                    <a:p>
                      <a:pPr latinLnBrk="1"/>
                      <a:r>
                        <a:rPr lang="en-US" altLang="ko-KR" sz="1400" dirty="0"/>
                        <a:t>25kbps</a:t>
                      </a:r>
                      <a:endParaRPr lang="ko-KR" altLang="en-US" sz="1400" dirty="0"/>
                    </a:p>
                  </a:txBody>
                  <a:tcPr anchor="ctr" anchorCtr="1"/>
                </a:tc>
                <a:tc>
                  <a:txBody>
                    <a:bodyPr/>
                    <a:lstStyle/>
                    <a:p>
                      <a:pPr latinLnBrk="1"/>
                      <a:r>
                        <a:rPr lang="en-US" altLang="ko-KR" sz="1400" dirty="0"/>
                        <a:t>12.5kbps</a:t>
                      </a:r>
                      <a:endParaRPr lang="ko-KR" altLang="en-US" sz="1400" dirty="0"/>
                    </a:p>
                  </a:txBody>
                  <a:tcPr anchor="ctr" anchorCtr="1"/>
                </a:tc>
                <a:extLst>
                  <a:ext uri="{0D108BD9-81ED-4DB2-BD59-A6C34878D82A}">
                    <a16:rowId xmlns="" xmlns:a16="http://schemas.microsoft.com/office/drawing/2014/main" val="10001"/>
                  </a:ext>
                </a:extLst>
              </a:tr>
              <a:tr h="221433">
                <a:tc vMerge="1">
                  <a:txBody>
                    <a:bodyPr/>
                    <a:lstStyle/>
                    <a:p>
                      <a:pPr latinLnBrk="1"/>
                      <a:endParaRPr lang="ko-KR" altLang="en-US" sz="1400" dirty="0"/>
                    </a:p>
                  </a:txBody>
                  <a:tcPr/>
                </a:tc>
                <a:tc>
                  <a:txBody>
                    <a:bodyPr/>
                    <a:lstStyle/>
                    <a:p>
                      <a:pPr algn="ctr" latinLnBrk="1"/>
                      <a:r>
                        <a:rPr lang="en-US" altLang="ko-KR" sz="1400" dirty="0"/>
                        <a:t>Modulation</a:t>
                      </a:r>
                      <a:endParaRPr lang="ko-KR" altLang="en-US" sz="1400" dirty="0"/>
                    </a:p>
                  </a:txBody>
                  <a:tcPr anchor="ctr" anchorCtr="1"/>
                </a:tc>
                <a:tc>
                  <a:txBody>
                    <a:bodyPr/>
                    <a:lstStyle/>
                    <a:p>
                      <a:pPr latinLnBrk="1"/>
                      <a:r>
                        <a:rPr lang="en-US" altLang="ko-KR" sz="1400" dirty="0"/>
                        <a:t>2-FSK</a:t>
                      </a:r>
                    </a:p>
                    <a:p>
                      <a:pPr latinLnBrk="1"/>
                      <a:r>
                        <a:rPr lang="en-US" altLang="ko-KR" sz="1400" dirty="0"/>
                        <a:t>P-FSK</a:t>
                      </a:r>
                      <a:endParaRPr lang="ko-KR" altLang="en-US" sz="1400" dirty="0"/>
                    </a:p>
                  </a:txBody>
                  <a:tcPr anchor="ctr" anchorCtr="1"/>
                </a:tc>
                <a:tc>
                  <a:txBody>
                    <a:bodyPr/>
                    <a:lstStyle/>
                    <a:p>
                      <a:pPr latinLnBrk="1"/>
                      <a:r>
                        <a:rPr lang="en-US" altLang="ko-KR" sz="1400" dirty="0"/>
                        <a:t>2-FSK</a:t>
                      </a:r>
                    </a:p>
                    <a:p>
                      <a:pPr latinLnBrk="1"/>
                      <a:r>
                        <a:rPr lang="en-US" altLang="ko-KR" sz="1400" dirty="0" smtClean="0"/>
                        <a:t>P-FSK</a:t>
                      </a:r>
                      <a:endParaRPr lang="ko-KR" altLang="en-US" sz="1400" dirty="0"/>
                    </a:p>
                  </a:txBody>
                  <a:tcPr anchor="ctr" anchorCtr="1"/>
                </a:tc>
                <a:extLst>
                  <a:ext uri="{0D108BD9-81ED-4DB2-BD59-A6C34878D82A}">
                    <a16:rowId xmlns="" xmlns:a16="http://schemas.microsoft.com/office/drawing/2014/main" val="10002"/>
                  </a:ext>
                </a:extLst>
              </a:tr>
              <a:tr h="221433">
                <a:tc vMerge="1">
                  <a:txBody>
                    <a:bodyPr/>
                    <a:lstStyle/>
                    <a:p>
                      <a:pPr latinLnBrk="1"/>
                      <a:endParaRPr lang="ko-KR" altLang="en-US" sz="1400" dirty="0"/>
                    </a:p>
                  </a:txBody>
                  <a:tcPr/>
                </a:tc>
                <a:tc>
                  <a:txBody>
                    <a:bodyPr/>
                    <a:lstStyle/>
                    <a:p>
                      <a:pPr algn="ctr" latinLnBrk="1"/>
                      <a:r>
                        <a:rPr lang="en-US" altLang="ko-KR" sz="1400" dirty="0"/>
                        <a:t>Modulation Index</a:t>
                      </a:r>
                      <a:endParaRPr lang="ko-KR" altLang="en-US" sz="1400" dirty="0"/>
                    </a:p>
                  </a:txBody>
                  <a:tcPr anchor="ctr" anchorCtr="1"/>
                </a:tc>
                <a:tc>
                  <a:txBody>
                    <a:bodyPr/>
                    <a:lstStyle/>
                    <a:p>
                      <a:pPr latinLnBrk="1"/>
                      <a:r>
                        <a:rPr lang="en-US" altLang="ko-KR" sz="1400" dirty="0"/>
                        <a:t>0.5</a:t>
                      </a:r>
                      <a:endParaRPr lang="ko-KR" altLang="en-US" sz="1400" dirty="0"/>
                    </a:p>
                  </a:txBody>
                  <a:tcPr anchor="ctr" anchorCtr="1"/>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a:t>1.0</a:t>
                      </a:r>
                      <a:endParaRPr lang="ko-KR" altLang="en-US" sz="1400" dirty="0"/>
                    </a:p>
                  </a:txBody>
                  <a:tcPr anchor="ctr" anchorCtr="1"/>
                </a:tc>
                <a:extLst>
                  <a:ext uri="{0D108BD9-81ED-4DB2-BD59-A6C34878D82A}">
                    <a16:rowId xmlns="" xmlns:a16="http://schemas.microsoft.com/office/drawing/2014/main" val="10003"/>
                  </a:ext>
                </a:extLst>
              </a:tr>
              <a:tr h="221433">
                <a:tc vMerge="1">
                  <a:txBody>
                    <a:bodyPr/>
                    <a:lstStyle/>
                    <a:p>
                      <a:pPr latinLnBrk="1"/>
                      <a:endParaRPr lang="ko-KR" altLang="en-US" sz="1400" dirty="0"/>
                    </a:p>
                  </a:txBody>
                  <a:tcPr/>
                </a:tc>
                <a:tc>
                  <a:txBody>
                    <a:bodyPr/>
                    <a:lstStyle/>
                    <a:p>
                      <a:pPr algn="ctr" latinLnBrk="1"/>
                      <a:r>
                        <a:rPr lang="en-US" altLang="ko-KR" sz="1400" dirty="0"/>
                        <a:t>Channel Spacing</a:t>
                      </a:r>
                    </a:p>
                  </a:txBody>
                  <a:tcPr anchor="ctr" anchorCtr="1"/>
                </a:tc>
                <a:tc>
                  <a:txBody>
                    <a:bodyPr/>
                    <a:lstStyle/>
                    <a:p>
                      <a:pPr latinLnBrk="1"/>
                      <a:endParaRPr lang="ko-KR" altLang="en-US" sz="1400" dirty="0"/>
                    </a:p>
                  </a:txBody>
                  <a:tcPr anchor="ctr" anchorCtr="1"/>
                </a:tc>
                <a:tc>
                  <a:txBody>
                    <a:bodyPr/>
                    <a:lstStyle/>
                    <a:p>
                      <a:pPr latinLnBrk="1"/>
                      <a:endParaRPr lang="ko-KR" altLang="en-US" sz="1400" dirty="0"/>
                    </a:p>
                  </a:txBody>
                  <a:tcPr anchor="ctr" anchorCtr="1"/>
                </a:tc>
                <a:extLst>
                  <a:ext uri="{0D108BD9-81ED-4DB2-BD59-A6C34878D82A}">
                    <a16:rowId xmlns="" xmlns:a16="http://schemas.microsoft.com/office/drawing/2014/main" val="10004"/>
                  </a:ext>
                </a:extLst>
              </a:tr>
            </a:tbl>
          </a:graphicData>
        </a:graphic>
      </p:graphicFrame>
      <p:sp>
        <p:nvSpPr>
          <p:cNvPr id="6" name="슬라이드 번호 개체 틀 5"/>
          <p:cNvSpPr>
            <a:spLocks noGrp="1"/>
          </p:cNvSpPr>
          <p:nvPr>
            <p:ph type="sldNum" sz="quarter" idx="12"/>
          </p:nvPr>
        </p:nvSpPr>
        <p:spPr/>
        <p:txBody>
          <a:bodyPr/>
          <a:lstStyle/>
          <a:p>
            <a:r>
              <a:rPr lang="en-US" altLang="en-US"/>
              <a:t>Slide </a:t>
            </a:r>
            <a:fld id="{3FD19161-3479-48C9-8CC9-4C2EF1C11965}" type="slidenum">
              <a:rPr lang="en-US" altLang="en-US" smtClean="0"/>
              <a:pPr/>
              <a:t>9</a:t>
            </a:fld>
            <a:endParaRPr lang="en-US" altLang="en-US"/>
          </a:p>
        </p:txBody>
      </p:sp>
      <p:sp>
        <p:nvSpPr>
          <p:cNvPr id="7" name="Content Placeholder 7">
            <a:extLst>
              <a:ext uri="{FF2B5EF4-FFF2-40B4-BE49-F238E27FC236}">
                <a16:creationId xmlns="" xmlns:a16="http://schemas.microsoft.com/office/drawing/2014/main" id="{218BFF98-09E7-4D0E-8139-59A3EC8465B6}"/>
              </a:ext>
            </a:extLst>
          </p:cNvPr>
          <p:cNvSpPr txBox="1">
            <a:spLocks/>
          </p:cNvSpPr>
          <p:nvPr/>
        </p:nvSpPr>
        <p:spPr bwMode="auto">
          <a:xfrm>
            <a:off x="864637" y="1731950"/>
            <a:ext cx="7593563" cy="164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lvl="1" indent="-355600">
              <a:spcBef>
                <a:spcPts val="600"/>
              </a:spcBef>
              <a:buFont typeface="Wingdings" panose="05000000000000000000" pitchFamily="2" charset="2"/>
              <a:buChar char="q"/>
            </a:pPr>
            <a:r>
              <a:rPr lang="en-US" altLang="ko-KR" sz="2000" dirty="0" smtClean="0"/>
              <a:t>Current Data-rates in FSK LECIM(1)</a:t>
            </a:r>
          </a:p>
          <a:p>
            <a:pPr marL="355600" lvl="1" indent="6350">
              <a:spcBef>
                <a:spcPts val="600"/>
              </a:spcBef>
              <a:buFont typeface="Arial" panose="020B0604020202020204" pitchFamily="34" charset="0"/>
              <a:buChar char="•"/>
            </a:pPr>
            <a:r>
              <a:rPr lang="en-US" altLang="ko-KR" sz="2000" dirty="0" smtClean="0"/>
              <a:t>  2 data-rate modes are provides for 169MHz band</a:t>
            </a:r>
          </a:p>
          <a:p>
            <a:pPr marL="715963" lvl="1" indent="-85725">
              <a:spcBef>
                <a:spcPts val="600"/>
              </a:spcBef>
              <a:buFont typeface="Wingdings" panose="05000000000000000000" pitchFamily="2" charset="2"/>
              <a:buChar char="ü"/>
            </a:pPr>
            <a:r>
              <a:rPr lang="en-US" altLang="ko-KR" sz="2000" dirty="0" smtClean="0"/>
              <a:t> 25Kbps </a:t>
            </a:r>
            <a:r>
              <a:rPr lang="en-US" altLang="ko-KR" sz="2000" dirty="0"/>
              <a:t>with modulation index 0.5</a:t>
            </a:r>
          </a:p>
          <a:p>
            <a:pPr marL="715963" lvl="1" indent="-85725">
              <a:spcBef>
                <a:spcPts val="600"/>
              </a:spcBef>
              <a:buFont typeface="Wingdings" panose="05000000000000000000" pitchFamily="2" charset="2"/>
              <a:buChar char="ü"/>
            </a:pPr>
            <a:r>
              <a:rPr lang="en-US" altLang="ko-KR" sz="2000" dirty="0" smtClean="0"/>
              <a:t> 12.5Kbps </a:t>
            </a:r>
            <a:r>
              <a:rPr lang="en-US" altLang="ko-KR" sz="2000" dirty="0"/>
              <a:t>with modulation index 0.5</a:t>
            </a:r>
          </a:p>
        </p:txBody>
      </p:sp>
      <p:sp>
        <p:nvSpPr>
          <p:cNvPr id="8" name="Date Placeholder 7"/>
          <p:cNvSpPr>
            <a:spLocks noGrp="1"/>
          </p:cNvSpPr>
          <p:nvPr>
            <p:ph type="dt" sz="half" idx="10"/>
          </p:nvPr>
        </p:nvSpPr>
        <p:spPr/>
        <p:txBody>
          <a:bodyPr/>
          <a:lstStyle/>
          <a:p>
            <a:r>
              <a:rPr lang="en-US" altLang="ko-KR" smtClean="0"/>
              <a:t>September 2018</a:t>
            </a:r>
            <a:endParaRPr lang="en-US" altLang="en-US" dirty="0"/>
          </a:p>
        </p:txBody>
      </p:sp>
      <p:sp>
        <p:nvSpPr>
          <p:cNvPr id="10" name="Titel 1"/>
          <p:cNvSpPr>
            <a:spLocks noGrp="1"/>
          </p:cNvSpPr>
          <p:nvPr>
            <p:ph type="title"/>
          </p:nvPr>
        </p:nvSpPr>
        <p:spPr>
          <a:xfrm>
            <a:off x="685800" y="838199"/>
            <a:ext cx="7772400" cy="754969"/>
          </a:xfrm>
        </p:spPr>
        <p:txBody>
          <a:bodyPr/>
          <a:lstStyle/>
          <a:p>
            <a:r>
              <a:rPr lang="en-US" sz="2800" b="1" dirty="0">
                <a:latin typeface="+mn-lt"/>
              </a:rPr>
              <a:t>Extension proposal #1</a:t>
            </a:r>
          </a:p>
        </p:txBody>
      </p:sp>
    </p:spTree>
    <p:extLst>
      <p:ext uri="{BB962C8B-B14F-4D97-AF65-F5344CB8AC3E}">
        <p14:creationId xmlns:p14="http://schemas.microsoft.com/office/powerpoint/2010/main" val="3865939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10884</TotalTime>
  <Words>2203</Words>
  <Application>Microsoft Office PowerPoint</Application>
  <PresentationFormat>On-screen Show (4:3)</PresentationFormat>
  <Paragraphs>471</Paragraphs>
  <Slides>25</Slides>
  <Notes>24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Background</vt:lpstr>
      <vt:lpstr>Overview of Proposal(1)</vt:lpstr>
      <vt:lpstr>Overview of Proposal(2)</vt:lpstr>
      <vt:lpstr>Overview of Proposal(3)</vt:lpstr>
      <vt:lpstr>Motivations(1)</vt:lpstr>
      <vt:lpstr>Motivations(2)</vt:lpstr>
      <vt:lpstr>Motivations(3)</vt:lpstr>
      <vt:lpstr>Extension proposal #1</vt:lpstr>
      <vt:lpstr>Extension proposal #1</vt:lpstr>
      <vt:lpstr>Extension proposal #1</vt:lpstr>
      <vt:lpstr>Extension proposal #1</vt:lpstr>
      <vt:lpstr>Extension proposal #2</vt:lpstr>
      <vt:lpstr>Extension proposal #2</vt:lpstr>
      <vt:lpstr>Extension proposal #2</vt:lpstr>
      <vt:lpstr>Extension proposal #3</vt:lpstr>
      <vt:lpstr>Extension proposal #3</vt:lpstr>
      <vt:lpstr>Extension proposal #3</vt:lpstr>
      <vt:lpstr>Extension proposal #3</vt:lpstr>
      <vt:lpstr>Extension proposal #3</vt:lpstr>
      <vt:lpstr>Extension proposal #3</vt:lpstr>
      <vt:lpstr>Extension proposal #3</vt:lpstr>
      <vt:lpstr>Conclusions</vt:lpstr>
      <vt:lpstr>Abbreviations</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THANG-BK</cp:lastModifiedBy>
  <cp:revision>660</cp:revision>
  <cp:lastPrinted>2018-09-01T06:02:59Z</cp:lastPrinted>
  <dcterms:created xsi:type="dcterms:W3CDTF">2017-03-15T20:51:50Z</dcterms:created>
  <dcterms:modified xsi:type="dcterms:W3CDTF">2018-09-10T18:52:01Z</dcterms:modified>
</cp:coreProperties>
</file>