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325" r:id="rId2"/>
    <p:sldId id="303" r:id="rId3"/>
    <p:sldId id="304" r:id="rId4"/>
    <p:sldId id="344" r:id="rId5"/>
    <p:sldId id="346" r:id="rId6"/>
    <p:sldId id="305" r:id="rId7"/>
    <p:sldId id="345" r:id="rId8"/>
    <p:sldId id="347" r:id="rId9"/>
    <p:sldId id="350" r:id="rId10"/>
    <p:sldId id="348" r:id="rId11"/>
    <p:sldId id="349" r:id="rId12"/>
    <p:sldId id="306" r:id="rId13"/>
    <p:sldId id="354" r:id="rId14"/>
    <p:sldId id="355" r:id="rId15"/>
    <p:sldId id="356" r:id="rId16"/>
    <p:sldId id="352" r:id="rId17"/>
    <p:sldId id="353" r:id="rId18"/>
    <p:sldId id="337" r:id="rId19"/>
    <p:sldId id="334" r:id="rId20"/>
    <p:sldId id="309" r:id="rId21"/>
    <p:sldId id="324" r:id="rId22"/>
    <p:sldId id="279" r:id="rId23"/>
    <p:sldId id="300" r:id="rId2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91995" autoAdjust="0"/>
  </p:normalViewPr>
  <p:slideViewPr>
    <p:cSldViewPr>
      <p:cViewPr varScale="1">
        <p:scale>
          <a:sx n="106" d="100"/>
          <a:sy n="106" d="100"/>
        </p:scale>
        <p:origin x="1992" y="10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r>
              <a:rPr lang="en-US" dirty="0" smtClean="0"/>
              <a:t>This document was contributed by </a:t>
            </a:r>
            <a:r>
              <a:rPr lang="en-US" altLang="en-US" sz="1200" dirty="0" err="1" smtClean="0"/>
              <a:t>Kookmin</a:t>
            </a:r>
            <a:r>
              <a:rPr lang="en-US" altLang="en-US" sz="1200" dirty="0" smtClean="0"/>
              <a:t> University, </a:t>
            </a:r>
            <a:r>
              <a:rPr lang="en-US" altLang="en-US" sz="1200" dirty="0" err="1" smtClean="0"/>
              <a:t>Woosong</a:t>
            </a:r>
            <a:r>
              <a:rPr lang="en-US" altLang="en-US" sz="1200" dirty="0" smtClean="0"/>
              <a:t> University</a:t>
            </a:r>
          </a:p>
          <a:p>
            <a:r>
              <a:rPr lang="en-US" dirty="0" smtClean="0"/>
              <a:t>My name</a:t>
            </a:r>
            <a:r>
              <a:rPr lang="en-US" baseline="0" dirty="0" smtClean="0"/>
              <a:t> is Thang Nguyen, </a:t>
            </a:r>
            <a:r>
              <a:rPr lang="en-US" dirty="0" smtClean="0"/>
              <a:t>I am represented for the</a:t>
            </a:r>
            <a:r>
              <a:rPr lang="en-US" baseline="0" dirty="0" smtClean="0"/>
              <a:t> </a:t>
            </a:r>
            <a:r>
              <a:rPr lang="en-US" dirty="0" smtClean="0"/>
              <a:t>presentation today</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0418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- 169-MHz wireless M-bus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standard for metering applications in Europe. For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169-MHz narrowband was chosen to get maximum range for water and gas meters to enable fixed network deployments with very few concentrators.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10</a:t>
            </a:fld>
            <a:endParaRPr lang="en-US" altLang="en-US"/>
          </a:p>
        </p:txBody>
      </p:sp>
    </p:spTree>
    <p:extLst>
      <p:ext uri="{BB962C8B-B14F-4D97-AF65-F5344CB8AC3E}">
        <p14:creationId xmlns:p14="http://schemas.microsoft.com/office/powerpoint/2010/main" val="2998965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Times New Roman" panose="02020603050405020304" pitchFamily="18" charset="0"/>
                <a:ea typeface="+mn-ea"/>
                <a:cs typeface="+mn-cs"/>
              </a:rPr>
              <a:t>- </a:t>
            </a:r>
            <a:r>
              <a:rPr lang="en-US" altLang="ko-KR" sz="2000" dirty="0"/>
              <a:t>add optional PHYs as defined in table below</a:t>
            </a:r>
            <a:endParaRPr lang="en-US" sz="1200" b="0" i="0" u="none" strike="noStrike" kern="1200" baseline="0" dirty="0">
              <a:solidFill>
                <a:schemeClr val="tx1"/>
              </a:solidFill>
              <a:latin typeface="Times New Roman" panose="02020603050405020304" pitchFamily="18" charset="0"/>
              <a:ea typeface="+mn-ea"/>
              <a:cs typeface="+mn-cs"/>
            </a:endParaRPr>
          </a:p>
          <a:p>
            <a:r>
              <a:rPr lang="en-US" sz="1200" b="0" i="0" u="none" strike="noStrike" kern="1200" baseline="0" dirty="0">
                <a:solidFill>
                  <a:schemeClr val="tx1"/>
                </a:solidFill>
                <a:latin typeface="Times New Roman" panose="02020603050405020304" pitchFamily="18" charset="0"/>
                <a:ea typeface="+mn-ea"/>
                <a:cs typeface="+mn-cs"/>
              </a:rPr>
              <a:t>As defined in table 7-31 Symbol Rate field valid values for LECIM FSK, there is only 1 field value reserved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11</a:t>
            </a:fld>
            <a:endParaRPr lang="en-US" altLang="en-US"/>
          </a:p>
        </p:txBody>
      </p:sp>
    </p:spTree>
    <p:extLst>
      <p:ext uri="{BB962C8B-B14F-4D97-AF65-F5344CB8AC3E}">
        <p14:creationId xmlns:p14="http://schemas.microsoft.com/office/powerpoint/2010/main" val="3826088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Times New Roman" panose="02020603050405020304" pitchFamily="18" charset="0"/>
                <a:ea typeface="+mn-ea"/>
                <a:cs typeface="+mn-cs"/>
              </a:rPr>
              <a:t>- </a:t>
            </a:r>
            <a:r>
              <a:rPr lang="en-US" altLang="ko-KR" sz="2000" dirty="0"/>
              <a:t>add optional PHYs as defined in table below</a:t>
            </a:r>
            <a:endParaRPr lang="en-US" sz="1200" b="0" i="0" u="none" strike="noStrike" kern="1200" baseline="0" dirty="0">
              <a:solidFill>
                <a:schemeClr val="tx1"/>
              </a:solidFill>
              <a:latin typeface="Times New Roman" panose="02020603050405020304" pitchFamily="18" charset="0"/>
              <a:ea typeface="+mn-ea"/>
              <a:cs typeface="+mn-cs"/>
            </a:endParaRPr>
          </a:p>
          <a:p>
            <a:r>
              <a:rPr lang="en-US" sz="1200" b="0" i="0" u="none" strike="noStrike" kern="1200" baseline="0" dirty="0">
                <a:solidFill>
                  <a:schemeClr val="tx1"/>
                </a:solidFill>
                <a:latin typeface="Times New Roman" panose="02020603050405020304" pitchFamily="18" charset="0"/>
                <a:ea typeface="+mn-ea"/>
                <a:cs typeface="+mn-cs"/>
              </a:rPr>
              <a:t>As defined in table 7-31 Symbol Rate field valid values for LECIM FSK, there is only 1 field value reserved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12</a:t>
            </a:fld>
            <a:endParaRPr lang="en-US" altLang="en-US"/>
          </a:p>
        </p:txBody>
      </p:sp>
    </p:spTree>
    <p:extLst>
      <p:ext uri="{BB962C8B-B14F-4D97-AF65-F5344CB8AC3E}">
        <p14:creationId xmlns:p14="http://schemas.microsoft.com/office/powerpoint/2010/main" val="4116889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Narrowband system in 262~264MHz</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13</a:t>
            </a:fld>
            <a:endParaRPr lang="en-US" altLang="en-US"/>
          </a:p>
        </p:txBody>
      </p:sp>
    </p:spTree>
    <p:extLst>
      <p:ext uri="{BB962C8B-B14F-4D97-AF65-F5344CB8AC3E}">
        <p14:creationId xmlns:p14="http://schemas.microsoft.com/office/powerpoint/2010/main" val="138794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The functional block diagram is provided as a reference for specifying the GFSK PHY modulation and spreading functions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14</a:t>
            </a:fld>
            <a:endParaRPr lang="en-US" altLang="en-US"/>
          </a:p>
        </p:txBody>
      </p:sp>
    </p:spTree>
    <p:extLst>
      <p:ext uri="{BB962C8B-B14F-4D97-AF65-F5344CB8AC3E}">
        <p14:creationId xmlns:p14="http://schemas.microsoft.com/office/powerpoint/2010/main" val="3264130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Times New Roman" panose="02020603050405020304" pitchFamily="18" charset="0"/>
                <a:ea typeface="+mn-ea"/>
                <a:cs typeface="+mn-cs"/>
              </a:rPr>
              <a:t>Parameter 			Narrowband 				Coded wideband</a:t>
            </a:r>
          </a:p>
          <a:p>
            <a:r>
              <a:rPr lang="en-US" sz="1200" b="0" i="0" u="none" strike="noStrike" kern="1200" baseline="0" dirty="0">
                <a:solidFill>
                  <a:schemeClr val="tx1"/>
                </a:solidFill>
                <a:latin typeface="Times New Roman" panose="02020603050405020304" pitchFamily="18" charset="0"/>
                <a:ea typeface="+mn-ea"/>
                <a:cs typeface="+mn-cs"/>
              </a:rPr>
              <a:t>Spectrum efficiency 		High Very		 		Low</a:t>
            </a:r>
          </a:p>
          <a:p>
            <a:r>
              <a:rPr lang="en-US" sz="1200" b="0" i="0" u="none" strike="noStrike" kern="1200" baseline="0" dirty="0">
                <a:solidFill>
                  <a:schemeClr val="tx1"/>
                </a:solidFill>
                <a:latin typeface="Times New Roman" panose="02020603050405020304" pitchFamily="18" charset="0"/>
                <a:ea typeface="+mn-ea"/>
                <a:cs typeface="+mn-cs"/>
              </a:rPr>
              <a:t>Protection against other channels 	65 dB (market leading) 			10–20 dB (very poor)</a:t>
            </a:r>
          </a:p>
          <a:p>
            <a:r>
              <a:rPr lang="en-US" sz="1200" b="0" i="0" u="none" strike="noStrike" kern="1200" baseline="0" dirty="0">
                <a:solidFill>
                  <a:schemeClr val="tx1"/>
                </a:solidFill>
                <a:latin typeface="Times New Roman" panose="02020603050405020304" pitchFamily="18" charset="0"/>
                <a:ea typeface="+mn-ea"/>
                <a:cs typeface="+mn-cs"/>
              </a:rPr>
              <a:t>Preamble / leader sequence length 	Short, down to 4 bit 			Very long, typically 10s to 100s of Bytes</a:t>
            </a:r>
          </a:p>
          <a:p>
            <a:r>
              <a:rPr lang="en-US" sz="1200" b="0" i="0" u="none" strike="noStrike" kern="1200" baseline="0" dirty="0">
                <a:solidFill>
                  <a:schemeClr val="tx1"/>
                </a:solidFill>
                <a:latin typeface="Times New Roman" panose="02020603050405020304" pitchFamily="18" charset="0"/>
                <a:ea typeface="+mn-ea"/>
                <a:cs typeface="+mn-cs"/>
              </a:rPr>
              <a:t>Battery efficiency 		Good, TX and RX dominated by payload data 	Low, TX and RX dominated by leader sequence</a:t>
            </a:r>
          </a:p>
          <a:p>
            <a:r>
              <a:rPr lang="en-US" sz="1200" b="0" i="0" u="none" strike="noStrike" kern="1200" baseline="0" dirty="0">
                <a:solidFill>
                  <a:schemeClr val="tx1"/>
                </a:solidFill>
                <a:latin typeface="Times New Roman" panose="02020603050405020304" pitchFamily="18" charset="0"/>
                <a:ea typeface="+mn-ea"/>
                <a:cs typeface="+mn-cs"/>
              </a:rPr>
              <a:t>Availability 			Multi-vendor, proven technology 		Single source, proprietary, locked IP</a:t>
            </a: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15</a:t>
            </a:fld>
            <a:endParaRPr lang="en-US" altLang="en-US"/>
          </a:p>
        </p:txBody>
      </p:sp>
    </p:spTree>
    <p:extLst>
      <p:ext uri="{BB962C8B-B14F-4D97-AF65-F5344CB8AC3E}">
        <p14:creationId xmlns:p14="http://schemas.microsoft.com/office/powerpoint/2010/main" val="1675535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altLang="ko-KR" dirty="0" smtClean="0">
                <a:ea typeface="굴림" panose="020B0600000101010101" pitchFamily="50" charset="-127"/>
              </a:rPr>
              <a:t>Selectively used for enhanced reliability</a:t>
            </a:r>
          </a:p>
          <a:p>
            <a:pPr lvl="1"/>
            <a:r>
              <a:rPr lang="en-US" altLang="ko-KR" dirty="0" smtClean="0">
                <a:ea typeface="굴림" panose="020B0600000101010101" pitchFamily="50" charset="-127"/>
              </a:rPr>
              <a:t>Apply to (PHR+PSDU) </a:t>
            </a:r>
          </a:p>
          <a:p>
            <a:pPr lvl="1"/>
            <a:r>
              <a:rPr lang="en-US" altLang="ko-KR" dirty="0" smtClean="0">
                <a:ea typeface="굴림" panose="020B0600000101010101" pitchFamily="50" charset="-127"/>
              </a:rPr>
              <a:t>Spreading gain: dependent on spreading factor</a:t>
            </a:r>
            <a:endParaRPr lang="en-US" altLang="ko-KR" dirty="0" smtClean="0">
              <a:ea typeface="굴림" panose="020B0600000101010101" pitchFamily="50" charset="-127"/>
            </a:endParaRP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16</a:t>
            </a:fld>
            <a:endParaRPr lang="en-US" altLang="en-US"/>
          </a:p>
        </p:txBody>
      </p:sp>
    </p:spTree>
    <p:extLst>
      <p:ext uri="{BB962C8B-B14F-4D97-AF65-F5344CB8AC3E}">
        <p14:creationId xmlns:p14="http://schemas.microsoft.com/office/powerpoint/2010/main" val="3767994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sz="1200" kern="1200" dirty="0" smtClean="0">
                <a:solidFill>
                  <a:schemeClr val="tx1"/>
                </a:solidFill>
                <a:effectLst/>
                <a:latin typeface="Times New Roman" panose="02020603050405020304" pitchFamily="18" charset="0"/>
                <a:ea typeface="+mn-ea"/>
                <a:cs typeface="+mn-cs"/>
              </a:rPr>
              <a:t>- Incorporating service requirements for</a:t>
            </a:r>
            <a:r>
              <a:rPr lang="en-US" sz="1200" kern="1200" baseline="0" dirty="0" smtClean="0">
                <a:solidFill>
                  <a:schemeClr val="tx1"/>
                </a:solidFill>
                <a:effectLst/>
                <a:latin typeface="Times New Roman" panose="02020603050405020304" pitchFamily="18" charset="0"/>
                <a:ea typeface="+mn-ea"/>
                <a:cs typeface="+mn-cs"/>
              </a:rPr>
              <a:t> </a:t>
            </a:r>
            <a:r>
              <a:rPr lang="en-US" sz="1200" kern="1200" baseline="0" dirty="0" err="1" smtClean="0">
                <a:solidFill>
                  <a:schemeClr val="tx1"/>
                </a:solidFill>
                <a:effectLst/>
                <a:latin typeface="Times New Roman" panose="02020603050405020304" pitchFamily="18" charset="0"/>
                <a:ea typeface="+mn-ea"/>
                <a:cs typeface="+mn-cs"/>
              </a:rPr>
              <a:t>IoT</a:t>
            </a:r>
            <a:r>
              <a:rPr lang="en-US" sz="1200" kern="1200" baseline="0" dirty="0" smtClean="0">
                <a:solidFill>
                  <a:schemeClr val="tx1"/>
                </a:solidFill>
                <a:effectLst/>
                <a:latin typeface="Times New Roman" panose="02020603050405020304" pitchFamily="18" charset="0"/>
                <a:ea typeface="+mn-ea"/>
                <a:cs typeface="+mn-cs"/>
              </a:rPr>
              <a:t> service </a:t>
            </a:r>
            <a:r>
              <a:rPr lang="en-US" sz="1200" kern="1200" dirty="0" smtClean="0">
                <a:solidFill>
                  <a:schemeClr val="tx1"/>
                </a:solidFill>
                <a:effectLst/>
                <a:latin typeface="Times New Roman" panose="02020603050405020304" pitchFamily="18" charset="0"/>
                <a:ea typeface="+mn-ea"/>
                <a:cs typeface="+mn-cs"/>
              </a:rPr>
              <a:t>(the transmission rate ranges from a few </a:t>
            </a:r>
            <a:r>
              <a:rPr lang="en-US" sz="1200" b="1" kern="1200" dirty="0" smtClean="0">
                <a:solidFill>
                  <a:schemeClr val="tx1"/>
                </a:solidFill>
                <a:effectLst/>
                <a:latin typeface="Times New Roman" panose="02020603050405020304" pitchFamily="18" charset="0"/>
                <a:ea typeface="+mn-ea"/>
                <a:cs typeface="+mn-cs"/>
              </a:rPr>
              <a:t>Kbps to several hundred Kbps</a:t>
            </a:r>
            <a:r>
              <a:rPr lang="en-US" sz="1200" kern="1200" dirty="0" smtClean="0">
                <a:solidFill>
                  <a:schemeClr val="tx1"/>
                </a:solidFill>
                <a:effectLst/>
                <a:latin typeface="Times New Roman" panose="02020603050405020304" pitchFamily="18" charset="0"/>
                <a:ea typeface="+mn-ea"/>
                <a:cs typeface="+mn-cs"/>
              </a:rPr>
              <a:t>, the data size in one packet is </a:t>
            </a:r>
            <a:r>
              <a:rPr lang="en-US" sz="1200" b="1" kern="1200" dirty="0" smtClean="0">
                <a:solidFill>
                  <a:schemeClr val="tx1"/>
                </a:solidFill>
                <a:effectLst/>
                <a:latin typeface="Times New Roman" panose="02020603050405020304" pitchFamily="18" charset="0"/>
                <a:ea typeface="+mn-ea"/>
                <a:cs typeface="+mn-cs"/>
              </a:rPr>
              <a:t>more than 100 bytes</a:t>
            </a:r>
            <a:r>
              <a:rPr lang="en-US" sz="1200" kern="1200" dirty="0" smtClean="0">
                <a:solidFill>
                  <a:schemeClr val="tx1"/>
                </a:solidFill>
                <a:effectLst/>
                <a:latin typeface="Times New Roman" panose="02020603050405020304" pitchFamily="18" charset="0"/>
                <a:ea typeface="+mn-ea"/>
                <a:cs typeface="+mn-cs"/>
              </a:rPr>
              <a:t>, the distance ranging from </a:t>
            </a:r>
            <a:r>
              <a:rPr lang="en-US" sz="1200" b="1" kern="1200" dirty="0" smtClean="0">
                <a:solidFill>
                  <a:schemeClr val="tx1"/>
                </a:solidFill>
                <a:effectLst/>
                <a:latin typeface="Times New Roman" panose="02020603050405020304" pitchFamily="18" charset="0"/>
                <a:ea typeface="+mn-ea"/>
                <a:cs typeface="+mn-cs"/>
              </a:rPr>
              <a:t>several hundred meters to a few kilometer</a:t>
            </a:r>
            <a:r>
              <a:rPr lang="en-US" sz="1200" kern="1200" dirty="0" smtClean="0">
                <a:solidFill>
                  <a:schemeClr val="tx1"/>
                </a:solidFill>
                <a:effectLst/>
                <a:latin typeface="Times New Roman" panose="02020603050405020304" pitchFamily="18" charset="0"/>
                <a:ea typeface="+mn-ea"/>
                <a:cs typeface="+mn-cs"/>
              </a:rPr>
              <a:t>), we propose a narrowband FSK physical layer integrating 15.4g SUN and 15.4k LECIM standards as</a:t>
            </a:r>
            <a:r>
              <a:rPr lang="en-US" sz="1200" kern="1200" baseline="0" dirty="0" smtClean="0">
                <a:solidFill>
                  <a:schemeClr val="tx1"/>
                </a:solidFill>
                <a:effectLst/>
                <a:latin typeface="Times New Roman" panose="02020603050405020304" pitchFamily="18" charset="0"/>
                <a:ea typeface="+mn-ea"/>
                <a:cs typeface="+mn-cs"/>
              </a:rPr>
              <a:t> shown in figure</a:t>
            </a:r>
            <a:endParaRPr lang="en-US" altLang="ko-KR" sz="1800"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17</a:t>
            </a:fld>
            <a:endParaRPr lang="en-US" altLang="en-US"/>
          </a:p>
        </p:txBody>
      </p:sp>
    </p:spTree>
    <p:extLst>
      <p:ext uri="{BB962C8B-B14F-4D97-AF65-F5344CB8AC3E}">
        <p14:creationId xmlns:p14="http://schemas.microsoft.com/office/powerpoint/2010/main" val="2926071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First of all, we conduct simulation to check the PER performance when the transmitter in Fig. 1 is used</a:t>
            </a: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The bit rate is </a:t>
            </a:r>
            <a:r>
              <a:rPr lang="en-US" sz="1200" b="1" kern="1200" dirty="0" smtClean="0">
                <a:solidFill>
                  <a:schemeClr val="tx1"/>
                </a:solidFill>
                <a:effectLst/>
                <a:latin typeface="Times New Roman" panose="02020603050405020304" pitchFamily="18" charset="0"/>
                <a:ea typeface="+mn-ea"/>
                <a:cs typeface="+mn-cs"/>
              </a:rPr>
              <a:t>1/</a:t>
            </a:r>
            <a:r>
              <a:rPr lang="en-US" sz="1200" b="1" i="1" kern="1200" dirty="0" smtClean="0">
                <a:solidFill>
                  <a:schemeClr val="tx1"/>
                </a:solidFill>
                <a:effectLst/>
                <a:latin typeface="Times New Roman" panose="02020603050405020304" pitchFamily="18" charset="0"/>
                <a:ea typeface="+mn-ea"/>
                <a:cs typeface="+mn-cs"/>
              </a:rPr>
              <a:t>T</a:t>
            </a:r>
            <a:r>
              <a:rPr lang="en-US" sz="1200" b="1" kern="1200" dirty="0" smtClean="0">
                <a:solidFill>
                  <a:schemeClr val="tx1"/>
                </a:solidFill>
                <a:effectLst/>
                <a:latin typeface="Times New Roman" panose="02020603050405020304" pitchFamily="18" charset="0"/>
                <a:ea typeface="+mn-ea"/>
                <a:cs typeface="+mn-cs"/>
              </a:rPr>
              <a:t> = 50 KHz	</a:t>
            </a:r>
            <a:r>
              <a:rPr lang="en-US" sz="1200" kern="1200" dirty="0" smtClean="0">
                <a:solidFill>
                  <a:schemeClr val="tx1"/>
                </a:solidFill>
                <a:effectLst/>
                <a:latin typeface="Times New Roman" panose="02020603050405020304" pitchFamily="18" charset="0"/>
                <a:ea typeface="+mn-ea"/>
                <a:cs typeface="+mn-cs"/>
              </a:rPr>
              <a:t>frequency deviation </a:t>
            </a:r>
            <a:r>
              <a:rPr lang="en-US" sz="1200" b="1" i="1" kern="1200" dirty="0" err="1" smtClean="0">
                <a:solidFill>
                  <a:schemeClr val="tx1"/>
                </a:solidFill>
                <a:effectLst/>
                <a:latin typeface="Times New Roman" panose="02020603050405020304" pitchFamily="18" charset="0"/>
                <a:ea typeface="+mn-ea"/>
                <a:cs typeface="+mn-cs"/>
              </a:rPr>
              <a:t>f</a:t>
            </a:r>
            <a:r>
              <a:rPr lang="en-US" sz="1200" b="1" i="1" kern="1200" baseline="-25000" dirty="0" err="1" smtClean="0">
                <a:solidFill>
                  <a:schemeClr val="tx1"/>
                </a:solidFill>
                <a:effectLst/>
                <a:latin typeface="Times New Roman" panose="02020603050405020304" pitchFamily="18" charset="0"/>
                <a:ea typeface="+mn-ea"/>
                <a:cs typeface="+mn-cs"/>
              </a:rPr>
              <a:t>d</a:t>
            </a:r>
            <a:r>
              <a:rPr lang="en-US" sz="1200" b="1" kern="1200" dirty="0" smtClean="0">
                <a:solidFill>
                  <a:schemeClr val="tx1"/>
                </a:solidFill>
                <a:effectLst/>
                <a:latin typeface="Times New Roman" panose="02020603050405020304" pitchFamily="18" charset="0"/>
                <a:ea typeface="+mn-ea"/>
                <a:cs typeface="+mn-cs"/>
              </a:rPr>
              <a:t> = 25 KHz	modulation index </a:t>
            </a:r>
            <a:r>
              <a:rPr lang="en-US" sz="1200" b="1" i="1" kern="1200" dirty="0" smtClean="0">
                <a:solidFill>
                  <a:schemeClr val="tx1"/>
                </a:solidFill>
                <a:effectLst/>
                <a:latin typeface="Times New Roman" panose="02020603050405020304" pitchFamily="18" charset="0"/>
                <a:ea typeface="+mn-ea"/>
                <a:cs typeface="+mn-cs"/>
              </a:rPr>
              <a:t>h</a:t>
            </a:r>
            <a:r>
              <a:rPr lang="en-US" sz="1200" b="1" kern="1200" dirty="0" smtClean="0">
                <a:solidFill>
                  <a:schemeClr val="tx1"/>
                </a:solidFill>
                <a:effectLst/>
                <a:latin typeface="Times New Roman" panose="02020603050405020304" pitchFamily="18" charset="0"/>
                <a:ea typeface="+mn-ea"/>
                <a:cs typeface="+mn-cs"/>
              </a:rPr>
              <a:t> = 1	</a:t>
            </a:r>
            <a:r>
              <a:rPr lang="en-US" sz="1200" kern="1200" dirty="0" smtClean="0">
                <a:solidFill>
                  <a:schemeClr val="tx1"/>
                </a:solidFill>
                <a:effectLst/>
                <a:latin typeface="Times New Roman" panose="02020603050405020304" pitchFamily="18" charset="0"/>
                <a:ea typeface="+mn-ea"/>
                <a:cs typeface="+mn-cs"/>
              </a:rPr>
              <a:t>The length of PSDU is </a:t>
            </a:r>
            <a:r>
              <a:rPr lang="en-US" sz="1200" b="1" kern="1200" dirty="0" smtClean="0">
                <a:solidFill>
                  <a:schemeClr val="tx1"/>
                </a:solidFill>
                <a:effectLst/>
                <a:latin typeface="Times New Roman" panose="02020603050405020304" pitchFamily="18" charset="0"/>
                <a:ea typeface="+mn-ea"/>
                <a:cs typeface="+mn-cs"/>
              </a:rPr>
              <a:t>100 byte </a:t>
            </a:r>
            <a:r>
              <a:rPr lang="en-US" sz="1200" kern="1200" dirty="0" smtClean="0">
                <a:solidFill>
                  <a:schemeClr val="tx1"/>
                </a:solidFill>
                <a:effectLst/>
                <a:latin typeface="Times New Roman" panose="02020603050405020304" pitchFamily="18" charset="0"/>
                <a:ea typeface="+mn-ea"/>
                <a:cs typeface="+mn-cs"/>
              </a:rPr>
              <a:t>for various </a:t>
            </a:r>
            <a:r>
              <a:rPr lang="en-US" sz="1200" kern="1200" dirty="0" err="1" smtClean="0">
                <a:solidFill>
                  <a:schemeClr val="tx1"/>
                </a:solidFill>
                <a:effectLst/>
                <a:latin typeface="Times New Roman" panose="02020603050405020304" pitchFamily="18" charset="0"/>
                <a:ea typeface="+mn-ea"/>
                <a:cs typeface="+mn-cs"/>
              </a:rPr>
              <a:t>IoT</a:t>
            </a:r>
            <a:r>
              <a:rPr lang="en-US" sz="1200" kern="1200" dirty="0" smtClean="0">
                <a:solidFill>
                  <a:schemeClr val="tx1"/>
                </a:solidFill>
                <a:effectLst/>
                <a:latin typeface="Times New Roman" panose="02020603050405020304" pitchFamily="18" charset="0"/>
                <a:ea typeface="+mn-ea"/>
                <a:cs typeface="+mn-cs"/>
              </a:rPr>
              <a:t> applications	</a:t>
            </a:r>
            <a:r>
              <a:rPr lang="en-US" sz="1200" kern="1200" baseline="0" dirty="0" smtClean="0">
                <a:solidFill>
                  <a:schemeClr val="tx1"/>
                </a:solidFill>
                <a:effectLst/>
                <a:latin typeface="Times New Roman" panose="02020603050405020304" pitchFamily="18" charset="0"/>
                <a:ea typeface="+mn-ea"/>
                <a:cs typeface="+mn-cs"/>
              </a:rPr>
              <a:t>           </a:t>
            </a:r>
            <a:r>
              <a:rPr lang="en-US" sz="1200" kern="1200" dirty="0" smtClean="0">
                <a:solidFill>
                  <a:schemeClr val="tx1"/>
                </a:solidFill>
                <a:effectLst/>
                <a:latin typeface="Times New Roman" panose="02020603050405020304" pitchFamily="18" charset="0"/>
                <a:ea typeface="+mn-ea"/>
                <a:cs typeface="+mn-cs"/>
              </a:rPr>
              <a:t>SFD sequence of </a:t>
            </a:r>
            <a:r>
              <a:rPr lang="en-US" sz="1200" b="1" kern="1200" dirty="0" smtClean="0">
                <a:solidFill>
                  <a:schemeClr val="tx1"/>
                </a:solidFill>
                <a:effectLst/>
                <a:latin typeface="Times New Roman" panose="02020603050405020304" pitchFamily="18" charset="0"/>
                <a:ea typeface="+mn-ea"/>
                <a:cs typeface="+mn-cs"/>
              </a:rPr>
              <a:t>0x904E</a:t>
            </a:r>
            <a:r>
              <a:rPr lang="en-US" sz="1200" kern="1200" dirty="0" smtClean="0">
                <a:solidFill>
                  <a:schemeClr val="tx1"/>
                </a:solidFill>
                <a:effectLst/>
                <a:latin typeface="Times New Roman" panose="02020603050405020304" pitchFamily="18" charset="0"/>
                <a:ea typeface="+mn-ea"/>
                <a:cs typeface="+mn-cs"/>
              </a:rPr>
              <a:t> as in SUN standard </a:t>
            </a:r>
            <a:endParaRPr lang="en-US" sz="1200" b="1" kern="1200" dirty="0" smtClean="0">
              <a:solidFill>
                <a:schemeClr val="tx1"/>
              </a:solidFill>
              <a:effectLst/>
              <a:latin typeface="Times New Roman" panose="02020603050405020304" pitchFamily="18" charset="0"/>
              <a:ea typeface="+mn-ea"/>
              <a:cs typeface="+mn-cs"/>
            </a:endParaRP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Figure 2 shows PER performance that consists of </a:t>
            </a:r>
            <a:r>
              <a:rPr lang="en-US" sz="1200" b="1" kern="1200" dirty="0" smtClean="0">
                <a:solidFill>
                  <a:schemeClr val="tx1"/>
                </a:solidFill>
                <a:effectLst/>
                <a:latin typeface="Times New Roman" panose="02020603050405020304" pitchFamily="18" charset="0"/>
                <a:ea typeface="+mn-ea"/>
                <a:cs typeface="+mn-cs"/>
              </a:rPr>
              <a:t>PMR and PHR + PSDU error rate</a:t>
            </a:r>
            <a:r>
              <a:rPr lang="en-US" sz="1200" kern="1200" dirty="0" smtClean="0">
                <a:solidFill>
                  <a:schemeClr val="tx1"/>
                </a:solidFill>
                <a:effectLst/>
                <a:latin typeface="Times New Roman" panose="02020603050405020304" pitchFamily="18" charset="0"/>
                <a:ea typeface="+mn-ea"/>
                <a:cs typeface="+mn-cs"/>
              </a:rPr>
              <a:t>, where </a:t>
            </a:r>
            <a:r>
              <a:rPr lang="en-US" sz="1200" b="1" kern="1200" dirty="0" smtClean="0">
                <a:solidFill>
                  <a:schemeClr val="tx1"/>
                </a:solidFill>
                <a:effectLst/>
                <a:latin typeface="Times New Roman" panose="02020603050405020304" pitchFamily="18" charset="0"/>
                <a:ea typeface="+mn-ea"/>
                <a:cs typeface="+mn-cs"/>
              </a:rPr>
              <a:t>no FEC and spreading schemes </a:t>
            </a:r>
            <a:r>
              <a:rPr lang="en-US" sz="1200" kern="1200" dirty="0" smtClean="0">
                <a:solidFill>
                  <a:schemeClr val="tx1"/>
                </a:solidFill>
                <a:effectLst/>
                <a:latin typeface="Times New Roman" panose="02020603050405020304" pitchFamily="18" charset="0"/>
                <a:ea typeface="+mn-ea"/>
                <a:cs typeface="+mn-cs"/>
              </a:rPr>
              <a:t>are applied to PHR and PSDU</a:t>
            </a: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It is observed that SFD detection performance i.e., PMR performance, is relatively poor and is </a:t>
            </a:r>
            <a:r>
              <a:rPr lang="en-US" sz="1200" b="1" kern="1200" dirty="0" smtClean="0">
                <a:solidFill>
                  <a:schemeClr val="tx1"/>
                </a:solidFill>
                <a:effectLst/>
                <a:latin typeface="Times New Roman" panose="02020603050405020304" pitchFamily="18" charset="0"/>
                <a:ea typeface="+mn-ea"/>
                <a:cs typeface="+mn-cs"/>
              </a:rPr>
              <a:t>only 1 dB performance gap compared with error rate of PHR and PSDU</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18</a:t>
            </a:fld>
            <a:endParaRPr lang="en-US" altLang="en-US"/>
          </a:p>
        </p:txBody>
      </p:sp>
    </p:spTree>
    <p:extLst>
      <p:ext uri="{BB962C8B-B14F-4D97-AF65-F5344CB8AC3E}">
        <p14:creationId xmlns:p14="http://schemas.microsoft.com/office/powerpoint/2010/main" val="1029134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gn="l" defTabSz="933450" rtl="0" eaLnBrk="0" fontAlgn="base" latinLnBrk="0" hangingPunct="0">
              <a:lnSpc>
                <a:spcPct val="100000"/>
              </a:lnSpc>
              <a:spcBef>
                <a:spcPct val="30000"/>
              </a:spcBef>
              <a:spcAft>
                <a:spcPct val="0"/>
              </a:spcAft>
              <a:buClrTx/>
              <a:buSzTx/>
              <a:buFontTx/>
              <a:buChar char="-"/>
              <a:tabLst/>
              <a:defRPr/>
            </a:pPr>
            <a:r>
              <a:rPr lang="en-US" sz="1200" kern="1200" dirty="0" smtClean="0">
                <a:solidFill>
                  <a:schemeClr val="tx1"/>
                </a:solidFill>
                <a:effectLst/>
                <a:latin typeface="Times New Roman" panose="02020603050405020304" pitchFamily="18" charset="0"/>
                <a:ea typeface="+mn-ea"/>
                <a:cs typeface="+mn-cs"/>
              </a:rPr>
              <a:t>Accordingly, we propose a simple SFD sequence spreading scheme </a:t>
            </a:r>
            <a:r>
              <a:rPr lang="en-US" sz="1200" b="1" kern="1200" dirty="0" smtClean="0">
                <a:solidFill>
                  <a:schemeClr val="tx1"/>
                </a:solidFill>
                <a:effectLst/>
                <a:latin typeface="Times New Roman" panose="02020603050405020304" pitchFamily="18" charset="0"/>
                <a:ea typeface="+mn-ea"/>
                <a:cs typeface="+mn-cs"/>
              </a:rPr>
              <a:t>to improve SFD detection performance. </a:t>
            </a:r>
            <a:r>
              <a:rPr lang="en-US" sz="1200" kern="1200" dirty="0" smtClean="0">
                <a:solidFill>
                  <a:schemeClr val="tx1"/>
                </a:solidFill>
                <a:effectLst/>
                <a:latin typeface="Times New Roman" panose="02020603050405020304" pitchFamily="18" charset="0"/>
                <a:ea typeface="+mn-ea"/>
                <a:cs typeface="+mn-cs"/>
              </a:rPr>
              <a:t>Table II represents </a:t>
            </a:r>
            <a:r>
              <a:rPr lang="en-US" sz="1200" b="1" kern="1200" dirty="0" smtClean="0">
                <a:solidFill>
                  <a:schemeClr val="tx1"/>
                </a:solidFill>
                <a:effectLst/>
                <a:latin typeface="Times New Roman" panose="02020603050405020304" pitchFamily="18" charset="0"/>
                <a:ea typeface="+mn-ea"/>
                <a:cs typeface="+mn-cs"/>
              </a:rPr>
              <a:t>an input SFD sequence bit to SFD spreading bits mapping</a:t>
            </a:r>
            <a:endParaRPr lang="en-US" sz="1200" kern="1200" dirty="0" smtClean="0">
              <a:solidFill>
                <a:schemeClr val="tx1"/>
              </a:solidFill>
              <a:effectLst/>
              <a:latin typeface="Times New Roman" panose="02020603050405020304" pitchFamily="18" charset="0"/>
              <a:ea typeface="+mn-ea"/>
              <a:cs typeface="+mn-cs"/>
            </a:endParaRPr>
          </a:p>
          <a:p>
            <a:pPr marL="742950" lvl="1" indent="-285750">
              <a:buFontTx/>
              <a:buChar char="-"/>
            </a:pPr>
            <a:r>
              <a:rPr lang="en-US" sz="1200" b="0" kern="1200" dirty="0" smtClean="0">
                <a:solidFill>
                  <a:schemeClr val="tx1"/>
                </a:solidFill>
                <a:effectLst/>
                <a:latin typeface="Times New Roman" panose="02020603050405020304" pitchFamily="18" charset="0"/>
                <a:ea typeface="+mn-ea"/>
                <a:cs typeface="+mn-cs"/>
              </a:rPr>
              <a:t>A single SFD sequence input bit (</a:t>
            </a:r>
            <a:r>
              <a:rPr lang="en-US" sz="1200" b="0" i="1" kern="1200" dirty="0" smtClean="0">
                <a:solidFill>
                  <a:schemeClr val="tx1"/>
                </a:solidFill>
                <a:effectLst/>
                <a:latin typeface="Times New Roman" panose="02020603050405020304" pitchFamily="18" charset="0"/>
                <a:ea typeface="+mn-ea"/>
                <a:cs typeface="+mn-cs"/>
              </a:rPr>
              <a:t>c</a:t>
            </a:r>
            <a:r>
              <a:rPr lang="en-US" sz="1200" b="0" i="1" kern="1200" baseline="-25000" dirty="0" smtClean="0">
                <a:solidFill>
                  <a:schemeClr val="tx1"/>
                </a:solidFill>
                <a:effectLst/>
                <a:latin typeface="Times New Roman" panose="02020603050405020304" pitchFamily="18" charset="0"/>
                <a:ea typeface="+mn-ea"/>
                <a:cs typeface="+mn-cs"/>
              </a:rPr>
              <a:t>0</a:t>
            </a:r>
            <a:r>
              <a:rPr lang="en-US" sz="1200" b="0" kern="1200" dirty="0" smtClean="0">
                <a:solidFill>
                  <a:schemeClr val="tx1"/>
                </a:solidFill>
                <a:effectLst/>
                <a:latin typeface="Times New Roman" panose="02020603050405020304" pitchFamily="18" charset="0"/>
                <a:ea typeface="+mn-ea"/>
                <a:cs typeface="+mn-cs"/>
              </a:rPr>
              <a:t>) is mapped into the SFD sequence spreading bits (</a:t>
            </a:r>
            <a:r>
              <a:rPr lang="en-US" sz="1200" b="0" i="1" kern="1200" dirty="0" smtClean="0">
                <a:solidFill>
                  <a:schemeClr val="tx1"/>
                </a:solidFill>
                <a:effectLst/>
                <a:latin typeface="Times New Roman" panose="02020603050405020304" pitchFamily="18" charset="0"/>
                <a:ea typeface="+mn-ea"/>
                <a:cs typeface="+mn-cs"/>
              </a:rPr>
              <a:t>c</a:t>
            </a:r>
            <a:r>
              <a:rPr lang="en-US" sz="1200" b="0" i="1" kern="1200" baseline="-25000" dirty="0" smtClean="0">
                <a:solidFill>
                  <a:schemeClr val="tx1"/>
                </a:solidFill>
                <a:effectLst/>
                <a:latin typeface="Times New Roman" panose="02020603050405020304" pitchFamily="18" charset="0"/>
                <a:ea typeface="+mn-ea"/>
                <a:cs typeface="+mn-cs"/>
              </a:rPr>
              <a:t>0</a:t>
            </a:r>
            <a:r>
              <a:rPr lang="en-US" sz="1200" b="0" kern="1200" dirty="0" smtClean="0">
                <a:solidFill>
                  <a:schemeClr val="tx1"/>
                </a:solidFill>
                <a:effectLst/>
                <a:latin typeface="Times New Roman" panose="02020603050405020304" pitchFamily="18" charset="0"/>
                <a:ea typeface="+mn-ea"/>
                <a:cs typeface="+mn-cs"/>
              </a:rPr>
              <a:t>,…,</a:t>
            </a:r>
            <a:r>
              <a:rPr lang="en-US" sz="1200" b="0" i="1" kern="1200" dirty="0" smtClean="0">
                <a:solidFill>
                  <a:schemeClr val="tx1"/>
                </a:solidFill>
                <a:effectLst/>
                <a:latin typeface="Times New Roman" panose="02020603050405020304" pitchFamily="18" charset="0"/>
                <a:ea typeface="+mn-ea"/>
                <a:cs typeface="+mn-cs"/>
              </a:rPr>
              <a:t>c</a:t>
            </a:r>
            <a:r>
              <a:rPr lang="en-US" sz="1200" b="0" i="1" kern="1200" baseline="-25000" dirty="0" smtClean="0">
                <a:solidFill>
                  <a:schemeClr val="tx1"/>
                </a:solidFill>
                <a:effectLst/>
                <a:latin typeface="Times New Roman" panose="02020603050405020304" pitchFamily="18" charset="0"/>
                <a:ea typeface="+mn-ea"/>
                <a:cs typeface="+mn-cs"/>
              </a:rPr>
              <a:t>SF-1</a:t>
            </a:r>
            <a:r>
              <a:rPr lang="en-US" sz="1200" b="0" kern="1200" dirty="0" smtClean="0">
                <a:solidFill>
                  <a:schemeClr val="tx1"/>
                </a:solidFill>
                <a:effectLst/>
                <a:latin typeface="Times New Roman" panose="02020603050405020304" pitchFamily="18" charset="0"/>
                <a:ea typeface="+mn-ea"/>
                <a:cs typeface="+mn-cs"/>
              </a:rPr>
              <a:t>). Theoretically, spreading with </a:t>
            </a:r>
            <a:r>
              <a:rPr lang="en-US" sz="1200" b="1" kern="1200" dirty="0" smtClean="0">
                <a:solidFill>
                  <a:schemeClr val="tx1"/>
                </a:solidFill>
                <a:effectLst/>
                <a:latin typeface="Times New Roman" panose="02020603050405020304" pitchFamily="18" charset="0"/>
                <a:ea typeface="+mn-ea"/>
                <a:cs typeface="+mn-cs"/>
              </a:rPr>
              <a:t>a larger spreading factor (SF</a:t>
            </a:r>
            <a:r>
              <a:rPr lang="en-US" sz="1200" b="0" kern="1200" dirty="0" smtClean="0">
                <a:solidFill>
                  <a:schemeClr val="tx1"/>
                </a:solidFill>
                <a:effectLst/>
                <a:latin typeface="Times New Roman" panose="02020603050405020304" pitchFamily="18" charset="0"/>
                <a:ea typeface="+mn-ea"/>
                <a:cs typeface="+mn-cs"/>
              </a:rPr>
              <a:t>) gives better performance gain when detecting the SFD sequence</a:t>
            </a:r>
          </a:p>
          <a:p>
            <a:pPr marL="742950" lvl="1" indent="-285750">
              <a:buFontTx/>
              <a:buChar char="-"/>
            </a:pPr>
            <a:r>
              <a:rPr lang="en-US" sz="1200" kern="1200" dirty="0" smtClean="0">
                <a:solidFill>
                  <a:schemeClr val="tx1"/>
                </a:solidFill>
                <a:effectLst/>
                <a:latin typeface="Times New Roman" panose="02020603050405020304" pitchFamily="18" charset="0"/>
                <a:ea typeface="+mn-ea"/>
                <a:cs typeface="+mn-cs"/>
              </a:rPr>
              <a:t>We suggest only three spreading factors of 2, 4, and 8 as in Table to </a:t>
            </a:r>
            <a:r>
              <a:rPr lang="en-US" sz="1200" b="1" kern="1200" dirty="0" smtClean="0">
                <a:solidFill>
                  <a:schemeClr val="tx1"/>
                </a:solidFill>
                <a:effectLst/>
                <a:latin typeface="Times New Roman" panose="02020603050405020304" pitchFamily="18" charset="0"/>
                <a:ea typeface="+mn-ea"/>
                <a:cs typeface="+mn-cs"/>
              </a:rPr>
              <a:t>reduce transmission overhead </a:t>
            </a:r>
            <a:r>
              <a:rPr lang="en-US" sz="1200" kern="1200" dirty="0" smtClean="0">
                <a:solidFill>
                  <a:schemeClr val="tx1"/>
                </a:solidFill>
                <a:effectLst/>
                <a:latin typeface="Times New Roman" panose="02020603050405020304" pitchFamily="18" charset="0"/>
                <a:ea typeface="+mn-ea"/>
                <a:cs typeface="+mn-cs"/>
              </a:rPr>
              <a:t>due to extended synchronization header with SFD sequence spreading</a:t>
            </a:r>
            <a:endParaRPr lang="en-US" altLang="ko-KR" sz="1800"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19</a:t>
            </a:fld>
            <a:endParaRPr lang="en-US" altLang="en-US"/>
          </a:p>
        </p:txBody>
      </p:sp>
    </p:spTree>
    <p:extLst>
      <p:ext uri="{BB962C8B-B14F-4D97-AF65-F5344CB8AC3E}">
        <p14:creationId xmlns:p14="http://schemas.microsoft.com/office/powerpoint/2010/main" val="259043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First</a:t>
            </a:r>
            <a:r>
              <a:rPr lang="en-US" baseline="0" dirty="0" smtClean="0"/>
              <a:t> of all is an overview of IEEE 802.15.4w. </a:t>
            </a:r>
          </a:p>
          <a:p>
            <a:pPr marL="171450" indent="-171450">
              <a:buFontTx/>
              <a:buChar char="-"/>
            </a:pPr>
            <a:r>
              <a:rPr lang="en-US" baseline="0" dirty="0" smtClean="0"/>
              <a:t>This </a:t>
            </a:r>
            <a:r>
              <a:rPr lang="en-US" altLang="ko-KR" sz="1200" dirty="0" smtClean="0">
                <a:solidFill>
                  <a:schemeClr val="tx1">
                    <a:lumMod val="95000"/>
                    <a:lumOff val="5000"/>
                  </a:schemeClr>
                </a:solidFill>
              </a:rPr>
              <a:t>amendment defines an extension to the IEEE 802.15.4</a:t>
            </a:r>
            <a:r>
              <a:rPr lang="en-US" altLang="ko-KR" sz="1200" baseline="0" dirty="0" smtClean="0">
                <a:solidFill>
                  <a:schemeClr val="tx1">
                    <a:lumMod val="95000"/>
                    <a:lumOff val="5000"/>
                  </a:schemeClr>
                </a:solidFill>
              </a:rPr>
              <a:t> -</a:t>
            </a:r>
            <a:r>
              <a:rPr lang="en-US" altLang="ko-KR" sz="1200" dirty="0" smtClean="0">
                <a:solidFill>
                  <a:schemeClr val="tx1">
                    <a:lumMod val="95000"/>
                    <a:lumOff val="5000"/>
                  </a:schemeClr>
                </a:solidFill>
              </a:rPr>
              <a:t>Low Energy, Critical Infrastructure Monitoring (LECIM) PHY layer</a:t>
            </a:r>
          </a:p>
          <a:p>
            <a:pPr marL="171450" indent="-171450">
              <a:buFontTx/>
              <a:buChar char="-"/>
            </a:pPr>
            <a:r>
              <a:rPr lang="en-US" sz="1200" dirty="0" smtClean="0">
                <a:solidFill>
                  <a:schemeClr val="tx1">
                    <a:lumMod val="95000"/>
                    <a:lumOff val="5000"/>
                  </a:schemeClr>
                </a:solidFill>
              </a:rPr>
              <a:t>To </a:t>
            </a:r>
            <a:r>
              <a:rPr lang="en-US" altLang="ko-KR" sz="1200" i="1" dirty="0" smtClean="0">
                <a:solidFill>
                  <a:schemeClr val="tx1">
                    <a:lumMod val="95000"/>
                    <a:lumOff val="5000"/>
                  </a:schemeClr>
                </a:solidFill>
              </a:rPr>
              <a:t>cover network of typically 10-15 km in rural areas.</a:t>
            </a:r>
            <a:r>
              <a:rPr lang="en-US" altLang="ko-KR" sz="1200" i="1" baseline="0" dirty="0" smtClean="0">
                <a:solidFill>
                  <a:schemeClr val="tx1">
                    <a:lumMod val="95000"/>
                    <a:lumOff val="5000"/>
                  </a:schemeClr>
                </a:solidFill>
              </a:rPr>
              <a:t> </a:t>
            </a:r>
            <a:r>
              <a:rPr lang="en-US" altLang="ko-KR" sz="1200" i="1" dirty="0" smtClean="0">
                <a:solidFill>
                  <a:schemeClr val="tx1">
                    <a:lumMod val="95000"/>
                    <a:lumOff val="5000"/>
                  </a:schemeClr>
                </a:solidFill>
              </a:rPr>
              <a:t>It uses the LECIM PHY FSK modulation schemes with payload bit-rate typically &lt;30 kb/s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a:t>
            </a:fld>
            <a:endParaRPr lang="en-US" altLang="en-US"/>
          </a:p>
        </p:txBody>
      </p:sp>
    </p:spTree>
    <p:extLst>
      <p:ext uri="{BB962C8B-B14F-4D97-AF65-F5344CB8AC3E}">
        <p14:creationId xmlns:p14="http://schemas.microsoft.com/office/powerpoint/2010/main" val="602865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kern="1200" dirty="0" smtClean="0">
                <a:solidFill>
                  <a:schemeClr val="tx1"/>
                </a:solidFill>
                <a:effectLst/>
                <a:latin typeface="Times New Roman" panose="02020603050405020304" pitchFamily="18" charset="0"/>
                <a:ea typeface="+mn-ea"/>
                <a:cs typeface="+mn-cs"/>
              </a:rPr>
              <a:t>Figure  depicts the PMR performance at various SFs, where the </a:t>
            </a:r>
            <a:r>
              <a:rPr lang="en-US" sz="1200" b="1" kern="1200" dirty="0" smtClean="0">
                <a:solidFill>
                  <a:schemeClr val="tx1"/>
                </a:solidFill>
                <a:effectLst/>
                <a:latin typeface="Times New Roman" panose="02020603050405020304" pitchFamily="18" charset="0"/>
                <a:ea typeface="+mn-ea"/>
                <a:cs typeface="+mn-cs"/>
              </a:rPr>
              <a:t>SF 4 achieves 2.5 dB gain</a:t>
            </a:r>
            <a:r>
              <a:rPr lang="en-US" sz="1200" kern="1200" dirty="0" smtClean="0">
                <a:solidFill>
                  <a:schemeClr val="tx1"/>
                </a:solidFill>
                <a:effectLst/>
                <a:latin typeface="Times New Roman" panose="02020603050405020304" pitchFamily="18" charset="0"/>
                <a:ea typeface="+mn-ea"/>
                <a:cs typeface="+mn-cs"/>
              </a:rPr>
              <a:t> and </a:t>
            </a:r>
            <a:r>
              <a:rPr lang="en-US" sz="1200" b="1" kern="1200" dirty="0" smtClean="0">
                <a:solidFill>
                  <a:schemeClr val="tx1"/>
                </a:solidFill>
                <a:effectLst/>
                <a:latin typeface="Times New Roman" panose="02020603050405020304" pitchFamily="18" charset="0"/>
                <a:ea typeface="+mn-ea"/>
                <a:cs typeface="+mn-cs"/>
              </a:rPr>
              <a:t>SF 8 3.5 dB gain</a:t>
            </a:r>
            <a:r>
              <a:rPr lang="en-US" sz="1200" kern="1200" dirty="0" smtClean="0">
                <a:solidFill>
                  <a:schemeClr val="tx1"/>
                </a:solidFill>
                <a:effectLst/>
                <a:latin typeface="Times New Roman" panose="02020603050405020304" pitchFamily="18" charset="0"/>
                <a:ea typeface="+mn-ea"/>
                <a:cs typeface="+mn-cs"/>
              </a:rPr>
              <a:t> </a:t>
            </a:r>
            <a:r>
              <a:rPr lang="en-US" sz="1200" b="0" kern="1200" dirty="0" smtClean="0">
                <a:solidFill>
                  <a:schemeClr val="tx1"/>
                </a:solidFill>
                <a:effectLst/>
                <a:latin typeface="Times New Roman" panose="02020603050405020304" pitchFamily="18" charset="0"/>
                <a:ea typeface="+mn-ea"/>
                <a:cs typeface="+mn-cs"/>
              </a:rPr>
              <a:t>compared with </a:t>
            </a:r>
            <a:r>
              <a:rPr lang="en-US" sz="1200" b="1" kern="1200" dirty="0" smtClean="0">
                <a:solidFill>
                  <a:schemeClr val="tx1"/>
                </a:solidFill>
                <a:effectLst/>
                <a:latin typeface="Times New Roman" panose="02020603050405020304" pitchFamily="18" charset="0"/>
                <a:ea typeface="+mn-ea"/>
                <a:cs typeface="+mn-cs"/>
              </a:rPr>
              <a:t>no spreading case of SF 1</a:t>
            </a:r>
            <a:endParaRPr lang="en-US" sz="1200" kern="1200" dirty="0" smtClean="0">
              <a:solidFill>
                <a:schemeClr val="tx1"/>
              </a:solidFill>
              <a:effectLst/>
              <a:latin typeface="Times New Roman" panose="02020603050405020304" pitchFamily="18" charset="0"/>
              <a:ea typeface="+mn-ea"/>
              <a:cs typeface="+mn-cs"/>
            </a:endParaRP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It means that the proposed SFD sequence spreading scheme with </a:t>
            </a:r>
            <a:r>
              <a:rPr lang="en-US" sz="1200" b="1" kern="1200" dirty="0" smtClean="0">
                <a:solidFill>
                  <a:schemeClr val="tx1"/>
                </a:solidFill>
                <a:effectLst/>
                <a:latin typeface="Times New Roman" panose="02020603050405020304" pitchFamily="18" charset="0"/>
                <a:ea typeface="+mn-ea"/>
                <a:cs typeface="+mn-cs"/>
              </a:rPr>
              <a:t>reliability enhancement schemes </a:t>
            </a:r>
            <a:r>
              <a:rPr lang="en-US" sz="1200" kern="1200" dirty="0" smtClean="0">
                <a:solidFill>
                  <a:schemeClr val="tx1"/>
                </a:solidFill>
                <a:effectLst/>
                <a:latin typeface="Times New Roman" panose="02020603050405020304" pitchFamily="18" charset="0"/>
                <a:ea typeface="+mn-ea"/>
                <a:cs typeface="+mn-cs"/>
              </a:rPr>
              <a:t>to the </a:t>
            </a:r>
            <a:r>
              <a:rPr lang="en-US" sz="1200" b="1" kern="1200" dirty="0" smtClean="0">
                <a:solidFill>
                  <a:schemeClr val="tx1"/>
                </a:solidFill>
                <a:effectLst/>
                <a:latin typeface="Times New Roman" panose="02020603050405020304" pitchFamily="18" charset="0"/>
                <a:ea typeface="+mn-ea"/>
                <a:cs typeface="+mn-cs"/>
              </a:rPr>
              <a:t>PHR and PSDU </a:t>
            </a:r>
            <a:r>
              <a:rPr lang="en-US" sz="1200" kern="1200" dirty="0" smtClean="0">
                <a:solidFill>
                  <a:schemeClr val="tx1"/>
                </a:solidFill>
                <a:effectLst/>
                <a:latin typeface="Times New Roman" panose="02020603050405020304" pitchFamily="18" charset="0"/>
                <a:ea typeface="+mn-ea"/>
                <a:cs typeface="+mn-cs"/>
              </a:rPr>
              <a:t>enables the operating SNR of 10 dB at PER 10</a:t>
            </a:r>
            <a:r>
              <a:rPr lang="en-US" sz="1200" kern="1200" baseline="30000" dirty="0" smtClean="0">
                <a:solidFill>
                  <a:schemeClr val="tx1"/>
                </a:solidFill>
                <a:effectLst/>
                <a:latin typeface="Times New Roman" panose="02020603050405020304" pitchFamily="18" charset="0"/>
                <a:ea typeface="+mn-ea"/>
                <a:cs typeface="+mn-cs"/>
              </a:rPr>
              <a:t>-2</a:t>
            </a:r>
            <a:r>
              <a:rPr lang="en-US" sz="1200" kern="1200" dirty="0" smtClean="0">
                <a:solidFill>
                  <a:schemeClr val="tx1"/>
                </a:solidFill>
                <a:effectLst/>
                <a:latin typeface="Times New Roman" panose="02020603050405020304" pitchFamily="18" charset="0"/>
                <a:ea typeface="+mn-ea"/>
                <a:cs typeface="+mn-cs"/>
              </a:rPr>
              <a:t>, which results </a:t>
            </a:r>
            <a:r>
              <a:rPr lang="en-US" sz="1200" b="1" kern="1200" dirty="0" smtClean="0">
                <a:solidFill>
                  <a:schemeClr val="tx1"/>
                </a:solidFill>
                <a:effectLst/>
                <a:latin typeface="Times New Roman" panose="02020603050405020304" pitchFamily="18" charset="0"/>
                <a:ea typeface="+mn-ea"/>
                <a:cs typeface="+mn-cs"/>
              </a:rPr>
              <a:t>increase in communication range</a:t>
            </a:r>
          </a:p>
          <a:p>
            <a:pPr marL="171450" indent="-171450">
              <a:buFontTx/>
              <a:buChar char="-"/>
            </a:pPr>
            <a:r>
              <a:rPr lang="en-US" sz="1200" b="0" kern="1200" dirty="0" smtClean="0">
                <a:solidFill>
                  <a:schemeClr val="tx1"/>
                </a:solidFill>
                <a:effectLst/>
                <a:latin typeface="Times New Roman" panose="02020603050405020304" pitchFamily="18" charset="0"/>
                <a:ea typeface="+mn-ea"/>
                <a:cs typeface="+mn-cs"/>
              </a:rPr>
              <a:t>the case of </a:t>
            </a:r>
            <a:r>
              <a:rPr lang="en-US" sz="1200" b="1" kern="1200" dirty="0" smtClean="0">
                <a:solidFill>
                  <a:schemeClr val="tx1"/>
                </a:solidFill>
                <a:effectLst/>
                <a:latin typeface="Times New Roman" panose="02020603050405020304" pitchFamily="18" charset="0"/>
                <a:ea typeface="+mn-ea"/>
                <a:cs typeface="+mn-cs"/>
              </a:rPr>
              <a:t>SF 2 is omitted </a:t>
            </a:r>
            <a:r>
              <a:rPr lang="en-US" sz="1200" b="0" kern="1200" dirty="0" smtClean="0">
                <a:solidFill>
                  <a:schemeClr val="tx1"/>
                </a:solidFill>
                <a:effectLst/>
                <a:latin typeface="Times New Roman" panose="02020603050405020304" pitchFamily="18" charset="0"/>
                <a:ea typeface="+mn-ea"/>
                <a:cs typeface="+mn-cs"/>
              </a:rPr>
              <a:t>from the simulation since </a:t>
            </a:r>
            <a:r>
              <a:rPr lang="en-US" sz="1200" b="1" kern="1200" dirty="0" smtClean="0">
                <a:solidFill>
                  <a:schemeClr val="tx1"/>
                </a:solidFill>
                <a:effectLst/>
                <a:latin typeface="Times New Roman" panose="02020603050405020304" pitchFamily="18" charset="0"/>
                <a:ea typeface="+mn-ea"/>
                <a:cs typeface="+mn-cs"/>
              </a:rPr>
              <a:t>no gain occurs </a:t>
            </a:r>
            <a:r>
              <a:rPr lang="en-US" sz="1200" b="0" kern="1200" dirty="0" smtClean="0">
                <a:solidFill>
                  <a:schemeClr val="tx1"/>
                </a:solidFill>
                <a:effectLst/>
                <a:latin typeface="Times New Roman" panose="02020603050405020304" pitchFamily="18" charset="0"/>
                <a:ea typeface="+mn-ea"/>
                <a:cs typeface="+mn-cs"/>
              </a:rPr>
              <a:t>due to hard decision based de-spreading scheme</a:t>
            </a: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20</a:t>
            </a:fld>
            <a:endParaRPr lang="en-US" altLang="en-US"/>
          </a:p>
        </p:txBody>
      </p:sp>
    </p:spTree>
    <p:extLst>
      <p:ext uri="{BB962C8B-B14F-4D97-AF65-F5344CB8AC3E}">
        <p14:creationId xmlns:p14="http://schemas.microsoft.com/office/powerpoint/2010/main" val="31531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A </a:t>
            </a:r>
            <a:r>
              <a:rPr lang="en-US" sz="1200" b="1" kern="1200" dirty="0" smtClean="0">
                <a:solidFill>
                  <a:schemeClr val="tx1"/>
                </a:solidFill>
                <a:effectLst/>
                <a:latin typeface="Times New Roman" panose="02020603050405020304" pitchFamily="18" charset="0"/>
                <a:ea typeface="+mn-ea"/>
                <a:cs typeface="+mn-cs"/>
              </a:rPr>
              <a:t>narrowband FSK physical layer </a:t>
            </a:r>
            <a:r>
              <a:rPr lang="en-US" sz="1200" kern="1200" dirty="0" smtClean="0">
                <a:solidFill>
                  <a:schemeClr val="tx1"/>
                </a:solidFill>
                <a:effectLst/>
                <a:latin typeface="Times New Roman" panose="02020603050405020304" pitchFamily="18" charset="0"/>
                <a:ea typeface="+mn-ea"/>
                <a:cs typeface="+mn-cs"/>
              </a:rPr>
              <a:t>and its </a:t>
            </a:r>
            <a:r>
              <a:rPr lang="en-US" sz="1200" b="1" kern="1200" dirty="0" smtClean="0">
                <a:solidFill>
                  <a:schemeClr val="tx1"/>
                </a:solidFill>
                <a:effectLst/>
                <a:latin typeface="Times New Roman" panose="02020603050405020304" pitchFamily="18" charset="0"/>
                <a:ea typeface="+mn-ea"/>
                <a:cs typeface="+mn-cs"/>
              </a:rPr>
              <a:t>synchronization header </a:t>
            </a:r>
            <a:r>
              <a:rPr lang="en-US" sz="1200" kern="1200" dirty="0" smtClean="0">
                <a:solidFill>
                  <a:schemeClr val="tx1"/>
                </a:solidFill>
                <a:effectLst/>
                <a:latin typeface="Times New Roman" panose="02020603050405020304" pitchFamily="18" charset="0"/>
                <a:ea typeface="+mn-ea"/>
                <a:cs typeface="+mn-cs"/>
              </a:rPr>
              <a:t>for enhanced synchronization are proposed for </a:t>
            </a:r>
            <a:r>
              <a:rPr lang="en-US" sz="1200" kern="1200" dirty="0" err="1" smtClean="0">
                <a:solidFill>
                  <a:schemeClr val="tx1"/>
                </a:solidFill>
                <a:effectLst/>
                <a:latin typeface="Times New Roman" panose="02020603050405020304" pitchFamily="18" charset="0"/>
                <a:ea typeface="+mn-ea"/>
                <a:cs typeface="+mn-cs"/>
              </a:rPr>
              <a:t>IoT</a:t>
            </a:r>
            <a:r>
              <a:rPr lang="en-US" sz="1200" kern="1200" dirty="0" smtClean="0">
                <a:solidFill>
                  <a:schemeClr val="tx1"/>
                </a:solidFill>
                <a:effectLst/>
                <a:latin typeface="Times New Roman" panose="02020603050405020304" pitchFamily="18" charset="0"/>
                <a:ea typeface="+mn-ea"/>
                <a:cs typeface="+mn-cs"/>
              </a:rPr>
              <a:t> applications requiring LPWA connectivity</a:t>
            </a: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Simulation results show </a:t>
            </a:r>
            <a:r>
              <a:rPr lang="en-US" sz="1200" b="1" kern="1200" dirty="0" smtClean="0">
                <a:solidFill>
                  <a:schemeClr val="tx1"/>
                </a:solidFill>
                <a:effectLst/>
                <a:latin typeface="Times New Roman" panose="02020603050405020304" pitchFamily="18" charset="0"/>
                <a:ea typeface="+mn-ea"/>
                <a:cs typeface="+mn-cs"/>
              </a:rPr>
              <a:t>that synchronization performance is improved</a:t>
            </a:r>
            <a:r>
              <a:rPr lang="en-US" sz="1200" kern="1200" dirty="0" smtClean="0">
                <a:solidFill>
                  <a:schemeClr val="tx1"/>
                </a:solidFill>
                <a:effectLst/>
                <a:latin typeface="Times New Roman" panose="02020603050405020304" pitchFamily="18" charset="0"/>
                <a:ea typeface="+mn-ea"/>
                <a:cs typeface="+mn-cs"/>
              </a:rPr>
              <a:t>, which makes our design widely applicable for </a:t>
            </a:r>
            <a:r>
              <a:rPr lang="en-US" sz="1200" kern="1200" dirty="0" err="1" smtClean="0">
                <a:solidFill>
                  <a:schemeClr val="tx1"/>
                </a:solidFill>
                <a:effectLst/>
                <a:latin typeface="Times New Roman" panose="02020603050405020304" pitchFamily="18" charset="0"/>
                <a:ea typeface="+mn-ea"/>
                <a:cs typeface="+mn-cs"/>
              </a:rPr>
              <a:t>IoT</a:t>
            </a:r>
            <a:r>
              <a:rPr lang="en-US" sz="1200" kern="1200" dirty="0" smtClean="0">
                <a:solidFill>
                  <a:schemeClr val="tx1"/>
                </a:solidFill>
                <a:effectLst/>
                <a:latin typeface="Times New Roman" panose="02020603050405020304" pitchFamily="18" charset="0"/>
                <a:ea typeface="+mn-ea"/>
                <a:cs typeface="+mn-cs"/>
              </a:rPr>
              <a:t> services requiring LPWA connectivity. </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21</a:t>
            </a:fld>
            <a:endParaRPr lang="en-US" altLang="en-US"/>
          </a:p>
        </p:txBody>
      </p:sp>
    </p:spTree>
    <p:extLst>
      <p:ext uri="{BB962C8B-B14F-4D97-AF65-F5344CB8AC3E}">
        <p14:creationId xmlns:p14="http://schemas.microsoft.com/office/powerpoint/2010/main" val="3055152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r>
              <a:rPr lang="en-US" sz="1200" b="0" i="0" u="none" strike="noStrike" kern="1200" baseline="0" dirty="0">
                <a:solidFill>
                  <a:schemeClr val="tx1"/>
                </a:solidFill>
                <a:latin typeface="Times New Roman" panose="02020603050405020304" pitchFamily="18" charset="0"/>
                <a:ea typeface="+mn-ea"/>
                <a:cs typeface="+mn-cs"/>
              </a:rPr>
              <a:t>- The bandwidth used is big and the data rate low (i.e. time on-air is long), there is a high probability of collision with many narrowband interferers</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3</a:t>
            </a:fld>
            <a:endParaRPr lang="en-US" altLang="en-US"/>
          </a:p>
        </p:txBody>
      </p:sp>
    </p:spTree>
    <p:extLst>
      <p:ext uri="{BB962C8B-B14F-4D97-AF65-F5344CB8AC3E}">
        <p14:creationId xmlns:p14="http://schemas.microsoft.com/office/powerpoint/2010/main" val="2591133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pPr marL="171450" indent="-171450">
              <a:buFontTx/>
              <a:buChar char="-"/>
            </a:pPr>
            <a:r>
              <a:rPr lang="en-US" sz="1200" b="0" i="0" u="none" strike="noStrike" kern="1200" baseline="0" dirty="0" smtClean="0">
                <a:solidFill>
                  <a:schemeClr val="tx1"/>
                </a:solidFill>
                <a:latin typeface="Times New Roman" panose="02020603050405020304" pitchFamily="18" charset="0"/>
                <a:ea typeface="+mn-ea"/>
                <a:cs typeface="+mn-cs"/>
              </a:rPr>
              <a:t>The </a:t>
            </a:r>
            <a:r>
              <a:rPr lang="en-US" sz="1200" b="0" i="0" u="none" strike="noStrike" kern="1200" baseline="0" dirty="0">
                <a:solidFill>
                  <a:schemeClr val="tx1"/>
                </a:solidFill>
                <a:latin typeface="Times New Roman" panose="02020603050405020304" pitchFamily="18" charset="0"/>
                <a:ea typeface="+mn-ea"/>
                <a:cs typeface="+mn-cs"/>
              </a:rPr>
              <a:t>bandwidth used is big and the data rate low (i.e. time on-air is long), there is a high probability of collision with many narrowband </a:t>
            </a:r>
            <a:r>
              <a:rPr lang="en-US" sz="1200" b="0" i="0" u="none" strike="noStrike" kern="1200" baseline="0" dirty="0" smtClean="0">
                <a:solidFill>
                  <a:schemeClr val="tx1"/>
                </a:solidFill>
                <a:latin typeface="Times New Roman" panose="02020603050405020304" pitchFamily="18" charset="0"/>
                <a:ea typeface="+mn-ea"/>
                <a:cs typeface="+mn-cs"/>
              </a:rPr>
              <a:t>interferers </a:t>
            </a:r>
          </a:p>
          <a:p>
            <a:pPr marL="171450" indent="-171450">
              <a:buFontTx/>
              <a:buChar char="-"/>
            </a:pPr>
            <a:r>
              <a:rPr lang="en-US" sz="1200" kern="1200" smtClean="0">
                <a:solidFill>
                  <a:schemeClr val="tx1"/>
                </a:solidFill>
                <a:effectLst/>
                <a:latin typeface="Times New Roman" panose="02020603050405020304" pitchFamily="18" charset="0"/>
                <a:ea typeface="+mn-ea"/>
                <a:cs typeface="+mn-cs"/>
              </a:rPr>
              <a:t> low-complexity and low-power consumption</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4</a:t>
            </a:fld>
            <a:endParaRPr lang="en-US" altLang="en-US"/>
          </a:p>
        </p:txBody>
      </p:sp>
    </p:spTree>
    <p:extLst>
      <p:ext uri="{BB962C8B-B14F-4D97-AF65-F5344CB8AC3E}">
        <p14:creationId xmlns:p14="http://schemas.microsoft.com/office/powerpoint/2010/main" val="1599716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r>
              <a:rPr lang="en-US" sz="1200" b="0" i="0" u="none" strike="noStrike" kern="1200" baseline="0" dirty="0">
                <a:solidFill>
                  <a:schemeClr val="tx1"/>
                </a:solidFill>
                <a:latin typeface="Times New Roman" panose="02020603050405020304" pitchFamily="18" charset="0"/>
                <a:ea typeface="+mn-ea"/>
                <a:cs typeface="+mn-cs"/>
              </a:rPr>
              <a:t>- The bandwidth used is big and the data rate low (i.e. time on-air is long), there is a high probability of collision with many narrowband interferers</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5</a:t>
            </a:fld>
            <a:endParaRPr lang="en-US" altLang="en-US"/>
          </a:p>
        </p:txBody>
      </p:sp>
    </p:spTree>
    <p:extLst>
      <p:ext uri="{BB962C8B-B14F-4D97-AF65-F5344CB8AC3E}">
        <p14:creationId xmlns:p14="http://schemas.microsoft.com/office/powerpoint/2010/main" val="1380759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6</a:t>
            </a:fld>
            <a:endParaRPr lang="en-US" altLang="en-US"/>
          </a:p>
        </p:txBody>
      </p:sp>
    </p:spTree>
    <p:extLst>
      <p:ext uri="{BB962C8B-B14F-4D97-AF65-F5344CB8AC3E}">
        <p14:creationId xmlns:p14="http://schemas.microsoft.com/office/powerpoint/2010/main" val="1931284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7</a:t>
            </a:fld>
            <a:endParaRPr lang="en-US" altLang="en-US"/>
          </a:p>
        </p:txBody>
      </p:sp>
    </p:spTree>
    <p:extLst>
      <p:ext uri="{BB962C8B-B14F-4D97-AF65-F5344CB8AC3E}">
        <p14:creationId xmlns:p14="http://schemas.microsoft.com/office/powerpoint/2010/main" val="918346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8</a:t>
            </a:fld>
            <a:endParaRPr lang="en-US" altLang="en-US"/>
          </a:p>
        </p:txBody>
      </p:sp>
    </p:spTree>
    <p:extLst>
      <p:ext uri="{BB962C8B-B14F-4D97-AF65-F5344CB8AC3E}">
        <p14:creationId xmlns:p14="http://schemas.microsoft.com/office/powerpoint/2010/main" val="3397111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- 169-MHz wireless M-bus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standard for metering applications in Europe. For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169-MHz narrowband was chosen to get maximum range for water and gas meters to enable fixed network deployments with very few concentrators.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9</a:t>
            </a:fld>
            <a:endParaRPr lang="en-US" altLang="en-US"/>
          </a:p>
        </p:txBody>
      </p:sp>
    </p:spTree>
    <p:extLst>
      <p:ext uri="{BB962C8B-B14F-4D97-AF65-F5344CB8AC3E}">
        <p14:creationId xmlns:p14="http://schemas.microsoft.com/office/powerpoint/2010/main" val="3863379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15-18-0414-01-004w</a:t>
            </a:r>
            <a:endParaRPr lang="en-US" altLang="en-US" sz="1400" b="1" dirty="0"/>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15-18-0414-01-004w</a:t>
            </a:r>
            <a:endParaRPr lang="en-US" altLang="en-US" sz="1400" b="1"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mtClean="0"/>
              <a:t>September 2018</a:t>
            </a:r>
            <a:endParaRPr lang="en-US" altLang="en-US" dirty="0"/>
          </a:p>
        </p:txBody>
      </p:sp>
      <p:sp>
        <p:nvSpPr>
          <p:cNvPr id="12" name="Rectangle 7"/>
          <p:cNvSpPr>
            <a:spLocks noChangeArrowheads="1"/>
          </p:cNvSpPr>
          <p:nvPr userDrawn="1"/>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15-18-0414-01-004w</a:t>
            </a:r>
            <a:endParaRPr lang="en-US" altLang="en-US" sz="1400" b="1" dirty="0"/>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ko-KR" smtClean="0"/>
              <a:t>September 2018</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Kookmin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15-18-0414-01-004w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228600" y="838200"/>
            <a:ext cx="87630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802.15 Working Group for Low Power Wide Area Network (LPWAN)</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 </a:t>
            </a:r>
            <a:r>
              <a:rPr lang="en-US" altLang="en-US" sz="1600" dirty="0"/>
              <a:t>Proposal of  New Spectrum for </a:t>
            </a:r>
            <a:r>
              <a:rPr lang="en-US" altLang="ko-KR" sz="1600" dirty="0"/>
              <a:t>LECIM</a:t>
            </a:r>
            <a:r>
              <a:rPr lang="ko-KR" altLang="en-US" sz="1600" dirty="0"/>
              <a:t> </a:t>
            </a:r>
            <a:r>
              <a:rPr lang="en-US" altLang="ko-KR" sz="1600" dirty="0"/>
              <a:t>FSK extension </a:t>
            </a:r>
          </a:p>
          <a:p>
            <a:r>
              <a:rPr lang="en-US" altLang="en-US" sz="1600" b="1" dirty="0"/>
              <a:t>Date Submitted: </a:t>
            </a:r>
            <a:r>
              <a:rPr lang="en-US" altLang="en-US" sz="1600" dirty="0"/>
              <a:t>September, 2018	</a:t>
            </a:r>
          </a:p>
          <a:p>
            <a:r>
              <a:rPr lang="en-US" altLang="en-US" sz="1600" b="1" dirty="0"/>
              <a:t>Source:</a:t>
            </a:r>
            <a:r>
              <a:rPr lang="en-US" altLang="en-US" sz="1600" dirty="0"/>
              <a:t> Thang Nguyen, </a:t>
            </a:r>
            <a:r>
              <a:rPr lang="en-US" altLang="en-US" sz="1600" dirty="0" err="1"/>
              <a:t>Yeong</a:t>
            </a:r>
            <a:r>
              <a:rPr lang="en-US" altLang="en-US" sz="1600" dirty="0"/>
              <a:t> Min Jang, </a:t>
            </a:r>
            <a:r>
              <a:rPr lang="en-US" altLang="en-US" sz="1600" dirty="0" err="1"/>
              <a:t>Sangsung</a:t>
            </a:r>
            <a:r>
              <a:rPr lang="en-US" altLang="en-US" sz="1600" dirty="0"/>
              <a:t> Choi*	</a:t>
            </a:r>
          </a:p>
          <a:p>
            <a:r>
              <a:rPr lang="en-US" altLang="en-US" sz="1600" dirty="0"/>
              <a:t>              Company: </a:t>
            </a:r>
            <a:r>
              <a:rPr lang="en-US" altLang="en-US" sz="1600" dirty="0" err="1"/>
              <a:t>Kookmin</a:t>
            </a:r>
            <a:r>
              <a:rPr lang="en-US" altLang="en-US" sz="1600" dirty="0"/>
              <a:t> University, </a:t>
            </a:r>
            <a:r>
              <a:rPr lang="en-US" altLang="en-US" sz="1600" dirty="0" err="1"/>
              <a:t>Woosong</a:t>
            </a:r>
            <a:r>
              <a:rPr lang="en-US" altLang="en-US" sz="1600" dirty="0"/>
              <a:t> University*</a:t>
            </a:r>
          </a:p>
          <a:p>
            <a:r>
              <a:rPr lang="en-US" altLang="en-US" sz="1600" b="1" dirty="0"/>
              <a:t>Address</a:t>
            </a:r>
          </a:p>
          <a:p>
            <a:r>
              <a:rPr lang="en-US" altLang="en-US" sz="1600" dirty="0"/>
              <a:t>Voice: +82-2-910-5068</a:t>
            </a:r>
          </a:p>
          <a:p>
            <a:r>
              <a:rPr lang="en-US" altLang="en-US" sz="1600" dirty="0"/>
              <a:t>FAX: +82-2-910-4449</a:t>
            </a:r>
          </a:p>
          <a:p>
            <a:r>
              <a:rPr lang="en-US" altLang="en-US" sz="1600" dirty="0"/>
              <a:t>E-Mail: yjang@kookmin.ac.kr	</a:t>
            </a:r>
          </a:p>
          <a:p>
            <a:pPr>
              <a:spcBef>
                <a:spcPts val="600"/>
              </a:spcBef>
              <a:spcAft>
                <a:spcPts val="600"/>
              </a:spcAft>
            </a:pPr>
            <a:r>
              <a:rPr lang="en-US" altLang="en-US" sz="1600" b="1" dirty="0"/>
              <a:t>Re:[]</a:t>
            </a:r>
            <a:endParaRPr lang="en-US" altLang="en-US" sz="1600" dirty="0"/>
          </a:p>
          <a:p>
            <a:pPr>
              <a:spcBef>
                <a:spcPts val="600"/>
              </a:spcBef>
              <a:spcAft>
                <a:spcPts val="600"/>
              </a:spcAft>
            </a:pPr>
            <a:r>
              <a:rPr lang="en-US" altLang="en-US" sz="1600" b="1" dirty="0"/>
              <a:t>Abstract: </a:t>
            </a:r>
            <a:r>
              <a:rPr lang="en-US" altLang="en-US" sz="1600" dirty="0"/>
              <a:t>Propose to add a lower data-rate and a narrow band FSK PHY for new spectrum in Korea</a:t>
            </a:r>
            <a:r>
              <a:rPr lang="en-US" altLang="en-US" sz="1600" b="1" dirty="0"/>
              <a:t> </a:t>
            </a:r>
          </a:p>
          <a:p>
            <a:pPr>
              <a:spcBef>
                <a:spcPts val="600"/>
              </a:spcBef>
              <a:spcAft>
                <a:spcPts val="600"/>
              </a:spcAft>
            </a:pPr>
            <a:r>
              <a:rPr lang="en-US" altLang="en-US" sz="1600" b="1" dirty="0"/>
              <a:t>Purpose: 	E</a:t>
            </a:r>
            <a:r>
              <a:rPr lang="en-US" altLang="en-US" sz="1600" dirty="0"/>
              <a:t>xtend the IEEE 802.15.4k standard</a:t>
            </a:r>
          </a:p>
          <a:p>
            <a:pPr algn="just"/>
            <a:r>
              <a:rPr lang="en-US" altLang="en-US" sz="1600" b="1" dirty="0">
                <a:solidFill>
                  <a:schemeClr val="tx2"/>
                </a:solidFill>
              </a:rPr>
              <a:t>Notice:</a:t>
            </a:r>
            <a:r>
              <a:rPr lang="en-US" altLang="en-US" sz="1600" dirty="0">
                <a:solidFill>
                  <a:schemeClr val="tx2"/>
                </a:solidFill>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802.15.	</a:t>
            </a:r>
          </a:p>
        </p:txBody>
      </p:sp>
      <p:sp>
        <p:nvSpPr>
          <p:cNvPr id="2" name="Date Placeholder 1"/>
          <p:cNvSpPr>
            <a:spLocks noGrp="1"/>
          </p:cNvSpPr>
          <p:nvPr>
            <p:ph type="dt" sz="half" idx="2"/>
          </p:nvPr>
        </p:nvSpPr>
        <p:spPr>
          <a:xfrm>
            <a:off x="685800" y="378281"/>
            <a:ext cx="1600200" cy="215444"/>
          </a:xfrm>
        </p:spPr>
        <p:txBody>
          <a:bodyPr/>
          <a:lstStyle/>
          <a:p>
            <a:pPr>
              <a:defRPr/>
            </a:pPr>
            <a:r>
              <a:rPr lang="en-US" altLang="en-US" smtClean="0"/>
              <a:t>September 2018</a:t>
            </a:r>
            <a:endParaRPr lang="en-US" altLang="en-US" dirty="0"/>
          </a:p>
        </p:txBody>
      </p:sp>
    </p:spTree>
    <p:extLst>
      <p:ext uri="{BB962C8B-B14F-4D97-AF65-F5344CB8AC3E}">
        <p14:creationId xmlns:p14="http://schemas.microsoft.com/office/powerpoint/2010/main" val="2977287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Current Data-rates in FSK LECIM </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10" name="표 9"/>
          <p:cNvGraphicFramePr>
            <a:graphicFrameLocks noGrp="1"/>
          </p:cNvGraphicFramePr>
          <p:nvPr>
            <p:extLst>
              <p:ext uri="{D42A27DB-BD31-4B8C-83A1-F6EECF244321}">
                <p14:modId xmlns:p14="http://schemas.microsoft.com/office/powerpoint/2010/main" val="3402520913"/>
              </p:ext>
            </p:extLst>
          </p:nvPr>
        </p:nvGraphicFramePr>
        <p:xfrm>
          <a:off x="1156217" y="3611880"/>
          <a:ext cx="7179130" cy="1950720"/>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712321">
                  <a:extLst>
                    <a:ext uri="{9D8B030D-6E8A-4147-A177-3AD203B41FA5}">
                      <a16:colId xmlns:a16="http://schemas.microsoft.com/office/drawing/2014/main" val="20001"/>
                    </a:ext>
                  </a:extLst>
                </a:gridCol>
                <a:gridCol w="1435826">
                  <a:extLst>
                    <a:ext uri="{9D8B030D-6E8A-4147-A177-3AD203B41FA5}">
                      <a16:colId xmlns:a16="http://schemas.microsoft.com/office/drawing/2014/main" val="20002"/>
                    </a:ext>
                  </a:extLst>
                </a:gridCol>
                <a:gridCol w="1423853">
                  <a:extLst>
                    <a:ext uri="{9D8B030D-6E8A-4147-A177-3AD203B41FA5}">
                      <a16:colId xmlns:a16="http://schemas.microsoft.com/office/drawing/2014/main" val="20003"/>
                    </a:ext>
                  </a:extLst>
                </a:gridCol>
                <a:gridCol w="1447799">
                  <a:extLst>
                    <a:ext uri="{9D8B030D-6E8A-4147-A177-3AD203B41FA5}">
                      <a16:colId xmlns:a16="http://schemas.microsoft.com/office/drawing/2014/main" val="20004"/>
                    </a:ext>
                  </a:extLst>
                </a:gridCol>
              </a:tblGrid>
              <a:tr h="221433">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#3</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For all other bands</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latinLnBrk="1"/>
                      <a:r>
                        <a:rPr lang="en-US" altLang="ko-KR" sz="1400" dirty="0"/>
                        <a:t>37.5kbps</a:t>
                      </a:r>
                      <a:endParaRPr lang="ko-KR" altLang="en-US" sz="1400" dirty="0"/>
                    </a:p>
                  </a:txBody>
                  <a:tcPr anchor="ctr" anchorCtr="1"/>
                </a:tc>
                <a:tc>
                  <a:txBody>
                    <a:bodyPr/>
                    <a:lstStyle/>
                    <a:p>
                      <a:pPr latinLnBrk="1"/>
                      <a:r>
                        <a:rPr lang="en-US" altLang="ko-KR" sz="1400" dirty="0"/>
                        <a:t>25kbps</a:t>
                      </a:r>
                      <a:endParaRPr lang="ko-KR" altLang="en-US" sz="1400" dirty="0"/>
                    </a:p>
                  </a:txBody>
                  <a:tcPr anchor="ctr" anchorCtr="1"/>
                </a:tc>
                <a:tc>
                  <a:txBody>
                    <a:bodyPr/>
                    <a:lstStyle/>
                    <a:p>
                      <a:pPr latinLnBrk="1"/>
                      <a:r>
                        <a:rPr lang="en-US" altLang="ko-KR" sz="1400" dirty="0"/>
                        <a:t>12.5kbps</a:t>
                      </a:r>
                      <a:endParaRPr lang="ko-KR" altLang="en-US" sz="1400" dirty="0"/>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latinLnBrk="1"/>
                      <a:r>
                        <a:rPr lang="en-US" altLang="ko-KR" sz="1400" dirty="0"/>
                        <a:t>1.0</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2.0</a:t>
                      </a:r>
                      <a:endParaRPr lang="ko-KR" altLang="en-US" sz="1400" dirty="0"/>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100/200KHz</a:t>
                      </a:r>
                      <a:endParaRPr lang="ko-KR" altLang="en-US" sz="1400" dirty="0"/>
                    </a:p>
                  </a:txBody>
                  <a:tcPr anchor="ctr" anchorCtr="1"/>
                </a:tc>
                <a:tc>
                  <a:txBody>
                    <a:bodyPr/>
                    <a:lstStyle/>
                    <a:p>
                      <a:pPr latinLnBrk="1"/>
                      <a:r>
                        <a:rPr lang="en-US" altLang="ko-KR" sz="1400" dirty="0"/>
                        <a:t>100/200KHz</a:t>
                      </a:r>
                      <a:endParaRPr lang="ko-KR" altLang="en-US" sz="1400" dirty="0"/>
                    </a:p>
                  </a:txBody>
                  <a:tcPr anchor="ctr" anchorCtr="1"/>
                </a:tc>
                <a:tc>
                  <a:txBody>
                    <a:bodyPr/>
                    <a:lstStyle/>
                    <a:p>
                      <a:pPr latinLnBrk="1"/>
                      <a:r>
                        <a:rPr lang="en-US" altLang="ko-KR" sz="1400" dirty="0"/>
                        <a:t>100/200KHz</a:t>
                      </a:r>
                      <a:endParaRPr lang="ko-KR" altLang="en-US" sz="1400" dirty="0"/>
                    </a:p>
                  </a:txBody>
                  <a:tcPr anchor="ctr" anchorCtr="1"/>
                </a:tc>
                <a:extLst>
                  <a:ext uri="{0D108BD9-81ED-4DB2-BD59-A6C34878D82A}">
                    <a16:rowId xmlns:a16="http://schemas.microsoft.com/office/drawing/2014/main" val="10004"/>
                  </a:ext>
                </a:extLst>
              </a:tr>
            </a:tbl>
          </a:graphicData>
        </a:graphic>
      </p:graphicFrame>
      <p:sp>
        <p:nvSpPr>
          <p:cNvPr id="11" name="직사각형 10"/>
          <p:cNvSpPr/>
          <p:nvPr/>
        </p:nvSpPr>
        <p:spPr>
          <a:xfrm>
            <a:off x="1066800" y="5665063"/>
            <a:ext cx="7391400" cy="707886"/>
          </a:xfrm>
          <a:prstGeom prst="rect">
            <a:avLst/>
          </a:prstGeom>
        </p:spPr>
        <p:txBody>
          <a:bodyPr wrap="square">
            <a:spAutoFit/>
          </a:bodyPr>
          <a:lstStyle/>
          <a:p>
            <a:pPr marL="180975" lvl="1" indent="-180975">
              <a:spcBef>
                <a:spcPts val="1200"/>
              </a:spcBef>
              <a:buFont typeface="Arial" panose="020B0604020202020204" pitchFamily="34" charset="0"/>
              <a:buChar char="•"/>
            </a:pPr>
            <a:r>
              <a:rPr lang="en-US" altLang="ko-KR" sz="2000" dirty="0"/>
              <a:t>Either 100kHz or 200kHz channel spacing may be used as permitted by local regulations.</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10</a:t>
            </a:fld>
            <a:endParaRPr lang="en-US" altLang="en-US"/>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791935" y="1680073"/>
            <a:ext cx="7848600" cy="1354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3 data-rate modes are provided for all other bands</a:t>
            </a:r>
          </a:p>
          <a:p>
            <a:pPr marL="539750" lvl="1" indent="-177800">
              <a:spcBef>
                <a:spcPts val="1200"/>
              </a:spcBef>
              <a:buFont typeface="Arial" panose="020B0604020202020204" pitchFamily="34" charset="0"/>
              <a:buChar char="•"/>
            </a:pPr>
            <a:r>
              <a:rPr lang="en-US" altLang="ko-KR" sz="2000" dirty="0"/>
              <a:t>37.5Kbps with modulation </a:t>
            </a:r>
            <a:r>
              <a:rPr lang="en-US" altLang="ko-KR" sz="2000" dirty="0" smtClean="0"/>
              <a:t>index 0.5</a:t>
            </a:r>
            <a:endParaRPr lang="en-US" altLang="ko-KR" sz="2000" dirty="0"/>
          </a:p>
          <a:p>
            <a:pPr marL="539750" lvl="1" indent="-177800">
              <a:spcBef>
                <a:spcPts val="1200"/>
              </a:spcBef>
              <a:buFont typeface="Arial" panose="020B0604020202020204" pitchFamily="34" charset="0"/>
              <a:buChar char="•"/>
            </a:pPr>
            <a:r>
              <a:rPr lang="en-US" altLang="ko-KR" sz="2000" dirty="0"/>
              <a:t>25Kbps with modulation index 1.0</a:t>
            </a:r>
          </a:p>
          <a:p>
            <a:pPr marL="539750" lvl="1" indent="-177800">
              <a:spcBef>
                <a:spcPts val="1200"/>
              </a:spcBef>
              <a:buFont typeface="Arial" panose="020B0604020202020204" pitchFamily="34" charset="0"/>
              <a:buChar char="•"/>
            </a:pPr>
            <a:r>
              <a:rPr lang="en-US" altLang="ko-KR" sz="2000" dirty="0"/>
              <a:t>12.5Kbps with modulation index 2.0</a:t>
            </a:r>
          </a:p>
          <a:p>
            <a:pPr marL="361950" lvl="1" indent="0">
              <a:spcBef>
                <a:spcPts val="1200"/>
              </a:spcBef>
              <a:buNone/>
            </a:pPr>
            <a:endParaRPr lang="en-US" altLang="ko-KR" sz="2000" dirty="0"/>
          </a:p>
          <a:p>
            <a:pPr marL="539750" lvl="1" indent="-177800">
              <a:spcBef>
                <a:spcPts val="1200"/>
              </a:spcBef>
              <a:buFont typeface="Arial" panose="020B0604020202020204" pitchFamily="34" charset="0"/>
              <a:buChar char="•"/>
            </a:pPr>
            <a:endParaRPr lang="en-US" altLang="ko-KR" sz="2000" dirty="0"/>
          </a:p>
          <a:p>
            <a:pPr marL="361950" lvl="1" indent="0">
              <a:spcBef>
                <a:spcPts val="1200"/>
              </a:spcBef>
              <a:buNone/>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457200" lvl="1" indent="0">
              <a:buNone/>
            </a:pPr>
            <a:endParaRPr lang="en-US" sz="2000" b="1" dirty="0"/>
          </a:p>
        </p:txBody>
      </p:sp>
      <p:sp>
        <p:nvSpPr>
          <p:cNvPr id="3" name="Date Placeholder 2"/>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441603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nl-NL" altLang="ko-KR" sz="2800" b="1" dirty="0"/>
              <a:t>LECIM FSK Operating Mode IE</a:t>
            </a:r>
            <a:endParaRPr lang="en-US" sz="2800" b="1" dirty="0">
              <a:latin typeface="+mn-lt"/>
            </a:endParaRP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575612" y="1905000"/>
            <a:ext cx="7848600" cy="117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6575" lvl="1" indent="-180975">
              <a:buFont typeface="Arial" panose="020B0604020202020204" pitchFamily="34" charset="0"/>
              <a:buChar char="•"/>
            </a:pPr>
            <a:r>
              <a:rPr lang="en-US" altLang="ko-KR" sz="2000" dirty="0"/>
              <a:t>As defined in table 7.31, there is only 1 filed value reserved, add optional PHY as defined in table below </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11</a:t>
            </a:fld>
            <a:endParaRPr lang="en-US" altLang="en-US"/>
          </a:p>
        </p:txBody>
      </p:sp>
      <p:pic>
        <p:nvPicPr>
          <p:cNvPr id="7" name="그림 6"/>
          <p:cNvPicPr>
            <a:picLocks noChangeAspect="1"/>
          </p:cNvPicPr>
          <p:nvPr/>
        </p:nvPicPr>
        <p:blipFill>
          <a:blip r:embed="rId3"/>
          <a:stretch>
            <a:fillRect/>
          </a:stretch>
        </p:blipFill>
        <p:spPr>
          <a:xfrm>
            <a:off x="1828800" y="3040986"/>
            <a:ext cx="4667250" cy="2694185"/>
          </a:xfrm>
          <a:prstGeom prst="rect">
            <a:avLst/>
          </a:prstGeom>
        </p:spPr>
      </p:pic>
      <p:sp>
        <p:nvSpPr>
          <p:cNvPr id="3" name="Date Placeholder 2"/>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79713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9" name="표 8"/>
          <p:cNvGraphicFramePr>
            <a:graphicFrameLocks noGrp="1"/>
          </p:cNvGraphicFramePr>
          <p:nvPr>
            <p:extLst>
              <p:ext uri="{D42A27DB-BD31-4B8C-83A1-F6EECF244321}">
                <p14:modId xmlns:p14="http://schemas.microsoft.com/office/powerpoint/2010/main" val="1089790341"/>
              </p:ext>
            </p:extLst>
          </p:nvPr>
        </p:nvGraphicFramePr>
        <p:xfrm>
          <a:off x="1181100" y="3200400"/>
          <a:ext cx="6705599" cy="2590800"/>
        </p:xfrm>
        <a:graphic>
          <a:graphicData uri="http://schemas.openxmlformats.org/drawingml/2006/table">
            <a:tbl>
              <a:tblPr firstRow="1" bandRow="1">
                <a:tableStyleId>{21E4AEA4-8DFA-4A89-87EB-49C32662AFE0}</a:tableStyleId>
              </a:tblPr>
              <a:tblGrid>
                <a:gridCol w="1267441">
                  <a:extLst>
                    <a:ext uri="{9D8B030D-6E8A-4147-A177-3AD203B41FA5}">
                      <a16:colId xmlns:a16="http://schemas.microsoft.com/office/drawing/2014/main" val="20000"/>
                    </a:ext>
                  </a:extLst>
                </a:gridCol>
                <a:gridCol w="1155618">
                  <a:extLst>
                    <a:ext uri="{9D8B030D-6E8A-4147-A177-3AD203B41FA5}">
                      <a16:colId xmlns:a16="http://schemas.microsoft.com/office/drawing/2014/main" val="20001"/>
                    </a:ext>
                  </a:extLst>
                </a:gridCol>
                <a:gridCol w="108214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tblGrid>
              <a:tr h="221433">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#3</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solidFill>
                            <a:srgbClr val="FF0000"/>
                          </a:solidFill>
                        </a:rPr>
                        <a:t>Operating Mode #4</a:t>
                      </a:r>
                      <a:endParaRPr lang="ko-KR" altLang="en-US" sz="1400" dirty="0">
                        <a:solidFill>
                          <a:srgbClr val="FF0000"/>
                        </a:solidFill>
                      </a:endParaRPr>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For all other bands</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algn="ctr" latinLnBrk="1"/>
                      <a:r>
                        <a:rPr lang="en-US" altLang="ko-KR" sz="1400" dirty="0"/>
                        <a:t>37.5</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t>25.0</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t>12.5</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solidFill>
                            <a:srgbClr val="FF0000"/>
                          </a:solidFill>
                        </a:rPr>
                        <a:t>6.25</a:t>
                      </a:r>
                    </a:p>
                    <a:p>
                      <a:pPr algn="ctr" latinLnBrk="1"/>
                      <a:r>
                        <a:rPr lang="en-US" altLang="ko-KR" sz="1400" dirty="0">
                          <a:solidFill>
                            <a:srgbClr val="FF0000"/>
                          </a:solidFill>
                        </a:rPr>
                        <a:t>(kbps)</a:t>
                      </a:r>
                      <a:endParaRPr lang="ko-KR" altLang="en-US" sz="1400" dirty="0">
                        <a:solidFill>
                          <a:srgbClr val="FF0000"/>
                        </a:solidFill>
                      </a:endParaRPr>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solidFill>
                            <a:srgbClr val="FF0000"/>
                          </a:solidFill>
                        </a:rPr>
                        <a:t>2-FSK</a:t>
                      </a:r>
                    </a:p>
                    <a:p>
                      <a:pPr latinLnBrk="1"/>
                      <a:r>
                        <a:rPr lang="en-US" altLang="ko-KR" sz="1400" dirty="0">
                          <a:solidFill>
                            <a:srgbClr val="FF0000"/>
                          </a:solidFill>
                        </a:rPr>
                        <a:t>P-FSK</a:t>
                      </a:r>
                      <a:endParaRPr lang="ko-KR" altLang="en-US" sz="1400" dirty="0">
                        <a:solidFill>
                          <a:srgbClr val="FF0000"/>
                        </a:solidFill>
                      </a:endParaRPr>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latinLnBrk="1"/>
                      <a:r>
                        <a:rPr lang="en-US" altLang="ko-KR" sz="1400" dirty="0"/>
                        <a:t>1.0</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2.0</a:t>
                      </a:r>
                      <a:endParaRPr lang="ko-KR" altLang="en-US" sz="1400" dirty="0"/>
                    </a:p>
                  </a:txBody>
                  <a:tcPr anchor="ctr" anchorCtr="1"/>
                </a:tc>
                <a:tc>
                  <a:txBody>
                    <a:bodyPr/>
                    <a:lstStyle/>
                    <a:p>
                      <a:pPr latinLnBrk="1"/>
                      <a:r>
                        <a:rPr lang="en-US" altLang="ko-KR" sz="1400" dirty="0">
                          <a:solidFill>
                            <a:srgbClr val="FF0000"/>
                          </a:solidFill>
                        </a:rPr>
                        <a:t>2.0</a:t>
                      </a:r>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100/200</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(KHz)</a:t>
                      </a:r>
                      <a:endParaRPr lang="ko-KR" altLang="en-US" sz="1400" dirty="0"/>
                    </a:p>
                  </a:txBody>
                  <a:tcPr anchor="ctr" anchorCtr="1"/>
                </a:tc>
                <a:tc>
                  <a:txBody>
                    <a:bodyPr/>
                    <a:lstStyle/>
                    <a:p>
                      <a:pPr algn="ctr" latinLnBrk="1"/>
                      <a:r>
                        <a:rPr lang="en-US" altLang="ko-KR" sz="1400" dirty="0"/>
                        <a:t>100/200</a:t>
                      </a:r>
                    </a:p>
                    <a:p>
                      <a:pPr algn="ctr" latinLnBrk="1"/>
                      <a:r>
                        <a:rPr lang="en-US" altLang="ko-KR" sz="1400" dirty="0"/>
                        <a:t>(KHz)</a:t>
                      </a:r>
                      <a:endParaRPr lang="ko-KR" altLang="en-US" sz="1400" dirty="0"/>
                    </a:p>
                  </a:txBody>
                  <a:tcPr anchor="ctr" anchorCtr="1"/>
                </a:tc>
                <a:tc>
                  <a:txBody>
                    <a:bodyPr/>
                    <a:lstStyle/>
                    <a:p>
                      <a:pPr algn="ctr" latinLnBrk="1"/>
                      <a:r>
                        <a:rPr lang="en-US" altLang="ko-KR" sz="1400" dirty="0"/>
                        <a:t>100/200</a:t>
                      </a:r>
                    </a:p>
                    <a:p>
                      <a:pPr algn="ctr" latinLnBrk="1"/>
                      <a:r>
                        <a:rPr lang="en-US" altLang="ko-KR" sz="1400" dirty="0"/>
                        <a:t>(KHz)</a:t>
                      </a:r>
                      <a:endParaRPr lang="ko-KR" altLang="en-US" sz="1400" dirty="0"/>
                    </a:p>
                  </a:txBody>
                  <a:tcPr anchor="ctr" anchorCtr="1"/>
                </a:tc>
                <a:tc>
                  <a:txBody>
                    <a:bodyPr/>
                    <a:lstStyle/>
                    <a:p>
                      <a:pPr algn="ctr" latinLnBrk="1"/>
                      <a:r>
                        <a:rPr lang="en-US" altLang="ko-KR" sz="1400" dirty="0">
                          <a:solidFill>
                            <a:srgbClr val="FF0000"/>
                          </a:solidFill>
                        </a:rPr>
                        <a:t>100/200</a:t>
                      </a:r>
                    </a:p>
                    <a:p>
                      <a:pPr algn="ctr" latinLnBrk="1"/>
                      <a:r>
                        <a:rPr lang="en-US" altLang="ko-KR" sz="1400" dirty="0">
                          <a:solidFill>
                            <a:srgbClr val="FF0000"/>
                          </a:solidFill>
                        </a:rPr>
                        <a:t>(KHz)</a:t>
                      </a:r>
                      <a:endParaRPr lang="ko-KR" altLang="en-US" sz="1400" dirty="0">
                        <a:solidFill>
                          <a:srgbClr val="FF0000"/>
                        </a:solidFill>
                      </a:endParaRPr>
                    </a:p>
                  </a:txBody>
                  <a:tcPr anchor="ctr" anchorCtr="1"/>
                </a:tc>
                <a:extLst>
                  <a:ext uri="{0D108BD9-81ED-4DB2-BD59-A6C34878D82A}">
                    <a16:rowId xmlns:a16="http://schemas.microsoft.com/office/drawing/2014/main" val="10004"/>
                  </a:ext>
                </a:extLst>
              </a:tr>
            </a:tbl>
          </a:graphicData>
        </a:graphic>
      </p:graphicFrame>
      <p:sp>
        <p:nvSpPr>
          <p:cNvPr id="3" name="직사각형 2"/>
          <p:cNvSpPr/>
          <p:nvPr/>
        </p:nvSpPr>
        <p:spPr>
          <a:xfrm>
            <a:off x="838200" y="6019800"/>
            <a:ext cx="8839200" cy="369332"/>
          </a:xfrm>
          <a:prstGeom prst="rect">
            <a:avLst/>
          </a:prstGeom>
        </p:spPr>
        <p:txBody>
          <a:bodyPr wrap="square">
            <a:spAutoFit/>
          </a:bodyPr>
          <a:lstStyle/>
          <a:p>
            <a:r>
              <a:rPr lang="ko-KR" altLang="en-US" sz="1800" dirty="0"/>
              <a:t>The nominal frequency deviation, fdev, shall be (symbol rate × modulation index)/2. </a:t>
            </a:r>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7"/>
            <a:ext cx="7848600" cy="117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Additional lower data-rate modes in FSK LECIM</a:t>
            </a:r>
            <a:r>
              <a:rPr lang="ko-KR" altLang="en-US" sz="2000" dirty="0"/>
              <a:t> </a:t>
            </a:r>
            <a:r>
              <a:rPr lang="en-US" altLang="ko-KR" sz="2000" dirty="0"/>
              <a:t>PHY </a:t>
            </a:r>
          </a:p>
          <a:p>
            <a:pPr marL="536575" lvl="1" indent="-180975">
              <a:buFont typeface="Arial" panose="020B0604020202020204" pitchFamily="34" charset="0"/>
              <a:buChar char="•"/>
            </a:pPr>
            <a:r>
              <a:rPr lang="en-US" altLang="ko-KR" sz="2000" dirty="0"/>
              <a:t> Add 6.25Kbps with modulation index 2.0</a:t>
            </a:r>
          </a:p>
          <a:p>
            <a:pPr marL="536575" lvl="1" indent="-180975">
              <a:buFont typeface="Arial" panose="020B0604020202020204" pitchFamily="34" charset="0"/>
              <a:buChar char="•"/>
            </a:pPr>
            <a:r>
              <a:rPr lang="en-US" altLang="ko-KR" sz="2000" dirty="0"/>
              <a:t>Expect to improve 3dB of sensitivity compare to 12.5Kbps without changing modulation scheme</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12</a:t>
            </a:fld>
            <a:endParaRPr lang="en-US" altLang="en-US"/>
          </a:p>
        </p:txBody>
      </p:sp>
      <p:sp>
        <p:nvSpPr>
          <p:cNvPr id="7" name="Date Placeholder 6"/>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788728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3000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Current spectrum in Korea</a:t>
            </a:r>
            <a:endParaRPr lang="en-US" altLang="ko-KR" sz="2000" dirty="0"/>
          </a:p>
          <a:p>
            <a:pPr marL="342900" lvl="1" indent="-74613">
              <a:spcBef>
                <a:spcPts val="1200"/>
              </a:spcBef>
              <a:buFont typeface="Arial" panose="020B0604020202020204" pitchFamily="34" charset="0"/>
              <a:buChar char="•"/>
            </a:pPr>
            <a:r>
              <a:rPr lang="en-US" altLang="ko-KR" sz="2000" dirty="0"/>
              <a:t> 917~923.5MHz Band</a:t>
            </a:r>
          </a:p>
          <a:p>
            <a:pPr lvl="1"/>
            <a:r>
              <a:rPr lang="en-US" altLang="ko-KR" sz="2000" spc="-150" dirty="0"/>
              <a:t>32 channels with channel band width 200KHz (fixed center frequency)</a:t>
            </a:r>
          </a:p>
          <a:p>
            <a:pPr lvl="1"/>
            <a:r>
              <a:rPr lang="en-US" altLang="ko-KR" sz="2000" dirty="0"/>
              <a:t> Different radiated power limits depend on service</a:t>
            </a:r>
          </a:p>
          <a:p>
            <a:pPr lvl="2">
              <a:buFont typeface="Wingdings" panose="05000000000000000000" pitchFamily="2" charset="2"/>
              <a:buChar char="§"/>
            </a:pPr>
            <a:r>
              <a:rPr lang="en-US" altLang="ko-KR" sz="2000" dirty="0"/>
              <a:t>CH</a:t>
            </a:r>
            <a:r>
              <a:rPr lang="en-US" altLang="ko-KR" sz="2000" spc="-100" dirty="0"/>
              <a:t>.1, 3, 4, 6, 7, 9, 10, 12, 13, 15, 16, 18  ≤ 3mW</a:t>
            </a:r>
          </a:p>
          <a:p>
            <a:pPr lvl="2">
              <a:buFont typeface="Wingdings" panose="05000000000000000000" pitchFamily="2" charset="2"/>
              <a:buChar char="§"/>
            </a:pPr>
            <a:r>
              <a:rPr lang="en-US" altLang="ko-KR" sz="2000" spc="-100" dirty="0"/>
              <a:t>CH. </a:t>
            </a:r>
            <a:r>
              <a:rPr lang="en-US" altLang="ko-KR" sz="2000" dirty="0"/>
              <a:t>2, 5, 8, 11, 14, 17, 19, 20~25 </a:t>
            </a:r>
            <a:r>
              <a:rPr lang="en-US" altLang="ko-KR" sz="2000" spc="-100" dirty="0"/>
              <a:t>≤ 10mW</a:t>
            </a:r>
          </a:p>
          <a:p>
            <a:pPr lvl="2">
              <a:buFont typeface="Wingdings" panose="05000000000000000000" pitchFamily="2" charset="2"/>
              <a:buChar char="§"/>
            </a:pPr>
            <a:r>
              <a:rPr lang="en-US" altLang="ko-KR" sz="2000" spc="-100" dirty="0"/>
              <a:t>CH. </a:t>
            </a:r>
            <a:r>
              <a:rPr lang="en-US" altLang="ko-KR" sz="2000" dirty="0"/>
              <a:t>26 ~ 32 </a:t>
            </a:r>
            <a:r>
              <a:rPr lang="en-US" altLang="ko-KR" sz="2000" spc="-100" dirty="0"/>
              <a:t>≤  25mW</a:t>
            </a:r>
            <a:endParaRPr lang="en-US" altLang="ko-KR" sz="2000" dirty="0"/>
          </a:p>
          <a:p>
            <a:pPr lvl="1"/>
            <a:r>
              <a:rPr lang="en-US" altLang="ko-KR" sz="2000" dirty="0"/>
              <a:t>Must use Duty Cycle or LBT or Frequency Hopping</a:t>
            </a:r>
          </a:p>
          <a:p>
            <a:pPr marL="268287" lvl="1" indent="0">
              <a:spcBef>
                <a:spcPts val="1200"/>
              </a:spcBef>
              <a:buNone/>
            </a:pPr>
            <a:endParaRPr lang="en-US" altLang="ko-KR" sz="2000"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13</a:t>
            </a:fld>
            <a:endParaRPr lang="en-US" altLang="en-US"/>
          </a:p>
        </p:txBody>
      </p:sp>
      <p:pic>
        <p:nvPicPr>
          <p:cNvPr id="1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4682047"/>
            <a:ext cx="7620000" cy="1735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94321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77200" cy="22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New spectrum in Korea</a:t>
            </a:r>
            <a:endParaRPr lang="en-US" altLang="ko-KR" sz="2000" dirty="0"/>
          </a:p>
          <a:p>
            <a:pPr marL="342900" lvl="1" indent="-74613">
              <a:spcBef>
                <a:spcPts val="1200"/>
              </a:spcBef>
              <a:buFont typeface="Arial" panose="020B0604020202020204" pitchFamily="34" charset="0"/>
              <a:buChar char="•"/>
            </a:pPr>
            <a:r>
              <a:rPr lang="en-US" altLang="ko-KR" sz="2000" dirty="0"/>
              <a:t> 262~264MHz band</a:t>
            </a:r>
          </a:p>
          <a:p>
            <a:pPr lvl="1"/>
            <a:r>
              <a:rPr lang="en-US" altLang="ko-KR" sz="2000" dirty="0"/>
              <a:t>General bandwidth: channel spacing 200 kHz</a:t>
            </a:r>
          </a:p>
          <a:p>
            <a:pPr lvl="1"/>
            <a:r>
              <a:rPr lang="en-US" altLang="ko-KR" sz="2000" dirty="0"/>
              <a:t>Narrow bandwidth: can use channel spacing 12.5 kHz for </a:t>
            </a:r>
            <a:r>
              <a:rPr lang="en-US" altLang="ko-KR" sz="2000" dirty="0" err="1"/>
              <a:t>IoT</a:t>
            </a:r>
            <a:r>
              <a:rPr lang="en-US" altLang="ko-KR" sz="2000" dirty="0"/>
              <a:t> services</a:t>
            </a:r>
          </a:p>
          <a:p>
            <a:pPr lvl="1"/>
            <a:r>
              <a:rPr lang="en-US" altLang="ko-KR" sz="2000" dirty="0"/>
              <a:t>Must use duty cycle </a:t>
            </a:r>
          </a:p>
          <a:p>
            <a:pPr marL="268287" lvl="1" indent="0">
              <a:spcBef>
                <a:spcPts val="1200"/>
              </a:spcBef>
              <a:buNone/>
            </a:pPr>
            <a:endParaRPr lang="en-US" altLang="ko-KR" sz="2000" dirty="0"/>
          </a:p>
        </p:txBody>
      </p:sp>
      <p:grpSp>
        <p:nvGrpSpPr>
          <p:cNvPr id="9" name="Group 9"/>
          <p:cNvGrpSpPr/>
          <p:nvPr/>
        </p:nvGrpSpPr>
        <p:grpSpPr>
          <a:xfrm>
            <a:off x="547687" y="4114800"/>
            <a:ext cx="8201025" cy="1954143"/>
            <a:chOff x="547687" y="4370457"/>
            <a:chExt cx="8201025" cy="1954143"/>
          </a:xfrm>
        </p:grpSpPr>
        <p:pic>
          <p:nvPicPr>
            <p:cNvPr id="11" name="그림 4"/>
            <p:cNvPicPr>
              <a:picLocks noChangeAspect="1"/>
            </p:cNvPicPr>
            <p:nvPr/>
          </p:nvPicPr>
          <p:blipFill>
            <a:blip r:embed="rId3"/>
            <a:stretch>
              <a:fillRect/>
            </a:stretch>
          </p:blipFill>
          <p:spPr>
            <a:xfrm>
              <a:off x="547687" y="4648200"/>
              <a:ext cx="8201025" cy="1676400"/>
            </a:xfrm>
            <a:prstGeom prst="rect">
              <a:avLst/>
            </a:prstGeom>
          </p:spPr>
        </p:pic>
        <p:sp>
          <p:nvSpPr>
            <p:cNvPr id="12" name="TextBox 11"/>
            <p:cNvSpPr txBox="1"/>
            <p:nvPr/>
          </p:nvSpPr>
          <p:spPr>
            <a:xfrm>
              <a:off x="762000" y="4370457"/>
              <a:ext cx="3188693" cy="353943"/>
            </a:xfrm>
            <a:prstGeom prst="rect">
              <a:avLst/>
            </a:prstGeom>
            <a:noFill/>
          </p:spPr>
          <p:txBody>
            <a:bodyPr wrap="none" rtlCol="0">
              <a:spAutoFit/>
            </a:bodyPr>
            <a:lstStyle/>
            <a:p>
              <a:r>
                <a:rPr lang="en-US" sz="1700" dirty="0">
                  <a:latin typeface="+mn-lt"/>
                </a:rPr>
                <a:t>12.5 KHz/channel * 16 channel</a:t>
              </a:r>
            </a:p>
          </p:txBody>
        </p:sp>
        <p:sp>
          <p:nvSpPr>
            <p:cNvPr id="13" name="TextBox 12"/>
            <p:cNvSpPr txBox="1"/>
            <p:nvPr/>
          </p:nvSpPr>
          <p:spPr>
            <a:xfrm>
              <a:off x="3934274" y="4675257"/>
              <a:ext cx="3114955" cy="353943"/>
            </a:xfrm>
            <a:prstGeom prst="rect">
              <a:avLst/>
            </a:prstGeom>
            <a:noFill/>
          </p:spPr>
          <p:txBody>
            <a:bodyPr wrap="none" rtlCol="0">
              <a:spAutoFit/>
            </a:bodyPr>
            <a:lstStyle/>
            <a:p>
              <a:r>
                <a:rPr lang="en-US" sz="1700" dirty="0">
                  <a:latin typeface="+mn-lt"/>
                </a:rPr>
                <a:t>200 KHz/channel * 9 channels</a:t>
              </a:r>
            </a:p>
          </p:txBody>
        </p:sp>
      </p:gr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14</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86024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712237" y="1767455"/>
            <a:ext cx="8077200" cy="22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Propose a narrowband FSK LECIM PHY in 262~ 264MHz</a:t>
            </a:r>
          </a:p>
          <a:p>
            <a:pPr marL="609600" lvl="1" indent="-255588">
              <a:spcBef>
                <a:spcPts val="600"/>
              </a:spcBef>
              <a:buFont typeface="Arial" panose="020B0604020202020204" pitchFamily="34" charset="0"/>
              <a:buChar char="•"/>
            </a:pPr>
            <a:r>
              <a:rPr lang="en-US" altLang="ko-KR" sz="2000" dirty="0"/>
              <a:t>2 lower data-rates: 2.4kbps and 4.8Kbps</a:t>
            </a:r>
          </a:p>
          <a:p>
            <a:pPr marL="354012" lvl="1" indent="0">
              <a:spcBef>
                <a:spcPts val="600"/>
              </a:spcBef>
              <a:buNone/>
            </a:pPr>
            <a:r>
              <a:rPr lang="en-US" altLang="ko-KR" sz="2000" dirty="0"/>
              <a:t>   - 2.4Kbps with modulation index 2.0</a:t>
            </a:r>
          </a:p>
          <a:p>
            <a:pPr marL="354012" lvl="1" indent="0">
              <a:spcBef>
                <a:spcPts val="600"/>
              </a:spcBef>
              <a:buNone/>
            </a:pPr>
            <a:r>
              <a:rPr lang="en-US" altLang="ko-KR" sz="2000" dirty="0"/>
              <a:t>   - 4.8Kbps with modulation index 1.0</a:t>
            </a:r>
          </a:p>
          <a:p>
            <a:pPr marL="541338" lvl="1" indent="-274638">
              <a:spcBef>
                <a:spcPts val="600"/>
              </a:spcBef>
              <a:buFont typeface="Arial" panose="020B0604020202020204" pitchFamily="34" charset="0"/>
              <a:buChar char="•"/>
            </a:pPr>
            <a:r>
              <a:rPr lang="en-US" altLang="ko-KR" sz="2000" dirty="0"/>
              <a:t>12.5KHz channel </a:t>
            </a:r>
            <a:r>
              <a:rPr lang="en-US" altLang="ko-KR" sz="2000" dirty="0" smtClean="0"/>
              <a:t>spacing</a:t>
            </a:r>
            <a:endParaRPr lang="en-US" altLang="ko-KR" sz="2000" dirty="0"/>
          </a:p>
        </p:txBody>
      </p:sp>
      <p:graphicFrame>
        <p:nvGraphicFramePr>
          <p:cNvPr id="14" name="표 13"/>
          <p:cNvGraphicFramePr>
            <a:graphicFrameLocks noGrp="1"/>
          </p:cNvGraphicFramePr>
          <p:nvPr>
            <p:extLst>
              <p:ext uri="{D42A27DB-BD31-4B8C-83A1-F6EECF244321}">
                <p14:modId xmlns:p14="http://schemas.microsoft.com/office/powerpoint/2010/main" val="2737848607"/>
              </p:ext>
            </p:extLst>
          </p:nvPr>
        </p:nvGraphicFramePr>
        <p:xfrm>
          <a:off x="1300841" y="4038600"/>
          <a:ext cx="7179130" cy="1766889"/>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820634">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217965">
                  <a:extLst>
                    <a:ext uri="{9D8B030D-6E8A-4147-A177-3AD203B41FA5}">
                      <a16:colId xmlns:a16="http://schemas.microsoft.com/office/drawing/2014/main" val="20003"/>
                    </a:ext>
                  </a:extLst>
                </a:gridCol>
              </a:tblGrid>
              <a:tr h="547689">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solidFill>
                            <a:srgbClr val="FF0000"/>
                          </a:solidFill>
                        </a:rPr>
                        <a:t>262~264</a:t>
                      </a:r>
                    </a:p>
                    <a:p>
                      <a:pPr algn="ctr" latinLnBrk="1"/>
                      <a:r>
                        <a:rPr lang="en-US" altLang="ko-KR" sz="1400" dirty="0">
                          <a:solidFill>
                            <a:srgbClr val="FF0000"/>
                          </a:solidFill>
                        </a:rPr>
                        <a:t>(MHz)</a:t>
                      </a:r>
                      <a:endParaRPr lang="ko-KR" altLang="en-US" sz="1400" dirty="0">
                        <a:solidFill>
                          <a:srgbClr val="FF0000"/>
                        </a:solidFill>
                      </a:endParaRPr>
                    </a:p>
                  </a:txBody>
                  <a:tcPr anchor="ctr" anchorCtr="1"/>
                </a:tc>
                <a:tc>
                  <a:txBody>
                    <a:bodyPr/>
                    <a:lstStyle/>
                    <a:p>
                      <a:pPr algn="ctr" latinLnBrk="1"/>
                      <a:r>
                        <a:rPr lang="en-US" altLang="ko-KR" sz="1400" dirty="0">
                          <a:solidFill>
                            <a:schemeClr val="tx1"/>
                          </a:solidFill>
                        </a:rPr>
                        <a:t>Data-rate </a:t>
                      </a:r>
                    </a:p>
                  </a:txBody>
                  <a:tcPr anchor="ctr" anchorCtr="1"/>
                </a:tc>
                <a:tc>
                  <a:txBody>
                    <a:bodyPr/>
                    <a:lstStyle/>
                    <a:p>
                      <a:pPr latinLnBrk="1"/>
                      <a:r>
                        <a:rPr lang="en-US" altLang="ko-KR" sz="1400" dirty="0">
                          <a:solidFill>
                            <a:srgbClr val="FF0000"/>
                          </a:solidFill>
                        </a:rPr>
                        <a:t>2.4kbps</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4.8kbps</a:t>
                      </a:r>
                      <a:endParaRPr lang="ko-KR" altLang="en-US" sz="1400" dirty="0">
                        <a:solidFill>
                          <a:srgbClr val="FF0000"/>
                        </a:solidFill>
                      </a:endParaRPr>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Modulation</a:t>
                      </a:r>
                      <a:endParaRPr lang="ko-KR" altLang="en-US" sz="1400" dirty="0">
                        <a:solidFill>
                          <a:schemeClr val="tx1"/>
                        </a:solidFill>
                      </a:endParaRPr>
                    </a:p>
                  </a:txBody>
                  <a:tcPr anchor="ctr" anchorCtr="1"/>
                </a:tc>
                <a:tc>
                  <a:txBody>
                    <a:bodyPr/>
                    <a:lstStyle/>
                    <a:p>
                      <a:pPr latinLnBrk="1"/>
                      <a:r>
                        <a:rPr lang="en-US" altLang="ko-KR" sz="1400" dirty="0">
                          <a:solidFill>
                            <a:srgbClr val="FF0000"/>
                          </a:solidFill>
                        </a:rPr>
                        <a:t>GFSK</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GFSK</a:t>
                      </a:r>
                      <a:endParaRPr lang="ko-KR" altLang="en-US" sz="1400" dirty="0">
                        <a:solidFill>
                          <a:srgbClr val="FF0000"/>
                        </a:solidFill>
                      </a:endParaRPr>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Modulation Index</a:t>
                      </a:r>
                      <a:endParaRPr lang="ko-KR" altLang="en-US" sz="1400" dirty="0">
                        <a:solidFill>
                          <a:schemeClr val="tx1"/>
                        </a:solidFill>
                      </a:endParaRPr>
                    </a:p>
                  </a:txBody>
                  <a:tcPr anchor="ctr" anchorCtr="1"/>
                </a:tc>
                <a:tc>
                  <a:txBody>
                    <a:bodyPr/>
                    <a:lstStyle/>
                    <a:p>
                      <a:pPr latinLnBrk="1"/>
                      <a:r>
                        <a:rPr lang="en-US" altLang="ko-KR" sz="1400" dirty="0">
                          <a:solidFill>
                            <a:srgbClr val="FF0000"/>
                          </a:solidFill>
                        </a:rPr>
                        <a:t>2</a:t>
                      </a:r>
                      <a:endParaRPr lang="ko-KR" altLang="en-US" sz="1400" dirty="0">
                        <a:solidFill>
                          <a:srgbClr val="FF0000"/>
                        </a:solidFill>
                      </a:endParaRPr>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solidFill>
                            <a:srgbClr val="FF0000"/>
                          </a:solidFill>
                        </a:rPr>
                        <a:t>1.0</a:t>
                      </a:r>
                      <a:endParaRPr lang="ko-KR" altLang="en-US" sz="1400" dirty="0">
                        <a:solidFill>
                          <a:srgbClr val="FF0000"/>
                        </a:solidFill>
                      </a:endParaRPr>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Channel Spacing</a:t>
                      </a:r>
                    </a:p>
                  </a:txBody>
                  <a:tcPr anchor="ctr" anchorCtr="1"/>
                </a:tc>
                <a:tc>
                  <a:txBody>
                    <a:bodyPr/>
                    <a:lstStyle/>
                    <a:p>
                      <a:pPr latinLnBrk="1"/>
                      <a:r>
                        <a:rPr lang="en-US" altLang="ko-KR" sz="1400" dirty="0">
                          <a:solidFill>
                            <a:srgbClr val="FF0000"/>
                          </a:solidFill>
                        </a:rPr>
                        <a:t>12.5KHz</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12.5KHz</a:t>
                      </a:r>
                      <a:endParaRPr lang="ko-KR" altLang="en-US" sz="1400" dirty="0">
                        <a:solidFill>
                          <a:srgbClr val="FF0000"/>
                        </a:solidFill>
                      </a:endParaRPr>
                    </a:p>
                  </a:txBody>
                  <a:tcPr anchor="ctr" anchorCtr="1"/>
                </a:tc>
                <a:extLst>
                  <a:ext uri="{0D108BD9-81ED-4DB2-BD59-A6C34878D82A}">
                    <a16:rowId xmlns:a16="http://schemas.microsoft.com/office/drawing/2014/main" val="10004"/>
                  </a:ext>
                </a:extLst>
              </a:tr>
            </a:tbl>
          </a:graphicData>
        </a:graphic>
      </p:graphicFrame>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15</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889827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78486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Packet format in LECIM</a:t>
            </a:r>
          </a:p>
          <a:p>
            <a:pPr marL="536575" lvl="1" indent="-180975">
              <a:spcBef>
                <a:spcPts val="1200"/>
              </a:spcBef>
              <a:buFont typeface="Arial" panose="020B0604020202020204" pitchFamily="34" charset="0"/>
              <a:buChar char="•"/>
            </a:pPr>
            <a:r>
              <a:rPr lang="en-US" altLang="ko-KR" sz="2000" dirty="0"/>
              <a:t>Each packet has a header called a synchronization header (SHR) that performs synchronization, followed by the body of the packet (PHR and PSDU) that contains the data.</a:t>
            </a:r>
          </a:p>
          <a:p>
            <a:pPr marL="355600" lvl="1" indent="0">
              <a:spcBef>
                <a:spcPts val="1200"/>
              </a:spcBef>
              <a:buNone/>
            </a:pPr>
            <a:r>
              <a:rPr lang="en-US" altLang="ko-KR" sz="2000" dirty="0"/>
              <a:t>   - SHR: Preamble &amp; SFD</a:t>
            </a:r>
          </a:p>
          <a:p>
            <a:pPr marL="717550" lvl="1" indent="-361950">
              <a:spcBef>
                <a:spcPts val="1200"/>
              </a:spcBef>
              <a:buNone/>
            </a:pPr>
            <a:r>
              <a:rPr lang="en-US" altLang="ko-KR" sz="2000" dirty="0"/>
              <a:t>   - Once the SFD is detected, the subsequent recovery process of PHR and PSDU bits can be performed   </a:t>
            </a:r>
          </a:p>
          <a:p>
            <a:pPr marL="355600" lvl="1" indent="0">
              <a:spcBef>
                <a:spcPts val="1200"/>
              </a:spcBef>
              <a:buNone/>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698500" lvl="2" indent="0">
              <a:spcBef>
                <a:spcPts val="600"/>
              </a:spcBef>
              <a:buSzPct val="80000"/>
              <a:buNone/>
            </a:pPr>
            <a:endParaRPr lang="en-US" altLang="ko-KR" sz="1900" dirty="0"/>
          </a:p>
          <a:p>
            <a:pPr marL="536400" lvl="2" indent="-285750">
              <a:spcBef>
                <a:spcPts val="1200"/>
              </a:spcBef>
              <a:buSzPct val="100000"/>
              <a:buFont typeface="Arial" panose="020B0604020202020204" pitchFamily="34" charset="0"/>
              <a:buChar char="•"/>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16</a:t>
            </a:fld>
            <a:endParaRPr lang="en-US" altLang="en-US"/>
          </a:p>
        </p:txBody>
      </p:sp>
      <p:pic>
        <p:nvPicPr>
          <p:cNvPr id="6" name="Picture 5"/>
          <p:cNvPicPr>
            <a:picLocks noChangeAspect="1"/>
          </p:cNvPicPr>
          <p:nvPr/>
        </p:nvPicPr>
        <p:blipFill>
          <a:blip r:embed="rId3"/>
          <a:stretch>
            <a:fillRect/>
          </a:stretch>
        </p:blipFill>
        <p:spPr>
          <a:xfrm>
            <a:off x="824156" y="4800600"/>
            <a:ext cx="7571888" cy="932769"/>
          </a:xfrm>
          <a:prstGeom prst="rect">
            <a:avLst/>
          </a:prstGeom>
        </p:spPr>
      </p:pic>
      <p:sp>
        <p:nvSpPr>
          <p:cNvPr id="7" name="Date Placeholder 6"/>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52134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Synchronization performance at low SNR</a:t>
            </a:r>
          </a:p>
          <a:p>
            <a:pPr marL="536575" lvl="1" indent="-180975">
              <a:spcBef>
                <a:spcPts val="1200"/>
              </a:spcBef>
              <a:buFont typeface="Arial" panose="020B0604020202020204" pitchFamily="34" charset="0"/>
              <a:buChar char="•"/>
            </a:pPr>
            <a:r>
              <a:rPr lang="en-US" altLang="ko-KR" sz="2000" dirty="0"/>
              <a:t>The SFD sequence in LECIM standards fails to ensure reliability at low-SNR</a:t>
            </a:r>
          </a:p>
          <a:p>
            <a:pPr marL="536575" lvl="1" indent="-180975">
              <a:spcBef>
                <a:spcPts val="1200"/>
              </a:spcBef>
              <a:buFont typeface="Arial" panose="020B0604020202020204" pitchFamily="34" charset="0"/>
              <a:buChar char="•"/>
            </a:pPr>
            <a:r>
              <a:rPr lang="en-US" altLang="ko-KR" sz="2000" dirty="0"/>
              <a:t>PHR and PSDU are protected by FEC and spreading schemes</a:t>
            </a:r>
          </a:p>
          <a:p>
            <a:pPr marL="717550" lvl="1" indent="-361950">
              <a:spcBef>
                <a:spcPts val="1200"/>
              </a:spcBef>
              <a:buNone/>
            </a:pPr>
            <a:r>
              <a:rPr lang="en-US" altLang="ko-KR" sz="2000" dirty="0"/>
              <a:t>   - Reliability enhancement techniques apply only PHR and PSDU</a:t>
            </a:r>
          </a:p>
          <a:p>
            <a:pPr marL="355600" lvl="1" indent="0">
              <a:spcBef>
                <a:spcPts val="1200"/>
              </a:spcBef>
              <a:buNone/>
            </a:pPr>
            <a:r>
              <a:rPr lang="en-US" altLang="ko-KR" sz="2000" dirty="0"/>
              <a:t>. </a:t>
            </a:r>
            <a:endParaRPr lang="ko-KR" altLang="ko-KR" sz="2000" dirty="0"/>
          </a:p>
          <a:p>
            <a:pPr marL="717550" lvl="1" indent="-361950">
              <a:spcBef>
                <a:spcPts val="1200"/>
              </a:spcBef>
              <a:buNone/>
            </a:pPr>
            <a:endParaRPr lang="en-US" altLang="ko-KR" sz="2000" dirty="0"/>
          </a:p>
          <a:p>
            <a:pPr marL="717550" lvl="1" indent="-361950">
              <a:spcBef>
                <a:spcPts val="1200"/>
              </a:spcBef>
              <a:buNone/>
            </a:pPr>
            <a:r>
              <a:rPr lang="en-US" altLang="ko-KR" sz="2000" dirty="0"/>
              <a:t>   </a:t>
            </a:r>
          </a:p>
          <a:p>
            <a:pPr marL="355600" lvl="1" indent="0">
              <a:spcBef>
                <a:spcPts val="1200"/>
              </a:spcBef>
              <a:buNone/>
            </a:pPr>
            <a:endParaRPr lang="en-US" altLang="ko-KR" sz="20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250650" lvl="2" indent="0">
              <a:spcBef>
                <a:spcPts val="1200"/>
              </a:spcBef>
              <a:buSzPct val="100000"/>
              <a:buNone/>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17</a:t>
            </a:fld>
            <a:endParaRPr lang="en-US" altLang="en-US"/>
          </a:p>
        </p:txBody>
      </p:sp>
      <p:pic>
        <p:nvPicPr>
          <p:cNvPr id="8"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3962400"/>
            <a:ext cx="4989512" cy="1981200"/>
          </a:xfrm>
          <a:prstGeom prst="rect">
            <a:avLst/>
          </a:prstGeom>
          <a:noFill/>
          <a:ln>
            <a:noFill/>
          </a:ln>
          <a:effectLst/>
          <a:extLst/>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51314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PER performance consists of PMR and PHR + PSDU error rate</a:t>
            </a:r>
          </a:p>
          <a:p>
            <a:pPr marL="536575" lvl="1" indent="-180975">
              <a:buFont typeface="Arial" panose="020B0604020202020204" pitchFamily="34" charset="0"/>
              <a:buChar char="•"/>
            </a:pPr>
            <a:r>
              <a:rPr lang="en-US" altLang="ko-KR" sz="2000" dirty="0"/>
              <a:t>No FEC and spreading schemes are applied to PHR and PSDU.</a:t>
            </a:r>
          </a:p>
          <a:p>
            <a:pPr marL="536575" lvl="1" indent="-180975">
              <a:buFont typeface="Arial" panose="020B0604020202020204" pitchFamily="34" charset="0"/>
              <a:buChar char="•"/>
            </a:pPr>
            <a:r>
              <a:rPr lang="en-US" altLang="ko-KR" sz="2000" dirty="0"/>
              <a:t>SFD sequence have poor PMR performance in low SNR</a:t>
            </a:r>
          </a:p>
          <a:p>
            <a:pPr marL="536575" lvl="1" indent="-180975">
              <a:buFont typeface="Arial" panose="020B0604020202020204" pitchFamily="34" charset="0"/>
              <a:buChar char="•"/>
            </a:pPr>
            <a:r>
              <a:rPr lang="en-US" altLang="ko-KR" sz="2000" dirty="0"/>
              <a:t> SFD detection is required to improve the performance</a:t>
            </a:r>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18</a:t>
            </a:fld>
            <a:endParaRPr lang="en-US" altLang="en-US"/>
          </a:p>
        </p:txBody>
      </p:sp>
      <p:pic>
        <p:nvPicPr>
          <p:cNvPr id="8" name="그림 2"/>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970213"/>
            <a:ext cx="5334000" cy="3505200"/>
          </a:xfrm>
          <a:prstGeom prst="rect">
            <a:avLst/>
          </a:prstGeom>
          <a:noFill/>
          <a:ln>
            <a:noFill/>
          </a:ln>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696322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Propose to change SFD Spreading/Dispreading scheme</a:t>
            </a:r>
          </a:p>
          <a:p>
            <a:pPr marL="539750" lvl="1" indent="-184150">
              <a:spcBef>
                <a:spcPts val="1200"/>
              </a:spcBef>
              <a:buFont typeface="Arial" panose="020B0604020202020204" pitchFamily="34" charset="0"/>
              <a:buChar char="•"/>
            </a:pPr>
            <a:r>
              <a:rPr lang="en-US" altLang="ko-KR" sz="2000" dirty="0"/>
              <a:t>Apply spreading scheme to the SFD sequence to maintain SHR at a level of similar to the reliability of PHR and PSDU</a:t>
            </a:r>
          </a:p>
          <a:p>
            <a:pPr marL="355600" lvl="1" indent="0">
              <a:spcBef>
                <a:spcPts val="1200"/>
              </a:spcBef>
              <a:buNone/>
            </a:pPr>
            <a:r>
              <a:rPr lang="en-US" altLang="ko-KR" sz="2000" dirty="0"/>
              <a:t>   - It leads to lowered packet missing rate at low-SNR</a:t>
            </a:r>
          </a:p>
          <a:p>
            <a:pPr marL="717550" lvl="1" indent="-361950">
              <a:spcBef>
                <a:spcPts val="1200"/>
              </a:spcBef>
              <a:buNone/>
            </a:pPr>
            <a:r>
              <a:rPr lang="en-US" altLang="ko-KR" sz="2000" dirty="0"/>
              <a:t>   - </a:t>
            </a:r>
            <a:r>
              <a:rPr lang="en-US" altLang="ko-KR" sz="1900" dirty="0"/>
              <a:t> A single SFD sequence input bit (</a:t>
            </a:r>
            <a:r>
              <a:rPr lang="en-US" altLang="ko-KR" sz="2000" dirty="0"/>
              <a:t>b</a:t>
            </a:r>
            <a:r>
              <a:rPr lang="en-US" altLang="ko-KR" sz="2000" baseline="-25000" dirty="0"/>
              <a:t>0</a:t>
            </a:r>
            <a:r>
              <a:rPr lang="en-US" altLang="ko-KR" sz="1900" dirty="0"/>
              <a:t>) is mapped into the SFD sequence spreading bits (</a:t>
            </a:r>
            <a:r>
              <a:rPr lang="en-US" altLang="ko-KR" sz="2000" dirty="0"/>
              <a:t>c</a:t>
            </a:r>
            <a:r>
              <a:rPr lang="en-US" altLang="ko-KR" sz="2000" baseline="-25000" dirty="0"/>
              <a:t>0,…, </a:t>
            </a:r>
            <a:r>
              <a:rPr lang="en-US" altLang="ko-KR" sz="2000" dirty="0"/>
              <a:t>c</a:t>
            </a:r>
            <a:r>
              <a:rPr lang="en-US" altLang="ko-KR" sz="2000" baseline="-25000" dirty="0"/>
              <a:t>SF-1</a:t>
            </a:r>
            <a:r>
              <a:rPr lang="en-US" altLang="ko-KR" sz="1900" dirty="0"/>
              <a:t>)</a:t>
            </a:r>
          </a:p>
          <a:p>
            <a:pPr marL="717550" lvl="1" indent="-361950">
              <a:spcBef>
                <a:spcPts val="1200"/>
              </a:spcBef>
              <a:buNone/>
            </a:pPr>
            <a:r>
              <a:rPr lang="en-US" altLang="ko-KR" sz="1900" dirty="0"/>
              <a:t>   - Suggest SF = 2, 4, 8</a:t>
            </a:r>
            <a:endParaRPr lang="en-US" altLang="ko-KR" sz="2000" dirty="0"/>
          </a:p>
          <a:p>
            <a:pPr marL="717550" lvl="1" indent="-361950">
              <a:spcBef>
                <a:spcPts val="1200"/>
              </a:spcBef>
              <a:buNone/>
            </a:pPr>
            <a:endParaRPr lang="en-US" altLang="ko-KR" sz="2000" dirty="0"/>
          </a:p>
          <a:p>
            <a:pPr marL="717550" lvl="1" indent="-361950">
              <a:spcBef>
                <a:spcPts val="1200"/>
              </a:spcBef>
              <a:buNone/>
            </a:pPr>
            <a:r>
              <a:rPr lang="en-US" altLang="ko-KR" sz="2000" dirty="0"/>
              <a:t>   </a:t>
            </a:r>
          </a:p>
          <a:p>
            <a:pPr marL="355600" lvl="1" indent="0">
              <a:spcBef>
                <a:spcPts val="1200"/>
              </a:spcBef>
              <a:buNone/>
            </a:pPr>
            <a:endParaRPr lang="en-US" altLang="ko-KR" sz="20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250650" lvl="2" indent="0">
              <a:spcBef>
                <a:spcPts val="1200"/>
              </a:spcBef>
              <a:buSzPct val="100000"/>
              <a:buNone/>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19</a:t>
            </a:fld>
            <a:endParaRPr lang="en-US" altLang="en-US"/>
          </a:p>
        </p:txBody>
      </p:sp>
      <p:pic>
        <p:nvPicPr>
          <p:cNvPr id="7" name="그림 6"/>
          <p:cNvPicPr>
            <a:picLocks noChangeAspect="1"/>
          </p:cNvPicPr>
          <p:nvPr/>
        </p:nvPicPr>
        <p:blipFill>
          <a:blip r:embed="rId3"/>
          <a:stretch>
            <a:fillRect/>
          </a:stretch>
        </p:blipFill>
        <p:spPr>
          <a:xfrm>
            <a:off x="1293502" y="4561108"/>
            <a:ext cx="7163421" cy="1694835"/>
          </a:xfrm>
          <a:prstGeom prst="rect">
            <a:avLst/>
          </a:prstGeom>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68319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Background</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381000" y="1455056"/>
            <a:ext cx="8001000" cy="494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q"/>
            </a:pPr>
            <a:r>
              <a:rPr lang="en-US" sz="2000" b="1" dirty="0">
                <a:solidFill>
                  <a:schemeClr val="tx1">
                    <a:lumMod val="95000"/>
                    <a:lumOff val="5000"/>
                  </a:schemeClr>
                </a:solidFill>
              </a:rPr>
              <a:t>802.15 TG4w Scope</a:t>
            </a:r>
          </a:p>
          <a:p>
            <a:pPr marL="719138" lvl="1" indent="0" algn="just">
              <a:buNone/>
            </a:pPr>
            <a:r>
              <a:rPr lang="en-US" altLang="ko-KR" sz="2000" dirty="0">
                <a:solidFill>
                  <a:schemeClr val="tx1">
                    <a:lumMod val="95000"/>
                    <a:lumOff val="5000"/>
                  </a:schemeClr>
                </a:solidFill>
              </a:rPr>
              <a:t>This amendment defines a Low Power Wide Area Network (LPWAN) extension to the IEEE </a:t>
            </a:r>
            <a:r>
              <a:rPr lang="en-US" altLang="ko-KR" sz="2000" dirty="0" err="1">
                <a:solidFill>
                  <a:schemeClr val="tx1">
                    <a:lumMod val="95000"/>
                    <a:lumOff val="5000"/>
                  </a:schemeClr>
                </a:solidFill>
              </a:rPr>
              <a:t>Std</a:t>
            </a:r>
            <a:r>
              <a:rPr lang="en-US" altLang="ko-KR" sz="2000" dirty="0">
                <a:solidFill>
                  <a:schemeClr val="tx1">
                    <a:lumMod val="95000"/>
                    <a:lumOff val="5000"/>
                  </a:schemeClr>
                </a:solidFill>
              </a:rPr>
              <a:t> 802.15.4 Low Energy, Critical Infrastructure Monitoring (LECIM) PHY layer </a:t>
            </a:r>
            <a:r>
              <a:rPr lang="en-US" altLang="ko-KR" sz="2000" i="1" dirty="0">
                <a:solidFill>
                  <a:schemeClr val="tx1">
                    <a:lumMod val="95000"/>
                    <a:lumOff val="5000"/>
                  </a:schemeClr>
                </a:solidFill>
              </a:rPr>
              <a:t>to cover </a:t>
            </a:r>
            <a:r>
              <a:rPr lang="en-US" altLang="ko-KR" sz="2000" dirty="0">
                <a:solidFill>
                  <a:schemeClr val="tx1">
                    <a:lumMod val="95000"/>
                    <a:lumOff val="5000"/>
                  </a:schemeClr>
                </a:solidFill>
              </a:rPr>
              <a:t>network cell radii of typically 10-15 km in rural areas. It uses the LECIM PHY Frequency Shift Keying (FSK) modulation schemes with extensions to lower bit-rates (e.g. payload bit-rate typically &lt;30 kb/s). </a:t>
            </a:r>
            <a:r>
              <a:rPr lang="en-US" altLang="ko-KR" sz="2000" i="1" dirty="0">
                <a:solidFill>
                  <a:schemeClr val="tx1">
                    <a:lumMod val="95000"/>
                    <a:lumOff val="5000"/>
                  </a:schemeClr>
                </a:solidFill>
              </a:rPr>
              <a:t>Additionally, it extends the frequency bands to additional sub-GHz unlicensed and licensed frequency bands to cover the market demand</a:t>
            </a:r>
            <a:r>
              <a:rPr lang="en-US" altLang="ko-KR" sz="2000" dirty="0">
                <a:solidFill>
                  <a:schemeClr val="tx1">
                    <a:lumMod val="95000"/>
                    <a:lumOff val="5000"/>
                  </a:schemeClr>
                </a:solidFill>
              </a:rPr>
              <a:t>. For improved data integrity in channels with high levels of interference, it defines mechanisms for the fragmented transmission of Forward Error Correction (FEC) code-words, as well as time and frequency patterns for the transmission of the fragments. Modifications to the Medium Access Control (MAC) layer, needed to support this PHY extension, are defined.</a:t>
            </a:r>
            <a:endParaRPr lang="ko-KR" altLang="ko-KR" sz="2000" dirty="0">
              <a:solidFill>
                <a:schemeClr val="tx1">
                  <a:lumMod val="95000"/>
                  <a:lumOff val="5000"/>
                </a:schemeClr>
              </a:solidFill>
            </a:endParaRPr>
          </a:p>
          <a:p>
            <a:pPr marL="457200" lvl="1" indent="0">
              <a:buNone/>
            </a:pPr>
            <a:endParaRPr lang="en-US" sz="2000" b="1" dirty="0">
              <a:solidFill>
                <a:schemeClr val="tx1">
                  <a:lumMod val="95000"/>
                  <a:lumOff val="5000"/>
                </a:schemeClr>
              </a:solidFill>
            </a:endParaRP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4101606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Simulation results of proposed SFD sequence spreading</a:t>
            </a:r>
          </a:p>
          <a:p>
            <a:pPr marL="536575" lvl="1" indent="-180975">
              <a:spcBef>
                <a:spcPts val="600"/>
              </a:spcBef>
              <a:buFont typeface="Arial" panose="020B0604020202020204" pitchFamily="34" charset="0"/>
              <a:buChar char="•"/>
            </a:pPr>
            <a:r>
              <a:rPr lang="en-US" altLang="ko-KR" sz="2000" dirty="0"/>
              <a:t>SF 4: improve PMR 2.5dB</a:t>
            </a:r>
          </a:p>
          <a:p>
            <a:pPr marL="536575" lvl="1" indent="-180975">
              <a:spcBef>
                <a:spcPts val="600"/>
              </a:spcBef>
              <a:buFont typeface="Arial" panose="020B0604020202020204" pitchFamily="34" charset="0"/>
              <a:buChar char="•"/>
            </a:pPr>
            <a:r>
              <a:rPr lang="en-US" altLang="ko-KR" sz="2000" dirty="0"/>
              <a:t>SF 8: improve PMR 3.5dB</a:t>
            </a:r>
          </a:p>
          <a:p>
            <a:pPr marL="536575" lvl="1" indent="-180975">
              <a:spcBef>
                <a:spcPts val="600"/>
              </a:spcBef>
              <a:buFont typeface="Arial" panose="020B0604020202020204" pitchFamily="34" charset="0"/>
              <a:buChar char="•"/>
            </a:pPr>
            <a:r>
              <a:rPr lang="en-US" altLang="ko-KR" sz="2000" dirty="0"/>
              <a:t>SF 16: No performance improvement compared to SF 8</a:t>
            </a:r>
          </a:p>
          <a:p>
            <a:pPr marL="355600" lvl="1" indent="0">
              <a:buNone/>
            </a:pPr>
            <a:endParaRPr lang="en-US" altLang="ko-KR" sz="2000" dirty="0"/>
          </a:p>
          <a:p>
            <a:pPr marL="355600" lvl="1" indent="0">
              <a:buNone/>
            </a:pPr>
            <a:r>
              <a:rPr lang="en-US" altLang="ko-KR" sz="2000" dirty="0"/>
              <a:t>   </a:t>
            </a:r>
          </a:p>
          <a:p>
            <a:pPr marL="355600" lvl="1" indent="0">
              <a:buNone/>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20</a:t>
            </a:fld>
            <a:endParaRPr lang="en-US" altLang="en-US"/>
          </a:p>
        </p:txBody>
      </p:sp>
      <p:pic>
        <p:nvPicPr>
          <p:cNvPr id="9" name="그림 6"/>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200400"/>
            <a:ext cx="4648200" cy="3200400"/>
          </a:xfrm>
          <a:prstGeom prst="rect">
            <a:avLst/>
          </a:prstGeom>
          <a:noFill/>
          <a:ln>
            <a:noFill/>
          </a:ln>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00449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Conclusions</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Content Placeholder 7">
            <a:extLst>
              <a:ext uri="{FF2B5EF4-FFF2-40B4-BE49-F238E27FC236}">
                <a16:creationId xmlns:a16="http://schemas.microsoft.com/office/drawing/2014/main" id="{218BFF98-09E7-4D0E-8139-59A3EC8465B6}"/>
              </a:ext>
            </a:extLst>
          </p:cNvPr>
          <p:cNvSpPr txBox="1">
            <a:spLocks/>
          </p:cNvSpPr>
          <p:nvPr/>
        </p:nvSpPr>
        <p:spPr bwMode="auto">
          <a:xfrm>
            <a:off x="457200" y="1621160"/>
            <a:ext cx="8153400" cy="4332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to add lower data rates (&lt;12.5 kbps) in LECIM FSK PHY for ISM bands</a:t>
            </a:r>
          </a:p>
          <a:p>
            <a:pPr marL="355600" lvl="1" indent="6350">
              <a:spcBef>
                <a:spcPts val="1200"/>
              </a:spcBef>
              <a:buFont typeface="Arial" panose="020B0604020202020204" pitchFamily="34" charset="0"/>
              <a:buChar char="•"/>
            </a:pPr>
            <a:r>
              <a:rPr lang="en-US" altLang="ko-KR" sz="2000" kern="0" dirty="0">
                <a:solidFill>
                  <a:prstClr val="black"/>
                </a:solidFill>
                <a:ea typeface="ＭＳ Ｐゴシック"/>
              </a:rPr>
              <a:t> Add 6.25Kbps without changing modulation scheme</a:t>
            </a:r>
          </a:p>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a narrowband system for new spectrum(262~264MHz) in Korean</a:t>
            </a:r>
            <a:endParaRPr lang="en-US" altLang="ko-KR" sz="2000" dirty="0"/>
          </a:p>
          <a:p>
            <a:pPr marL="342900" lvl="1" indent="-74613">
              <a:spcBef>
                <a:spcPts val="1200"/>
              </a:spcBef>
              <a:buFont typeface="Arial" panose="020B0604020202020204" pitchFamily="34" charset="0"/>
              <a:buChar char="•"/>
            </a:pPr>
            <a:r>
              <a:rPr lang="en-US" altLang="ko-KR" sz="2000" dirty="0"/>
              <a:t> Satisfy customer’s request in Korean </a:t>
            </a:r>
            <a:r>
              <a:rPr lang="en-US" altLang="ko-KR" sz="2000" dirty="0" err="1"/>
              <a:t>IoT</a:t>
            </a:r>
            <a:r>
              <a:rPr lang="en-US" altLang="ko-KR" sz="2000" dirty="0"/>
              <a:t> market </a:t>
            </a:r>
          </a:p>
          <a:p>
            <a:pPr marL="342900" lvl="1" indent="-74613">
              <a:spcBef>
                <a:spcPts val="1200"/>
              </a:spcBef>
              <a:buFont typeface="Arial" panose="020B0604020202020204" pitchFamily="34" charset="0"/>
              <a:buChar char="•"/>
            </a:pPr>
            <a:r>
              <a:rPr lang="en-US" altLang="ko-KR" sz="2000" dirty="0"/>
              <a:t> 2.4 and 4.8Kbps in 12.5KHz channel spacing  </a:t>
            </a:r>
          </a:p>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to change SFD spreading/dispreading scheme</a:t>
            </a:r>
            <a:endParaRPr lang="en-US" altLang="ko-KR" sz="2000" dirty="0"/>
          </a:p>
          <a:p>
            <a:pPr marL="342900" lvl="1" indent="-74613">
              <a:spcBef>
                <a:spcPts val="1200"/>
              </a:spcBef>
              <a:buFont typeface="Arial" panose="020B0604020202020204" pitchFamily="34" charset="0"/>
              <a:buChar char="•"/>
            </a:pPr>
            <a:r>
              <a:rPr lang="en-US" altLang="ko-KR" sz="2000" dirty="0"/>
              <a:t> FEC &amp; Spread: Propose PHR + PSDU</a:t>
            </a:r>
          </a:p>
          <a:p>
            <a:pPr marL="342900" lvl="1" indent="-74613">
              <a:spcBef>
                <a:spcPts val="1200"/>
              </a:spcBef>
              <a:buFont typeface="Arial" panose="020B0604020202020204" pitchFamily="34" charset="0"/>
              <a:buChar char="•"/>
            </a:pPr>
            <a:r>
              <a:rPr lang="en-US" altLang="ko-KR" sz="2000" dirty="0"/>
              <a:t> Improve SFD detection performance</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21</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796991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924800" cy="1066800"/>
          </a:xfrm>
        </p:spPr>
        <p:txBody>
          <a:bodyPr/>
          <a:lstStyle/>
          <a:p>
            <a:r>
              <a:rPr lang="en-US" sz="2800" dirty="0"/>
              <a:t>Abbreviations</a:t>
            </a:r>
            <a:endParaRPr lang="en-US" sz="2800" dirty="0">
              <a:latin typeface="+mn-lt"/>
            </a:endParaRP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Rectangle 8"/>
          <p:cNvSpPr>
            <a:spLocks noGrp="1"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eaLnBrk="1" hangingPunct="1">
              <a:buFontTx/>
              <a:buNone/>
              <a:defRPr/>
            </a:pPr>
            <a:r>
              <a:rPr lang="en-US" dirty="0"/>
              <a:t>LECIM	     </a:t>
            </a:r>
            <a:r>
              <a:rPr lang="en-US" altLang="ko-KR" dirty="0"/>
              <a:t>Low Energy Critical Infrastructure Monitoring</a:t>
            </a:r>
          </a:p>
          <a:p>
            <a:pPr marL="0" indent="0" eaLnBrk="1" hangingPunct="1">
              <a:buNone/>
              <a:defRPr/>
            </a:pPr>
            <a:r>
              <a:rPr lang="en-US" dirty="0"/>
              <a:t>GFSK	     </a:t>
            </a:r>
            <a:r>
              <a:rPr lang="en-US" altLang="ko-KR" dirty="0"/>
              <a:t>Gaussian Frequency Shift Keying</a:t>
            </a:r>
          </a:p>
          <a:p>
            <a:pPr marL="0" indent="0" eaLnBrk="1" hangingPunct="1">
              <a:buNone/>
              <a:defRPr/>
            </a:pPr>
            <a:r>
              <a:rPr lang="en-US" dirty="0"/>
              <a:t>PHR	     </a:t>
            </a:r>
            <a:r>
              <a:rPr lang="en-US" altLang="ko-KR" dirty="0"/>
              <a:t>PHY header</a:t>
            </a:r>
          </a:p>
          <a:p>
            <a:pPr marL="0" indent="0" eaLnBrk="1" hangingPunct="1">
              <a:buNone/>
              <a:defRPr/>
            </a:pPr>
            <a:r>
              <a:rPr lang="en-US" altLang="ko-KR" dirty="0"/>
              <a:t>PPDU	     PHY protocol data unit</a:t>
            </a:r>
          </a:p>
          <a:p>
            <a:pPr marL="0" indent="0" eaLnBrk="1" hangingPunct="1">
              <a:buNone/>
              <a:defRPr/>
            </a:pPr>
            <a:r>
              <a:rPr lang="en-US" altLang="ko-KR" dirty="0"/>
              <a:t>PSDU	     PHY service data unit</a:t>
            </a:r>
          </a:p>
          <a:p>
            <a:pPr marL="0" indent="0" eaLnBrk="1" hangingPunct="1">
              <a:buNone/>
              <a:defRPr/>
            </a:pPr>
            <a:r>
              <a:rPr lang="en-US" altLang="ko-KR" dirty="0"/>
              <a:t>SFD	     Synchronization Frame Delimiter</a:t>
            </a:r>
          </a:p>
          <a:p>
            <a:pPr marL="0" indent="0" eaLnBrk="1" hangingPunct="1">
              <a:buNone/>
              <a:defRPr/>
            </a:pPr>
            <a:r>
              <a:rPr lang="en-US" altLang="ko-KR" dirty="0"/>
              <a:t>SHR	     Synchronization header</a:t>
            </a:r>
          </a:p>
          <a:p>
            <a:pPr marL="0" indent="0" eaLnBrk="1" hangingPunct="1">
              <a:buNone/>
              <a:defRPr/>
            </a:pPr>
            <a:r>
              <a:rPr lang="en-US" altLang="ko-KR" dirty="0"/>
              <a:t>ISM 	     Industrial Scientific Medical</a:t>
            </a:r>
          </a:p>
          <a:p>
            <a:pPr marL="0" indent="0" eaLnBrk="1" hangingPunct="1">
              <a:buNone/>
              <a:defRPr/>
            </a:pPr>
            <a:endParaRPr lang="en-US" altLang="ko-KR" dirty="0"/>
          </a:p>
          <a:p>
            <a:pPr marL="0" indent="0" eaLnBrk="1" hangingPunct="1">
              <a:buFontTx/>
              <a:buNone/>
              <a:defRPr/>
            </a:pPr>
            <a:endParaRPr lang="en-US" altLang="de-DE"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22</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812277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924800" cy="1066800"/>
          </a:xfrm>
        </p:spPr>
        <p:txBody>
          <a:bodyPr/>
          <a:lstStyle/>
          <a:p>
            <a:r>
              <a:rPr lang="en-US" sz="2800" dirty="0">
                <a:latin typeface="+mn-lt"/>
              </a:rPr>
              <a:t>References</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Rectangle 8"/>
          <p:cNvSpPr>
            <a:spLocks noGrp="1"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eaLnBrk="1" hangingPunct="1">
              <a:buFontTx/>
              <a:buNone/>
              <a:defRPr/>
            </a:pPr>
            <a:r>
              <a:rPr lang="en-US" dirty="0"/>
              <a:t>[1] 	</a:t>
            </a:r>
            <a:r>
              <a:rPr lang="en-US" altLang="ko-KR" dirty="0"/>
              <a:t>IEEE Standard for Low-Rate Wireless Personal Area 	Networks (WPANs)</a:t>
            </a:r>
          </a:p>
          <a:p>
            <a:pPr marL="0" indent="0" eaLnBrk="1" hangingPunct="1">
              <a:buNone/>
              <a:defRPr/>
            </a:pPr>
            <a:r>
              <a:rPr lang="en-US" dirty="0"/>
              <a:t>[2] 	</a:t>
            </a:r>
            <a:r>
              <a:rPr lang="en-US" altLang="ko-KR" dirty="0"/>
              <a:t>802.15.4w Technical Guidance Document; 12 March, 2018; 	15-18-0161-00-004w</a:t>
            </a:r>
          </a:p>
          <a:p>
            <a:pPr marL="0" indent="0" eaLnBrk="1" hangingPunct="1">
              <a:buNone/>
              <a:defRPr/>
            </a:pPr>
            <a:r>
              <a:rPr lang="en-US" dirty="0"/>
              <a:t>[3] 	</a:t>
            </a:r>
            <a:r>
              <a:rPr lang="en-US" altLang="ko-KR" dirty="0"/>
              <a:t>P802.15.4w PAR</a:t>
            </a:r>
          </a:p>
          <a:p>
            <a:pPr marL="0" indent="0" eaLnBrk="1" hangingPunct="1">
              <a:buNone/>
              <a:defRPr/>
            </a:pPr>
            <a:r>
              <a:rPr lang="en-US" dirty="0"/>
              <a:t>[4] 	</a:t>
            </a:r>
            <a:r>
              <a:rPr lang="en-US" altLang="ko-KR" dirty="0"/>
              <a:t>P802.15.4w CSD</a:t>
            </a:r>
          </a:p>
          <a:p>
            <a:pPr marL="0" indent="0" eaLnBrk="1" hangingPunct="1">
              <a:buNone/>
              <a:defRPr/>
            </a:pPr>
            <a:endParaRPr lang="en-US" altLang="ko-KR" dirty="0"/>
          </a:p>
          <a:p>
            <a:pPr marL="0" indent="0" eaLnBrk="1" hangingPunct="1">
              <a:buNone/>
              <a:defRPr/>
            </a:pPr>
            <a:endParaRPr lang="en-US" altLang="ko-KR" dirty="0"/>
          </a:p>
          <a:p>
            <a:pPr marL="0" indent="0" eaLnBrk="1" hangingPunct="1">
              <a:buNone/>
              <a:defRPr/>
            </a:pPr>
            <a:endParaRPr lang="en-US" altLang="ko-KR" dirty="0"/>
          </a:p>
          <a:p>
            <a:pPr marL="0" indent="0" eaLnBrk="1" hangingPunct="1">
              <a:buFontTx/>
              <a:buNone/>
              <a:defRPr/>
            </a:pPr>
            <a:endParaRPr lang="en-US" altLang="de-DE"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23</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39291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82743"/>
            <a:ext cx="80010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sz="2000" dirty="0"/>
              <a:t>Propose to add </a:t>
            </a:r>
            <a:r>
              <a:rPr lang="en-US" altLang="ko-KR" sz="2000" dirty="0"/>
              <a:t>a lower data-rate(&lt;12.5Kbps) in current FSK LECIM PHY Standard</a:t>
            </a:r>
          </a:p>
          <a:p>
            <a:pPr marL="625475" lvl="1" indent="-269875">
              <a:spcBef>
                <a:spcPts val="1200"/>
              </a:spcBef>
              <a:buFont typeface="Arial" panose="020B0604020202020204" pitchFamily="34" charset="0"/>
              <a:buChar char="•"/>
            </a:pPr>
            <a:r>
              <a:rPr lang="en-US" altLang="ko-KR" sz="2000" dirty="0"/>
              <a:t>Add 6.25Kbps with modulation index 2.0</a:t>
            </a:r>
          </a:p>
          <a:p>
            <a:pPr marL="625475" lvl="1" indent="-269875">
              <a:spcBef>
                <a:spcPts val="1200"/>
              </a:spcBef>
              <a:buFont typeface="Arial" panose="020B0604020202020204" pitchFamily="34" charset="0"/>
              <a:buChar char="•"/>
            </a:pPr>
            <a:r>
              <a:rPr lang="en-US" altLang="ko-KR" sz="2000" dirty="0"/>
              <a:t>It is convenient to change data-rates without changing modulation schemes</a:t>
            </a: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3</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454852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752600"/>
            <a:ext cx="78486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sz="2000" dirty="0"/>
              <a:t>Propose a narrowband FSK </a:t>
            </a:r>
            <a:r>
              <a:rPr lang="en-US" altLang="ko-KR" sz="2000" dirty="0"/>
              <a:t>LECIM</a:t>
            </a:r>
            <a:r>
              <a:rPr lang="ko-KR" altLang="en-US" sz="2000" dirty="0"/>
              <a:t> </a:t>
            </a:r>
            <a:r>
              <a:rPr lang="en-US" altLang="ko-KR" sz="2000" dirty="0"/>
              <a:t>PHY </a:t>
            </a:r>
            <a:r>
              <a:rPr lang="en-US" sz="2000" dirty="0"/>
              <a:t>for new spectrum(262 ~ 264MHz) in Korea</a:t>
            </a:r>
          </a:p>
          <a:p>
            <a:pPr marL="536575" lvl="1" indent="-180975">
              <a:spcBef>
                <a:spcPts val="1200"/>
              </a:spcBef>
              <a:buFont typeface="Arial" panose="020B0604020202020204" pitchFamily="34" charset="0"/>
              <a:buChar char="•"/>
            </a:pPr>
            <a:r>
              <a:rPr lang="en-US" altLang="ko-KR" sz="2000" dirty="0"/>
              <a:t>Flexible channel bandwidth (&lt;200KHz) of new spectrum in Korea allows to adapt the narrow band FSK transceivers </a:t>
            </a:r>
          </a:p>
          <a:p>
            <a:pPr marL="536575" lvl="1" indent="-180975">
              <a:spcBef>
                <a:spcPts val="1200"/>
              </a:spcBef>
              <a:buFont typeface="Arial" panose="020B0604020202020204" pitchFamily="34" charset="0"/>
              <a:buChar char="•"/>
            </a:pPr>
            <a:r>
              <a:rPr lang="en-US" sz="2000" dirty="0"/>
              <a:t>Add 2 low data-rates(2.4, 4.8Kbps) in </a:t>
            </a:r>
            <a:r>
              <a:rPr lang="en-US" altLang="ko-KR" sz="2000" dirty="0"/>
              <a:t>262 ~ 264MHz band, which use 12.5KHz channel spacing</a:t>
            </a:r>
            <a:endParaRPr lang="en-US" sz="2000" dirty="0"/>
          </a:p>
          <a:p>
            <a:pPr marL="536575" lvl="1" indent="-180975">
              <a:spcBef>
                <a:spcPts val="1200"/>
              </a:spcBef>
              <a:buFont typeface="Arial" panose="020B0604020202020204" pitchFamily="34" charset="0"/>
              <a:buChar char="•"/>
            </a:pPr>
            <a:endParaRPr lang="en-US" altLang="ko-KR" sz="2000" kern="0" dirty="0">
              <a:solidFill>
                <a:prstClr val="black"/>
              </a:solidFill>
              <a:ea typeface="ＭＳ Ｐゴシック"/>
            </a:endParaRPr>
          </a:p>
          <a:p>
            <a:pPr marL="355600" lvl="1" indent="0">
              <a:spcBef>
                <a:spcPts val="1200"/>
              </a:spcBef>
              <a:buNone/>
            </a:pPr>
            <a:r>
              <a:rPr lang="en-US" altLang="ko-KR" sz="2000" dirty="0">
                <a:solidFill>
                  <a:srgbClr val="FF0000"/>
                </a:solidFill>
              </a:rPr>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4</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7712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82743"/>
            <a:ext cx="80010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Propose the SFD Sequence spreading/dispreading scheme for reliable packet detection at low SNR</a:t>
            </a:r>
          </a:p>
          <a:p>
            <a:pPr marL="625475" lvl="1" indent="-269875">
              <a:spcBef>
                <a:spcPts val="1200"/>
              </a:spcBef>
              <a:buFont typeface="Arial" panose="020B0604020202020204" pitchFamily="34" charset="0"/>
              <a:buChar char="•"/>
            </a:pPr>
            <a:r>
              <a:rPr lang="en-US" altLang="ko-KR" sz="2000" dirty="0"/>
              <a:t>Current SFD sequence has poor PMR performance at low SNR</a:t>
            </a:r>
          </a:p>
          <a:p>
            <a:pPr marL="625475" lvl="1" indent="-269875">
              <a:spcBef>
                <a:spcPts val="1200"/>
              </a:spcBef>
              <a:buFont typeface="Arial" panose="020B0604020202020204" pitchFamily="34" charset="0"/>
              <a:buChar char="•"/>
            </a:pPr>
            <a:r>
              <a:rPr lang="en-US" altLang="ko-KR" sz="2000" dirty="0"/>
              <a:t>The overall PER performance is limited by PMR performance due to SFD detection failure at low-SNR</a:t>
            </a:r>
          </a:p>
          <a:p>
            <a:pPr marL="625475" lvl="1" indent="-269875">
              <a:spcBef>
                <a:spcPts val="1200"/>
              </a:spcBef>
              <a:buFont typeface="Arial" panose="020B0604020202020204" pitchFamily="34" charset="0"/>
              <a:buChar char="•"/>
            </a:pPr>
            <a:r>
              <a:rPr lang="en-US" altLang="ko-KR" sz="2000" dirty="0"/>
              <a:t>A simple SFD sequence spreading scheme to improve SFD detection performance</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5</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53828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The lower data-rates (&lt;12.5Kbps) are very important in</a:t>
            </a:r>
            <a:r>
              <a:rPr lang="ko-KR" altLang="en-US" sz="2000" dirty="0"/>
              <a:t> </a:t>
            </a:r>
            <a:r>
              <a:rPr lang="en-US" altLang="ko-KR" sz="2000" dirty="0"/>
              <a:t>the world because they provide many options for extension of communication ranges in </a:t>
            </a:r>
            <a:r>
              <a:rPr lang="en-US" altLang="ko-KR" sz="2000" dirty="0" err="1"/>
              <a:t>IoT</a:t>
            </a:r>
            <a:r>
              <a:rPr lang="en-US" altLang="ko-KR" sz="2000" dirty="0"/>
              <a:t> services </a:t>
            </a:r>
          </a:p>
          <a:p>
            <a:pPr marL="719138" lvl="1" indent="-363538">
              <a:spcBef>
                <a:spcPts val="1200"/>
              </a:spcBef>
              <a:buNone/>
            </a:pPr>
            <a:r>
              <a:rPr lang="en-US" altLang="ko-KR" sz="2000" dirty="0"/>
              <a:t>   - Many FSK transceivers are already deployed in the world today </a:t>
            </a:r>
          </a:p>
          <a:p>
            <a:pPr marL="719138" lvl="1" indent="-363538">
              <a:spcBef>
                <a:spcPts val="1200"/>
              </a:spcBef>
              <a:buNone/>
            </a:pPr>
            <a:r>
              <a:rPr lang="en-US" altLang="ko-KR" sz="2000" dirty="0"/>
              <a:t>   - It is convenient to change data-rates without changing modulation schemes</a:t>
            </a:r>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6</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969305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Recently Korean government allocated 2 unlicensed frequency bands for </a:t>
            </a:r>
            <a:r>
              <a:rPr lang="en-US" altLang="ko-KR" sz="2000" dirty="0" err="1"/>
              <a:t>IoT</a:t>
            </a:r>
            <a:r>
              <a:rPr lang="en-US" altLang="ko-KR" sz="2000" dirty="0"/>
              <a:t> services, and the </a:t>
            </a:r>
            <a:r>
              <a:rPr lang="en-US" altLang="ko-KR" sz="2000" dirty="0" err="1"/>
              <a:t>IoT</a:t>
            </a:r>
            <a:r>
              <a:rPr lang="en-US" altLang="ko-KR" sz="2000" dirty="0"/>
              <a:t> market in Korea </a:t>
            </a:r>
            <a:r>
              <a:rPr lang="en-US" altLang="ko-KR" sz="2000" i="1" dirty="0"/>
              <a:t>requires a new narrow band radio transceiver</a:t>
            </a:r>
            <a:r>
              <a:rPr lang="en-US" altLang="ko-KR" sz="2000" dirty="0"/>
              <a:t> in those frequency bands.  </a:t>
            </a:r>
          </a:p>
          <a:p>
            <a:pPr marL="539750" lvl="1" indent="-177800">
              <a:spcBef>
                <a:spcPts val="1200"/>
              </a:spcBef>
              <a:buFont typeface="Arial" panose="020B0604020202020204" pitchFamily="34" charset="0"/>
              <a:buChar char="•"/>
            </a:pPr>
            <a:r>
              <a:rPr lang="en-US" altLang="ko-KR" sz="2000" dirty="0"/>
              <a:t>262~264MHz and 940.1~946.3 MHz bands were allocated in Korea recently.</a:t>
            </a:r>
          </a:p>
          <a:p>
            <a:pPr marL="539750" lvl="1" indent="-177800">
              <a:spcBef>
                <a:spcPts val="1200"/>
              </a:spcBef>
              <a:buFont typeface="Arial" panose="020B0604020202020204" pitchFamily="34" charset="0"/>
              <a:buChar char="•"/>
            </a:pPr>
            <a:r>
              <a:rPr lang="en-US" altLang="ko-KR" sz="2000" dirty="0"/>
              <a:t>Spectrum efficiency of current</a:t>
            </a:r>
            <a:r>
              <a:rPr lang="ko-KR" altLang="en-US" sz="2000" dirty="0"/>
              <a:t> </a:t>
            </a:r>
            <a:r>
              <a:rPr lang="en-US" altLang="ko-KR" sz="2000" dirty="0"/>
              <a:t>LECIM is not good in Korea because it must keep the fixed center frequency every 200KHz in 917~923.5MHz </a:t>
            </a:r>
          </a:p>
          <a:p>
            <a:pPr marL="539750" lvl="1" indent="-177800">
              <a:spcBef>
                <a:spcPts val="1200"/>
              </a:spcBef>
              <a:buFont typeface="Arial" panose="020B0604020202020204" pitchFamily="34" charset="0"/>
              <a:buChar char="•"/>
            </a:pPr>
            <a:r>
              <a:rPr lang="en-US" altLang="ko-KR" sz="2000" dirty="0"/>
              <a:t> New spectrum(262~264MHz) is suitable to adapt the narrow band FSK LECIM because it allows flexible channel bandwidth (&lt;200 KHz) </a:t>
            </a:r>
          </a:p>
          <a:p>
            <a:pPr marL="361950" lvl="1" indent="0">
              <a:spcBef>
                <a:spcPts val="1200"/>
              </a:spcBef>
              <a:buNone/>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7</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68956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Current SFD detection in FSK LECIM</a:t>
            </a:r>
            <a:r>
              <a:rPr lang="ko-KR" altLang="en-US" sz="2000" dirty="0"/>
              <a:t> </a:t>
            </a:r>
            <a:r>
              <a:rPr lang="en-US" altLang="ko-KR" sz="2000" dirty="0"/>
              <a:t>PHY is required to improve the performance because of poor PMR in low SNR</a:t>
            </a:r>
          </a:p>
          <a:p>
            <a:pPr marL="536575" lvl="1" indent="-180975">
              <a:spcBef>
                <a:spcPts val="1200"/>
              </a:spcBef>
              <a:buFont typeface="Arial" panose="020B0604020202020204" pitchFamily="34" charset="0"/>
              <a:buChar char="•"/>
            </a:pPr>
            <a:r>
              <a:rPr lang="en-US" altLang="ko-KR" sz="2000" dirty="0"/>
              <a:t> The overall PER performance is limited by PMR performance due to SFD detection failure at low-SNR.</a:t>
            </a:r>
          </a:p>
          <a:p>
            <a:pPr marL="536575" lvl="1" indent="-180975">
              <a:spcBef>
                <a:spcPts val="1200"/>
              </a:spcBef>
              <a:buFont typeface="Arial" panose="020B0604020202020204" pitchFamily="34" charset="0"/>
              <a:buChar char="•"/>
            </a:pPr>
            <a:r>
              <a:rPr lang="en-US" altLang="ko-KR" sz="2000" dirty="0"/>
              <a:t>Note that LECIM standard includes the reliability enhancing schemes (FEC, spreading) only for </a:t>
            </a:r>
            <a:r>
              <a:rPr lang="en-US" altLang="ko-KR" sz="2000" dirty="0" smtClean="0"/>
              <a:t>PHR+PSDU </a:t>
            </a:r>
            <a:r>
              <a:rPr lang="en-US" altLang="ko-KR" sz="2000" dirty="0"/>
              <a:t>part. </a:t>
            </a:r>
          </a:p>
          <a:p>
            <a:pPr marL="536575" lvl="1" indent="-180975">
              <a:spcBef>
                <a:spcPts val="1200"/>
              </a:spcBef>
              <a:buFont typeface="Arial" panose="020B0604020202020204" pitchFamily="34" charset="0"/>
              <a:buChar char="•"/>
            </a:pPr>
            <a:r>
              <a:rPr lang="en-US" altLang="ko-KR" sz="2000" dirty="0"/>
              <a:t>It is necessary to improve the reliability of the SFD sequence, which can shift the PMR curve to the left for the successful packet recovery at low-SNR</a:t>
            </a:r>
          </a:p>
          <a:p>
            <a:pPr marL="355600" lvl="1" indent="6350">
              <a:spcBef>
                <a:spcPts val="1200"/>
              </a:spcBef>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8</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46414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4800" y="906868"/>
            <a:ext cx="7772400" cy="754969"/>
          </a:xfrm>
        </p:spPr>
        <p:txBody>
          <a:bodyPr/>
          <a:lstStyle/>
          <a:p>
            <a:r>
              <a:rPr lang="en-US" sz="2800" b="1" dirty="0">
                <a:latin typeface="+mn-lt"/>
              </a:rPr>
              <a:t>Current Data-rates in FSK LECIM </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3" name="표 2"/>
          <p:cNvGraphicFramePr>
            <a:graphicFrameLocks noGrp="1"/>
          </p:cNvGraphicFramePr>
          <p:nvPr>
            <p:extLst>
              <p:ext uri="{D42A27DB-BD31-4B8C-83A1-F6EECF244321}">
                <p14:modId xmlns:p14="http://schemas.microsoft.com/office/powerpoint/2010/main" val="2083633453"/>
              </p:ext>
            </p:extLst>
          </p:nvPr>
        </p:nvGraphicFramePr>
        <p:xfrm>
          <a:off x="982435" y="3757247"/>
          <a:ext cx="7179130" cy="1950720"/>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820634">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217965">
                  <a:extLst>
                    <a:ext uri="{9D8B030D-6E8A-4147-A177-3AD203B41FA5}">
                      <a16:colId xmlns:a16="http://schemas.microsoft.com/office/drawing/2014/main" val="20003"/>
                    </a:ext>
                  </a:extLst>
                </a:gridCol>
              </a:tblGrid>
              <a:tr h="480171">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169MHz</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latinLnBrk="1"/>
                      <a:r>
                        <a:rPr lang="en-US" altLang="ko-KR" sz="1400" dirty="0"/>
                        <a:t>25kbps</a:t>
                      </a:r>
                      <a:endParaRPr lang="ko-KR" altLang="en-US" sz="1400" dirty="0"/>
                    </a:p>
                  </a:txBody>
                  <a:tcPr anchor="ctr" anchorCtr="1"/>
                </a:tc>
                <a:tc>
                  <a:txBody>
                    <a:bodyPr/>
                    <a:lstStyle/>
                    <a:p>
                      <a:pPr latinLnBrk="1"/>
                      <a:r>
                        <a:rPr lang="en-US" altLang="ko-KR" sz="1400" dirty="0"/>
                        <a:t>12.5kbps</a:t>
                      </a:r>
                      <a:endParaRPr lang="ko-KR" altLang="en-US" sz="1400" dirty="0"/>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smtClean="0"/>
                        <a:t>P-FSK</a:t>
                      </a:r>
                      <a:endParaRPr lang="ko-KR" altLang="en-US" sz="1400" dirty="0"/>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1.0</a:t>
                      </a:r>
                      <a:endParaRPr lang="ko-KR" altLang="en-US" sz="1400" dirty="0"/>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latinLnBrk="1"/>
                      <a:endParaRPr lang="ko-KR" altLang="en-US" sz="1400" dirty="0"/>
                    </a:p>
                  </a:txBody>
                  <a:tcPr anchor="ctr" anchorCtr="1"/>
                </a:tc>
                <a:tc>
                  <a:txBody>
                    <a:bodyPr/>
                    <a:lstStyle/>
                    <a:p>
                      <a:pPr latinLnBrk="1"/>
                      <a:endParaRPr lang="ko-KR" altLang="en-US" sz="1400" dirty="0"/>
                    </a:p>
                  </a:txBody>
                  <a:tcPr anchor="ctr" anchorCtr="1"/>
                </a:tc>
                <a:extLst>
                  <a:ext uri="{0D108BD9-81ED-4DB2-BD59-A6C34878D82A}">
                    <a16:rowId xmlns:a16="http://schemas.microsoft.com/office/drawing/2014/main" val="10004"/>
                  </a:ext>
                </a:extLst>
              </a:tr>
            </a:tbl>
          </a:graphicData>
        </a:graphic>
      </p:graphicFrame>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9</a:t>
            </a:fld>
            <a:endParaRPr lang="en-US" altLang="en-US"/>
          </a:p>
        </p:txBody>
      </p:sp>
      <p:sp>
        <p:nvSpPr>
          <p:cNvPr id="7" name="Content Placeholder 7">
            <a:extLst>
              <a:ext uri="{FF2B5EF4-FFF2-40B4-BE49-F238E27FC236}">
                <a16:creationId xmlns:a16="http://schemas.microsoft.com/office/drawing/2014/main" id="{218BFF98-09E7-4D0E-8139-59A3EC8465B6}"/>
              </a:ext>
            </a:extLst>
          </p:cNvPr>
          <p:cNvSpPr txBox="1">
            <a:spLocks/>
          </p:cNvSpPr>
          <p:nvPr/>
        </p:nvSpPr>
        <p:spPr bwMode="auto">
          <a:xfrm>
            <a:off x="838200" y="1981200"/>
            <a:ext cx="7593563" cy="1354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2 data-rate modes are provides for 169MHz band</a:t>
            </a:r>
          </a:p>
          <a:p>
            <a:pPr marL="539750" lvl="1" indent="-177800">
              <a:spcBef>
                <a:spcPts val="1200"/>
              </a:spcBef>
              <a:buFont typeface="Arial" panose="020B0604020202020204" pitchFamily="34" charset="0"/>
              <a:buChar char="•"/>
            </a:pPr>
            <a:r>
              <a:rPr lang="en-US" altLang="ko-KR" sz="2000" dirty="0"/>
              <a:t>25Kbps with modulation index 0.5</a:t>
            </a:r>
          </a:p>
          <a:p>
            <a:pPr marL="539750" lvl="1" indent="-177800">
              <a:spcBef>
                <a:spcPts val="1200"/>
              </a:spcBef>
              <a:buFont typeface="Arial" panose="020B0604020202020204" pitchFamily="34" charset="0"/>
              <a:buChar char="•"/>
            </a:pPr>
            <a:r>
              <a:rPr lang="en-US" altLang="ko-KR" sz="2000" dirty="0"/>
              <a:t>12.5Kbps with modulation index 0.5</a:t>
            </a:r>
          </a:p>
        </p:txBody>
      </p:sp>
      <p:sp>
        <p:nvSpPr>
          <p:cNvPr id="8" name="Date Placeholder 7"/>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865939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10663</TotalTime>
  <Words>3086</Words>
  <Application>Microsoft Office PowerPoint</Application>
  <PresentationFormat>On-screen Show (4:3)</PresentationFormat>
  <Paragraphs>489</Paragraphs>
  <Slides>23</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ＭＳ Ｐゴシック</vt:lpstr>
      <vt:lpstr>굴림</vt:lpstr>
      <vt:lpstr>맑은 고딕</vt:lpstr>
      <vt:lpstr>Arial</vt:lpstr>
      <vt:lpstr>Times New Roman</vt:lpstr>
      <vt:lpstr>Wingdings</vt:lpstr>
      <vt:lpstr>Office Theme</vt:lpstr>
      <vt:lpstr>PowerPoint Presentation</vt:lpstr>
      <vt:lpstr>Background</vt:lpstr>
      <vt:lpstr>Overview of Proposal(1)</vt:lpstr>
      <vt:lpstr>Overview of Proposal(2)</vt:lpstr>
      <vt:lpstr>Overview of Proposal(3)</vt:lpstr>
      <vt:lpstr>Motivations(1)</vt:lpstr>
      <vt:lpstr>Motivations(2)</vt:lpstr>
      <vt:lpstr>Motivations(3)</vt:lpstr>
      <vt:lpstr>Current Data-rates in FSK LECIM </vt:lpstr>
      <vt:lpstr>Current Data-rates in FSK LECIM </vt:lpstr>
      <vt:lpstr>LECIM FSK Operating Mode IE</vt:lpstr>
      <vt:lpstr>Extension proposal #1</vt:lpstr>
      <vt:lpstr>Extension proposal #2</vt:lpstr>
      <vt:lpstr>Extension proposal #2</vt:lpstr>
      <vt:lpstr>Extension proposal #2</vt:lpstr>
      <vt:lpstr>Extension proposal #3</vt:lpstr>
      <vt:lpstr>Extension proposal #3</vt:lpstr>
      <vt:lpstr>Extension proposal #3</vt:lpstr>
      <vt:lpstr>Extension proposal #3</vt:lpstr>
      <vt:lpstr>Extension proposal #3</vt:lpstr>
      <vt:lpstr>Conclusions</vt:lpstr>
      <vt:lpstr>Abbreviations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THANG_KMU</cp:lastModifiedBy>
  <cp:revision>631</cp:revision>
  <cp:lastPrinted>2018-09-01T06:02:59Z</cp:lastPrinted>
  <dcterms:created xsi:type="dcterms:W3CDTF">2017-03-15T20:51:50Z</dcterms:created>
  <dcterms:modified xsi:type="dcterms:W3CDTF">2018-09-08T08:13:11Z</dcterms:modified>
</cp:coreProperties>
</file>