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5"/>
  </p:notesMasterIdLst>
  <p:handoutMasterIdLst>
    <p:handoutMasterId r:id="rId26"/>
  </p:handoutMasterIdLst>
  <p:sldIdLst>
    <p:sldId id="325" r:id="rId2"/>
    <p:sldId id="303" r:id="rId3"/>
    <p:sldId id="304" r:id="rId4"/>
    <p:sldId id="344" r:id="rId5"/>
    <p:sldId id="346" r:id="rId6"/>
    <p:sldId id="305" r:id="rId7"/>
    <p:sldId id="345" r:id="rId8"/>
    <p:sldId id="347" r:id="rId9"/>
    <p:sldId id="350" r:id="rId10"/>
    <p:sldId id="348" r:id="rId11"/>
    <p:sldId id="349" r:id="rId12"/>
    <p:sldId id="306" r:id="rId13"/>
    <p:sldId id="354" r:id="rId14"/>
    <p:sldId id="355" r:id="rId15"/>
    <p:sldId id="356" r:id="rId16"/>
    <p:sldId id="352" r:id="rId17"/>
    <p:sldId id="353" r:id="rId18"/>
    <p:sldId id="337" r:id="rId19"/>
    <p:sldId id="334" r:id="rId20"/>
    <p:sldId id="309" r:id="rId21"/>
    <p:sldId id="324" r:id="rId22"/>
    <p:sldId id="279" r:id="rId23"/>
    <p:sldId id="300" r:id="rId24"/>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70" autoAdjust="0"/>
    <p:restoredTop sz="91995" autoAdjust="0"/>
  </p:normalViewPr>
  <p:slideViewPr>
    <p:cSldViewPr>
      <p:cViewPr varScale="1">
        <p:scale>
          <a:sx n="79" d="100"/>
          <a:sy n="79" d="100"/>
        </p:scale>
        <p:origin x="1411" y="82"/>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84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04183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Times New Roman" panose="02020603050405020304" pitchFamily="18" charset="0"/>
                <a:ea typeface="+mn-ea"/>
                <a:cs typeface="+mn-cs"/>
              </a:rPr>
              <a:t>- 169-MHz wireless M-bus (</a:t>
            </a:r>
            <a:r>
              <a:rPr lang="en-US" sz="1200" b="0" i="0" u="none" strike="noStrike" kern="1200" baseline="0" dirty="0" err="1">
                <a:solidFill>
                  <a:schemeClr val="tx1"/>
                </a:solidFill>
                <a:latin typeface="Times New Roman" panose="02020603050405020304" pitchFamily="18" charset="0"/>
                <a:ea typeface="+mn-ea"/>
                <a:cs typeface="+mn-cs"/>
              </a:rPr>
              <a:t>wM</a:t>
            </a:r>
            <a:r>
              <a:rPr lang="en-US" sz="1200" b="0" i="0" u="none" strike="noStrike" kern="1200" baseline="0" dirty="0">
                <a:solidFill>
                  <a:schemeClr val="tx1"/>
                </a:solidFill>
                <a:latin typeface="Times New Roman" panose="02020603050405020304" pitchFamily="18" charset="0"/>
                <a:ea typeface="+mn-ea"/>
                <a:cs typeface="+mn-cs"/>
              </a:rPr>
              <a:t>-Bus) standard for metering applications in Europe. For </a:t>
            </a:r>
            <a:r>
              <a:rPr lang="en-US" sz="1200" b="0" i="0" u="none" strike="noStrike" kern="1200" baseline="0" dirty="0" err="1">
                <a:solidFill>
                  <a:schemeClr val="tx1"/>
                </a:solidFill>
                <a:latin typeface="Times New Roman" panose="02020603050405020304" pitchFamily="18" charset="0"/>
                <a:ea typeface="+mn-ea"/>
                <a:cs typeface="+mn-cs"/>
              </a:rPr>
              <a:t>wM</a:t>
            </a:r>
            <a:r>
              <a:rPr lang="en-US" sz="1200" b="0" i="0" u="none" strike="noStrike" kern="1200" baseline="0" dirty="0">
                <a:solidFill>
                  <a:schemeClr val="tx1"/>
                </a:solidFill>
                <a:latin typeface="Times New Roman" panose="02020603050405020304" pitchFamily="18" charset="0"/>
                <a:ea typeface="+mn-ea"/>
                <a:cs typeface="+mn-cs"/>
              </a:rPr>
              <a:t>-Bus, 169-MHz narrowband was chosen to get maximum range for water and gas meters to enable fixed network deployments with very few concentrators.</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10</a:t>
            </a:fld>
            <a:endParaRPr lang="en-US" altLang="en-US"/>
          </a:p>
        </p:txBody>
      </p:sp>
    </p:spTree>
    <p:extLst>
      <p:ext uri="{BB962C8B-B14F-4D97-AF65-F5344CB8AC3E}">
        <p14:creationId xmlns:p14="http://schemas.microsoft.com/office/powerpoint/2010/main" val="2998965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Times New Roman" panose="02020603050405020304" pitchFamily="18" charset="0"/>
                <a:ea typeface="+mn-ea"/>
                <a:cs typeface="+mn-cs"/>
              </a:rPr>
              <a:t>- </a:t>
            </a:r>
            <a:r>
              <a:rPr lang="en-US" altLang="ko-KR" sz="2000" dirty="0"/>
              <a:t>add optional PHYs as defined in table below</a:t>
            </a:r>
            <a:endParaRPr lang="en-US" sz="1200" b="0" i="0" u="none" strike="noStrike" kern="1200" baseline="0" dirty="0">
              <a:solidFill>
                <a:schemeClr val="tx1"/>
              </a:solidFill>
              <a:latin typeface="Times New Roman" panose="02020603050405020304" pitchFamily="18" charset="0"/>
              <a:ea typeface="+mn-ea"/>
              <a:cs typeface="+mn-cs"/>
            </a:endParaRPr>
          </a:p>
          <a:p>
            <a:r>
              <a:rPr lang="en-US" sz="1200" b="0" i="0" u="none" strike="noStrike" kern="1200" baseline="0" dirty="0">
                <a:solidFill>
                  <a:schemeClr val="tx1"/>
                </a:solidFill>
                <a:latin typeface="Times New Roman" panose="02020603050405020304" pitchFamily="18" charset="0"/>
                <a:ea typeface="+mn-ea"/>
                <a:cs typeface="+mn-cs"/>
              </a:rPr>
              <a:t>As defined in table 7-31 Symbol Rate field valid values for LECIM FSK, there is only 1 field value reserved</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11</a:t>
            </a:fld>
            <a:endParaRPr lang="en-US" altLang="en-US"/>
          </a:p>
        </p:txBody>
      </p:sp>
    </p:spTree>
    <p:extLst>
      <p:ext uri="{BB962C8B-B14F-4D97-AF65-F5344CB8AC3E}">
        <p14:creationId xmlns:p14="http://schemas.microsoft.com/office/powerpoint/2010/main" val="3826088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Times New Roman" panose="02020603050405020304" pitchFamily="18" charset="0"/>
                <a:ea typeface="+mn-ea"/>
                <a:cs typeface="+mn-cs"/>
              </a:rPr>
              <a:t>- </a:t>
            </a:r>
            <a:r>
              <a:rPr lang="en-US" altLang="ko-KR" sz="2000" dirty="0"/>
              <a:t>add optional PHYs as defined in table below</a:t>
            </a:r>
            <a:endParaRPr lang="en-US" sz="1200" b="0" i="0" u="none" strike="noStrike" kern="1200" baseline="0" dirty="0">
              <a:solidFill>
                <a:schemeClr val="tx1"/>
              </a:solidFill>
              <a:latin typeface="Times New Roman" panose="02020603050405020304" pitchFamily="18" charset="0"/>
              <a:ea typeface="+mn-ea"/>
              <a:cs typeface="+mn-cs"/>
            </a:endParaRPr>
          </a:p>
          <a:p>
            <a:r>
              <a:rPr lang="en-US" sz="1200" b="0" i="0" u="none" strike="noStrike" kern="1200" baseline="0" dirty="0">
                <a:solidFill>
                  <a:schemeClr val="tx1"/>
                </a:solidFill>
                <a:latin typeface="Times New Roman" panose="02020603050405020304" pitchFamily="18" charset="0"/>
                <a:ea typeface="+mn-ea"/>
                <a:cs typeface="+mn-cs"/>
              </a:rPr>
              <a:t>As defined in table 7-31 Symbol Rate field valid values for LECIM FSK, there is only 1 field value reserved</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12</a:t>
            </a:fld>
            <a:endParaRPr lang="en-US" altLang="en-US"/>
          </a:p>
        </p:txBody>
      </p:sp>
    </p:spTree>
    <p:extLst>
      <p:ext uri="{BB962C8B-B14F-4D97-AF65-F5344CB8AC3E}">
        <p14:creationId xmlns:p14="http://schemas.microsoft.com/office/powerpoint/2010/main" val="41168898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Times New Roman" panose="02020603050405020304" pitchFamily="18" charset="0"/>
                <a:ea typeface="+mn-ea"/>
                <a:cs typeface="+mn-cs"/>
              </a:rPr>
              <a:t>Narrowband system in 262~264MHz</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13</a:t>
            </a:fld>
            <a:endParaRPr lang="en-US" altLang="en-US"/>
          </a:p>
        </p:txBody>
      </p:sp>
    </p:spTree>
    <p:extLst>
      <p:ext uri="{BB962C8B-B14F-4D97-AF65-F5344CB8AC3E}">
        <p14:creationId xmlns:p14="http://schemas.microsoft.com/office/powerpoint/2010/main" val="1387944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Times New Roman" panose="02020603050405020304" pitchFamily="18" charset="0"/>
                <a:ea typeface="+mn-ea"/>
                <a:cs typeface="+mn-cs"/>
              </a:rPr>
              <a:t>- The functional block diagram is provided as a reference for specifying the GFSK PHY modulation and spreading functions</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14</a:t>
            </a:fld>
            <a:endParaRPr lang="en-US" altLang="en-US"/>
          </a:p>
        </p:txBody>
      </p:sp>
    </p:spTree>
    <p:extLst>
      <p:ext uri="{BB962C8B-B14F-4D97-AF65-F5344CB8AC3E}">
        <p14:creationId xmlns:p14="http://schemas.microsoft.com/office/powerpoint/2010/main" val="3264130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Times New Roman" panose="02020603050405020304" pitchFamily="18" charset="0"/>
                <a:ea typeface="+mn-ea"/>
                <a:cs typeface="+mn-cs"/>
              </a:rPr>
              <a:t>Parameter 			Narrowband 				Coded wideband</a:t>
            </a:r>
          </a:p>
          <a:p>
            <a:r>
              <a:rPr lang="en-US" sz="1200" b="0" i="0" u="none" strike="noStrike" kern="1200" baseline="0" dirty="0">
                <a:solidFill>
                  <a:schemeClr val="tx1"/>
                </a:solidFill>
                <a:latin typeface="Times New Roman" panose="02020603050405020304" pitchFamily="18" charset="0"/>
                <a:ea typeface="+mn-ea"/>
                <a:cs typeface="+mn-cs"/>
              </a:rPr>
              <a:t>Spectrum efficiency 		High Very		 		Low</a:t>
            </a:r>
          </a:p>
          <a:p>
            <a:r>
              <a:rPr lang="en-US" sz="1200" b="0" i="0" u="none" strike="noStrike" kern="1200" baseline="0" dirty="0">
                <a:solidFill>
                  <a:schemeClr val="tx1"/>
                </a:solidFill>
                <a:latin typeface="Times New Roman" panose="02020603050405020304" pitchFamily="18" charset="0"/>
                <a:ea typeface="+mn-ea"/>
                <a:cs typeface="+mn-cs"/>
              </a:rPr>
              <a:t>Protection against other channels 	65 dB (market leading) 			10–20 dB (very poor)</a:t>
            </a:r>
          </a:p>
          <a:p>
            <a:r>
              <a:rPr lang="en-US" sz="1200" b="0" i="0" u="none" strike="noStrike" kern="1200" baseline="0" dirty="0">
                <a:solidFill>
                  <a:schemeClr val="tx1"/>
                </a:solidFill>
                <a:latin typeface="Times New Roman" panose="02020603050405020304" pitchFamily="18" charset="0"/>
                <a:ea typeface="+mn-ea"/>
                <a:cs typeface="+mn-cs"/>
              </a:rPr>
              <a:t>Preamble / leader sequence length 	Short, down to 4 bit 			Very long, typically 10s to 100s of Bytes</a:t>
            </a:r>
          </a:p>
          <a:p>
            <a:r>
              <a:rPr lang="en-US" sz="1200" b="0" i="0" u="none" strike="noStrike" kern="1200" baseline="0" dirty="0">
                <a:solidFill>
                  <a:schemeClr val="tx1"/>
                </a:solidFill>
                <a:latin typeface="Times New Roman" panose="02020603050405020304" pitchFamily="18" charset="0"/>
                <a:ea typeface="+mn-ea"/>
                <a:cs typeface="+mn-cs"/>
              </a:rPr>
              <a:t>Battery efficiency 		Good, TX and RX dominated by payload data 	Low, TX and RX dominated by leader sequence</a:t>
            </a:r>
          </a:p>
          <a:p>
            <a:r>
              <a:rPr lang="en-US" sz="1200" b="0" i="0" u="none" strike="noStrike" kern="1200" baseline="0" dirty="0">
                <a:solidFill>
                  <a:schemeClr val="tx1"/>
                </a:solidFill>
                <a:latin typeface="Times New Roman" panose="02020603050405020304" pitchFamily="18" charset="0"/>
                <a:ea typeface="+mn-ea"/>
                <a:cs typeface="+mn-cs"/>
              </a:rPr>
              <a:t>Availability 			Multi-vendor, proven technology 		Single source, proprietary, locked IP</a:t>
            </a:r>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15</a:t>
            </a:fld>
            <a:endParaRPr lang="en-US" altLang="en-US"/>
          </a:p>
        </p:txBody>
      </p:sp>
    </p:spTree>
    <p:extLst>
      <p:ext uri="{BB962C8B-B14F-4D97-AF65-F5344CB8AC3E}">
        <p14:creationId xmlns:p14="http://schemas.microsoft.com/office/powerpoint/2010/main" val="16755359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r>
              <a:rPr lang="en-US" sz="1200" b="0" i="0" u="none" strike="noStrike" kern="1200" baseline="0" dirty="0">
                <a:solidFill>
                  <a:schemeClr val="tx1"/>
                </a:solidFill>
                <a:latin typeface="Times New Roman" panose="02020603050405020304" pitchFamily="18" charset="0"/>
                <a:ea typeface="+mn-ea"/>
                <a:cs typeface="+mn-cs"/>
              </a:rPr>
              <a:t>For spreading</a:t>
            </a:r>
            <a:endParaRPr lang="en-US" altLang="ko-KR" sz="1800"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16</a:t>
            </a:fld>
            <a:endParaRPr lang="en-US" altLang="en-US"/>
          </a:p>
        </p:txBody>
      </p:sp>
    </p:spTree>
    <p:extLst>
      <p:ext uri="{BB962C8B-B14F-4D97-AF65-F5344CB8AC3E}">
        <p14:creationId xmlns:p14="http://schemas.microsoft.com/office/powerpoint/2010/main" val="3767994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r>
              <a:rPr lang="en-US" sz="1200" b="0" i="0" u="none" strike="noStrike" kern="1200" baseline="0" dirty="0">
                <a:solidFill>
                  <a:schemeClr val="tx1"/>
                </a:solidFill>
                <a:latin typeface="Times New Roman" panose="02020603050405020304" pitchFamily="18" charset="0"/>
                <a:ea typeface="+mn-ea"/>
                <a:cs typeface="+mn-cs"/>
              </a:rPr>
              <a:t>For spreading</a:t>
            </a:r>
            <a:endParaRPr lang="en-US" altLang="ko-KR" sz="1800"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17</a:t>
            </a:fld>
            <a:endParaRPr lang="en-US" altLang="en-US"/>
          </a:p>
        </p:txBody>
      </p:sp>
    </p:spTree>
    <p:extLst>
      <p:ext uri="{BB962C8B-B14F-4D97-AF65-F5344CB8AC3E}">
        <p14:creationId xmlns:p14="http://schemas.microsoft.com/office/powerpoint/2010/main" val="29260717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kern="1200">
                <a:solidFill>
                  <a:schemeClr val="tx1"/>
                </a:solidFill>
                <a:effectLst/>
                <a:latin typeface="Times New Roman" panose="02020603050405020304" pitchFamily="18" charset="0"/>
                <a:ea typeface="+mn-ea"/>
                <a:cs typeface="+mn-cs"/>
              </a:rPr>
              <a:t>PHR+PSDU error rate &amp; PMR performance </a:t>
            </a:r>
          </a:p>
          <a:p>
            <a:pPr marL="171450" indent="-171450">
              <a:buFontTx/>
              <a:buChar char="-"/>
            </a:pPr>
            <a:r>
              <a:rPr lang="en-US" sz="1200" kern="1200">
                <a:solidFill>
                  <a:schemeClr val="tx1"/>
                </a:solidFill>
                <a:effectLst/>
                <a:latin typeface="Times New Roman" panose="02020603050405020304" pitchFamily="18" charset="0"/>
                <a:ea typeface="+mn-ea"/>
                <a:cs typeface="+mn-cs"/>
              </a:rPr>
              <a:t>the </a:t>
            </a:r>
            <a:r>
              <a:rPr lang="en-US" sz="1200" kern="1200" dirty="0">
                <a:solidFill>
                  <a:schemeClr val="tx1"/>
                </a:solidFill>
                <a:effectLst/>
                <a:latin typeface="Times New Roman" panose="02020603050405020304" pitchFamily="18" charset="0"/>
                <a:ea typeface="+mn-ea"/>
                <a:cs typeface="+mn-cs"/>
              </a:rPr>
              <a:t>bit rate is 1/</a:t>
            </a:r>
            <a:r>
              <a:rPr lang="en-US" sz="1200" i="1" kern="1200" dirty="0">
                <a:solidFill>
                  <a:schemeClr val="tx1"/>
                </a:solidFill>
                <a:effectLst/>
                <a:latin typeface="Times New Roman" panose="02020603050405020304" pitchFamily="18" charset="0"/>
                <a:ea typeface="+mn-ea"/>
                <a:cs typeface="+mn-cs"/>
              </a:rPr>
              <a:t>T</a:t>
            </a:r>
            <a:r>
              <a:rPr lang="en-US" sz="1200" kern="1200" dirty="0">
                <a:solidFill>
                  <a:schemeClr val="tx1"/>
                </a:solidFill>
                <a:effectLst/>
                <a:latin typeface="Times New Roman" panose="02020603050405020304" pitchFamily="18" charset="0"/>
                <a:ea typeface="+mn-ea"/>
                <a:cs typeface="+mn-cs"/>
              </a:rPr>
              <a:t> = 50 KHz		frequency deviation </a:t>
            </a:r>
            <a:r>
              <a:rPr lang="en-US" sz="1200" i="1" kern="1200" dirty="0" err="1">
                <a:solidFill>
                  <a:schemeClr val="tx1"/>
                </a:solidFill>
                <a:effectLst/>
                <a:latin typeface="Times New Roman" panose="02020603050405020304" pitchFamily="18" charset="0"/>
                <a:ea typeface="+mn-ea"/>
                <a:cs typeface="+mn-cs"/>
              </a:rPr>
              <a:t>f</a:t>
            </a:r>
            <a:r>
              <a:rPr lang="en-US" sz="1200" i="1" kern="1200" baseline="-25000" dirty="0" err="1">
                <a:solidFill>
                  <a:schemeClr val="tx1"/>
                </a:solidFill>
                <a:effectLst/>
                <a:latin typeface="Times New Roman" panose="02020603050405020304" pitchFamily="18" charset="0"/>
                <a:ea typeface="+mn-ea"/>
                <a:cs typeface="+mn-cs"/>
              </a:rPr>
              <a:t>d</a:t>
            </a:r>
            <a:r>
              <a:rPr lang="en-US" sz="1200" kern="1200" dirty="0">
                <a:solidFill>
                  <a:schemeClr val="tx1"/>
                </a:solidFill>
                <a:effectLst/>
                <a:latin typeface="Times New Roman" panose="02020603050405020304" pitchFamily="18" charset="0"/>
                <a:ea typeface="+mn-ea"/>
                <a:cs typeface="+mn-cs"/>
              </a:rPr>
              <a:t> = 25 KHz	modulation index </a:t>
            </a:r>
            <a:r>
              <a:rPr lang="en-US" sz="1200" i="1" kern="1200" dirty="0">
                <a:solidFill>
                  <a:schemeClr val="tx1"/>
                </a:solidFill>
                <a:effectLst/>
                <a:latin typeface="Times New Roman" panose="02020603050405020304" pitchFamily="18" charset="0"/>
                <a:ea typeface="+mn-ea"/>
                <a:cs typeface="+mn-cs"/>
              </a:rPr>
              <a:t>h</a:t>
            </a:r>
            <a:r>
              <a:rPr lang="en-US" sz="1200" kern="1200" dirty="0">
                <a:solidFill>
                  <a:schemeClr val="tx1"/>
                </a:solidFill>
                <a:effectLst/>
                <a:latin typeface="Times New Roman" panose="02020603050405020304" pitchFamily="18" charset="0"/>
                <a:ea typeface="+mn-ea"/>
                <a:cs typeface="+mn-cs"/>
              </a:rPr>
              <a:t> = 1	The length of PSDU is 100 byte </a:t>
            </a:r>
          </a:p>
          <a:p>
            <a:pPr marL="171450" indent="-171450">
              <a:buFontTx/>
              <a:buChar char="-"/>
            </a:pP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18</a:t>
            </a:fld>
            <a:endParaRPr lang="en-US" altLang="en-US"/>
          </a:p>
        </p:txBody>
      </p:sp>
    </p:spTree>
    <p:extLst>
      <p:ext uri="{BB962C8B-B14F-4D97-AF65-F5344CB8AC3E}">
        <p14:creationId xmlns:p14="http://schemas.microsoft.com/office/powerpoint/2010/main" val="10291344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r>
              <a:rPr lang="en-US" sz="1200" b="0" i="0" u="none" strike="noStrike" kern="1200" baseline="0" dirty="0">
                <a:solidFill>
                  <a:schemeClr val="tx1"/>
                </a:solidFill>
                <a:latin typeface="Times New Roman" panose="02020603050405020304" pitchFamily="18" charset="0"/>
                <a:ea typeface="+mn-ea"/>
                <a:cs typeface="+mn-cs"/>
              </a:rPr>
              <a:t>For spreading</a:t>
            </a:r>
            <a:endParaRPr lang="en-US" altLang="ko-KR" sz="1800"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19</a:t>
            </a:fld>
            <a:endParaRPr lang="en-US" altLang="en-US"/>
          </a:p>
        </p:txBody>
      </p:sp>
    </p:spTree>
    <p:extLst>
      <p:ext uri="{BB962C8B-B14F-4D97-AF65-F5344CB8AC3E}">
        <p14:creationId xmlns:p14="http://schemas.microsoft.com/office/powerpoint/2010/main" val="2590435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2</a:t>
            </a:fld>
            <a:endParaRPr lang="en-US" altLang="en-US"/>
          </a:p>
        </p:txBody>
      </p:sp>
    </p:spTree>
    <p:extLst>
      <p:ext uri="{BB962C8B-B14F-4D97-AF65-F5344CB8AC3E}">
        <p14:creationId xmlns:p14="http://schemas.microsoft.com/office/powerpoint/2010/main" val="6028657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Times New Roman" panose="02020603050405020304" pitchFamily="18" charset="0"/>
                <a:ea typeface="+mn-ea"/>
                <a:cs typeface="+mn-cs"/>
              </a:rPr>
              <a:t>- </a:t>
            </a:r>
            <a:r>
              <a:rPr lang="en-US" sz="1200" kern="1200" dirty="0">
                <a:solidFill>
                  <a:schemeClr val="tx1"/>
                </a:solidFill>
                <a:effectLst/>
                <a:latin typeface="Times New Roman" panose="02020603050405020304" pitchFamily="18" charset="0"/>
                <a:ea typeface="+mn-ea"/>
                <a:cs typeface="+mn-cs"/>
              </a:rPr>
              <a:t>PHR+PSDU error rate &amp; PMR performance  </a:t>
            </a:r>
            <a:endParaRPr lang="en-US" sz="1200" b="0" i="0" u="none" strike="noStrike" kern="1200" baseline="0" dirty="0">
              <a:solidFill>
                <a:schemeClr val="tx1"/>
              </a:solidFill>
              <a:latin typeface="Times New Roman" panose="02020603050405020304" pitchFamily="18" charset="0"/>
              <a:ea typeface="+mn-ea"/>
              <a:cs typeface="+mn-cs"/>
            </a:endParaRPr>
          </a:p>
          <a:p>
            <a:r>
              <a:rPr lang="en-US" sz="1200" b="0" i="0" u="none" strike="noStrike" kern="1200" baseline="0" dirty="0">
                <a:solidFill>
                  <a:schemeClr val="tx1"/>
                </a:solidFill>
                <a:latin typeface="Times New Roman" panose="02020603050405020304" pitchFamily="18" charset="0"/>
                <a:ea typeface="+mn-ea"/>
                <a:cs typeface="+mn-cs"/>
              </a:rPr>
              <a:t>- PER &amp; PMR with different spreading factors (SF)</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20</a:t>
            </a:fld>
            <a:endParaRPr lang="en-US" altLang="en-US"/>
          </a:p>
        </p:txBody>
      </p:sp>
    </p:spTree>
    <p:extLst>
      <p:ext uri="{BB962C8B-B14F-4D97-AF65-F5344CB8AC3E}">
        <p14:creationId xmlns:p14="http://schemas.microsoft.com/office/powerpoint/2010/main" val="315316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b="0" i="0" u="none" strike="noStrike" kern="1200" baseline="0" dirty="0">
                <a:solidFill>
                  <a:schemeClr val="tx1"/>
                </a:solidFill>
                <a:latin typeface="Times New Roman" panose="02020603050405020304" pitchFamily="18" charset="0"/>
                <a:ea typeface="+mn-ea"/>
                <a:cs typeface="+mn-cs"/>
              </a:rPr>
              <a:t>The functional block diagram is provided as a reference for specifying the GFSK PHY modulation and spreading functions</a:t>
            </a:r>
          </a:p>
          <a:p>
            <a:pPr marL="171450" indent="-171450">
              <a:buFontTx/>
              <a:buChar char="-"/>
            </a:pPr>
            <a:r>
              <a:rPr lang="en-US" sz="1200" kern="1200" dirty="0">
                <a:solidFill>
                  <a:schemeClr val="tx1"/>
                </a:solidFill>
                <a:effectLst/>
                <a:latin typeface="Times New Roman" panose="02020603050405020304" pitchFamily="18" charset="0"/>
                <a:ea typeface="+mn-ea"/>
                <a:cs typeface="+mn-cs"/>
              </a:rPr>
              <a:t>For 4-level FSK/GFSK modulation, two bits shall be mapped to each symbol</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21</a:t>
            </a:fld>
            <a:endParaRPr lang="en-US" altLang="en-US"/>
          </a:p>
        </p:txBody>
      </p:sp>
    </p:spTree>
    <p:extLst>
      <p:ext uri="{BB962C8B-B14F-4D97-AF65-F5344CB8AC3E}">
        <p14:creationId xmlns:p14="http://schemas.microsoft.com/office/powerpoint/2010/main" val="3055152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 Narrowband systems are defined as having less than 25 kHz bandwidth </a:t>
            </a:r>
            <a:r>
              <a:rPr lang="en-US" b="1" dirty="0"/>
              <a:t>and provide an excellent link budget due to low in-band receive noise (narrow receive filters remove most of the noise), </a:t>
            </a:r>
            <a:r>
              <a:rPr lang="en-US" sz="1200" b="0" i="0" u="none" strike="noStrike" kern="1200" baseline="0" dirty="0">
                <a:solidFill>
                  <a:schemeClr val="tx1"/>
                </a:solidFill>
                <a:latin typeface="Times New Roman" panose="02020603050405020304" pitchFamily="18" charset="0"/>
                <a:ea typeface="+mn-ea"/>
                <a:cs typeface="+mn-cs"/>
              </a:rPr>
              <a:t>12.5-kHz channel</a:t>
            </a:r>
          </a:p>
          <a:p>
            <a:r>
              <a:rPr lang="en-US" sz="1200" b="0" i="0" u="none" strike="noStrike" kern="1200" baseline="0" dirty="0">
                <a:solidFill>
                  <a:schemeClr val="tx1"/>
                </a:solidFill>
                <a:latin typeface="Times New Roman" panose="02020603050405020304" pitchFamily="18" charset="0"/>
                <a:ea typeface="+mn-ea"/>
                <a:cs typeface="+mn-cs"/>
              </a:rPr>
              <a:t>spacing is commonly used</a:t>
            </a:r>
          </a:p>
          <a:p>
            <a:pPr marL="171450" marR="0" indent="-171450" algn="l" defTabSz="933450" rtl="0" eaLnBrk="0" fontAlgn="base" latinLnBrk="0" hangingPunct="0">
              <a:lnSpc>
                <a:spcPct val="100000"/>
              </a:lnSpc>
              <a:spcBef>
                <a:spcPct val="30000"/>
              </a:spcBef>
              <a:spcAft>
                <a:spcPct val="0"/>
              </a:spcAft>
              <a:buClrTx/>
              <a:buSzTx/>
              <a:buFontTx/>
              <a:buChar char="-"/>
              <a:tabLst/>
              <a:defRPr/>
            </a:pPr>
            <a:r>
              <a:rPr lang="en-US" sz="1200" b="0" i="0" u="none" strike="noStrike" kern="1200" baseline="0" dirty="0">
                <a:solidFill>
                  <a:schemeClr val="tx1"/>
                </a:solidFill>
                <a:latin typeface="Times New Roman" panose="02020603050405020304" pitchFamily="18" charset="0"/>
                <a:ea typeface="+mn-ea"/>
                <a:cs typeface="+mn-cs"/>
              </a:rPr>
              <a:t>Narrowband technique for long range and reasonably low date rate is widely accepted by the industry since it gives the </a:t>
            </a:r>
            <a:r>
              <a:rPr lang="en-US" sz="1200" b="1" i="0" u="none" strike="noStrike" kern="1200" baseline="0" dirty="0">
                <a:solidFill>
                  <a:schemeClr val="tx1"/>
                </a:solidFill>
                <a:latin typeface="Times New Roman" panose="02020603050405020304" pitchFamily="18" charset="0"/>
                <a:ea typeface="+mn-ea"/>
                <a:cs typeface="+mn-cs"/>
              </a:rPr>
              <a:t>optimum tradeoff between range and the transmission time </a:t>
            </a:r>
            <a:r>
              <a:rPr lang="en-US" sz="1200" b="0" i="0" u="none" strike="noStrike" kern="1200" baseline="0" dirty="0">
                <a:solidFill>
                  <a:schemeClr val="tx1"/>
                </a:solidFill>
                <a:latin typeface="Times New Roman" panose="02020603050405020304" pitchFamily="18" charset="0"/>
                <a:ea typeface="+mn-ea"/>
                <a:cs typeface="+mn-cs"/>
              </a:rPr>
              <a:t>and</a:t>
            </a:r>
            <a:r>
              <a:rPr lang="en-US" sz="1200" b="1" i="0" u="none" strike="noStrike" kern="1200" baseline="0" dirty="0">
                <a:solidFill>
                  <a:schemeClr val="tx1"/>
                </a:solidFill>
                <a:latin typeface="Times New Roman" panose="02020603050405020304" pitchFamily="18" charset="0"/>
                <a:ea typeface="+mn-ea"/>
                <a:cs typeface="+mn-cs"/>
              </a:rPr>
              <a:t> Optimize spectrum efficiency.</a:t>
            </a:r>
          </a:p>
          <a:p>
            <a:r>
              <a:rPr lang="en-US" sz="1200" b="0" i="0" u="none" strike="noStrike" kern="1200" baseline="0" dirty="0">
                <a:solidFill>
                  <a:schemeClr val="tx1"/>
                </a:solidFill>
                <a:latin typeface="Times New Roman" panose="02020603050405020304" pitchFamily="18" charset="0"/>
                <a:ea typeface="+mn-ea"/>
                <a:cs typeface="+mn-cs"/>
              </a:rPr>
              <a:t>- The bandwidth used is big and the data rate low (i.e. time on-air is long), there is a high probability of collision with many narrowband interferers</a:t>
            </a:r>
            <a:endParaRPr lang="en-US"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3</a:t>
            </a:fld>
            <a:endParaRPr lang="en-US" altLang="en-US"/>
          </a:p>
        </p:txBody>
      </p:sp>
    </p:spTree>
    <p:extLst>
      <p:ext uri="{BB962C8B-B14F-4D97-AF65-F5344CB8AC3E}">
        <p14:creationId xmlns:p14="http://schemas.microsoft.com/office/powerpoint/2010/main" val="2591133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 Narrowband systems are defined as having less than 25 kHz bandwidth </a:t>
            </a:r>
            <a:r>
              <a:rPr lang="en-US" b="1" dirty="0"/>
              <a:t>and provide an excellent link budget due to low in-band receive noise (narrow receive filters remove most of the noise), </a:t>
            </a:r>
            <a:r>
              <a:rPr lang="en-US" sz="1200" b="0" i="0" u="none" strike="noStrike" kern="1200" baseline="0" dirty="0">
                <a:solidFill>
                  <a:schemeClr val="tx1"/>
                </a:solidFill>
                <a:latin typeface="Times New Roman" panose="02020603050405020304" pitchFamily="18" charset="0"/>
                <a:ea typeface="+mn-ea"/>
                <a:cs typeface="+mn-cs"/>
              </a:rPr>
              <a:t>12.5-kHz channel</a:t>
            </a:r>
          </a:p>
          <a:p>
            <a:r>
              <a:rPr lang="en-US" sz="1200" b="0" i="0" u="none" strike="noStrike" kern="1200" baseline="0" dirty="0">
                <a:solidFill>
                  <a:schemeClr val="tx1"/>
                </a:solidFill>
                <a:latin typeface="Times New Roman" panose="02020603050405020304" pitchFamily="18" charset="0"/>
                <a:ea typeface="+mn-ea"/>
                <a:cs typeface="+mn-cs"/>
              </a:rPr>
              <a:t>spacing is commonly used</a:t>
            </a:r>
          </a:p>
          <a:p>
            <a:pPr marL="171450" marR="0" indent="-171450" algn="l" defTabSz="933450" rtl="0" eaLnBrk="0" fontAlgn="base" latinLnBrk="0" hangingPunct="0">
              <a:lnSpc>
                <a:spcPct val="100000"/>
              </a:lnSpc>
              <a:spcBef>
                <a:spcPct val="30000"/>
              </a:spcBef>
              <a:spcAft>
                <a:spcPct val="0"/>
              </a:spcAft>
              <a:buClrTx/>
              <a:buSzTx/>
              <a:buFontTx/>
              <a:buChar char="-"/>
              <a:tabLst/>
              <a:defRPr/>
            </a:pPr>
            <a:r>
              <a:rPr lang="en-US" sz="1200" b="0" i="0" u="none" strike="noStrike" kern="1200" baseline="0" dirty="0">
                <a:solidFill>
                  <a:schemeClr val="tx1"/>
                </a:solidFill>
                <a:latin typeface="Times New Roman" panose="02020603050405020304" pitchFamily="18" charset="0"/>
                <a:ea typeface="+mn-ea"/>
                <a:cs typeface="+mn-cs"/>
              </a:rPr>
              <a:t>Narrowband technique for long range and reasonably low date rate is widely accepted by the industry since it gives the </a:t>
            </a:r>
            <a:r>
              <a:rPr lang="en-US" sz="1200" b="1" i="0" u="none" strike="noStrike" kern="1200" baseline="0" dirty="0">
                <a:solidFill>
                  <a:schemeClr val="tx1"/>
                </a:solidFill>
                <a:latin typeface="Times New Roman" panose="02020603050405020304" pitchFamily="18" charset="0"/>
                <a:ea typeface="+mn-ea"/>
                <a:cs typeface="+mn-cs"/>
              </a:rPr>
              <a:t>optimum tradeoff between range and the transmission time </a:t>
            </a:r>
            <a:r>
              <a:rPr lang="en-US" sz="1200" b="0" i="0" u="none" strike="noStrike" kern="1200" baseline="0" dirty="0">
                <a:solidFill>
                  <a:schemeClr val="tx1"/>
                </a:solidFill>
                <a:latin typeface="Times New Roman" panose="02020603050405020304" pitchFamily="18" charset="0"/>
                <a:ea typeface="+mn-ea"/>
                <a:cs typeface="+mn-cs"/>
              </a:rPr>
              <a:t>and</a:t>
            </a:r>
            <a:r>
              <a:rPr lang="en-US" sz="1200" b="1" i="0" u="none" strike="noStrike" kern="1200" baseline="0" dirty="0">
                <a:solidFill>
                  <a:schemeClr val="tx1"/>
                </a:solidFill>
                <a:latin typeface="Times New Roman" panose="02020603050405020304" pitchFamily="18" charset="0"/>
                <a:ea typeface="+mn-ea"/>
                <a:cs typeface="+mn-cs"/>
              </a:rPr>
              <a:t> Optimize spectrum efficiency.</a:t>
            </a:r>
          </a:p>
          <a:p>
            <a:r>
              <a:rPr lang="en-US" sz="1200" b="0" i="0" u="none" strike="noStrike" kern="1200" baseline="0" dirty="0">
                <a:solidFill>
                  <a:schemeClr val="tx1"/>
                </a:solidFill>
                <a:latin typeface="Times New Roman" panose="02020603050405020304" pitchFamily="18" charset="0"/>
                <a:ea typeface="+mn-ea"/>
                <a:cs typeface="+mn-cs"/>
              </a:rPr>
              <a:t>- The bandwidth used is big and the data rate low (i.e. time on-air is long), there is a high probability of collision with many narrowband interferers</a:t>
            </a:r>
            <a:endParaRPr lang="en-US"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4</a:t>
            </a:fld>
            <a:endParaRPr lang="en-US" altLang="en-US"/>
          </a:p>
        </p:txBody>
      </p:sp>
    </p:spTree>
    <p:extLst>
      <p:ext uri="{BB962C8B-B14F-4D97-AF65-F5344CB8AC3E}">
        <p14:creationId xmlns:p14="http://schemas.microsoft.com/office/powerpoint/2010/main" val="1599716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 Narrowband systems are defined as having less than 25 kHz bandwidth </a:t>
            </a:r>
            <a:r>
              <a:rPr lang="en-US" b="1" dirty="0"/>
              <a:t>and provide an excellent link budget due to low in-band receive noise (narrow receive filters remove most of the noise), </a:t>
            </a:r>
            <a:r>
              <a:rPr lang="en-US" sz="1200" b="0" i="0" u="none" strike="noStrike" kern="1200" baseline="0" dirty="0">
                <a:solidFill>
                  <a:schemeClr val="tx1"/>
                </a:solidFill>
                <a:latin typeface="Times New Roman" panose="02020603050405020304" pitchFamily="18" charset="0"/>
                <a:ea typeface="+mn-ea"/>
                <a:cs typeface="+mn-cs"/>
              </a:rPr>
              <a:t>12.5-kHz channel</a:t>
            </a:r>
          </a:p>
          <a:p>
            <a:r>
              <a:rPr lang="en-US" sz="1200" b="0" i="0" u="none" strike="noStrike" kern="1200" baseline="0" dirty="0">
                <a:solidFill>
                  <a:schemeClr val="tx1"/>
                </a:solidFill>
                <a:latin typeface="Times New Roman" panose="02020603050405020304" pitchFamily="18" charset="0"/>
                <a:ea typeface="+mn-ea"/>
                <a:cs typeface="+mn-cs"/>
              </a:rPr>
              <a:t>spacing is commonly used</a:t>
            </a:r>
          </a:p>
          <a:p>
            <a:pPr marL="171450" marR="0" indent="-171450" algn="l" defTabSz="933450" rtl="0" eaLnBrk="0" fontAlgn="base" latinLnBrk="0" hangingPunct="0">
              <a:lnSpc>
                <a:spcPct val="100000"/>
              </a:lnSpc>
              <a:spcBef>
                <a:spcPct val="30000"/>
              </a:spcBef>
              <a:spcAft>
                <a:spcPct val="0"/>
              </a:spcAft>
              <a:buClrTx/>
              <a:buSzTx/>
              <a:buFontTx/>
              <a:buChar char="-"/>
              <a:tabLst/>
              <a:defRPr/>
            </a:pPr>
            <a:r>
              <a:rPr lang="en-US" sz="1200" b="0" i="0" u="none" strike="noStrike" kern="1200" baseline="0" dirty="0">
                <a:solidFill>
                  <a:schemeClr val="tx1"/>
                </a:solidFill>
                <a:latin typeface="Times New Roman" panose="02020603050405020304" pitchFamily="18" charset="0"/>
                <a:ea typeface="+mn-ea"/>
                <a:cs typeface="+mn-cs"/>
              </a:rPr>
              <a:t>Narrowband technique for long range and reasonably low date rate is widely accepted by the industry since it gives the </a:t>
            </a:r>
            <a:r>
              <a:rPr lang="en-US" sz="1200" b="1" i="0" u="none" strike="noStrike" kern="1200" baseline="0" dirty="0">
                <a:solidFill>
                  <a:schemeClr val="tx1"/>
                </a:solidFill>
                <a:latin typeface="Times New Roman" panose="02020603050405020304" pitchFamily="18" charset="0"/>
                <a:ea typeface="+mn-ea"/>
                <a:cs typeface="+mn-cs"/>
              </a:rPr>
              <a:t>optimum tradeoff between range and the transmission time </a:t>
            </a:r>
            <a:r>
              <a:rPr lang="en-US" sz="1200" b="0" i="0" u="none" strike="noStrike" kern="1200" baseline="0" dirty="0">
                <a:solidFill>
                  <a:schemeClr val="tx1"/>
                </a:solidFill>
                <a:latin typeface="Times New Roman" panose="02020603050405020304" pitchFamily="18" charset="0"/>
                <a:ea typeface="+mn-ea"/>
                <a:cs typeface="+mn-cs"/>
              </a:rPr>
              <a:t>and</a:t>
            </a:r>
            <a:r>
              <a:rPr lang="en-US" sz="1200" b="1" i="0" u="none" strike="noStrike" kern="1200" baseline="0" dirty="0">
                <a:solidFill>
                  <a:schemeClr val="tx1"/>
                </a:solidFill>
                <a:latin typeface="Times New Roman" panose="02020603050405020304" pitchFamily="18" charset="0"/>
                <a:ea typeface="+mn-ea"/>
                <a:cs typeface="+mn-cs"/>
              </a:rPr>
              <a:t> Optimize spectrum efficiency.</a:t>
            </a:r>
          </a:p>
          <a:p>
            <a:r>
              <a:rPr lang="en-US" sz="1200" b="0" i="0" u="none" strike="noStrike" kern="1200" baseline="0" dirty="0">
                <a:solidFill>
                  <a:schemeClr val="tx1"/>
                </a:solidFill>
                <a:latin typeface="Times New Roman" panose="02020603050405020304" pitchFamily="18" charset="0"/>
                <a:ea typeface="+mn-ea"/>
                <a:cs typeface="+mn-cs"/>
              </a:rPr>
              <a:t>- The bandwidth used is big and the data rate low (i.e. time on-air is long), there is a high probability of collision with many narrowband interferers</a:t>
            </a:r>
            <a:endParaRPr lang="en-US"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5</a:t>
            </a:fld>
            <a:endParaRPr lang="en-US" altLang="en-US"/>
          </a:p>
        </p:txBody>
      </p:sp>
    </p:spTree>
    <p:extLst>
      <p:ext uri="{BB962C8B-B14F-4D97-AF65-F5344CB8AC3E}">
        <p14:creationId xmlns:p14="http://schemas.microsoft.com/office/powerpoint/2010/main" val="1380759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b="0" i="0" u="none" strike="noStrike" kern="1200" baseline="0" dirty="0">
                <a:solidFill>
                  <a:schemeClr val="tx1"/>
                </a:solidFill>
                <a:latin typeface="Times New Roman" panose="02020603050405020304" pitchFamily="18" charset="0"/>
                <a:ea typeface="+mn-ea"/>
                <a:cs typeface="+mn-cs"/>
              </a:rPr>
              <a:t>The drawback of a narrowband system has traditionally been the </a:t>
            </a:r>
            <a:r>
              <a:rPr lang="en-US" sz="1200" b="1" i="0" u="none" strike="noStrike" kern="1200" baseline="0" dirty="0">
                <a:solidFill>
                  <a:schemeClr val="tx1"/>
                </a:solidFill>
                <a:latin typeface="Times New Roman" panose="02020603050405020304" pitchFamily="18" charset="0"/>
                <a:ea typeface="+mn-ea"/>
                <a:cs typeface="+mn-cs"/>
              </a:rPr>
              <a:t>higher requirements on the RF crystal</a:t>
            </a:r>
            <a:r>
              <a:rPr lang="en-US" sz="1200" b="0" i="0" u="none" strike="noStrike" kern="1200" baseline="0" dirty="0">
                <a:solidFill>
                  <a:schemeClr val="tx1"/>
                </a:solidFill>
                <a:latin typeface="Times New Roman" panose="02020603050405020304" pitchFamily="18" charset="0"/>
                <a:ea typeface="+mn-ea"/>
                <a:cs typeface="+mn-cs"/>
              </a:rPr>
              <a:t>. A frequency error on the RF crystal leads to an offset on the programmed RF frequency. If the offset gets too big, the signal will fall outside the channel, and be filtered out by the strong receive filters</a:t>
            </a:r>
          </a:p>
          <a:p>
            <a:r>
              <a:rPr lang="en-US" sz="1200" b="0" i="0" u="none" strike="noStrike" kern="1200" baseline="0" dirty="0">
                <a:solidFill>
                  <a:schemeClr val="tx1"/>
                </a:solidFill>
                <a:latin typeface="Times New Roman" panose="02020603050405020304" pitchFamily="18" charset="0"/>
                <a:ea typeface="+mn-ea"/>
                <a:cs typeface="+mn-cs"/>
              </a:rPr>
              <a:t>-    Legacy narrowband systems typically use </a:t>
            </a:r>
            <a:r>
              <a:rPr lang="en-US" sz="1200" b="1" i="0" u="none" strike="noStrike" kern="1200" baseline="0" dirty="0">
                <a:solidFill>
                  <a:schemeClr val="tx1"/>
                </a:solidFill>
                <a:latin typeface="Times New Roman" panose="02020603050405020304" pitchFamily="18" charset="0"/>
                <a:ea typeface="+mn-ea"/>
                <a:cs typeface="+mn-cs"/>
              </a:rPr>
              <a:t>temperature-controlled oscillators (TCXOs). These have been more expensive </a:t>
            </a:r>
            <a:r>
              <a:rPr lang="en-US" sz="1200" b="0" i="0" u="none" strike="noStrike" kern="1200" baseline="0" dirty="0">
                <a:solidFill>
                  <a:schemeClr val="tx1"/>
                </a:solidFill>
                <a:latin typeface="Times New Roman" panose="02020603050405020304" pitchFamily="18" charset="0"/>
                <a:ea typeface="+mn-ea"/>
                <a:cs typeface="+mn-cs"/>
              </a:rPr>
              <a:t>than standard crystals, but the difference has been drastically reduced</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6</a:t>
            </a:fld>
            <a:endParaRPr lang="en-US" altLang="en-US"/>
          </a:p>
        </p:txBody>
      </p:sp>
    </p:spTree>
    <p:extLst>
      <p:ext uri="{BB962C8B-B14F-4D97-AF65-F5344CB8AC3E}">
        <p14:creationId xmlns:p14="http://schemas.microsoft.com/office/powerpoint/2010/main" val="1931284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b="0" i="0" u="none" strike="noStrike" kern="1200" baseline="0" dirty="0">
                <a:solidFill>
                  <a:schemeClr val="tx1"/>
                </a:solidFill>
                <a:latin typeface="Times New Roman" panose="02020603050405020304" pitchFamily="18" charset="0"/>
                <a:ea typeface="+mn-ea"/>
                <a:cs typeface="+mn-cs"/>
              </a:rPr>
              <a:t>The drawback of a narrowband system has traditionally been the </a:t>
            </a:r>
            <a:r>
              <a:rPr lang="en-US" sz="1200" b="1" i="0" u="none" strike="noStrike" kern="1200" baseline="0" dirty="0">
                <a:solidFill>
                  <a:schemeClr val="tx1"/>
                </a:solidFill>
                <a:latin typeface="Times New Roman" panose="02020603050405020304" pitchFamily="18" charset="0"/>
                <a:ea typeface="+mn-ea"/>
                <a:cs typeface="+mn-cs"/>
              </a:rPr>
              <a:t>higher requirements on the RF crystal</a:t>
            </a:r>
            <a:r>
              <a:rPr lang="en-US" sz="1200" b="0" i="0" u="none" strike="noStrike" kern="1200" baseline="0" dirty="0">
                <a:solidFill>
                  <a:schemeClr val="tx1"/>
                </a:solidFill>
                <a:latin typeface="Times New Roman" panose="02020603050405020304" pitchFamily="18" charset="0"/>
                <a:ea typeface="+mn-ea"/>
                <a:cs typeface="+mn-cs"/>
              </a:rPr>
              <a:t>. A frequency error on the RF crystal leads to an offset on the programmed RF frequency. If the offset gets too big, the signal will fall outside the channel, and be filtered out by the strong receive filters</a:t>
            </a:r>
          </a:p>
          <a:p>
            <a:r>
              <a:rPr lang="en-US" sz="1200" b="0" i="0" u="none" strike="noStrike" kern="1200" baseline="0" dirty="0">
                <a:solidFill>
                  <a:schemeClr val="tx1"/>
                </a:solidFill>
                <a:latin typeface="Times New Roman" panose="02020603050405020304" pitchFamily="18" charset="0"/>
                <a:ea typeface="+mn-ea"/>
                <a:cs typeface="+mn-cs"/>
              </a:rPr>
              <a:t>-    Legacy narrowband systems typically use </a:t>
            </a:r>
            <a:r>
              <a:rPr lang="en-US" sz="1200" b="1" i="0" u="none" strike="noStrike" kern="1200" baseline="0" dirty="0">
                <a:solidFill>
                  <a:schemeClr val="tx1"/>
                </a:solidFill>
                <a:latin typeface="Times New Roman" panose="02020603050405020304" pitchFamily="18" charset="0"/>
                <a:ea typeface="+mn-ea"/>
                <a:cs typeface="+mn-cs"/>
              </a:rPr>
              <a:t>temperature-controlled oscillators (TCXOs). These have been more expensive </a:t>
            </a:r>
            <a:r>
              <a:rPr lang="en-US" sz="1200" b="0" i="0" u="none" strike="noStrike" kern="1200" baseline="0" dirty="0">
                <a:solidFill>
                  <a:schemeClr val="tx1"/>
                </a:solidFill>
                <a:latin typeface="Times New Roman" panose="02020603050405020304" pitchFamily="18" charset="0"/>
                <a:ea typeface="+mn-ea"/>
                <a:cs typeface="+mn-cs"/>
              </a:rPr>
              <a:t>than standard crystals, but the difference has been drastically reduced</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7</a:t>
            </a:fld>
            <a:endParaRPr lang="en-US" altLang="en-US"/>
          </a:p>
        </p:txBody>
      </p:sp>
    </p:spTree>
    <p:extLst>
      <p:ext uri="{BB962C8B-B14F-4D97-AF65-F5344CB8AC3E}">
        <p14:creationId xmlns:p14="http://schemas.microsoft.com/office/powerpoint/2010/main" val="918346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b="0" i="0" u="none" strike="noStrike" kern="1200" baseline="0" dirty="0">
                <a:solidFill>
                  <a:schemeClr val="tx1"/>
                </a:solidFill>
                <a:latin typeface="Times New Roman" panose="02020603050405020304" pitchFamily="18" charset="0"/>
                <a:ea typeface="+mn-ea"/>
                <a:cs typeface="+mn-cs"/>
              </a:rPr>
              <a:t>The drawback of a narrowband system has traditionally been the </a:t>
            </a:r>
            <a:r>
              <a:rPr lang="en-US" sz="1200" b="1" i="0" u="none" strike="noStrike" kern="1200" baseline="0" dirty="0">
                <a:solidFill>
                  <a:schemeClr val="tx1"/>
                </a:solidFill>
                <a:latin typeface="Times New Roman" panose="02020603050405020304" pitchFamily="18" charset="0"/>
                <a:ea typeface="+mn-ea"/>
                <a:cs typeface="+mn-cs"/>
              </a:rPr>
              <a:t>higher requirements on the RF crystal</a:t>
            </a:r>
            <a:r>
              <a:rPr lang="en-US" sz="1200" b="0" i="0" u="none" strike="noStrike" kern="1200" baseline="0" dirty="0">
                <a:solidFill>
                  <a:schemeClr val="tx1"/>
                </a:solidFill>
                <a:latin typeface="Times New Roman" panose="02020603050405020304" pitchFamily="18" charset="0"/>
                <a:ea typeface="+mn-ea"/>
                <a:cs typeface="+mn-cs"/>
              </a:rPr>
              <a:t>. A frequency error on the RF crystal leads to an offset on the programmed RF frequency. If the offset gets too big, the signal will fall outside the channel, and be filtered out by the strong receive filters</a:t>
            </a:r>
          </a:p>
          <a:p>
            <a:r>
              <a:rPr lang="en-US" sz="1200" b="0" i="0" u="none" strike="noStrike" kern="1200" baseline="0" dirty="0">
                <a:solidFill>
                  <a:schemeClr val="tx1"/>
                </a:solidFill>
                <a:latin typeface="Times New Roman" panose="02020603050405020304" pitchFamily="18" charset="0"/>
                <a:ea typeface="+mn-ea"/>
                <a:cs typeface="+mn-cs"/>
              </a:rPr>
              <a:t>-    Legacy narrowband systems typically use </a:t>
            </a:r>
            <a:r>
              <a:rPr lang="en-US" sz="1200" b="1" i="0" u="none" strike="noStrike" kern="1200" baseline="0" dirty="0">
                <a:solidFill>
                  <a:schemeClr val="tx1"/>
                </a:solidFill>
                <a:latin typeface="Times New Roman" panose="02020603050405020304" pitchFamily="18" charset="0"/>
                <a:ea typeface="+mn-ea"/>
                <a:cs typeface="+mn-cs"/>
              </a:rPr>
              <a:t>temperature-controlled oscillators (TCXOs). These have been more expensive </a:t>
            </a:r>
            <a:r>
              <a:rPr lang="en-US" sz="1200" b="0" i="0" u="none" strike="noStrike" kern="1200" baseline="0" dirty="0">
                <a:solidFill>
                  <a:schemeClr val="tx1"/>
                </a:solidFill>
                <a:latin typeface="Times New Roman" panose="02020603050405020304" pitchFamily="18" charset="0"/>
                <a:ea typeface="+mn-ea"/>
                <a:cs typeface="+mn-cs"/>
              </a:rPr>
              <a:t>than standard crystals, but the difference has been drastically reduced</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8</a:t>
            </a:fld>
            <a:endParaRPr lang="en-US" altLang="en-US"/>
          </a:p>
        </p:txBody>
      </p:sp>
    </p:spTree>
    <p:extLst>
      <p:ext uri="{BB962C8B-B14F-4D97-AF65-F5344CB8AC3E}">
        <p14:creationId xmlns:p14="http://schemas.microsoft.com/office/powerpoint/2010/main" val="3397111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Times New Roman" panose="02020603050405020304" pitchFamily="18" charset="0"/>
                <a:ea typeface="+mn-ea"/>
                <a:cs typeface="+mn-cs"/>
              </a:rPr>
              <a:t>- 169-MHz wireless M-bus (</a:t>
            </a:r>
            <a:r>
              <a:rPr lang="en-US" sz="1200" b="0" i="0" u="none" strike="noStrike" kern="1200" baseline="0" dirty="0" err="1">
                <a:solidFill>
                  <a:schemeClr val="tx1"/>
                </a:solidFill>
                <a:latin typeface="Times New Roman" panose="02020603050405020304" pitchFamily="18" charset="0"/>
                <a:ea typeface="+mn-ea"/>
                <a:cs typeface="+mn-cs"/>
              </a:rPr>
              <a:t>wM</a:t>
            </a:r>
            <a:r>
              <a:rPr lang="en-US" sz="1200" b="0" i="0" u="none" strike="noStrike" kern="1200" baseline="0" dirty="0">
                <a:solidFill>
                  <a:schemeClr val="tx1"/>
                </a:solidFill>
                <a:latin typeface="Times New Roman" panose="02020603050405020304" pitchFamily="18" charset="0"/>
                <a:ea typeface="+mn-ea"/>
                <a:cs typeface="+mn-cs"/>
              </a:rPr>
              <a:t>-Bus) standard for metering applications in Europe. For </a:t>
            </a:r>
            <a:r>
              <a:rPr lang="en-US" sz="1200" b="0" i="0" u="none" strike="noStrike" kern="1200" baseline="0" dirty="0" err="1">
                <a:solidFill>
                  <a:schemeClr val="tx1"/>
                </a:solidFill>
                <a:latin typeface="Times New Roman" panose="02020603050405020304" pitchFamily="18" charset="0"/>
                <a:ea typeface="+mn-ea"/>
                <a:cs typeface="+mn-cs"/>
              </a:rPr>
              <a:t>wM</a:t>
            </a:r>
            <a:r>
              <a:rPr lang="en-US" sz="1200" b="0" i="0" u="none" strike="noStrike" kern="1200" baseline="0" dirty="0">
                <a:solidFill>
                  <a:schemeClr val="tx1"/>
                </a:solidFill>
                <a:latin typeface="Times New Roman" panose="02020603050405020304" pitchFamily="18" charset="0"/>
                <a:ea typeface="+mn-ea"/>
                <a:cs typeface="+mn-cs"/>
              </a:rPr>
              <a:t>-Bus, 169-MHz narrowband was chosen to get maximum range for water and gas meters to enable fixed network deployments with very few concentrators.</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9</a:t>
            </a:fld>
            <a:endParaRPr lang="en-US" altLang="en-US"/>
          </a:p>
        </p:txBody>
      </p:sp>
    </p:spTree>
    <p:extLst>
      <p:ext uri="{BB962C8B-B14F-4D97-AF65-F5344CB8AC3E}">
        <p14:creationId xmlns:p14="http://schemas.microsoft.com/office/powerpoint/2010/main" val="3863379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36A68397-A644-46A9-A400-16B4B149FB2D}" type="datetime1">
              <a:rPr lang="ko-KR" altLang="en-US" smtClean="0"/>
              <a:t>2018-09-08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F038FBD9-55FD-4E2E-80B9-52C25CB2EE19}" type="datetime1">
              <a:rPr lang="ko-KR" altLang="en-US" smtClean="0"/>
              <a:t>2018-09-08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37E7E230-3B33-42A0-B449-82241CEF651D}" type="datetime1">
              <a:rPr lang="ko-KR" altLang="en-US" smtClean="0"/>
              <a:t>2018-09-08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07124FC-B385-4F3C-9267-4FC5A0E7D705}" type="datetime1">
              <a:rPr lang="ko-KR" altLang="en-US" smtClean="0"/>
              <a:t>2018-09-08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62C20737-BB09-4276-9AD1-31590C64DD87}" type="datetime1">
              <a:rPr lang="ko-KR" altLang="en-US" smtClean="0"/>
              <a:t>2018-09-08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D17A1185-0A7D-4A1B-9C21-C6F9E307D1A7}" type="datetime1">
              <a:rPr lang="ko-KR" altLang="en-US" smtClean="0"/>
              <a:t>2018-09-08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17BCA3F2-E646-4D80-9FAC-F6A8A142DC79}" type="datetime1">
              <a:rPr lang="ko-KR" altLang="en-US" smtClean="0"/>
              <a:t>2018-09-08</a:t>
            </a:fld>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3B2B1E7A-D11C-4430-943B-635807EC993D}" type="datetime1">
              <a:rPr lang="ko-KR" altLang="en-US" smtClean="0"/>
              <a:t>2018-09-08</a:t>
            </a:fld>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64BE9917-950B-42E6-9894-57F841C5DE07}" type="datetime1">
              <a:rPr lang="ko-KR" altLang="en-US" smtClean="0"/>
              <a:t>2018-09-08</a:t>
            </a:fld>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9BE35F83-026D-4555-B76A-E28EA79F179A}" type="datetime1">
              <a:rPr lang="ko-KR" altLang="en-US" smtClean="0"/>
              <a:t>2018-09-08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5077E46-8AE1-43A5-92AE-8578F50E076B}" type="datetime1">
              <a:rPr lang="ko-KR" altLang="en-US" smtClean="0"/>
              <a:t>2018-09-08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fld id="{C359C6EE-ABBA-4237-80A2-EBA2992F5198}" type="datetime1">
              <a:rPr lang="ko-KR" altLang="en-US" smtClean="0"/>
              <a:t>2018-09-08</a:t>
            </a:fld>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Kookmin University</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802.15-17-0436-00-007a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fld id="{93B86383-17F2-45E2-9B47-5E098CA9ED36}" type="datetime1">
              <a:rPr lang="ko-KR" altLang="en-US" smtClean="0"/>
              <a:t>2018-09-08</a:t>
            </a:fld>
            <a:endParaRPr lang="en-US" altLang="en-US" dirty="0"/>
          </a:p>
        </p:txBody>
      </p:sp>
      <p:sp>
        <p:nvSpPr>
          <p:cNvPr id="5" name="Footer Placeholder 2"/>
          <p:cNvSpPr>
            <a:spLocks noGrp="1"/>
          </p:cNvSpPr>
          <p:nvPr>
            <p:ph type="ftr" sz="quarter" idx="11"/>
          </p:nvPr>
        </p:nvSpPr>
        <p:spPr/>
        <p:txBody>
          <a:bodyPr/>
          <a:lstStyle/>
          <a:p>
            <a:r>
              <a:rPr lang="en-US" altLang="en-US"/>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228600" y="838200"/>
            <a:ext cx="87630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802.15 Working Group for Low Power Wide Area Network (LPWAN)</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 </a:t>
            </a:r>
            <a:r>
              <a:rPr lang="en-US" altLang="en-US" sz="1600" dirty="0"/>
              <a:t>Proposal of  New Spectrum for </a:t>
            </a:r>
            <a:r>
              <a:rPr lang="en-US" altLang="ko-KR" sz="1600" dirty="0"/>
              <a:t>LECIM</a:t>
            </a:r>
            <a:r>
              <a:rPr lang="ko-KR" altLang="en-US" sz="1600" dirty="0"/>
              <a:t> </a:t>
            </a:r>
            <a:r>
              <a:rPr lang="en-US" altLang="ko-KR" sz="1600" dirty="0"/>
              <a:t>FSK extension </a:t>
            </a:r>
          </a:p>
          <a:p>
            <a:r>
              <a:rPr lang="en-US" altLang="en-US" sz="1600" b="1" dirty="0"/>
              <a:t>Date Submitted: </a:t>
            </a:r>
            <a:r>
              <a:rPr lang="en-US" altLang="en-US" sz="1600" dirty="0"/>
              <a:t>September, 2018	</a:t>
            </a:r>
          </a:p>
          <a:p>
            <a:r>
              <a:rPr lang="en-US" altLang="en-US" sz="1600" b="1" dirty="0"/>
              <a:t>Source:</a:t>
            </a:r>
            <a:r>
              <a:rPr lang="en-US" altLang="en-US" sz="1600" dirty="0"/>
              <a:t> Thang Nguyen, </a:t>
            </a:r>
            <a:r>
              <a:rPr lang="en-US" altLang="en-US" sz="1600" dirty="0" err="1"/>
              <a:t>Yeong</a:t>
            </a:r>
            <a:r>
              <a:rPr lang="en-US" altLang="en-US" sz="1600" dirty="0"/>
              <a:t> Min Jang, </a:t>
            </a:r>
            <a:r>
              <a:rPr lang="en-US" altLang="en-US" sz="1600" dirty="0" err="1"/>
              <a:t>Sangsung</a:t>
            </a:r>
            <a:r>
              <a:rPr lang="en-US" altLang="en-US" sz="1600" dirty="0"/>
              <a:t> Choi*	</a:t>
            </a:r>
          </a:p>
          <a:p>
            <a:r>
              <a:rPr lang="en-US" altLang="en-US" sz="1600" dirty="0"/>
              <a:t>              Company: </a:t>
            </a:r>
            <a:r>
              <a:rPr lang="en-US" altLang="en-US" sz="1600" dirty="0" err="1"/>
              <a:t>Kookmin</a:t>
            </a:r>
            <a:r>
              <a:rPr lang="en-US" altLang="en-US" sz="1600" dirty="0"/>
              <a:t> University, </a:t>
            </a:r>
            <a:r>
              <a:rPr lang="en-US" altLang="en-US" sz="1600" dirty="0" err="1"/>
              <a:t>Woosong</a:t>
            </a:r>
            <a:r>
              <a:rPr lang="en-US" altLang="en-US" sz="1600" dirty="0"/>
              <a:t> University*</a:t>
            </a:r>
          </a:p>
          <a:p>
            <a:r>
              <a:rPr lang="en-US" altLang="en-US" sz="1600" b="1" dirty="0"/>
              <a:t>Address</a:t>
            </a:r>
          </a:p>
          <a:p>
            <a:r>
              <a:rPr lang="en-US" altLang="en-US" sz="1600" dirty="0"/>
              <a:t>Voice: +82-2-910-5068</a:t>
            </a:r>
          </a:p>
          <a:p>
            <a:r>
              <a:rPr lang="en-US" altLang="en-US" sz="1600" dirty="0"/>
              <a:t>FAX: +82-2-910-4449</a:t>
            </a:r>
          </a:p>
          <a:p>
            <a:r>
              <a:rPr lang="en-US" altLang="en-US" sz="1600" dirty="0"/>
              <a:t>E-Mail: yjang@kookmin.ac.kr	</a:t>
            </a:r>
          </a:p>
          <a:p>
            <a:pPr>
              <a:spcBef>
                <a:spcPts val="600"/>
              </a:spcBef>
              <a:spcAft>
                <a:spcPts val="600"/>
              </a:spcAft>
            </a:pPr>
            <a:r>
              <a:rPr lang="en-US" altLang="en-US" sz="1600" b="1" dirty="0"/>
              <a:t>Re:[]</a:t>
            </a:r>
            <a:endParaRPr lang="en-US" altLang="en-US" sz="1600" dirty="0"/>
          </a:p>
          <a:p>
            <a:pPr>
              <a:spcBef>
                <a:spcPts val="600"/>
              </a:spcBef>
              <a:spcAft>
                <a:spcPts val="600"/>
              </a:spcAft>
            </a:pPr>
            <a:r>
              <a:rPr lang="en-US" altLang="en-US" sz="1600" b="1" dirty="0"/>
              <a:t>Abstract: </a:t>
            </a:r>
            <a:r>
              <a:rPr lang="en-US" altLang="en-US" sz="1600" dirty="0"/>
              <a:t>Propose to add a lower data-rate and a narrow band FSK PHY for new spectrum in Korea</a:t>
            </a:r>
            <a:r>
              <a:rPr lang="en-US" altLang="en-US" sz="1600" b="1" dirty="0"/>
              <a:t> </a:t>
            </a:r>
          </a:p>
          <a:p>
            <a:pPr>
              <a:spcBef>
                <a:spcPts val="600"/>
              </a:spcBef>
              <a:spcAft>
                <a:spcPts val="600"/>
              </a:spcAft>
            </a:pPr>
            <a:r>
              <a:rPr lang="en-US" altLang="en-US" sz="1600" b="1" dirty="0"/>
              <a:t>Purpose: 	E</a:t>
            </a:r>
            <a:r>
              <a:rPr lang="en-US" altLang="en-US" sz="1600" dirty="0"/>
              <a:t>xtend the IEEE 802.15.4k standard</a:t>
            </a:r>
          </a:p>
          <a:p>
            <a:pPr algn="just"/>
            <a:r>
              <a:rPr lang="en-US" altLang="en-US" sz="1600" b="1" dirty="0">
                <a:solidFill>
                  <a:schemeClr val="tx2"/>
                </a:solidFill>
              </a:rPr>
              <a:t>Notice:</a:t>
            </a:r>
            <a:r>
              <a:rPr lang="en-US" altLang="en-US" sz="1600" dirty="0">
                <a:solidFill>
                  <a:schemeClr val="tx2"/>
                </a:solidFill>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802.15.	</a:t>
            </a:r>
          </a:p>
        </p:txBody>
      </p:sp>
    </p:spTree>
    <p:extLst>
      <p:ext uri="{BB962C8B-B14F-4D97-AF65-F5344CB8AC3E}">
        <p14:creationId xmlns:p14="http://schemas.microsoft.com/office/powerpoint/2010/main" val="2977287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Current Data-rates in FSK LECIM </a:t>
            </a:r>
          </a:p>
        </p:txBody>
      </p:sp>
      <p:sp>
        <p:nvSpPr>
          <p:cNvPr id="4" name="Datumsplatzhalter 3"/>
          <p:cNvSpPr>
            <a:spLocks noGrp="1"/>
          </p:cNvSpPr>
          <p:nvPr>
            <p:ph type="dt" sz="half" idx="10"/>
          </p:nvPr>
        </p:nvSpPr>
        <p:spPr>
          <a:xfrm>
            <a:off x="685800" y="378281"/>
            <a:ext cx="1600200" cy="215444"/>
          </a:xfrm>
        </p:spPr>
        <p:txBody>
          <a:bodyPr/>
          <a:lstStyle/>
          <a:p>
            <a:fld id="{6020B677-DA63-4FF2-BD75-A5127D1DB856}"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graphicFrame>
        <p:nvGraphicFramePr>
          <p:cNvPr id="10" name="표 9"/>
          <p:cNvGraphicFramePr>
            <a:graphicFrameLocks noGrp="1"/>
          </p:cNvGraphicFramePr>
          <p:nvPr>
            <p:extLst>
              <p:ext uri="{D42A27DB-BD31-4B8C-83A1-F6EECF244321}">
                <p14:modId xmlns:p14="http://schemas.microsoft.com/office/powerpoint/2010/main" val="3402520913"/>
              </p:ext>
            </p:extLst>
          </p:nvPr>
        </p:nvGraphicFramePr>
        <p:xfrm>
          <a:off x="1156217" y="3611880"/>
          <a:ext cx="7179130" cy="1950720"/>
        </p:xfrm>
        <a:graphic>
          <a:graphicData uri="http://schemas.openxmlformats.org/drawingml/2006/table">
            <a:tbl>
              <a:tblPr firstRow="1" bandRow="1">
                <a:tableStyleId>{21E4AEA4-8DFA-4A89-87EB-49C32662AFE0}</a:tableStyleId>
              </a:tblPr>
              <a:tblGrid>
                <a:gridCol w="1159331">
                  <a:extLst>
                    <a:ext uri="{9D8B030D-6E8A-4147-A177-3AD203B41FA5}">
                      <a16:colId xmlns:a16="http://schemas.microsoft.com/office/drawing/2014/main" val="20000"/>
                    </a:ext>
                  </a:extLst>
                </a:gridCol>
                <a:gridCol w="1712321">
                  <a:extLst>
                    <a:ext uri="{9D8B030D-6E8A-4147-A177-3AD203B41FA5}">
                      <a16:colId xmlns:a16="http://schemas.microsoft.com/office/drawing/2014/main" val="20001"/>
                    </a:ext>
                  </a:extLst>
                </a:gridCol>
                <a:gridCol w="1435826">
                  <a:extLst>
                    <a:ext uri="{9D8B030D-6E8A-4147-A177-3AD203B41FA5}">
                      <a16:colId xmlns:a16="http://schemas.microsoft.com/office/drawing/2014/main" val="20002"/>
                    </a:ext>
                  </a:extLst>
                </a:gridCol>
                <a:gridCol w="1423853">
                  <a:extLst>
                    <a:ext uri="{9D8B030D-6E8A-4147-A177-3AD203B41FA5}">
                      <a16:colId xmlns:a16="http://schemas.microsoft.com/office/drawing/2014/main" val="20003"/>
                    </a:ext>
                  </a:extLst>
                </a:gridCol>
                <a:gridCol w="1447799">
                  <a:extLst>
                    <a:ext uri="{9D8B030D-6E8A-4147-A177-3AD203B41FA5}">
                      <a16:colId xmlns:a16="http://schemas.microsoft.com/office/drawing/2014/main" val="20004"/>
                    </a:ext>
                  </a:extLst>
                </a:gridCol>
              </a:tblGrid>
              <a:tr h="221433">
                <a:tc>
                  <a:txBody>
                    <a:bodyPr/>
                    <a:lstStyle/>
                    <a:p>
                      <a:pPr algn="ctr" latinLnBrk="1"/>
                      <a:r>
                        <a:rPr lang="en-US" altLang="ko-KR" sz="1400" dirty="0"/>
                        <a:t>Frequency Band</a:t>
                      </a:r>
                      <a:endParaRPr lang="ko-KR" altLang="en-US" sz="1400" dirty="0"/>
                    </a:p>
                  </a:txBody>
                  <a:tcPr/>
                </a:tc>
                <a:tc>
                  <a:txBody>
                    <a:bodyPr/>
                    <a:lstStyle/>
                    <a:p>
                      <a:pPr algn="ctr" latinLnBrk="1"/>
                      <a:r>
                        <a:rPr lang="en-US" altLang="ko-KR" sz="1400" dirty="0"/>
                        <a:t>Parameter</a:t>
                      </a:r>
                      <a:endParaRPr lang="ko-KR" altLang="en-US" sz="1400" dirty="0"/>
                    </a:p>
                  </a:txBody>
                  <a:tcPr/>
                </a:tc>
                <a:tc>
                  <a:txBody>
                    <a:bodyPr/>
                    <a:lstStyle/>
                    <a:p>
                      <a:pPr algn="ctr" latinLnBrk="1"/>
                      <a:r>
                        <a:rPr lang="en-US" altLang="ko-KR" sz="1400" dirty="0"/>
                        <a:t>Operating Mode #1</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#2</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#3</a:t>
                      </a:r>
                      <a:endParaRPr lang="ko-KR" altLang="en-US" sz="1400" dirty="0"/>
                    </a:p>
                  </a:txBody>
                  <a:tcPr/>
                </a:tc>
                <a:extLst>
                  <a:ext uri="{0D108BD9-81ED-4DB2-BD59-A6C34878D82A}">
                    <a16:rowId xmlns:a16="http://schemas.microsoft.com/office/drawing/2014/main" val="10000"/>
                  </a:ext>
                </a:extLst>
              </a:tr>
              <a:tr h="221433">
                <a:tc rowSpan="4">
                  <a:txBody>
                    <a:bodyPr/>
                    <a:lstStyle/>
                    <a:p>
                      <a:pPr algn="ctr" latinLnBrk="1"/>
                      <a:r>
                        <a:rPr lang="en-US" altLang="ko-KR" sz="1400" dirty="0"/>
                        <a:t>For all other bands</a:t>
                      </a:r>
                      <a:endParaRPr lang="ko-KR" altLang="en-US" sz="1400" dirty="0"/>
                    </a:p>
                  </a:txBody>
                  <a:tcPr anchor="ctr" anchorCtr="1"/>
                </a:tc>
                <a:tc>
                  <a:txBody>
                    <a:bodyPr/>
                    <a:lstStyle/>
                    <a:p>
                      <a:pPr algn="ctr" latinLnBrk="1"/>
                      <a:r>
                        <a:rPr lang="en-US" altLang="ko-KR" sz="1400" dirty="0"/>
                        <a:t>Data-rate </a:t>
                      </a:r>
                    </a:p>
                  </a:txBody>
                  <a:tcPr anchor="ctr" anchorCtr="1"/>
                </a:tc>
                <a:tc>
                  <a:txBody>
                    <a:bodyPr/>
                    <a:lstStyle/>
                    <a:p>
                      <a:pPr latinLnBrk="1"/>
                      <a:r>
                        <a:rPr lang="en-US" altLang="ko-KR" sz="1400" dirty="0"/>
                        <a:t>37.5kbps</a:t>
                      </a:r>
                      <a:endParaRPr lang="ko-KR" altLang="en-US" sz="1400" dirty="0"/>
                    </a:p>
                  </a:txBody>
                  <a:tcPr anchor="ctr" anchorCtr="1"/>
                </a:tc>
                <a:tc>
                  <a:txBody>
                    <a:bodyPr/>
                    <a:lstStyle/>
                    <a:p>
                      <a:pPr latinLnBrk="1"/>
                      <a:r>
                        <a:rPr lang="en-US" altLang="ko-KR" sz="1400" dirty="0"/>
                        <a:t>25kbps</a:t>
                      </a:r>
                      <a:endParaRPr lang="ko-KR" altLang="en-US" sz="1400" dirty="0"/>
                    </a:p>
                  </a:txBody>
                  <a:tcPr anchor="ctr" anchorCtr="1"/>
                </a:tc>
                <a:tc>
                  <a:txBody>
                    <a:bodyPr/>
                    <a:lstStyle/>
                    <a:p>
                      <a:pPr latinLnBrk="1"/>
                      <a:r>
                        <a:rPr lang="en-US" altLang="ko-KR" sz="1400" dirty="0"/>
                        <a:t>12.5kbps</a:t>
                      </a:r>
                      <a:endParaRPr lang="ko-KR" altLang="en-US" sz="1400" dirty="0"/>
                    </a:p>
                  </a:txBody>
                  <a:tcPr anchor="ctr" anchorCtr="1"/>
                </a:tc>
                <a:extLst>
                  <a:ext uri="{0D108BD9-81ED-4DB2-BD59-A6C34878D82A}">
                    <a16:rowId xmlns:a16="http://schemas.microsoft.com/office/drawing/2014/main" val="10001"/>
                  </a:ext>
                </a:extLst>
              </a:tr>
              <a:tr h="221433">
                <a:tc vMerge="1">
                  <a:txBody>
                    <a:bodyPr/>
                    <a:lstStyle/>
                    <a:p>
                      <a:pPr latinLnBrk="1"/>
                      <a:endParaRPr lang="ko-KR" altLang="en-US" sz="1400" dirty="0"/>
                    </a:p>
                  </a:txBody>
                  <a:tcPr/>
                </a:tc>
                <a:tc>
                  <a:txBody>
                    <a:bodyPr/>
                    <a:lstStyle/>
                    <a:p>
                      <a:pPr algn="ctr" latinLnBrk="1"/>
                      <a:r>
                        <a:rPr lang="en-US" altLang="ko-KR" sz="1400" dirty="0"/>
                        <a:t>Modulation</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extLst>
                  <a:ext uri="{0D108BD9-81ED-4DB2-BD59-A6C34878D82A}">
                    <a16:rowId xmlns:a16="http://schemas.microsoft.com/office/drawing/2014/main" val="10002"/>
                  </a:ext>
                </a:extLst>
              </a:tr>
              <a:tr h="221433">
                <a:tc vMerge="1">
                  <a:txBody>
                    <a:bodyPr/>
                    <a:lstStyle/>
                    <a:p>
                      <a:pPr latinLnBrk="1"/>
                      <a:endParaRPr lang="ko-KR" altLang="en-US" sz="1400" dirty="0"/>
                    </a:p>
                  </a:txBody>
                  <a:tcPr/>
                </a:tc>
                <a:tc>
                  <a:txBody>
                    <a:bodyPr/>
                    <a:lstStyle/>
                    <a:p>
                      <a:pPr algn="ctr" latinLnBrk="1"/>
                      <a:r>
                        <a:rPr lang="en-US" altLang="ko-KR" sz="1400" dirty="0"/>
                        <a:t>Modulation Index</a:t>
                      </a:r>
                      <a:endParaRPr lang="ko-KR" altLang="en-US" sz="1400" dirty="0"/>
                    </a:p>
                  </a:txBody>
                  <a:tcPr anchor="ctr" anchorCtr="1"/>
                </a:tc>
                <a:tc>
                  <a:txBody>
                    <a:bodyPr/>
                    <a:lstStyle/>
                    <a:p>
                      <a:pPr latinLnBrk="1"/>
                      <a:r>
                        <a:rPr lang="en-US" altLang="ko-KR" sz="1400" dirty="0"/>
                        <a:t>0.5</a:t>
                      </a:r>
                      <a:endParaRPr lang="ko-KR" altLang="en-US" sz="1400" dirty="0"/>
                    </a:p>
                  </a:txBody>
                  <a:tcPr anchor="ctr" anchorCtr="1"/>
                </a:tc>
                <a:tc>
                  <a:txBody>
                    <a:bodyPr/>
                    <a:lstStyle/>
                    <a:p>
                      <a:pPr latinLnBrk="1"/>
                      <a:r>
                        <a:rPr lang="en-US" altLang="ko-KR" sz="1400" dirty="0"/>
                        <a:t>1.0</a:t>
                      </a:r>
                      <a:endParaRPr lang="ko-KR" altLang="en-US" sz="1400" dirty="0"/>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t>2.0</a:t>
                      </a:r>
                      <a:endParaRPr lang="ko-KR" altLang="en-US" sz="1400" dirty="0"/>
                    </a:p>
                  </a:txBody>
                  <a:tcPr anchor="ctr" anchorCtr="1"/>
                </a:tc>
                <a:extLst>
                  <a:ext uri="{0D108BD9-81ED-4DB2-BD59-A6C34878D82A}">
                    <a16:rowId xmlns:a16="http://schemas.microsoft.com/office/drawing/2014/main" val="10003"/>
                  </a:ext>
                </a:extLst>
              </a:tr>
              <a:tr h="221433">
                <a:tc vMerge="1">
                  <a:txBody>
                    <a:bodyPr/>
                    <a:lstStyle/>
                    <a:p>
                      <a:pPr latinLnBrk="1"/>
                      <a:endParaRPr lang="ko-KR" altLang="en-US" sz="1400" dirty="0"/>
                    </a:p>
                  </a:txBody>
                  <a:tcPr/>
                </a:tc>
                <a:tc>
                  <a:txBody>
                    <a:bodyPr/>
                    <a:lstStyle/>
                    <a:p>
                      <a:pPr algn="ctr" latinLnBrk="1"/>
                      <a:r>
                        <a:rPr lang="en-US" altLang="ko-KR" sz="1400" dirty="0"/>
                        <a:t>Channel Spacing</a:t>
                      </a:r>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t>100/200KHz</a:t>
                      </a:r>
                      <a:endParaRPr lang="ko-KR" altLang="en-US" sz="1400" dirty="0"/>
                    </a:p>
                  </a:txBody>
                  <a:tcPr anchor="ctr" anchorCtr="1"/>
                </a:tc>
                <a:tc>
                  <a:txBody>
                    <a:bodyPr/>
                    <a:lstStyle/>
                    <a:p>
                      <a:pPr latinLnBrk="1"/>
                      <a:r>
                        <a:rPr lang="en-US" altLang="ko-KR" sz="1400" dirty="0"/>
                        <a:t>100/200KHz</a:t>
                      </a:r>
                      <a:endParaRPr lang="ko-KR" altLang="en-US" sz="1400" dirty="0"/>
                    </a:p>
                  </a:txBody>
                  <a:tcPr anchor="ctr" anchorCtr="1"/>
                </a:tc>
                <a:tc>
                  <a:txBody>
                    <a:bodyPr/>
                    <a:lstStyle/>
                    <a:p>
                      <a:pPr latinLnBrk="1"/>
                      <a:r>
                        <a:rPr lang="en-US" altLang="ko-KR" sz="1400" dirty="0"/>
                        <a:t>100/200KHz</a:t>
                      </a:r>
                      <a:endParaRPr lang="ko-KR" altLang="en-US" sz="1400" dirty="0"/>
                    </a:p>
                  </a:txBody>
                  <a:tcPr anchor="ctr" anchorCtr="1"/>
                </a:tc>
                <a:extLst>
                  <a:ext uri="{0D108BD9-81ED-4DB2-BD59-A6C34878D82A}">
                    <a16:rowId xmlns:a16="http://schemas.microsoft.com/office/drawing/2014/main" val="10004"/>
                  </a:ext>
                </a:extLst>
              </a:tr>
            </a:tbl>
          </a:graphicData>
        </a:graphic>
      </p:graphicFrame>
      <p:sp>
        <p:nvSpPr>
          <p:cNvPr id="11" name="직사각형 10"/>
          <p:cNvSpPr/>
          <p:nvPr/>
        </p:nvSpPr>
        <p:spPr>
          <a:xfrm>
            <a:off x="1066800" y="5665063"/>
            <a:ext cx="7391400" cy="707886"/>
          </a:xfrm>
          <a:prstGeom prst="rect">
            <a:avLst/>
          </a:prstGeom>
        </p:spPr>
        <p:txBody>
          <a:bodyPr wrap="square">
            <a:spAutoFit/>
          </a:bodyPr>
          <a:lstStyle/>
          <a:p>
            <a:pPr marL="180975" lvl="1" indent="-180975">
              <a:spcBef>
                <a:spcPts val="1200"/>
              </a:spcBef>
              <a:buFont typeface="Arial" panose="020B0604020202020204" pitchFamily="34" charset="0"/>
              <a:buChar char="•"/>
            </a:pPr>
            <a:r>
              <a:rPr lang="en-US" altLang="ko-KR" sz="2000" dirty="0"/>
              <a:t>Either 100kHz or 200kHz channel spacing may be used as permitted by local regulations.</a:t>
            </a:r>
          </a:p>
        </p:txBody>
      </p:sp>
      <p:sp>
        <p:nvSpPr>
          <p:cNvPr id="6" name="슬라이드 번호 개체 틀 5"/>
          <p:cNvSpPr>
            <a:spLocks noGrp="1"/>
          </p:cNvSpPr>
          <p:nvPr>
            <p:ph type="sldNum" sz="quarter" idx="12"/>
          </p:nvPr>
        </p:nvSpPr>
        <p:spPr/>
        <p:txBody>
          <a:bodyPr/>
          <a:lstStyle/>
          <a:p>
            <a:r>
              <a:rPr lang="en-US" altLang="en-US"/>
              <a:t>Slide </a:t>
            </a:r>
            <a:fld id="{3FD19161-3479-48C9-8CC9-4C2EF1C11965}" type="slidenum">
              <a:rPr lang="en-US" altLang="en-US" smtClean="0"/>
              <a:pPr/>
              <a:t>10</a:t>
            </a:fld>
            <a:endParaRPr lang="en-US" altLang="en-US"/>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791935" y="1680073"/>
            <a:ext cx="7848600" cy="1354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3 data-rate modes are provided for all other bands</a:t>
            </a:r>
          </a:p>
          <a:p>
            <a:pPr marL="539750" lvl="1" indent="-177800">
              <a:spcBef>
                <a:spcPts val="1200"/>
              </a:spcBef>
              <a:buFont typeface="Arial" panose="020B0604020202020204" pitchFamily="34" charset="0"/>
              <a:buChar char="•"/>
            </a:pPr>
            <a:r>
              <a:rPr lang="en-US" altLang="ko-KR" sz="2000" dirty="0"/>
              <a:t>37.5Kbps with modulation 0.5</a:t>
            </a:r>
          </a:p>
          <a:p>
            <a:pPr marL="539750" lvl="1" indent="-177800">
              <a:spcBef>
                <a:spcPts val="1200"/>
              </a:spcBef>
              <a:buFont typeface="Arial" panose="020B0604020202020204" pitchFamily="34" charset="0"/>
              <a:buChar char="•"/>
            </a:pPr>
            <a:r>
              <a:rPr lang="en-US" altLang="ko-KR" sz="2000" dirty="0"/>
              <a:t>25Kbps with modulation index 1.0</a:t>
            </a:r>
          </a:p>
          <a:p>
            <a:pPr marL="539750" lvl="1" indent="-177800">
              <a:spcBef>
                <a:spcPts val="1200"/>
              </a:spcBef>
              <a:buFont typeface="Arial" panose="020B0604020202020204" pitchFamily="34" charset="0"/>
              <a:buChar char="•"/>
            </a:pPr>
            <a:r>
              <a:rPr lang="en-US" altLang="ko-KR" sz="2000" dirty="0"/>
              <a:t>12.5Kbps with modulation index 2.0</a:t>
            </a:r>
          </a:p>
          <a:p>
            <a:pPr marL="361950" lvl="1" indent="0">
              <a:spcBef>
                <a:spcPts val="1200"/>
              </a:spcBef>
              <a:buNone/>
            </a:pPr>
            <a:endParaRPr lang="en-US" altLang="ko-KR" sz="2000" dirty="0"/>
          </a:p>
          <a:p>
            <a:pPr marL="539750" lvl="1" indent="-177800">
              <a:spcBef>
                <a:spcPts val="1200"/>
              </a:spcBef>
              <a:buFont typeface="Arial" panose="020B0604020202020204" pitchFamily="34" charset="0"/>
              <a:buChar char="•"/>
            </a:pPr>
            <a:endParaRPr lang="en-US" altLang="ko-KR" sz="2000" dirty="0"/>
          </a:p>
          <a:p>
            <a:pPr marL="361950" lvl="1" indent="0">
              <a:spcBef>
                <a:spcPts val="1200"/>
              </a:spcBef>
              <a:buNone/>
            </a:pPr>
            <a:endParaRPr lang="en-US" altLang="ko-KR" sz="2000" dirty="0"/>
          </a:p>
          <a:p>
            <a:pPr marL="355600" lvl="1" indent="-355600">
              <a:spcBef>
                <a:spcPts val="1200"/>
              </a:spcBef>
              <a:buFont typeface="Wingdings" panose="05000000000000000000" pitchFamily="2" charset="2"/>
              <a:buChar char="q"/>
            </a:pPr>
            <a:endParaRPr lang="en-US" altLang="ko-KR" sz="2000" dirty="0"/>
          </a:p>
          <a:p>
            <a:pPr marL="355600" lvl="1" indent="-355600">
              <a:spcBef>
                <a:spcPts val="1200"/>
              </a:spcBef>
              <a:buFont typeface="Wingdings" panose="05000000000000000000" pitchFamily="2" charset="2"/>
              <a:buChar char="q"/>
            </a:pPr>
            <a:endParaRPr lang="en-US" altLang="ko-KR" sz="2000" dirty="0"/>
          </a:p>
          <a:p>
            <a:pPr marL="457200" lvl="1" indent="0">
              <a:buNone/>
            </a:pPr>
            <a:endParaRPr lang="en-US" sz="2000" b="1" dirty="0"/>
          </a:p>
        </p:txBody>
      </p:sp>
    </p:spTree>
    <p:extLst>
      <p:ext uri="{BB962C8B-B14F-4D97-AF65-F5344CB8AC3E}">
        <p14:creationId xmlns:p14="http://schemas.microsoft.com/office/powerpoint/2010/main" val="2441603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nl-NL" altLang="ko-KR" sz="2800" b="1" dirty="0"/>
              <a:t>LECIM FSK Operating Mode IE</a:t>
            </a:r>
            <a:endParaRPr lang="en-US" sz="2800" b="1" dirty="0">
              <a:latin typeface="+mn-lt"/>
            </a:endParaRPr>
          </a:p>
        </p:txBody>
      </p:sp>
      <p:sp>
        <p:nvSpPr>
          <p:cNvPr id="4" name="Datumsplatzhalter 3"/>
          <p:cNvSpPr>
            <a:spLocks noGrp="1"/>
          </p:cNvSpPr>
          <p:nvPr>
            <p:ph type="dt" sz="half" idx="10"/>
          </p:nvPr>
        </p:nvSpPr>
        <p:spPr>
          <a:xfrm>
            <a:off x="685800" y="378281"/>
            <a:ext cx="1600200" cy="215444"/>
          </a:xfrm>
        </p:spPr>
        <p:txBody>
          <a:bodyPr/>
          <a:lstStyle/>
          <a:p>
            <a:fld id="{C43B7F6F-237B-4247-8E8B-7B5A5DDA142A}"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575612" y="1905000"/>
            <a:ext cx="7848600" cy="117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6575" lvl="1" indent="-180975">
              <a:buFont typeface="Arial" panose="020B0604020202020204" pitchFamily="34" charset="0"/>
              <a:buChar char="•"/>
            </a:pPr>
            <a:r>
              <a:rPr lang="en-US" altLang="ko-KR" sz="2000" dirty="0"/>
              <a:t>As defined in table 7.31, there is only 1 filed value reserved, add optional PHY as defined in table below </a:t>
            </a:r>
          </a:p>
        </p:txBody>
      </p:sp>
      <p:sp>
        <p:nvSpPr>
          <p:cNvPr id="6" name="슬라이드 번호 개체 틀 5"/>
          <p:cNvSpPr>
            <a:spLocks noGrp="1"/>
          </p:cNvSpPr>
          <p:nvPr>
            <p:ph type="sldNum" sz="quarter" idx="12"/>
          </p:nvPr>
        </p:nvSpPr>
        <p:spPr/>
        <p:txBody>
          <a:bodyPr/>
          <a:lstStyle/>
          <a:p>
            <a:r>
              <a:rPr lang="en-US" altLang="en-US"/>
              <a:t>Slide </a:t>
            </a:r>
            <a:fld id="{3FD19161-3479-48C9-8CC9-4C2EF1C11965}" type="slidenum">
              <a:rPr lang="en-US" altLang="en-US" smtClean="0"/>
              <a:pPr/>
              <a:t>11</a:t>
            </a:fld>
            <a:endParaRPr lang="en-US" altLang="en-US"/>
          </a:p>
        </p:txBody>
      </p:sp>
      <p:pic>
        <p:nvPicPr>
          <p:cNvPr id="7" name="그림 6"/>
          <p:cNvPicPr>
            <a:picLocks noChangeAspect="1"/>
          </p:cNvPicPr>
          <p:nvPr/>
        </p:nvPicPr>
        <p:blipFill>
          <a:blip r:embed="rId3"/>
          <a:stretch>
            <a:fillRect/>
          </a:stretch>
        </p:blipFill>
        <p:spPr>
          <a:xfrm>
            <a:off x="1828800" y="3040986"/>
            <a:ext cx="4667250" cy="2694185"/>
          </a:xfrm>
          <a:prstGeom prst="rect">
            <a:avLst/>
          </a:prstGeom>
        </p:spPr>
      </p:pic>
    </p:spTree>
    <p:extLst>
      <p:ext uri="{BB962C8B-B14F-4D97-AF65-F5344CB8AC3E}">
        <p14:creationId xmlns:p14="http://schemas.microsoft.com/office/powerpoint/2010/main" val="179713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#1</a:t>
            </a:r>
          </a:p>
        </p:txBody>
      </p:sp>
      <p:sp>
        <p:nvSpPr>
          <p:cNvPr id="4" name="Datumsplatzhalter 3"/>
          <p:cNvSpPr>
            <a:spLocks noGrp="1"/>
          </p:cNvSpPr>
          <p:nvPr>
            <p:ph type="dt" sz="half" idx="10"/>
          </p:nvPr>
        </p:nvSpPr>
        <p:spPr>
          <a:xfrm>
            <a:off x="685800" y="378281"/>
            <a:ext cx="1600200" cy="215444"/>
          </a:xfrm>
        </p:spPr>
        <p:txBody>
          <a:bodyPr/>
          <a:lstStyle/>
          <a:p>
            <a:fld id="{C43B7F6F-237B-4247-8E8B-7B5A5DDA142A}"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graphicFrame>
        <p:nvGraphicFramePr>
          <p:cNvPr id="9" name="표 8"/>
          <p:cNvGraphicFramePr>
            <a:graphicFrameLocks noGrp="1"/>
          </p:cNvGraphicFramePr>
          <p:nvPr>
            <p:extLst>
              <p:ext uri="{D42A27DB-BD31-4B8C-83A1-F6EECF244321}">
                <p14:modId xmlns:p14="http://schemas.microsoft.com/office/powerpoint/2010/main" val="1089790341"/>
              </p:ext>
            </p:extLst>
          </p:nvPr>
        </p:nvGraphicFramePr>
        <p:xfrm>
          <a:off x="1181100" y="3200400"/>
          <a:ext cx="6705599" cy="2590800"/>
        </p:xfrm>
        <a:graphic>
          <a:graphicData uri="http://schemas.openxmlformats.org/drawingml/2006/table">
            <a:tbl>
              <a:tblPr firstRow="1" bandRow="1">
                <a:tableStyleId>{21E4AEA4-8DFA-4A89-87EB-49C32662AFE0}</a:tableStyleId>
              </a:tblPr>
              <a:tblGrid>
                <a:gridCol w="1267441">
                  <a:extLst>
                    <a:ext uri="{9D8B030D-6E8A-4147-A177-3AD203B41FA5}">
                      <a16:colId xmlns:a16="http://schemas.microsoft.com/office/drawing/2014/main" val="20000"/>
                    </a:ext>
                  </a:extLst>
                </a:gridCol>
                <a:gridCol w="1155618">
                  <a:extLst>
                    <a:ext uri="{9D8B030D-6E8A-4147-A177-3AD203B41FA5}">
                      <a16:colId xmlns:a16="http://schemas.microsoft.com/office/drawing/2014/main" val="20001"/>
                    </a:ext>
                  </a:extLst>
                </a:gridCol>
                <a:gridCol w="108214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1066800">
                  <a:extLst>
                    <a:ext uri="{9D8B030D-6E8A-4147-A177-3AD203B41FA5}">
                      <a16:colId xmlns:a16="http://schemas.microsoft.com/office/drawing/2014/main" val="20005"/>
                    </a:ext>
                  </a:extLst>
                </a:gridCol>
              </a:tblGrid>
              <a:tr h="221433">
                <a:tc>
                  <a:txBody>
                    <a:bodyPr/>
                    <a:lstStyle/>
                    <a:p>
                      <a:pPr algn="ctr" latinLnBrk="1"/>
                      <a:r>
                        <a:rPr lang="en-US" altLang="ko-KR" sz="1400" dirty="0"/>
                        <a:t>Frequency Band</a:t>
                      </a:r>
                      <a:endParaRPr lang="ko-KR" altLang="en-US" sz="1400" dirty="0"/>
                    </a:p>
                  </a:txBody>
                  <a:tcPr/>
                </a:tc>
                <a:tc>
                  <a:txBody>
                    <a:bodyPr/>
                    <a:lstStyle/>
                    <a:p>
                      <a:pPr algn="ctr" latinLnBrk="1"/>
                      <a:r>
                        <a:rPr lang="en-US" altLang="ko-KR" sz="1400" dirty="0"/>
                        <a:t>Parameter</a:t>
                      </a:r>
                      <a:endParaRPr lang="ko-KR" altLang="en-US" sz="1400" dirty="0"/>
                    </a:p>
                  </a:txBody>
                  <a:tcPr/>
                </a:tc>
                <a:tc>
                  <a:txBody>
                    <a:bodyPr/>
                    <a:lstStyle/>
                    <a:p>
                      <a:pPr algn="ctr" latinLnBrk="1"/>
                      <a:r>
                        <a:rPr lang="en-US" altLang="ko-KR" sz="1400" dirty="0"/>
                        <a:t>Operating Mode #1</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#2</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#3</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solidFill>
                            <a:srgbClr val="FF0000"/>
                          </a:solidFill>
                        </a:rPr>
                        <a:t>Operating Mode #4</a:t>
                      </a:r>
                      <a:endParaRPr lang="ko-KR" altLang="en-US" sz="1400" dirty="0">
                        <a:solidFill>
                          <a:srgbClr val="FF0000"/>
                        </a:solidFill>
                      </a:endParaRPr>
                    </a:p>
                  </a:txBody>
                  <a:tcPr/>
                </a:tc>
                <a:extLst>
                  <a:ext uri="{0D108BD9-81ED-4DB2-BD59-A6C34878D82A}">
                    <a16:rowId xmlns:a16="http://schemas.microsoft.com/office/drawing/2014/main" val="10000"/>
                  </a:ext>
                </a:extLst>
              </a:tr>
              <a:tr h="221433">
                <a:tc rowSpan="4">
                  <a:txBody>
                    <a:bodyPr/>
                    <a:lstStyle/>
                    <a:p>
                      <a:pPr algn="ctr" latinLnBrk="1"/>
                      <a:r>
                        <a:rPr lang="en-US" altLang="ko-KR" sz="1400" dirty="0"/>
                        <a:t>For all other bands</a:t>
                      </a:r>
                      <a:endParaRPr lang="ko-KR" altLang="en-US" sz="1400" dirty="0"/>
                    </a:p>
                  </a:txBody>
                  <a:tcPr anchor="ctr" anchorCtr="1"/>
                </a:tc>
                <a:tc>
                  <a:txBody>
                    <a:bodyPr/>
                    <a:lstStyle/>
                    <a:p>
                      <a:pPr algn="ctr" latinLnBrk="1"/>
                      <a:r>
                        <a:rPr lang="en-US" altLang="ko-KR" sz="1400" dirty="0"/>
                        <a:t>Data-rate </a:t>
                      </a:r>
                    </a:p>
                  </a:txBody>
                  <a:tcPr anchor="ctr" anchorCtr="1"/>
                </a:tc>
                <a:tc>
                  <a:txBody>
                    <a:bodyPr/>
                    <a:lstStyle/>
                    <a:p>
                      <a:pPr algn="ctr" latinLnBrk="1"/>
                      <a:r>
                        <a:rPr lang="en-US" altLang="ko-KR" sz="1400" dirty="0"/>
                        <a:t>37.5</a:t>
                      </a:r>
                    </a:p>
                    <a:p>
                      <a:pPr algn="ctr" latinLnBrk="1"/>
                      <a:r>
                        <a:rPr lang="en-US" altLang="ko-KR" sz="1400" dirty="0"/>
                        <a:t>(kbps)</a:t>
                      </a:r>
                      <a:endParaRPr lang="ko-KR" altLang="en-US" sz="1400" dirty="0"/>
                    </a:p>
                  </a:txBody>
                  <a:tcPr anchor="ctr" anchorCtr="1"/>
                </a:tc>
                <a:tc>
                  <a:txBody>
                    <a:bodyPr/>
                    <a:lstStyle/>
                    <a:p>
                      <a:pPr algn="ctr" latinLnBrk="1"/>
                      <a:r>
                        <a:rPr lang="en-US" altLang="ko-KR" sz="1400" dirty="0"/>
                        <a:t>25.0</a:t>
                      </a:r>
                    </a:p>
                    <a:p>
                      <a:pPr algn="ctr" latinLnBrk="1"/>
                      <a:r>
                        <a:rPr lang="en-US" altLang="ko-KR" sz="1400" dirty="0"/>
                        <a:t>(kbps)</a:t>
                      </a:r>
                      <a:endParaRPr lang="ko-KR" altLang="en-US" sz="1400" dirty="0"/>
                    </a:p>
                  </a:txBody>
                  <a:tcPr anchor="ctr" anchorCtr="1"/>
                </a:tc>
                <a:tc>
                  <a:txBody>
                    <a:bodyPr/>
                    <a:lstStyle/>
                    <a:p>
                      <a:pPr algn="ctr" latinLnBrk="1"/>
                      <a:r>
                        <a:rPr lang="en-US" altLang="ko-KR" sz="1400" dirty="0"/>
                        <a:t>12.5</a:t>
                      </a:r>
                    </a:p>
                    <a:p>
                      <a:pPr algn="ctr" latinLnBrk="1"/>
                      <a:r>
                        <a:rPr lang="en-US" altLang="ko-KR" sz="1400" dirty="0"/>
                        <a:t>(kbps)</a:t>
                      </a:r>
                      <a:endParaRPr lang="ko-KR" altLang="en-US" sz="1400" dirty="0"/>
                    </a:p>
                  </a:txBody>
                  <a:tcPr anchor="ctr" anchorCtr="1"/>
                </a:tc>
                <a:tc>
                  <a:txBody>
                    <a:bodyPr/>
                    <a:lstStyle/>
                    <a:p>
                      <a:pPr algn="ctr" latinLnBrk="1"/>
                      <a:r>
                        <a:rPr lang="en-US" altLang="ko-KR" sz="1400" dirty="0">
                          <a:solidFill>
                            <a:srgbClr val="FF0000"/>
                          </a:solidFill>
                        </a:rPr>
                        <a:t>6.25</a:t>
                      </a:r>
                    </a:p>
                    <a:p>
                      <a:pPr algn="ctr" latinLnBrk="1"/>
                      <a:r>
                        <a:rPr lang="en-US" altLang="ko-KR" sz="1400" dirty="0">
                          <a:solidFill>
                            <a:srgbClr val="FF0000"/>
                          </a:solidFill>
                        </a:rPr>
                        <a:t>(kbps)</a:t>
                      </a:r>
                      <a:endParaRPr lang="ko-KR" altLang="en-US" sz="1400" dirty="0">
                        <a:solidFill>
                          <a:srgbClr val="FF0000"/>
                        </a:solidFill>
                      </a:endParaRPr>
                    </a:p>
                  </a:txBody>
                  <a:tcPr anchor="ctr" anchorCtr="1"/>
                </a:tc>
                <a:extLst>
                  <a:ext uri="{0D108BD9-81ED-4DB2-BD59-A6C34878D82A}">
                    <a16:rowId xmlns:a16="http://schemas.microsoft.com/office/drawing/2014/main" val="10001"/>
                  </a:ext>
                </a:extLst>
              </a:tr>
              <a:tr h="221433">
                <a:tc vMerge="1">
                  <a:txBody>
                    <a:bodyPr/>
                    <a:lstStyle/>
                    <a:p>
                      <a:pPr latinLnBrk="1"/>
                      <a:endParaRPr lang="ko-KR" altLang="en-US" sz="1400" dirty="0"/>
                    </a:p>
                  </a:txBody>
                  <a:tcPr/>
                </a:tc>
                <a:tc>
                  <a:txBody>
                    <a:bodyPr/>
                    <a:lstStyle/>
                    <a:p>
                      <a:pPr algn="ctr" latinLnBrk="1"/>
                      <a:r>
                        <a:rPr lang="en-US" altLang="ko-KR" sz="1400" dirty="0"/>
                        <a:t>Modulation</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solidFill>
                            <a:srgbClr val="FF0000"/>
                          </a:solidFill>
                        </a:rPr>
                        <a:t>2-FSK</a:t>
                      </a:r>
                    </a:p>
                    <a:p>
                      <a:pPr latinLnBrk="1"/>
                      <a:r>
                        <a:rPr lang="en-US" altLang="ko-KR" sz="1400" dirty="0">
                          <a:solidFill>
                            <a:srgbClr val="FF0000"/>
                          </a:solidFill>
                        </a:rPr>
                        <a:t>P-FSK</a:t>
                      </a:r>
                      <a:endParaRPr lang="ko-KR" altLang="en-US" sz="1400" dirty="0">
                        <a:solidFill>
                          <a:srgbClr val="FF0000"/>
                        </a:solidFill>
                      </a:endParaRPr>
                    </a:p>
                  </a:txBody>
                  <a:tcPr anchor="ctr" anchorCtr="1"/>
                </a:tc>
                <a:extLst>
                  <a:ext uri="{0D108BD9-81ED-4DB2-BD59-A6C34878D82A}">
                    <a16:rowId xmlns:a16="http://schemas.microsoft.com/office/drawing/2014/main" val="10002"/>
                  </a:ext>
                </a:extLst>
              </a:tr>
              <a:tr h="221433">
                <a:tc vMerge="1">
                  <a:txBody>
                    <a:bodyPr/>
                    <a:lstStyle/>
                    <a:p>
                      <a:pPr latinLnBrk="1"/>
                      <a:endParaRPr lang="ko-KR" altLang="en-US" sz="1400" dirty="0"/>
                    </a:p>
                  </a:txBody>
                  <a:tcPr/>
                </a:tc>
                <a:tc>
                  <a:txBody>
                    <a:bodyPr/>
                    <a:lstStyle/>
                    <a:p>
                      <a:pPr algn="ctr" latinLnBrk="1"/>
                      <a:r>
                        <a:rPr lang="en-US" altLang="ko-KR" sz="1400" dirty="0"/>
                        <a:t>Modulation Index</a:t>
                      </a:r>
                      <a:endParaRPr lang="ko-KR" altLang="en-US" sz="1400" dirty="0"/>
                    </a:p>
                  </a:txBody>
                  <a:tcPr anchor="ctr" anchorCtr="1"/>
                </a:tc>
                <a:tc>
                  <a:txBody>
                    <a:bodyPr/>
                    <a:lstStyle/>
                    <a:p>
                      <a:pPr latinLnBrk="1"/>
                      <a:r>
                        <a:rPr lang="en-US" altLang="ko-KR" sz="1400" dirty="0"/>
                        <a:t>0.5</a:t>
                      </a:r>
                      <a:endParaRPr lang="ko-KR" altLang="en-US" sz="1400" dirty="0"/>
                    </a:p>
                  </a:txBody>
                  <a:tcPr anchor="ctr" anchorCtr="1"/>
                </a:tc>
                <a:tc>
                  <a:txBody>
                    <a:bodyPr/>
                    <a:lstStyle/>
                    <a:p>
                      <a:pPr latinLnBrk="1"/>
                      <a:r>
                        <a:rPr lang="en-US" altLang="ko-KR" sz="1400" dirty="0"/>
                        <a:t>1.0</a:t>
                      </a:r>
                      <a:endParaRPr lang="ko-KR" altLang="en-US" sz="1400" dirty="0"/>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t>2.0</a:t>
                      </a:r>
                      <a:endParaRPr lang="ko-KR" altLang="en-US" sz="1400" dirty="0"/>
                    </a:p>
                  </a:txBody>
                  <a:tcPr anchor="ctr" anchorCtr="1"/>
                </a:tc>
                <a:tc>
                  <a:txBody>
                    <a:bodyPr/>
                    <a:lstStyle/>
                    <a:p>
                      <a:pPr latinLnBrk="1"/>
                      <a:r>
                        <a:rPr lang="en-US" altLang="ko-KR" sz="1400" dirty="0">
                          <a:solidFill>
                            <a:srgbClr val="FF0000"/>
                          </a:solidFill>
                        </a:rPr>
                        <a:t>2.0</a:t>
                      </a:r>
                    </a:p>
                  </a:txBody>
                  <a:tcPr anchor="ctr" anchorCtr="1"/>
                </a:tc>
                <a:extLst>
                  <a:ext uri="{0D108BD9-81ED-4DB2-BD59-A6C34878D82A}">
                    <a16:rowId xmlns:a16="http://schemas.microsoft.com/office/drawing/2014/main" val="10003"/>
                  </a:ext>
                </a:extLst>
              </a:tr>
              <a:tr h="221433">
                <a:tc vMerge="1">
                  <a:txBody>
                    <a:bodyPr/>
                    <a:lstStyle/>
                    <a:p>
                      <a:pPr latinLnBrk="1"/>
                      <a:endParaRPr lang="ko-KR" altLang="en-US" sz="1400" dirty="0"/>
                    </a:p>
                  </a:txBody>
                  <a:tcPr/>
                </a:tc>
                <a:tc>
                  <a:txBody>
                    <a:bodyPr/>
                    <a:lstStyle/>
                    <a:p>
                      <a:pPr algn="ctr" latinLnBrk="1"/>
                      <a:r>
                        <a:rPr lang="en-US" altLang="ko-KR" sz="1400" dirty="0"/>
                        <a:t>Channel Spacing</a:t>
                      </a:r>
                    </a:p>
                  </a:txBody>
                  <a:tcPr anchor="ctr" anchorCtr="1"/>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100/200</a:t>
                      </a:r>
                    </a:p>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(KHz)</a:t>
                      </a:r>
                      <a:endParaRPr lang="ko-KR" altLang="en-US" sz="1400" dirty="0"/>
                    </a:p>
                  </a:txBody>
                  <a:tcPr anchor="ctr" anchorCtr="1"/>
                </a:tc>
                <a:tc>
                  <a:txBody>
                    <a:bodyPr/>
                    <a:lstStyle/>
                    <a:p>
                      <a:pPr algn="ctr" latinLnBrk="1"/>
                      <a:r>
                        <a:rPr lang="en-US" altLang="ko-KR" sz="1400" dirty="0"/>
                        <a:t>100/200</a:t>
                      </a:r>
                    </a:p>
                    <a:p>
                      <a:pPr algn="ctr" latinLnBrk="1"/>
                      <a:r>
                        <a:rPr lang="en-US" altLang="ko-KR" sz="1400" dirty="0"/>
                        <a:t>(KHz)</a:t>
                      </a:r>
                      <a:endParaRPr lang="ko-KR" altLang="en-US" sz="1400" dirty="0"/>
                    </a:p>
                  </a:txBody>
                  <a:tcPr anchor="ctr" anchorCtr="1"/>
                </a:tc>
                <a:tc>
                  <a:txBody>
                    <a:bodyPr/>
                    <a:lstStyle/>
                    <a:p>
                      <a:pPr algn="ctr" latinLnBrk="1"/>
                      <a:r>
                        <a:rPr lang="en-US" altLang="ko-KR" sz="1400" dirty="0"/>
                        <a:t>100/200</a:t>
                      </a:r>
                    </a:p>
                    <a:p>
                      <a:pPr algn="ctr" latinLnBrk="1"/>
                      <a:r>
                        <a:rPr lang="en-US" altLang="ko-KR" sz="1400" dirty="0"/>
                        <a:t>(KHz)</a:t>
                      </a:r>
                      <a:endParaRPr lang="ko-KR" altLang="en-US" sz="1400" dirty="0"/>
                    </a:p>
                  </a:txBody>
                  <a:tcPr anchor="ctr" anchorCtr="1"/>
                </a:tc>
                <a:tc>
                  <a:txBody>
                    <a:bodyPr/>
                    <a:lstStyle/>
                    <a:p>
                      <a:pPr algn="ctr" latinLnBrk="1"/>
                      <a:r>
                        <a:rPr lang="en-US" altLang="ko-KR" sz="1400" dirty="0">
                          <a:solidFill>
                            <a:srgbClr val="FF0000"/>
                          </a:solidFill>
                        </a:rPr>
                        <a:t>100/200</a:t>
                      </a:r>
                    </a:p>
                    <a:p>
                      <a:pPr algn="ctr" latinLnBrk="1"/>
                      <a:r>
                        <a:rPr lang="en-US" altLang="ko-KR" sz="1400" dirty="0">
                          <a:solidFill>
                            <a:srgbClr val="FF0000"/>
                          </a:solidFill>
                        </a:rPr>
                        <a:t>(KHz)</a:t>
                      </a:r>
                      <a:endParaRPr lang="ko-KR" altLang="en-US" sz="1400" dirty="0">
                        <a:solidFill>
                          <a:srgbClr val="FF0000"/>
                        </a:solidFill>
                      </a:endParaRPr>
                    </a:p>
                  </a:txBody>
                  <a:tcPr anchor="ctr" anchorCtr="1"/>
                </a:tc>
                <a:extLst>
                  <a:ext uri="{0D108BD9-81ED-4DB2-BD59-A6C34878D82A}">
                    <a16:rowId xmlns:a16="http://schemas.microsoft.com/office/drawing/2014/main" val="10004"/>
                  </a:ext>
                </a:extLst>
              </a:tr>
            </a:tbl>
          </a:graphicData>
        </a:graphic>
      </p:graphicFrame>
      <p:sp>
        <p:nvSpPr>
          <p:cNvPr id="3" name="직사각형 2"/>
          <p:cNvSpPr/>
          <p:nvPr/>
        </p:nvSpPr>
        <p:spPr>
          <a:xfrm>
            <a:off x="838200" y="6019800"/>
            <a:ext cx="8839200" cy="369332"/>
          </a:xfrm>
          <a:prstGeom prst="rect">
            <a:avLst/>
          </a:prstGeom>
        </p:spPr>
        <p:txBody>
          <a:bodyPr wrap="square">
            <a:spAutoFit/>
          </a:bodyPr>
          <a:lstStyle/>
          <a:p>
            <a:r>
              <a:rPr lang="ko-KR" altLang="en-US" sz="1800" dirty="0"/>
              <a:t>The nominal frequency deviation, fdev, shall be (symbol rate × modulation index)/2. </a:t>
            </a:r>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7"/>
            <a:ext cx="7848600" cy="117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Additional lower data-rate modes in FSK LECIM</a:t>
            </a:r>
            <a:r>
              <a:rPr lang="ko-KR" altLang="en-US" sz="2000" dirty="0"/>
              <a:t> </a:t>
            </a:r>
            <a:r>
              <a:rPr lang="en-US" altLang="ko-KR" sz="2000" dirty="0"/>
              <a:t>PHY </a:t>
            </a:r>
          </a:p>
          <a:p>
            <a:pPr marL="536575" lvl="1" indent="-180975">
              <a:buFont typeface="Arial" panose="020B0604020202020204" pitchFamily="34" charset="0"/>
              <a:buChar char="•"/>
            </a:pPr>
            <a:r>
              <a:rPr lang="en-US" altLang="ko-KR" sz="2000" dirty="0"/>
              <a:t> Add 6.25Kbps with modulation index 2.0</a:t>
            </a:r>
          </a:p>
          <a:p>
            <a:pPr marL="536575" lvl="1" indent="-180975">
              <a:buFont typeface="Arial" panose="020B0604020202020204" pitchFamily="34" charset="0"/>
              <a:buChar char="•"/>
            </a:pPr>
            <a:r>
              <a:rPr lang="en-US" altLang="ko-KR" sz="2000" dirty="0"/>
              <a:t>Expect to improve 3dB of sensitivity compare to 12.5Kbps without changing modulation scheme</a:t>
            </a:r>
          </a:p>
        </p:txBody>
      </p:sp>
      <p:sp>
        <p:nvSpPr>
          <p:cNvPr id="6" name="슬라이드 번호 개체 틀 5"/>
          <p:cNvSpPr>
            <a:spLocks noGrp="1"/>
          </p:cNvSpPr>
          <p:nvPr>
            <p:ph type="sldNum" sz="quarter" idx="12"/>
          </p:nvPr>
        </p:nvSpPr>
        <p:spPr/>
        <p:txBody>
          <a:bodyPr/>
          <a:lstStyle/>
          <a:p>
            <a:r>
              <a:rPr lang="en-US" altLang="en-US"/>
              <a:t>Slide </a:t>
            </a:r>
            <a:fld id="{3FD19161-3479-48C9-8CC9-4C2EF1C11965}" type="slidenum">
              <a:rPr lang="en-US" altLang="en-US" smtClean="0"/>
              <a:pPr/>
              <a:t>12</a:t>
            </a:fld>
            <a:endParaRPr lang="en-US" altLang="en-US"/>
          </a:p>
        </p:txBody>
      </p:sp>
    </p:spTree>
    <p:extLst>
      <p:ext uri="{BB962C8B-B14F-4D97-AF65-F5344CB8AC3E}">
        <p14:creationId xmlns:p14="http://schemas.microsoft.com/office/powerpoint/2010/main" val="2788728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#2</a:t>
            </a:r>
          </a:p>
        </p:txBody>
      </p:sp>
      <p:sp>
        <p:nvSpPr>
          <p:cNvPr id="4" name="Datumsplatzhalter 3"/>
          <p:cNvSpPr>
            <a:spLocks noGrp="1"/>
          </p:cNvSpPr>
          <p:nvPr>
            <p:ph type="dt" sz="half" idx="10"/>
          </p:nvPr>
        </p:nvSpPr>
        <p:spPr>
          <a:xfrm>
            <a:off x="685800" y="378281"/>
            <a:ext cx="1600200" cy="215444"/>
          </a:xfrm>
        </p:spPr>
        <p:txBody>
          <a:bodyPr/>
          <a:lstStyle/>
          <a:p>
            <a:fld id="{5473602E-6387-4E68-92E8-365494D25F26}"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01000" cy="3000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kern="0" dirty="0">
                <a:solidFill>
                  <a:prstClr val="black"/>
                </a:solidFill>
                <a:ea typeface="ＭＳ Ｐゴシック"/>
              </a:rPr>
              <a:t>Current spectrum in Korea</a:t>
            </a:r>
            <a:endParaRPr lang="en-US" altLang="ko-KR" sz="2000" dirty="0"/>
          </a:p>
          <a:p>
            <a:pPr marL="342900" lvl="1" indent="-74613">
              <a:spcBef>
                <a:spcPts val="1200"/>
              </a:spcBef>
              <a:buFont typeface="Arial" panose="020B0604020202020204" pitchFamily="34" charset="0"/>
              <a:buChar char="•"/>
            </a:pPr>
            <a:r>
              <a:rPr lang="en-US" altLang="ko-KR" sz="2000" dirty="0"/>
              <a:t> 917~923.5MHz Band</a:t>
            </a:r>
          </a:p>
          <a:p>
            <a:pPr lvl="1"/>
            <a:r>
              <a:rPr lang="en-US" altLang="ko-KR" sz="2000" spc="-150" dirty="0"/>
              <a:t>32 channels with channel band width 200KHz (fixed center frequency)</a:t>
            </a:r>
          </a:p>
          <a:p>
            <a:pPr lvl="1"/>
            <a:r>
              <a:rPr lang="en-US" altLang="ko-KR" sz="2000" dirty="0"/>
              <a:t> Different radiated power limits depend on service</a:t>
            </a:r>
          </a:p>
          <a:p>
            <a:pPr lvl="2">
              <a:buFont typeface="Wingdings" panose="05000000000000000000" pitchFamily="2" charset="2"/>
              <a:buChar char="§"/>
            </a:pPr>
            <a:r>
              <a:rPr lang="en-US" altLang="ko-KR" sz="2000" dirty="0"/>
              <a:t>CH</a:t>
            </a:r>
            <a:r>
              <a:rPr lang="en-US" altLang="ko-KR" sz="2000" spc="-100" dirty="0"/>
              <a:t>.1, 3, 4, 6, 7, 9, 10, 12, 13, 15, 16, 18  ≤ 3mW</a:t>
            </a:r>
          </a:p>
          <a:p>
            <a:pPr lvl="2">
              <a:buFont typeface="Wingdings" panose="05000000000000000000" pitchFamily="2" charset="2"/>
              <a:buChar char="§"/>
            </a:pPr>
            <a:r>
              <a:rPr lang="en-US" altLang="ko-KR" sz="2000" spc="-100" dirty="0"/>
              <a:t>CH. </a:t>
            </a:r>
            <a:r>
              <a:rPr lang="en-US" altLang="ko-KR" sz="2000" dirty="0"/>
              <a:t>2, 5, 8, 11, 14, 17, 19, 20~25 </a:t>
            </a:r>
            <a:r>
              <a:rPr lang="en-US" altLang="ko-KR" sz="2000" spc="-100" dirty="0"/>
              <a:t>≤ 10mW</a:t>
            </a:r>
          </a:p>
          <a:p>
            <a:pPr lvl="2">
              <a:buFont typeface="Wingdings" panose="05000000000000000000" pitchFamily="2" charset="2"/>
              <a:buChar char="§"/>
            </a:pPr>
            <a:r>
              <a:rPr lang="en-US" altLang="ko-KR" sz="2000" spc="-100" dirty="0"/>
              <a:t>CH. </a:t>
            </a:r>
            <a:r>
              <a:rPr lang="en-US" altLang="ko-KR" sz="2000" dirty="0"/>
              <a:t>26 ~ 32 </a:t>
            </a:r>
            <a:r>
              <a:rPr lang="en-US" altLang="ko-KR" sz="2000" spc="-100" dirty="0"/>
              <a:t>≤  25mW</a:t>
            </a:r>
            <a:endParaRPr lang="en-US" altLang="ko-KR" sz="2000" dirty="0"/>
          </a:p>
          <a:p>
            <a:pPr lvl="1"/>
            <a:r>
              <a:rPr lang="en-US" altLang="ko-KR" sz="2000" dirty="0"/>
              <a:t>Must use Duty Cycle or LBT or Frequency Hopping</a:t>
            </a:r>
          </a:p>
          <a:p>
            <a:pPr marL="268287" lvl="1" indent="0">
              <a:spcBef>
                <a:spcPts val="1200"/>
              </a:spcBef>
              <a:buNone/>
            </a:pPr>
            <a:endParaRPr lang="en-US" altLang="ko-KR" sz="2000"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13</a:t>
            </a:fld>
            <a:endParaRPr lang="en-US" altLang="en-US"/>
          </a:p>
        </p:txBody>
      </p:sp>
      <p:pic>
        <p:nvPicPr>
          <p:cNvPr id="1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 y="4682047"/>
            <a:ext cx="7620000" cy="1735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321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#2</a:t>
            </a:r>
          </a:p>
        </p:txBody>
      </p:sp>
      <p:sp>
        <p:nvSpPr>
          <p:cNvPr id="4" name="Datumsplatzhalter 3"/>
          <p:cNvSpPr>
            <a:spLocks noGrp="1"/>
          </p:cNvSpPr>
          <p:nvPr>
            <p:ph type="dt" sz="half" idx="10"/>
          </p:nvPr>
        </p:nvSpPr>
        <p:spPr>
          <a:xfrm>
            <a:off x="685800" y="378281"/>
            <a:ext cx="1600200" cy="215444"/>
          </a:xfrm>
        </p:spPr>
        <p:txBody>
          <a:bodyPr/>
          <a:lstStyle/>
          <a:p>
            <a:fld id="{531A733A-6C60-4AA7-A2C6-F2D03F129D70}"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77200" cy="2238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kern="0" dirty="0">
                <a:solidFill>
                  <a:prstClr val="black"/>
                </a:solidFill>
                <a:ea typeface="ＭＳ Ｐゴシック"/>
              </a:rPr>
              <a:t>New spectrum in Korea</a:t>
            </a:r>
            <a:endParaRPr lang="en-US" altLang="ko-KR" sz="2000" dirty="0"/>
          </a:p>
          <a:p>
            <a:pPr marL="342900" lvl="1" indent="-74613">
              <a:spcBef>
                <a:spcPts val="1200"/>
              </a:spcBef>
              <a:buFont typeface="Arial" panose="020B0604020202020204" pitchFamily="34" charset="0"/>
              <a:buChar char="•"/>
            </a:pPr>
            <a:r>
              <a:rPr lang="en-US" altLang="ko-KR" sz="2000" dirty="0"/>
              <a:t> 262~264MHz band</a:t>
            </a:r>
          </a:p>
          <a:p>
            <a:pPr lvl="1"/>
            <a:r>
              <a:rPr lang="en-US" altLang="ko-KR" sz="2000" dirty="0"/>
              <a:t>General bandwidth: channel spacing 200 kHz</a:t>
            </a:r>
          </a:p>
          <a:p>
            <a:pPr lvl="1"/>
            <a:r>
              <a:rPr lang="en-US" altLang="ko-KR" sz="2000" dirty="0"/>
              <a:t>Narrow bandwidth: can use channel spacing 12.5 kHz for </a:t>
            </a:r>
            <a:r>
              <a:rPr lang="en-US" altLang="ko-KR" sz="2000" dirty="0" err="1"/>
              <a:t>IoT</a:t>
            </a:r>
            <a:r>
              <a:rPr lang="en-US" altLang="ko-KR" sz="2000" dirty="0"/>
              <a:t> services</a:t>
            </a:r>
          </a:p>
          <a:p>
            <a:pPr lvl="1"/>
            <a:r>
              <a:rPr lang="en-US" altLang="ko-KR" sz="2000" dirty="0"/>
              <a:t>Must use duty cycle </a:t>
            </a:r>
          </a:p>
          <a:p>
            <a:pPr marL="268287" lvl="1" indent="0">
              <a:spcBef>
                <a:spcPts val="1200"/>
              </a:spcBef>
              <a:buNone/>
            </a:pPr>
            <a:endParaRPr lang="en-US" altLang="ko-KR" sz="2000" dirty="0"/>
          </a:p>
        </p:txBody>
      </p:sp>
      <p:grpSp>
        <p:nvGrpSpPr>
          <p:cNvPr id="9" name="Group 9"/>
          <p:cNvGrpSpPr/>
          <p:nvPr/>
        </p:nvGrpSpPr>
        <p:grpSpPr>
          <a:xfrm>
            <a:off x="547687" y="4114800"/>
            <a:ext cx="8201025" cy="1954143"/>
            <a:chOff x="547687" y="4370457"/>
            <a:chExt cx="8201025" cy="1954143"/>
          </a:xfrm>
        </p:grpSpPr>
        <p:pic>
          <p:nvPicPr>
            <p:cNvPr id="11" name="그림 4"/>
            <p:cNvPicPr>
              <a:picLocks noChangeAspect="1"/>
            </p:cNvPicPr>
            <p:nvPr/>
          </p:nvPicPr>
          <p:blipFill>
            <a:blip r:embed="rId3"/>
            <a:stretch>
              <a:fillRect/>
            </a:stretch>
          </p:blipFill>
          <p:spPr>
            <a:xfrm>
              <a:off x="547687" y="4648200"/>
              <a:ext cx="8201025" cy="1676400"/>
            </a:xfrm>
            <a:prstGeom prst="rect">
              <a:avLst/>
            </a:prstGeom>
          </p:spPr>
        </p:pic>
        <p:sp>
          <p:nvSpPr>
            <p:cNvPr id="12" name="TextBox 11"/>
            <p:cNvSpPr txBox="1"/>
            <p:nvPr/>
          </p:nvSpPr>
          <p:spPr>
            <a:xfrm>
              <a:off x="762000" y="4370457"/>
              <a:ext cx="3188693" cy="353943"/>
            </a:xfrm>
            <a:prstGeom prst="rect">
              <a:avLst/>
            </a:prstGeom>
            <a:noFill/>
          </p:spPr>
          <p:txBody>
            <a:bodyPr wrap="none" rtlCol="0">
              <a:spAutoFit/>
            </a:bodyPr>
            <a:lstStyle/>
            <a:p>
              <a:r>
                <a:rPr lang="en-US" sz="1700" dirty="0">
                  <a:latin typeface="+mn-lt"/>
                </a:rPr>
                <a:t>12.5 KHz/channel * 16 channel</a:t>
              </a:r>
            </a:p>
          </p:txBody>
        </p:sp>
        <p:sp>
          <p:nvSpPr>
            <p:cNvPr id="13" name="TextBox 12"/>
            <p:cNvSpPr txBox="1"/>
            <p:nvPr/>
          </p:nvSpPr>
          <p:spPr>
            <a:xfrm>
              <a:off x="3934274" y="4675257"/>
              <a:ext cx="3114955" cy="353943"/>
            </a:xfrm>
            <a:prstGeom prst="rect">
              <a:avLst/>
            </a:prstGeom>
            <a:noFill/>
          </p:spPr>
          <p:txBody>
            <a:bodyPr wrap="none" rtlCol="0">
              <a:spAutoFit/>
            </a:bodyPr>
            <a:lstStyle/>
            <a:p>
              <a:r>
                <a:rPr lang="en-US" sz="1700" dirty="0">
                  <a:latin typeface="+mn-lt"/>
                </a:rPr>
                <a:t>200 KHz/channel * 9 channels</a:t>
              </a:r>
            </a:p>
          </p:txBody>
        </p:sp>
      </p:gr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14</a:t>
            </a:fld>
            <a:endParaRPr lang="en-US" altLang="en-US"/>
          </a:p>
        </p:txBody>
      </p:sp>
    </p:spTree>
    <p:extLst>
      <p:ext uri="{BB962C8B-B14F-4D97-AF65-F5344CB8AC3E}">
        <p14:creationId xmlns:p14="http://schemas.microsoft.com/office/powerpoint/2010/main" val="3860244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#2</a:t>
            </a:r>
          </a:p>
        </p:txBody>
      </p:sp>
      <p:sp>
        <p:nvSpPr>
          <p:cNvPr id="4" name="Datumsplatzhalter 3"/>
          <p:cNvSpPr>
            <a:spLocks noGrp="1"/>
          </p:cNvSpPr>
          <p:nvPr>
            <p:ph type="dt" sz="half" idx="10"/>
          </p:nvPr>
        </p:nvSpPr>
        <p:spPr>
          <a:xfrm>
            <a:off x="685800" y="378281"/>
            <a:ext cx="1600200" cy="215444"/>
          </a:xfrm>
        </p:spPr>
        <p:txBody>
          <a:bodyPr/>
          <a:lstStyle/>
          <a:p>
            <a:fld id="{06FC18C8-A5FF-4F85-B05B-D418ACE7B98C}"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712237" y="1767455"/>
            <a:ext cx="8077200" cy="2238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Propose a narrowband FSK LECIM PHY in 262~ 264MHz</a:t>
            </a:r>
          </a:p>
          <a:p>
            <a:pPr marL="609600" lvl="1" indent="-255588">
              <a:spcBef>
                <a:spcPts val="600"/>
              </a:spcBef>
              <a:buFont typeface="Arial" panose="020B0604020202020204" pitchFamily="34" charset="0"/>
              <a:buChar char="•"/>
            </a:pPr>
            <a:r>
              <a:rPr lang="en-US" altLang="ko-KR" sz="2000" dirty="0"/>
              <a:t>2 lower data-rates: 2.4kbps and 4.8Kbps</a:t>
            </a:r>
          </a:p>
          <a:p>
            <a:pPr marL="354012" lvl="1" indent="0">
              <a:spcBef>
                <a:spcPts val="600"/>
              </a:spcBef>
              <a:buNone/>
            </a:pPr>
            <a:r>
              <a:rPr lang="en-US" altLang="ko-KR" sz="2000" dirty="0"/>
              <a:t>   - 2.4Kbps with modulation index 2.0</a:t>
            </a:r>
          </a:p>
          <a:p>
            <a:pPr marL="354012" lvl="1" indent="0">
              <a:spcBef>
                <a:spcPts val="600"/>
              </a:spcBef>
              <a:buNone/>
            </a:pPr>
            <a:r>
              <a:rPr lang="en-US" altLang="ko-KR" sz="2000" dirty="0"/>
              <a:t>   - 4.8Kbps with modulation index 1.0</a:t>
            </a:r>
          </a:p>
          <a:p>
            <a:pPr marL="541338" lvl="1" indent="-274638">
              <a:spcBef>
                <a:spcPts val="600"/>
              </a:spcBef>
              <a:buFont typeface="Arial" panose="020B0604020202020204" pitchFamily="34" charset="0"/>
              <a:buChar char="•"/>
            </a:pPr>
            <a:r>
              <a:rPr lang="en-US" altLang="ko-KR" sz="2000" dirty="0"/>
              <a:t>12.5KHz channel spacing</a:t>
            </a:r>
          </a:p>
          <a:p>
            <a:pPr marL="541338" lvl="1" indent="-274638">
              <a:spcBef>
                <a:spcPts val="600"/>
              </a:spcBef>
              <a:buFont typeface="Arial" panose="020B0604020202020204" pitchFamily="34" charset="0"/>
              <a:buChar char="•"/>
            </a:pPr>
            <a:r>
              <a:rPr lang="en-US" altLang="ko-KR" sz="2000" dirty="0"/>
              <a:t>GFSK modulation</a:t>
            </a:r>
          </a:p>
        </p:txBody>
      </p:sp>
      <p:graphicFrame>
        <p:nvGraphicFramePr>
          <p:cNvPr id="14" name="표 13"/>
          <p:cNvGraphicFramePr>
            <a:graphicFrameLocks noGrp="1"/>
          </p:cNvGraphicFramePr>
          <p:nvPr>
            <p:extLst>
              <p:ext uri="{D42A27DB-BD31-4B8C-83A1-F6EECF244321}">
                <p14:modId xmlns:p14="http://schemas.microsoft.com/office/powerpoint/2010/main" val="3660990339"/>
              </p:ext>
            </p:extLst>
          </p:nvPr>
        </p:nvGraphicFramePr>
        <p:xfrm>
          <a:off x="1300841" y="4352626"/>
          <a:ext cx="7179130" cy="1766889"/>
        </p:xfrm>
        <a:graphic>
          <a:graphicData uri="http://schemas.openxmlformats.org/drawingml/2006/table">
            <a:tbl>
              <a:tblPr firstRow="1" bandRow="1">
                <a:tableStyleId>{21E4AEA4-8DFA-4A89-87EB-49C32662AFE0}</a:tableStyleId>
              </a:tblPr>
              <a:tblGrid>
                <a:gridCol w="1159331">
                  <a:extLst>
                    <a:ext uri="{9D8B030D-6E8A-4147-A177-3AD203B41FA5}">
                      <a16:colId xmlns:a16="http://schemas.microsoft.com/office/drawing/2014/main" val="20000"/>
                    </a:ext>
                  </a:extLst>
                </a:gridCol>
                <a:gridCol w="1820634">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2217965">
                  <a:extLst>
                    <a:ext uri="{9D8B030D-6E8A-4147-A177-3AD203B41FA5}">
                      <a16:colId xmlns:a16="http://schemas.microsoft.com/office/drawing/2014/main" val="20003"/>
                    </a:ext>
                  </a:extLst>
                </a:gridCol>
              </a:tblGrid>
              <a:tr h="547689">
                <a:tc>
                  <a:txBody>
                    <a:bodyPr/>
                    <a:lstStyle/>
                    <a:p>
                      <a:pPr algn="ctr" latinLnBrk="1"/>
                      <a:r>
                        <a:rPr lang="en-US" altLang="ko-KR" sz="1400" dirty="0"/>
                        <a:t>Frequency Band</a:t>
                      </a:r>
                      <a:endParaRPr lang="ko-KR" altLang="en-US" sz="1400" dirty="0"/>
                    </a:p>
                  </a:txBody>
                  <a:tcPr/>
                </a:tc>
                <a:tc>
                  <a:txBody>
                    <a:bodyPr/>
                    <a:lstStyle/>
                    <a:p>
                      <a:pPr algn="ctr" latinLnBrk="1"/>
                      <a:r>
                        <a:rPr lang="en-US" altLang="ko-KR" sz="1400" dirty="0"/>
                        <a:t>Parameter</a:t>
                      </a:r>
                      <a:endParaRPr lang="ko-KR" altLang="en-US" sz="1400" dirty="0"/>
                    </a:p>
                  </a:txBody>
                  <a:tcPr/>
                </a:tc>
                <a:tc>
                  <a:txBody>
                    <a:bodyPr/>
                    <a:lstStyle/>
                    <a:p>
                      <a:pPr algn="ctr" latinLnBrk="1"/>
                      <a:r>
                        <a:rPr lang="en-US" altLang="ko-KR" sz="1400" dirty="0"/>
                        <a:t>Operating Mode #1</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#2</a:t>
                      </a:r>
                      <a:endParaRPr lang="ko-KR" altLang="en-US" sz="1400" dirty="0"/>
                    </a:p>
                  </a:txBody>
                  <a:tcPr/>
                </a:tc>
                <a:extLst>
                  <a:ext uri="{0D108BD9-81ED-4DB2-BD59-A6C34878D82A}">
                    <a16:rowId xmlns:a16="http://schemas.microsoft.com/office/drawing/2014/main" val="10000"/>
                  </a:ext>
                </a:extLst>
              </a:tr>
              <a:tr h="221433">
                <a:tc rowSpan="4">
                  <a:txBody>
                    <a:bodyPr/>
                    <a:lstStyle/>
                    <a:p>
                      <a:pPr algn="ctr" latinLnBrk="1"/>
                      <a:r>
                        <a:rPr lang="en-US" altLang="ko-KR" sz="1400" dirty="0">
                          <a:solidFill>
                            <a:srgbClr val="FF0000"/>
                          </a:solidFill>
                        </a:rPr>
                        <a:t>262~264</a:t>
                      </a:r>
                    </a:p>
                    <a:p>
                      <a:pPr algn="ctr" latinLnBrk="1"/>
                      <a:r>
                        <a:rPr lang="en-US" altLang="ko-KR" sz="1400" dirty="0">
                          <a:solidFill>
                            <a:srgbClr val="FF0000"/>
                          </a:solidFill>
                        </a:rPr>
                        <a:t>(MHz)</a:t>
                      </a:r>
                      <a:endParaRPr lang="ko-KR" altLang="en-US" sz="1400" dirty="0">
                        <a:solidFill>
                          <a:srgbClr val="FF0000"/>
                        </a:solidFill>
                      </a:endParaRPr>
                    </a:p>
                  </a:txBody>
                  <a:tcPr anchor="ctr" anchorCtr="1"/>
                </a:tc>
                <a:tc>
                  <a:txBody>
                    <a:bodyPr/>
                    <a:lstStyle/>
                    <a:p>
                      <a:pPr algn="ctr" latinLnBrk="1"/>
                      <a:r>
                        <a:rPr lang="en-US" altLang="ko-KR" sz="1400" dirty="0">
                          <a:solidFill>
                            <a:schemeClr val="tx1"/>
                          </a:solidFill>
                        </a:rPr>
                        <a:t>Data-rate </a:t>
                      </a:r>
                    </a:p>
                  </a:txBody>
                  <a:tcPr anchor="ctr" anchorCtr="1"/>
                </a:tc>
                <a:tc>
                  <a:txBody>
                    <a:bodyPr/>
                    <a:lstStyle/>
                    <a:p>
                      <a:pPr latinLnBrk="1"/>
                      <a:r>
                        <a:rPr lang="en-US" altLang="ko-KR" sz="1400" dirty="0">
                          <a:solidFill>
                            <a:srgbClr val="FF0000"/>
                          </a:solidFill>
                        </a:rPr>
                        <a:t>2.4kbps</a:t>
                      </a:r>
                      <a:endParaRPr lang="ko-KR" altLang="en-US" sz="1400" dirty="0">
                        <a:solidFill>
                          <a:srgbClr val="FF0000"/>
                        </a:solidFill>
                      </a:endParaRPr>
                    </a:p>
                  </a:txBody>
                  <a:tcPr anchor="ctr" anchorCtr="1"/>
                </a:tc>
                <a:tc>
                  <a:txBody>
                    <a:bodyPr/>
                    <a:lstStyle/>
                    <a:p>
                      <a:pPr latinLnBrk="1"/>
                      <a:r>
                        <a:rPr lang="en-US" altLang="ko-KR" sz="1400" dirty="0">
                          <a:solidFill>
                            <a:srgbClr val="FF0000"/>
                          </a:solidFill>
                        </a:rPr>
                        <a:t>4.8kbps</a:t>
                      </a:r>
                      <a:endParaRPr lang="ko-KR" altLang="en-US" sz="1400" dirty="0">
                        <a:solidFill>
                          <a:srgbClr val="FF0000"/>
                        </a:solidFill>
                      </a:endParaRPr>
                    </a:p>
                  </a:txBody>
                  <a:tcPr anchor="ctr" anchorCtr="1"/>
                </a:tc>
                <a:extLst>
                  <a:ext uri="{0D108BD9-81ED-4DB2-BD59-A6C34878D82A}">
                    <a16:rowId xmlns:a16="http://schemas.microsoft.com/office/drawing/2014/main" val="10001"/>
                  </a:ext>
                </a:extLst>
              </a:tr>
              <a:tr h="221433">
                <a:tc vMerge="1">
                  <a:txBody>
                    <a:bodyPr/>
                    <a:lstStyle/>
                    <a:p>
                      <a:pPr latinLnBrk="1"/>
                      <a:endParaRPr lang="ko-KR" altLang="en-US" sz="1400" dirty="0"/>
                    </a:p>
                  </a:txBody>
                  <a:tcPr/>
                </a:tc>
                <a:tc>
                  <a:txBody>
                    <a:bodyPr/>
                    <a:lstStyle/>
                    <a:p>
                      <a:pPr algn="ctr" latinLnBrk="1"/>
                      <a:r>
                        <a:rPr lang="en-US" altLang="ko-KR" sz="1400" dirty="0">
                          <a:solidFill>
                            <a:schemeClr val="tx1"/>
                          </a:solidFill>
                        </a:rPr>
                        <a:t>Modulation</a:t>
                      </a:r>
                      <a:endParaRPr lang="ko-KR" altLang="en-US" sz="1400" dirty="0">
                        <a:solidFill>
                          <a:schemeClr val="tx1"/>
                        </a:solidFill>
                      </a:endParaRPr>
                    </a:p>
                  </a:txBody>
                  <a:tcPr anchor="ctr" anchorCtr="1"/>
                </a:tc>
                <a:tc>
                  <a:txBody>
                    <a:bodyPr/>
                    <a:lstStyle/>
                    <a:p>
                      <a:pPr latinLnBrk="1"/>
                      <a:r>
                        <a:rPr lang="en-US" altLang="ko-KR" sz="1400" dirty="0">
                          <a:solidFill>
                            <a:srgbClr val="FF0000"/>
                          </a:solidFill>
                        </a:rPr>
                        <a:t>GFSK</a:t>
                      </a:r>
                      <a:endParaRPr lang="ko-KR" altLang="en-US" sz="1400" dirty="0">
                        <a:solidFill>
                          <a:srgbClr val="FF0000"/>
                        </a:solidFill>
                      </a:endParaRPr>
                    </a:p>
                  </a:txBody>
                  <a:tcPr anchor="ctr" anchorCtr="1"/>
                </a:tc>
                <a:tc>
                  <a:txBody>
                    <a:bodyPr/>
                    <a:lstStyle/>
                    <a:p>
                      <a:pPr latinLnBrk="1"/>
                      <a:r>
                        <a:rPr lang="en-US" altLang="ko-KR" sz="1400" dirty="0">
                          <a:solidFill>
                            <a:srgbClr val="FF0000"/>
                          </a:solidFill>
                        </a:rPr>
                        <a:t>GFSK</a:t>
                      </a:r>
                      <a:endParaRPr lang="ko-KR" altLang="en-US" sz="1400" dirty="0">
                        <a:solidFill>
                          <a:srgbClr val="FF0000"/>
                        </a:solidFill>
                      </a:endParaRPr>
                    </a:p>
                  </a:txBody>
                  <a:tcPr anchor="ctr" anchorCtr="1"/>
                </a:tc>
                <a:extLst>
                  <a:ext uri="{0D108BD9-81ED-4DB2-BD59-A6C34878D82A}">
                    <a16:rowId xmlns:a16="http://schemas.microsoft.com/office/drawing/2014/main" val="10002"/>
                  </a:ext>
                </a:extLst>
              </a:tr>
              <a:tr h="221433">
                <a:tc vMerge="1">
                  <a:txBody>
                    <a:bodyPr/>
                    <a:lstStyle/>
                    <a:p>
                      <a:pPr latinLnBrk="1"/>
                      <a:endParaRPr lang="ko-KR" altLang="en-US" sz="1400" dirty="0"/>
                    </a:p>
                  </a:txBody>
                  <a:tcPr/>
                </a:tc>
                <a:tc>
                  <a:txBody>
                    <a:bodyPr/>
                    <a:lstStyle/>
                    <a:p>
                      <a:pPr algn="ctr" latinLnBrk="1"/>
                      <a:r>
                        <a:rPr lang="en-US" altLang="ko-KR" sz="1400" dirty="0">
                          <a:solidFill>
                            <a:schemeClr val="tx1"/>
                          </a:solidFill>
                        </a:rPr>
                        <a:t>Modulation Index</a:t>
                      </a:r>
                      <a:endParaRPr lang="ko-KR" altLang="en-US" sz="1400" dirty="0">
                        <a:solidFill>
                          <a:schemeClr val="tx1"/>
                        </a:solidFill>
                      </a:endParaRPr>
                    </a:p>
                  </a:txBody>
                  <a:tcPr anchor="ctr" anchorCtr="1"/>
                </a:tc>
                <a:tc>
                  <a:txBody>
                    <a:bodyPr/>
                    <a:lstStyle/>
                    <a:p>
                      <a:pPr latinLnBrk="1"/>
                      <a:r>
                        <a:rPr lang="en-US" altLang="ko-KR" sz="1400" dirty="0">
                          <a:solidFill>
                            <a:srgbClr val="FF0000"/>
                          </a:solidFill>
                        </a:rPr>
                        <a:t>2</a:t>
                      </a:r>
                      <a:endParaRPr lang="ko-KR" altLang="en-US" sz="1400" dirty="0">
                        <a:solidFill>
                          <a:srgbClr val="FF0000"/>
                        </a:solidFill>
                      </a:endParaRPr>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solidFill>
                            <a:srgbClr val="FF0000"/>
                          </a:solidFill>
                        </a:rPr>
                        <a:t>1.0</a:t>
                      </a:r>
                      <a:endParaRPr lang="ko-KR" altLang="en-US" sz="1400" dirty="0">
                        <a:solidFill>
                          <a:srgbClr val="FF0000"/>
                        </a:solidFill>
                      </a:endParaRPr>
                    </a:p>
                  </a:txBody>
                  <a:tcPr anchor="ctr" anchorCtr="1"/>
                </a:tc>
                <a:extLst>
                  <a:ext uri="{0D108BD9-81ED-4DB2-BD59-A6C34878D82A}">
                    <a16:rowId xmlns:a16="http://schemas.microsoft.com/office/drawing/2014/main" val="10003"/>
                  </a:ext>
                </a:extLst>
              </a:tr>
              <a:tr h="221433">
                <a:tc vMerge="1">
                  <a:txBody>
                    <a:bodyPr/>
                    <a:lstStyle/>
                    <a:p>
                      <a:pPr latinLnBrk="1"/>
                      <a:endParaRPr lang="ko-KR" altLang="en-US" sz="1400" dirty="0"/>
                    </a:p>
                  </a:txBody>
                  <a:tcPr/>
                </a:tc>
                <a:tc>
                  <a:txBody>
                    <a:bodyPr/>
                    <a:lstStyle/>
                    <a:p>
                      <a:pPr algn="ctr" latinLnBrk="1"/>
                      <a:r>
                        <a:rPr lang="en-US" altLang="ko-KR" sz="1400" dirty="0">
                          <a:solidFill>
                            <a:schemeClr val="tx1"/>
                          </a:solidFill>
                        </a:rPr>
                        <a:t>Channel Spacing</a:t>
                      </a:r>
                    </a:p>
                  </a:txBody>
                  <a:tcPr anchor="ctr" anchorCtr="1"/>
                </a:tc>
                <a:tc>
                  <a:txBody>
                    <a:bodyPr/>
                    <a:lstStyle/>
                    <a:p>
                      <a:pPr latinLnBrk="1"/>
                      <a:r>
                        <a:rPr lang="en-US" altLang="ko-KR" sz="1400" dirty="0">
                          <a:solidFill>
                            <a:srgbClr val="FF0000"/>
                          </a:solidFill>
                        </a:rPr>
                        <a:t>12.5KHz</a:t>
                      </a:r>
                      <a:endParaRPr lang="ko-KR" altLang="en-US" sz="1400" dirty="0">
                        <a:solidFill>
                          <a:srgbClr val="FF0000"/>
                        </a:solidFill>
                      </a:endParaRPr>
                    </a:p>
                  </a:txBody>
                  <a:tcPr anchor="ctr" anchorCtr="1"/>
                </a:tc>
                <a:tc>
                  <a:txBody>
                    <a:bodyPr/>
                    <a:lstStyle/>
                    <a:p>
                      <a:pPr latinLnBrk="1"/>
                      <a:r>
                        <a:rPr lang="en-US" altLang="ko-KR" sz="1400" dirty="0">
                          <a:solidFill>
                            <a:srgbClr val="FF0000"/>
                          </a:solidFill>
                        </a:rPr>
                        <a:t>12.5KHz</a:t>
                      </a:r>
                      <a:endParaRPr lang="ko-KR" altLang="en-US" sz="1400" dirty="0">
                        <a:solidFill>
                          <a:srgbClr val="FF0000"/>
                        </a:solidFill>
                      </a:endParaRPr>
                    </a:p>
                  </a:txBody>
                  <a:tcPr anchor="ctr" anchorCtr="1"/>
                </a:tc>
                <a:extLst>
                  <a:ext uri="{0D108BD9-81ED-4DB2-BD59-A6C34878D82A}">
                    <a16:rowId xmlns:a16="http://schemas.microsoft.com/office/drawing/2014/main" val="10004"/>
                  </a:ext>
                </a:extLst>
              </a:tr>
            </a:tbl>
          </a:graphicData>
        </a:graphic>
      </p:graphicFrame>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15</a:t>
            </a:fld>
            <a:endParaRPr lang="en-US" altLang="en-US"/>
          </a:p>
        </p:txBody>
      </p:sp>
    </p:spTree>
    <p:extLst>
      <p:ext uri="{BB962C8B-B14F-4D97-AF65-F5344CB8AC3E}">
        <p14:creationId xmlns:p14="http://schemas.microsoft.com/office/powerpoint/2010/main" val="889827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4" name="Datumsplatzhalter 3"/>
          <p:cNvSpPr>
            <a:spLocks noGrp="1"/>
          </p:cNvSpPr>
          <p:nvPr>
            <p:ph type="dt" sz="half" idx="10"/>
          </p:nvPr>
        </p:nvSpPr>
        <p:spPr>
          <a:xfrm>
            <a:off x="685800" y="378281"/>
            <a:ext cx="1600200" cy="215444"/>
          </a:xfrm>
        </p:spPr>
        <p:txBody>
          <a:bodyPr/>
          <a:lstStyle/>
          <a:p>
            <a:fld id="{6C3519BD-8125-44D0-8D22-6AAD2382611E}"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78486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 Packet format in LECIM</a:t>
            </a:r>
          </a:p>
          <a:p>
            <a:pPr marL="536575" lvl="1" indent="-180975">
              <a:spcBef>
                <a:spcPts val="1200"/>
              </a:spcBef>
              <a:buFont typeface="Arial" panose="020B0604020202020204" pitchFamily="34" charset="0"/>
              <a:buChar char="•"/>
            </a:pPr>
            <a:r>
              <a:rPr lang="en-US" altLang="ko-KR" sz="2000" dirty="0"/>
              <a:t>Each packet has a header called a synchronization header (SHR) that performs synchronization, followed by the body of the packet (PHR and PSDU) that contains the data.</a:t>
            </a:r>
          </a:p>
          <a:p>
            <a:pPr marL="355600" lvl="1" indent="0">
              <a:spcBef>
                <a:spcPts val="1200"/>
              </a:spcBef>
              <a:buNone/>
            </a:pPr>
            <a:r>
              <a:rPr lang="en-US" altLang="ko-KR" sz="2000" dirty="0"/>
              <a:t>   - SHR: Preamble &amp; SFD</a:t>
            </a:r>
          </a:p>
          <a:p>
            <a:pPr marL="717550" lvl="1" indent="-361950">
              <a:spcBef>
                <a:spcPts val="1200"/>
              </a:spcBef>
              <a:buNone/>
            </a:pPr>
            <a:r>
              <a:rPr lang="en-US" altLang="ko-KR" sz="2000" dirty="0"/>
              <a:t>   - Once the SFD is detected, the subsequent recovery process of PHR and PSDU bits can be performed   </a:t>
            </a:r>
          </a:p>
          <a:p>
            <a:pPr marL="355600" lvl="1" indent="0">
              <a:spcBef>
                <a:spcPts val="1200"/>
              </a:spcBef>
              <a:buNone/>
            </a:pPr>
            <a:endParaRPr lang="en-US" altLang="ko-KR" sz="1900" dirty="0"/>
          </a:p>
          <a:p>
            <a:pPr marL="1041400" lvl="2" indent="-342900">
              <a:spcBef>
                <a:spcPts val="1200"/>
              </a:spcBef>
              <a:buSzPct val="80000"/>
              <a:buFont typeface="Arial" panose="020B0604020202020204" pitchFamily="34" charset="0"/>
              <a:buChar char="–"/>
            </a:pPr>
            <a:endParaRPr lang="en-US" altLang="ko-KR" sz="1900" dirty="0"/>
          </a:p>
          <a:p>
            <a:pPr marL="1041400" lvl="2" indent="-342900">
              <a:spcBef>
                <a:spcPts val="1200"/>
              </a:spcBef>
              <a:buSzPct val="80000"/>
              <a:buFont typeface="Arial" panose="020B0604020202020204" pitchFamily="34" charset="0"/>
              <a:buChar char="–"/>
            </a:pPr>
            <a:endParaRPr lang="en-US" altLang="ko-KR" sz="1900" dirty="0"/>
          </a:p>
          <a:p>
            <a:pPr marL="698500" lvl="2" indent="0">
              <a:spcBef>
                <a:spcPts val="600"/>
              </a:spcBef>
              <a:buSzPct val="80000"/>
              <a:buNone/>
            </a:pPr>
            <a:endParaRPr lang="en-US" altLang="ko-KR" sz="1900" dirty="0"/>
          </a:p>
          <a:p>
            <a:pPr marL="536400" lvl="2" indent="-285750">
              <a:spcBef>
                <a:spcPts val="1200"/>
              </a:spcBef>
              <a:buSzPct val="100000"/>
              <a:buFont typeface="Arial" panose="020B0604020202020204" pitchFamily="34" charset="0"/>
              <a:buChar char="•"/>
            </a:pPr>
            <a:endParaRPr lang="en-US" altLang="ko-KR" sz="1800" dirty="0"/>
          </a:p>
          <a:p>
            <a:pPr marL="1041400" lvl="2" indent="-342900">
              <a:spcBef>
                <a:spcPts val="1200"/>
              </a:spcBef>
              <a:buSzPct val="80000"/>
              <a:buFont typeface="Arial" panose="020B0604020202020204" pitchFamily="34" charset="0"/>
              <a:buChar char="–"/>
            </a:pPr>
            <a:endParaRPr lang="en-US" altLang="ko-KR" sz="1900" dirty="0"/>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457200" lvl="1" indent="0">
              <a:buNone/>
            </a:pPr>
            <a:r>
              <a:rPr lang="en-US" altLang="ko-KR" sz="1800" dirty="0"/>
              <a:t>			</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16</a:t>
            </a:fld>
            <a:endParaRPr lang="en-US" altLang="en-US"/>
          </a:p>
        </p:txBody>
      </p:sp>
      <p:pic>
        <p:nvPicPr>
          <p:cNvPr id="6" name="Picture 5"/>
          <p:cNvPicPr>
            <a:picLocks noChangeAspect="1"/>
          </p:cNvPicPr>
          <p:nvPr/>
        </p:nvPicPr>
        <p:blipFill>
          <a:blip r:embed="rId3"/>
          <a:stretch>
            <a:fillRect/>
          </a:stretch>
        </p:blipFill>
        <p:spPr>
          <a:xfrm>
            <a:off x="824156" y="4800600"/>
            <a:ext cx="7571888" cy="932769"/>
          </a:xfrm>
          <a:prstGeom prst="rect">
            <a:avLst/>
          </a:prstGeom>
        </p:spPr>
      </p:pic>
    </p:spTree>
    <p:extLst>
      <p:ext uri="{BB962C8B-B14F-4D97-AF65-F5344CB8AC3E}">
        <p14:creationId xmlns:p14="http://schemas.microsoft.com/office/powerpoint/2010/main" val="3952134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4" name="Datumsplatzhalter 3"/>
          <p:cNvSpPr>
            <a:spLocks noGrp="1"/>
          </p:cNvSpPr>
          <p:nvPr>
            <p:ph type="dt" sz="half" idx="10"/>
          </p:nvPr>
        </p:nvSpPr>
        <p:spPr>
          <a:xfrm>
            <a:off x="685800" y="378281"/>
            <a:ext cx="1600200" cy="215444"/>
          </a:xfrm>
        </p:spPr>
        <p:txBody>
          <a:bodyPr/>
          <a:lstStyle/>
          <a:p>
            <a:fld id="{6C3519BD-8125-44D0-8D22-6AAD2382611E}"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010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 Synchronization performance at low SNR</a:t>
            </a:r>
          </a:p>
          <a:p>
            <a:pPr marL="536575" lvl="1" indent="-180975">
              <a:spcBef>
                <a:spcPts val="1200"/>
              </a:spcBef>
              <a:buFont typeface="Arial" panose="020B0604020202020204" pitchFamily="34" charset="0"/>
              <a:buChar char="•"/>
            </a:pPr>
            <a:r>
              <a:rPr lang="en-US" altLang="ko-KR" sz="2000" dirty="0"/>
              <a:t>The SFD sequence in LECIM standards fails to ensure reliability at low-SNR</a:t>
            </a:r>
          </a:p>
          <a:p>
            <a:pPr marL="536575" lvl="1" indent="-180975">
              <a:spcBef>
                <a:spcPts val="1200"/>
              </a:spcBef>
              <a:buFont typeface="Arial" panose="020B0604020202020204" pitchFamily="34" charset="0"/>
              <a:buChar char="•"/>
            </a:pPr>
            <a:r>
              <a:rPr lang="en-US" altLang="ko-KR" sz="2000" dirty="0"/>
              <a:t>PHR and PSDU are protected by FEC and spreading schemes</a:t>
            </a:r>
          </a:p>
          <a:p>
            <a:pPr marL="717550" lvl="1" indent="-361950">
              <a:spcBef>
                <a:spcPts val="1200"/>
              </a:spcBef>
              <a:buNone/>
            </a:pPr>
            <a:r>
              <a:rPr lang="en-US" altLang="ko-KR" sz="2000" dirty="0"/>
              <a:t>   - Reliability enhancement techniques apply only PHR and PSDU</a:t>
            </a:r>
          </a:p>
          <a:p>
            <a:pPr marL="355600" lvl="1" indent="0">
              <a:spcBef>
                <a:spcPts val="1200"/>
              </a:spcBef>
              <a:buNone/>
            </a:pPr>
            <a:r>
              <a:rPr lang="en-US" altLang="ko-KR" sz="2000" dirty="0"/>
              <a:t>. </a:t>
            </a:r>
            <a:endParaRPr lang="ko-KR" altLang="ko-KR" sz="2000" dirty="0"/>
          </a:p>
          <a:p>
            <a:pPr marL="717550" lvl="1" indent="-361950">
              <a:spcBef>
                <a:spcPts val="1200"/>
              </a:spcBef>
              <a:buNone/>
            </a:pPr>
            <a:endParaRPr lang="en-US" altLang="ko-KR" sz="2000" dirty="0"/>
          </a:p>
          <a:p>
            <a:pPr marL="717550" lvl="1" indent="-361950">
              <a:spcBef>
                <a:spcPts val="1200"/>
              </a:spcBef>
              <a:buNone/>
            </a:pPr>
            <a:r>
              <a:rPr lang="en-US" altLang="ko-KR" sz="2000" dirty="0"/>
              <a:t>   </a:t>
            </a:r>
          </a:p>
          <a:p>
            <a:pPr marL="355600" lvl="1" indent="0">
              <a:spcBef>
                <a:spcPts val="1200"/>
              </a:spcBef>
              <a:buNone/>
            </a:pPr>
            <a:endParaRPr lang="en-US" altLang="ko-KR" sz="2000" dirty="0"/>
          </a:p>
          <a:p>
            <a:pPr marL="1041400" lvl="2" indent="-342900">
              <a:spcBef>
                <a:spcPts val="1200"/>
              </a:spcBef>
              <a:buSzPct val="80000"/>
              <a:buFont typeface="Arial" panose="020B0604020202020204" pitchFamily="34" charset="0"/>
              <a:buChar char="–"/>
            </a:pPr>
            <a:endParaRPr lang="en-US" altLang="ko-KR" sz="1900" dirty="0"/>
          </a:p>
          <a:p>
            <a:pPr marL="1041400" lvl="2" indent="-342900">
              <a:spcBef>
                <a:spcPts val="1200"/>
              </a:spcBef>
              <a:buSzPct val="80000"/>
              <a:buFont typeface="Arial" panose="020B0604020202020204" pitchFamily="34" charset="0"/>
              <a:buChar char="–"/>
            </a:pPr>
            <a:endParaRPr lang="en-US" altLang="ko-KR" sz="1900" dirty="0"/>
          </a:p>
          <a:p>
            <a:pPr marL="250650" lvl="2" indent="0">
              <a:spcBef>
                <a:spcPts val="1200"/>
              </a:spcBef>
              <a:buSzPct val="100000"/>
              <a:buNone/>
            </a:pPr>
            <a:endParaRPr lang="en-US" altLang="ko-KR" sz="1800" dirty="0"/>
          </a:p>
          <a:p>
            <a:pPr marL="1041400" lvl="2" indent="-342900">
              <a:spcBef>
                <a:spcPts val="1200"/>
              </a:spcBef>
              <a:buSzPct val="80000"/>
              <a:buFont typeface="Arial" panose="020B0604020202020204" pitchFamily="34" charset="0"/>
              <a:buChar char="–"/>
            </a:pPr>
            <a:endParaRPr lang="en-US" altLang="ko-KR" sz="1900" dirty="0"/>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457200" lvl="1" indent="0">
              <a:buNone/>
            </a:pPr>
            <a:r>
              <a:rPr lang="en-US" altLang="ko-KR" sz="1800" dirty="0"/>
              <a:t>			</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17</a:t>
            </a:fld>
            <a:endParaRPr lang="en-US" altLang="en-US"/>
          </a:p>
        </p:txBody>
      </p:sp>
      <p:pic>
        <p:nvPicPr>
          <p:cNvPr id="8"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0" y="3962400"/>
            <a:ext cx="4989512" cy="1981200"/>
          </a:xfrm>
          <a:prstGeom prst="rect">
            <a:avLst/>
          </a:prstGeom>
          <a:noFill/>
          <a:ln>
            <a:noFill/>
          </a:ln>
          <a:effectLst/>
          <a:extLst/>
        </p:spPr>
      </p:pic>
    </p:spTree>
    <p:extLst>
      <p:ext uri="{BB962C8B-B14F-4D97-AF65-F5344CB8AC3E}">
        <p14:creationId xmlns:p14="http://schemas.microsoft.com/office/powerpoint/2010/main" val="3951314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4" name="Datumsplatzhalter 3"/>
          <p:cNvSpPr>
            <a:spLocks noGrp="1"/>
          </p:cNvSpPr>
          <p:nvPr>
            <p:ph type="dt" sz="half" idx="10"/>
          </p:nvPr>
        </p:nvSpPr>
        <p:spPr>
          <a:xfrm>
            <a:off x="685800" y="378281"/>
            <a:ext cx="1600200" cy="215444"/>
          </a:xfrm>
        </p:spPr>
        <p:txBody>
          <a:bodyPr/>
          <a:lstStyle/>
          <a:p>
            <a:fld id="{E2BA3CCB-9DCB-4BD1-A9FB-D3E058DFAFCB}"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010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PER performance consists of PMR and PHR + PSDU error rate</a:t>
            </a:r>
          </a:p>
          <a:p>
            <a:pPr marL="536575" lvl="1" indent="-180975">
              <a:buFont typeface="Arial" panose="020B0604020202020204" pitchFamily="34" charset="0"/>
              <a:buChar char="•"/>
            </a:pPr>
            <a:r>
              <a:rPr lang="en-US" altLang="ko-KR" sz="2000" dirty="0"/>
              <a:t>No FEC and spreading schemes are applied to PHR and PSDU.</a:t>
            </a:r>
          </a:p>
          <a:p>
            <a:pPr marL="536575" lvl="1" indent="-180975">
              <a:buFont typeface="Arial" panose="020B0604020202020204" pitchFamily="34" charset="0"/>
              <a:buChar char="•"/>
            </a:pPr>
            <a:r>
              <a:rPr lang="en-US" altLang="ko-KR" sz="2000" dirty="0"/>
              <a:t>SFD sequence have poor PMR performance in low SNR</a:t>
            </a:r>
          </a:p>
          <a:p>
            <a:pPr marL="536575" lvl="1" indent="-180975">
              <a:buFont typeface="Arial" panose="020B0604020202020204" pitchFamily="34" charset="0"/>
              <a:buChar char="•"/>
            </a:pPr>
            <a:r>
              <a:rPr lang="en-US" altLang="ko-KR" sz="2000" dirty="0"/>
              <a:t> SFD detection is required to improve the performance</a:t>
            </a:r>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18</a:t>
            </a:fld>
            <a:endParaRPr lang="en-US" altLang="en-US"/>
          </a:p>
        </p:txBody>
      </p:sp>
      <p:pic>
        <p:nvPicPr>
          <p:cNvPr id="8" name="그림 2"/>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970213"/>
            <a:ext cx="5334000" cy="3505200"/>
          </a:xfrm>
          <a:prstGeom prst="rect">
            <a:avLst/>
          </a:prstGeom>
          <a:noFill/>
          <a:ln>
            <a:noFill/>
          </a:ln>
        </p:spPr>
      </p:pic>
    </p:spTree>
    <p:extLst>
      <p:ext uri="{BB962C8B-B14F-4D97-AF65-F5344CB8AC3E}">
        <p14:creationId xmlns:p14="http://schemas.microsoft.com/office/powerpoint/2010/main" val="1696322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4" name="Datumsplatzhalter 3"/>
          <p:cNvSpPr>
            <a:spLocks noGrp="1"/>
          </p:cNvSpPr>
          <p:nvPr>
            <p:ph type="dt" sz="half" idx="10"/>
          </p:nvPr>
        </p:nvSpPr>
        <p:spPr>
          <a:xfrm>
            <a:off x="685800" y="378281"/>
            <a:ext cx="1600200" cy="215444"/>
          </a:xfrm>
        </p:spPr>
        <p:txBody>
          <a:bodyPr/>
          <a:lstStyle/>
          <a:p>
            <a:fld id="{6C3519BD-8125-44D0-8D22-6AAD2382611E}"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010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 Propose to change SFD Spreading/Dispreading scheme</a:t>
            </a:r>
          </a:p>
          <a:p>
            <a:pPr marL="539750" lvl="1" indent="-184150">
              <a:spcBef>
                <a:spcPts val="1200"/>
              </a:spcBef>
              <a:buFont typeface="Arial" panose="020B0604020202020204" pitchFamily="34" charset="0"/>
              <a:buChar char="•"/>
            </a:pPr>
            <a:r>
              <a:rPr lang="en-US" altLang="ko-KR" sz="2000" dirty="0"/>
              <a:t>Apply spreading scheme to the SFD sequence to maintain SHR at a level of similar to the reliability of PHR and PSDU</a:t>
            </a:r>
          </a:p>
          <a:p>
            <a:pPr marL="355600" lvl="1" indent="0">
              <a:spcBef>
                <a:spcPts val="1200"/>
              </a:spcBef>
              <a:buNone/>
            </a:pPr>
            <a:r>
              <a:rPr lang="en-US" altLang="ko-KR" sz="2000" dirty="0"/>
              <a:t>   - It leads to lowered packet missing rate at low-SNR</a:t>
            </a:r>
          </a:p>
          <a:p>
            <a:pPr marL="717550" lvl="1" indent="-361950">
              <a:spcBef>
                <a:spcPts val="1200"/>
              </a:spcBef>
              <a:buNone/>
            </a:pPr>
            <a:r>
              <a:rPr lang="en-US" altLang="ko-KR" sz="2000" dirty="0"/>
              <a:t>   - </a:t>
            </a:r>
            <a:r>
              <a:rPr lang="en-US" altLang="ko-KR" sz="1900" dirty="0"/>
              <a:t> A single SFD sequence input bit (</a:t>
            </a:r>
            <a:r>
              <a:rPr lang="en-US" altLang="ko-KR" sz="2000" dirty="0"/>
              <a:t>b</a:t>
            </a:r>
            <a:r>
              <a:rPr lang="en-US" altLang="ko-KR" sz="2000" baseline="-25000" dirty="0"/>
              <a:t>0</a:t>
            </a:r>
            <a:r>
              <a:rPr lang="en-US" altLang="ko-KR" sz="1900" dirty="0"/>
              <a:t>) is mapped into the SFD sequence spreading bits (</a:t>
            </a:r>
            <a:r>
              <a:rPr lang="en-US" altLang="ko-KR" sz="2000" dirty="0"/>
              <a:t>c</a:t>
            </a:r>
            <a:r>
              <a:rPr lang="en-US" altLang="ko-KR" sz="2000" baseline="-25000" dirty="0"/>
              <a:t>0,…, </a:t>
            </a:r>
            <a:r>
              <a:rPr lang="en-US" altLang="ko-KR" sz="2000" dirty="0"/>
              <a:t>c</a:t>
            </a:r>
            <a:r>
              <a:rPr lang="en-US" altLang="ko-KR" sz="2000" baseline="-25000" dirty="0"/>
              <a:t>SF-1</a:t>
            </a:r>
            <a:r>
              <a:rPr lang="en-US" altLang="ko-KR" sz="1900" dirty="0"/>
              <a:t>)</a:t>
            </a:r>
          </a:p>
          <a:p>
            <a:pPr marL="717550" lvl="1" indent="-361950">
              <a:spcBef>
                <a:spcPts val="1200"/>
              </a:spcBef>
              <a:buNone/>
            </a:pPr>
            <a:r>
              <a:rPr lang="en-US" altLang="ko-KR" sz="1900" dirty="0"/>
              <a:t>   - Suggest SF = 2, 4, 8</a:t>
            </a:r>
            <a:endParaRPr lang="en-US" altLang="ko-KR" sz="2000" dirty="0"/>
          </a:p>
          <a:p>
            <a:pPr marL="717550" lvl="1" indent="-361950">
              <a:spcBef>
                <a:spcPts val="1200"/>
              </a:spcBef>
              <a:buNone/>
            </a:pPr>
            <a:endParaRPr lang="en-US" altLang="ko-KR" sz="2000" dirty="0"/>
          </a:p>
          <a:p>
            <a:pPr marL="717550" lvl="1" indent="-361950">
              <a:spcBef>
                <a:spcPts val="1200"/>
              </a:spcBef>
              <a:buNone/>
            </a:pPr>
            <a:r>
              <a:rPr lang="en-US" altLang="ko-KR" sz="2000" dirty="0"/>
              <a:t>   </a:t>
            </a:r>
          </a:p>
          <a:p>
            <a:pPr marL="355600" lvl="1" indent="0">
              <a:spcBef>
                <a:spcPts val="1200"/>
              </a:spcBef>
              <a:buNone/>
            </a:pPr>
            <a:endParaRPr lang="en-US" altLang="ko-KR" sz="2000" dirty="0"/>
          </a:p>
          <a:p>
            <a:pPr marL="1041400" lvl="2" indent="-342900">
              <a:spcBef>
                <a:spcPts val="1200"/>
              </a:spcBef>
              <a:buSzPct val="80000"/>
              <a:buFont typeface="Arial" panose="020B0604020202020204" pitchFamily="34" charset="0"/>
              <a:buChar char="–"/>
            </a:pPr>
            <a:endParaRPr lang="en-US" altLang="ko-KR" sz="1900" dirty="0"/>
          </a:p>
          <a:p>
            <a:pPr marL="1041400" lvl="2" indent="-342900">
              <a:spcBef>
                <a:spcPts val="1200"/>
              </a:spcBef>
              <a:buSzPct val="80000"/>
              <a:buFont typeface="Arial" panose="020B0604020202020204" pitchFamily="34" charset="0"/>
              <a:buChar char="–"/>
            </a:pPr>
            <a:endParaRPr lang="en-US" altLang="ko-KR" sz="1900" dirty="0"/>
          </a:p>
          <a:p>
            <a:pPr marL="250650" lvl="2" indent="0">
              <a:spcBef>
                <a:spcPts val="1200"/>
              </a:spcBef>
              <a:buSzPct val="100000"/>
              <a:buNone/>
            </a:pPr>
            <a:endParaRPr lang="en-US" altLang="ko-KR" sz="1800" dirty="0"/>
          </a:p>
          <a:p>
            <a:pPr marL="1041400" lvl="2" indent="-342900">
              <a:spcBef>
                <a:spcPts val="1200"/>
              </a:spcBef>
              <a:buSzPct val="80000"/>
              <a:buFont typeface="Arial" panose="020B0604020202020204" pitchFamily="34" charset="0"/>
              <a:buChar char="–"/>
            </a:pPr>
            <a:endParaRPr lang="en-US" altLang="ko-KR" sz="1900" dirty="0"/>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457200" lvl="1" indent="0">
              <a:buNone/>
            </a:pPr>
            <a:r>
              <a:rPr lang="en-US" altLang="ko-KR" sz="1800" dirty="0"/>
              <a:t>			</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19</a:t>
            </a:fld>
            <a:endParaRPr lang="en-US" altLang="en-US"/>
          </a:p>
        </p:txBody>
      </p:sp>
      <p:pic>
        <p:nvPicPr>
          <p:cNvPr id="7" name="그림 6"/>
          <p:cNvPicPr>
            <a:picLocks noChangeAspect="1"/>
          </p:cNvPicPr>
          <p:nvPr/>
        </p:nvPicPr>
        <p:blipFill>
          <a:blip r:embed="rId3"/>
          <a:stretch>
            <a:fillRect/>
          </a:stretch>
        </p:blipFill>
        <p:spPr>
          <a:xfrm>
            <a:off x="1293502" y="4561108"/>
            <a:ext cx="7163421" cy="1694835"/>
          </a:xfrm>
          <a:prstGeom prst="rect">
            <a:avLst/>
          </a:prstGeom>
        </p:spPr>
      </p:pic>
    </p:spTree>
    <p:extLst>
      <p:ext uri="{BB962C8B-B14F-4D97-AF65-F5344CB8AC3E}">
        <p14:creationId xmlns:p14="http://schemas.microsoft.com/office/powerpoint/2010/main" val="3683190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609600"/>
          </a:xfrm>
        </p:spPr>
        <p:txBody>
          <a:bodyPr/>
          <a:lstStyle/>
          <a:p>
            <a:r>
              <a:rPr lang="en-US" sz="2800" b="1" dirty="0">
                <a:latin typeface="+mn-lt"/>
              </a:rPr>
              <a:t>Background</a:t>
            </a:r>
          </a:p>
        </p:txBody>
      </p:sp>
      <p:sp>
        <p:nvSpPr>
          <p:cNvPr id="4" name="Datumsplatzhalter 3"/>
          <p:cNvSpPr>
            <a:spLocks noGrp="1"/>
          </p:cNvSpPr>
          <p:nvPr>
            <p:ph type="dt" sz="half" idx="10"/>
          </p:nvPr>
        </p:nvSpPr>
        <p:spPr>
          <a:xfrm>
            <a:off x="685800" y="378281"/>
            <a:ext cx="1600200" cy="215444"/>
          </a:xfrm>
        </p:spPr>
        <p:txBody>
          <a:bodyPr/>
          <a:lstStyle/>
          <a:p>
            <a:fld id="{7B2B278E-F8F8-4D54-BA8C-9F8869AE2F88}"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381000" y="1455056"/>
            <a:ext cx="8001000" cy="494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buFont typeface="Wingdings" panose="05000000000000000000" pitchFamily="2" charset="2"/>
              <a:buChar char="q"/>
            </a:pPr>
            <a:r>
              <a:rPr lang="en-US" sz="2000" b="1" dirty="0"/>
              <a:t>802.15 TG4w Scope</a:t>
            </a:r>
          </a:p>
          <a:p>
            <a:pPr marL="719138" lvl="1" indent="0" algn="just">
              <a:buNone/>
            </a:pPr>
            <a:r>
              <a:rPr lang="en-US" altLang="ko-KR" sz="2000" dirty="0"/>
              <a:t>This amendment defines a Low Power Wide Area Network (LPWAN) extension to the IEEE </a:t>
            </a:r>
            <a:r>
              <a:rPr lang="en-US" altLang="ko-KR" sz="2000" dirty="0" err="1"/>
              <a:t>Std</a:t>
            </a:r>
            <a:r>
              <a:rPr lang="en-US" altLang="ko-KR" sz="2000" dirty="0"/>
              <a:t> 802.15.4 Low Energy, Critical Infrastructure Monitoring (LECIM) PHY layer to cover network cell radii of typically 10-15 km in rural areas. It uses the LECIM PHY Frequency Shift Keying (FSK) modulation schemes with extensions to lower bit-rates (e.g. payload bit-rate typically &lt;30 kb/s). Additionally, it extends the frequency bands to additional sub-GHz unlicensed and licensed frequency bands to cover the market demand. For improved data integrity in channels with high levels of interference, it defines mechanisms for the fragmented transmission of Forward Error Correction (FEC) code-words, as well as time and frequency patterns for the transmission of the fragments. Modifications to the Medium Access Control (MAC) layer, needed to support this PHY extension, are defined.</a:t>
            </a:r>
            <a:endParaRPr lang="ko-KR"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a:t>
            </a:fld>
            <a:endParaRPr lang="en-US" altLang="en-US"/>
          </a:p>
        </p:txBody>
      </p:sp>
    </p:spTree>
    <p:extLst>
      <p:ext uri="{BB962C8B-B14F-4D97-AF65-F5344CB8AC3E}">
        <p14:creationId xmlns:p14="http://schemas.microsoft.com/office/powerpoint/2010/main" val="4101606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4" name="Datumsplatzhalter 3"/>
          <p:cNvSpPr>
            <a:spLocks noGrp="1"/>
          </p:cNvSpPr>
          <p:nvPr>
            <p:ph type="dt" sz="half" idx="10"/>
          </p:nvPr>
        </p:nvSpPr>
        <p:spPr>
          <a:xfrm>
            <a:off x="685800" y="378281"/>
            <a:ext cx="1600200" cy="215444"/>
          </a:xfrm>
        </p:spPr>
        <p:txBody>
          <a:bodyPr/>
          <a:lstStyle/>
          <a:p>
            <a:fld id="{1CA54964-3573-44D8-8A54-F66D36DB78EA}"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010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Simulation results of proposed SFD sequence spreading</a:t>
            </a:r>
          </a:p>
          <a:p>
            <a:pPr marL="536575" lvl="1" indent="-180975">
              <a:spcBef>
                <a:spcPts val="600"/>
              </a:spcBef>
              <a:buFont typeface="Arial" panose="020B0604020202020204" pitchFamily="34" charset="0"/>
              <a:buChar char="•"/>
            </a:pPr>
            <a:r>
              <a:rPr lang="en-US" altLang="ko-KR" sz="2000" dirty="0"/>
              <a:t>SF 4: improve PMR 2.5dB</a:t>
            </a:r>
          </a:p>
          <a:p>
            <a:pPr marL="536575" lvl="1" indent="-180975">
              <a:spcBef>
                <a:spcPts val="600"/>
              </a:spcBef>
              <a:buFont typeface="Arial" panose="020B0604020202020204" pitchFamily="34" charset="0"/>
              <a:buChar char="•"/>
            </a:pPr>
            <a:r>
              <a:rPr lang="en-US" altLang="ko-KR" sz="2000" dirty="0"/>
              <a:t>SF 8: improve PMR 3.5dB</a:t>
            </a:r>
          </a:p>
          <a:p>
            <a:pPr marL="536575" lvl="1" indent="-180975">
              <a:spcBef>
                <a:spcPts val="600"/>
              </a:spcBef>
              <a:buFont typeface="Arial" panose="020B0604020202020204" pitchFamily="34" charset="0"/>
              <a:buChar char="•"/>
            </a:pPr>
            <a:r>
              <a:rPr lang="en-US" altLang="ko-KR" sz="2000" dirty="0"/>
              <a:t>SF 16: No performance improvement compared to SF 8</a:t>
            </a:r>
          </a:p>
          <a:p>
            <a:pPr marL="355600" lvl="1" indent="0">
              <a:buNone/>
            </a:pPr>
            <a:endParaRPr lang="en-US" altLang="ko-KR" sz="2000" dirty="0"/>
          </a:p>
          <a:p>
            <a:pPr marL="355600" lvl="1" indent="0">
              <a:buNone/>
            </a:pPr>
            <a:r>
              <a:rPr lang="en-US" altLang="ko-KR" sz="2000" dirty="0"/>
              <a:t>   </a:t>
            </a:r>
          </a:p>
          <a:p>
            <a:pPr marL="355600" lvl="1" indent="0">
              <a:buNone/>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20</a:t>
            </a:fld>
            <a:endParaRPr lang="en-US" altLang="en-US"/>
          </a:p>
        </p:txBody>
      </p:sp>
      <p:pic>
        <p:nvPicPr>
          <p:cNvPr id="9" name="그림 6"/>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200400"/>
            <a:ext cx="4648200" cy="3200400"/>
          </a:xfrm>
          <a:prstGeom prst="rect">
            <a:avLst/>
          </a:prstGeom>
          <a:noFill/>
          <a:ln>
            <a:noFill/>
          </a:ln>
        </p:spPr>
      </p:pic>
    </p:spTree>
    <p:extLst>
      <p:ext uri="{BB962C8B-B14F-4D97-AF65-F5344CB8AC3E}">
        <p14:creationId xmlns:p14="http://schemas.microsoft.com/office/powerpoint/2010/main" val="3900449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Conclusions</a:t>
            </a:r>
          </a:p>
        </p:txBody>
      </p:sp>
      <p:sp>
        <p:nvSpPr>
          <p:cNvPr id="4" name="Datumsplatzhalter 3"/>
          <p:cNvSpPr>
            <a:spLocks noGrp="1"/>
          </p:cNvSpPr>
          <p:nvPr>
            <p:ph type="dt" sz="half" idx="10"/>
          </p:nvPr>
        </p:nvSpPr>
        <p:spPr>
          <a:xfrm>
            <a:off x="685800" y="378281"/>
            <a:ext cx="1600200" cy="215444"/>
          </a:xfrm>
        </p:spPr>
        <p:txBody>
          <a:bodyPr/>
          <a:lstStyle/>
          <a:p>
            <a:fld id="{CA3722BF-BE2A-4B18-BC20-085672CE0975}"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9" name="Content Placeholder 7">
            <a:extLst>
              <a:ext uri="{FF2B5EF4-FFF2-40B4-BE49-F238E27FC236}">
                <a16:creationId xmlns:a16="http://schemas.microsoft.com/office/drawing/2014/main" id="{218BFF98-09E7-4D0E-8139-59A3EC8465B6}"/>
              </a:ext>
            </a:extLst>
          </p:cNvPr>
          <p:cNvSpPr txBox="1">
            <a:spLocks/>
          </p:cNvSpPr>
          <p:nvPr/>
        </p:nvSpPr>
        <p:spPr bwMode="auto">
          <a:xfrm>
            <a:off x="457200" y="1621160"/>
            <a:ext cx="8153400" cy="4332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kern="0" dirty="0">
                <a:solidFill>
                  <a:prstClr val="black"/>
                </a:solidFill>
                <a:ea typeface="ＭＳ Ｐゴシック"/>
              </a:rPr>
              <a:t>Propose to add lower data rates (&lt;12.5 kbps) in LECIM FSK PHY for ISM bands</a:t>
            </a:r>
          </a:p>
          <a:p>
            <a:pPr marL="355600" lvl="1" indent="6350">
              <a:spcBef>
                <a:spcPts val="1200"/>
              </a:spcBef>
              <a:buFont typeface="Arial" panose="020B0604020202020204" pitchFamily="34" charset="0"/>
              <a:buChar char="•"/>
            </a:pPr>
            <a:r>
              <a:rPr lang="en-US" altLang="ko-KR" sz="2000" kern="0" dirty="0">
                <a:solidFill>
                  <a:prstClr val="black"/>
                </a:solidFill>
                <a:ea typeface="ＭＳ Ｐゴシック"/>
              </a:rPr>
              <a:t> Add 6.25Kbps without changing modulation scheme</a:t>
            </a:r>
          </a:p>
          <a:p>
            <a:pPr marL="355600" lvl="1" indent="-355600">
              <a:spcBef>
                <a:spcPts val="1200"/>
              </a:spcBef>
              <a:buFont typeface="Wingdings" panose="05000000000000000000" pitchFamily="2" charset="2"/>
              <a:buChar char="q"/>
            </a:pPr>
            <a:r>
              <a:rPr lang="en-US" altLang="ko-KR" sz="2000" kern="0" dirty="0">
                <a:solidFill>
                  <a:prstClr val="black"/>
                </a:solidFill>
                <a:ea typeface="ＭＳ Ｐゴシック"/>
              </a:rPr>
              <a:t>Propose a narrowband system for new spectrum(262~264MHz) in Korean</a:t>
            </a:r>
            <a:endParaRPr lang="en-US" altLang="ko-KR" sz="2000" dirty="0"/>
          </a:p>
          <a:p>
            <a:pPr marL="342900" lvl="1" indent="-74613">
              <a:spcBef>
                <a:spcPts val="1200"/>
              </a:spcBef>
              <a:buFont typeface="Arial" panose="020B0604020202020204" pitchFamily="34" charset="0"/>
              <a:buChar char="•"/>
            </a:pPr>
            <a:r>
              <a:rPr lang="en-US" altLang="ko-KR" sz="2000" dirty="0"/>
              <a:t> Satisfy customer’s request in Korean </a:t>
            </a:r>
            <a:r>
              <a:rPr lang="en-US" altLang="ko-KR" sz="2000" dirty="0" err="1"/>
              <a:t>IoT</a:t>
            </a:r>
            <a:r>
              <a:rPr lang="en-US" altLang="ko-KR" sz="2000" dirty="0"/>
              <a:t> market </a:t>
            </a:r>
          </a:p>
          <a:p>
            <a:pPr marL="342900" lvl="1" indent="-74613">
              <a:spcBef>
                <a:spcPts val="1200"/>
              </a:spcBef>
              <a:buFont typeface="Arial" panose="020B0604020202020204" pitchFamily="34" charset="0"/>
              <a:buChar char="•"/>
            </a:pPr>
            <a:r>
              <a:rPr lang="en-US" altLang="ko-KR" sz="2000" dirty="0"/>
              <a:t> 2.4 and 4.8Kbps in 12.5KHz channel spacing  </a:t>
            </a:r>
          </a:p>
          <a:p>
            <a:pPr marL="355600" lvl="1" indent="-355600">
              <a:spcBef>
                <a:spcPts val="1200"/>
              </a:spcBef>
              <a:buFont typeface="Wingdings" panose="05000000000000000000" pitchFamily="2" charset="2"/>
              <a:buChar char="q"/>
            </a:pPr>
            <a:r>
              <a:rPr lang="en-US" altLang="ko-KR" sz="2000" kern="0" dirty="0">
                <a:solidFill>
                  <a:prstClr val="black"/>
                </a:solidFill>
                <a:ea typeface="ＭＳ Ｐゴシック"/>
              </a:rPr>
              <a:t>Propose to change SFD spreading/dispreading scheme</a:t>
            </a:r>
            <a:endParaRPr lang="en-US" altLang="ko-KR" sz="2000" dirty="0"/>
          </a:p>
          <a:p>
            <a:pPr marL="342900" lvl="1" indent="-74613">
              <a:spcBef>
                <a:spcPts val="1200"/>
              </a:spcBef>
              <a:buFont typeface="Arial" panose="020B0604020202020204" pitchFamily="34" charset="0"/>
              <a:buChar char="•"/>
            </a:pPr>
            <a:r>
              <a:rPr lang="en-US" altLang="ko-KR" sz="2000" dirty="0"/>
              <a:t> FEC &amp; Spread: Propose PHR + PSDU</a:t>
            </a:r>
          </a:p>
          <a:p>
            <a:pPr marL="342900" lvl="1" indent="-74613">
              <a:spcBef>
                <a:spcPts val="1200"/>
              </a:spcBef>
              <a:buFont typeface="Arial" panose="020B0604020202020204" pitchFamily="34" charset="0"/>
              <a:buChar char="•"/>
            </a:pPr>
            <a:r>
              <a:rPr lang="en-US" altLang="ko-KR" sz="2000" dirty="0"/>
              <a:t> Improve SFD detection performance</a:t>
            </a:r>
          </a:p>
          <a:p>
            <a:pPr marL="268287" lvl="1" indent="0">
              <a:spcBef>
                <a:spcPts val="1200"/>
              </a:spcBef>
              <a:buNone/>
            </a:pPr>
            <a:r>
              <a:rPr lang="en-US" altLang="ko-KR" sz="2000" dirty="0"/>
              <a:t>  </a:t>
            </a:r>
          </a:p>
          <a:p>
            <a:pPr marL="268287" lvl="1" indent="0">
              <a:spcBef>
                <a:spcPts val="1200"/>
              </a:spcBef>
              <a:buNone/>
            </a:pPr>
            <a:r>
              <a:rPr lang="en-US" altLang="ko-KR" sz="2000" dirty="0"/>
              <a:t>  </a:t>
            </a:r>
          </a:p>
          <a:p>
            <a:pPr marL="268287" lvl="1" indent="0">
              <a:spcBef>
                <a:spcPts val="1200"/>
              </a:spcBef>
              <a:buNone/>
            </a:pPr>
            <a:r>
              <a:rPr lang="en-US" altLang="ko-KR" sz="2000" dirty="0"/>
              <a:t> </a:t>
            </a:r>
          </a:p>
          <a:p>
            <a:pPr marL="268287" lvl="1" indent="0">
              <a:spcBef>
                <a:spcPts val="1200"/>
              </a:spcBef>
              <a:buNone/>
            </a:pPr>
            <a:r>
              <a:rPr lang="en-US" altLang="ko-KR" sz="2000" dirty="0"/>
              <a:t>  </a:t>
            </a:r>
          </a:p>
          <a:p>
            <a:pPr marL="268287" lvl="1" indent="0">
              <a:spcBef>
                <a:spcPts val="1200"/>
              </a:spcBef>
              <a:buNone/>
            </a:pPr>
            <a:r>
              <a:rPr lang="en-US" altLang="ko-KR" sz="2000" dirty="0"/>
              <a:t>   </a:t>
            </a:r>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21</a:t>
            </a:fld>
            <a:endParaRPr lang="en-US" altLang="en-US"/>
          </a:p>
        </p:txBody>
      </p:sp>
    </p:spTree>
    <p:extLst>
      <p:ext uri="{BB962C8B-B14F-4D97-AF65-F5344CB8AC3E}">
        <p14:creationId xmlns:p14="http://schemas.microsoft.com/office/powerpoint/2010/main" val="1796991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924800" cy="1066800"/>
          </a:xfrm>
        </p:spPr>
        <p:txBody>
          <a:bodyPr/>
          <a:lstStyle/>
          <a:p>
            <a:r>
              <a:rPr lang="en-US" sz="2800" dirty="0"/>
              <a:t>Abbreviations</a:t>
            </a:r>
            <a:endParaRPr lang="en-US" sz="2800" dirty="0">
              <a:latin typeface="+mn-lt"/>
            </a:endParaRPr>
          </a:p>
        </p:txBody>
      </p:sp>
      <p:sp>
        <p:nvSpPr>
          <p:cNvPr id="4" name="Datumsplatzhalter 3"/>
          <p:cNvSpPr>
            <a:spLocks noGrp="1"/>
          </p:cNvSpPr>
          <p:nvPr>
            <p:ph type="dt" sz="half" idx="10"/>
          </p:nvPr>
        </p:nvSpPr>
        <p:spPr>
          <a:xfrm>
            <a:off x="685800" y="378281"/>
            <a:ext cx="1600200" cy="215444"/>
          </a:xfrm>
        </p:spPr>
        <p:txBody>
          <a:bodyPr/>
          <a:lstStyle/>
          <a:p>
            <a:fld id="{FF7E143F-03C9-4450-B26B-09A0FCAB3B05}"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9" name="Rectangle 8"/>
          <p:cNvSpPr>
            <a:spLocks noGrp="1" noChangeArrowheads="1"/>
          </p:cNvSpPr>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800">
                <a:solidFill>
                  <a:schemeClr val="tx1"/>
                </a:solidFill>
                <a:latin typeface="+mn-lt"/>
              </a:defRPr>
            </a:lvl3pPr>
            <a:lvl4pPr marL="1428750" indent="-228600" algn="l" rtl="0" eaLnBrk="0" fontAlgn="base" hangingPunct="0">
              <a:spcBef>
                <a:spcPct val="20000"/>
              </a:spcBef>
              <a:spcAft>
                <a:spcPct val="0"/>
              </a:spcAft>
              <a:buChar char="–"/>
              <a:defRPr sz="1800">
                <a:solidFill>
                  <a:schemeClr val="tx1"/>
                </a:solidFill>
                <a:latin typeface="+mn-lt"/>
              </a:defRPr>
            </a:lvl4pPr>
            <a:lvl5pPr marL="1771650" indent="-228600" algn="l" rtl="0" eaLnBrk="0" fontAlgn="base" hangingPunct="0">
              <a:spcBef>
                <a:spcPct val="20000"/>
              </a:spcBef>
              <a:spcAft>
                <a:spcPct val="0"/>
              </a:spcAft>
              <a:buChar char="•"/>
              <a:defRPr sz="18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eaLnBrk="1" hangingPunct="1">
              <a:buFontTx/>
              <a:buNone/>
              <a:defRPr/>
            </a:pPr>
            <a:r>
              <a:rPr lang="en-US" dirty="0"/>
              <a:t>LECIM	     </a:t>
            </a:r>
            <a:r>
              <a:rPr lang="en-US" altLang="ko-KR" dirty="0"/>
              <a:t>Low Energy Critical Infrastructure Monitoring</a:t>
            </a:r>
          </a:p>
          <a:p>
            <a:pPr marL="0" indent="0" eaLnBrk="1" hangingPunct="1">
              <a:buNone/>
              <a:defRPr/>
            </a:pPr>
            <a:r>
              <a:rPr lang="en-US" dirty="0"/>
              <a:t>GFSK	     </a:t>
            </a:r>
            <a:r>
              <a:rPr lang="en-US" altLang="ko-KR" dirty="0"/>
              <a:t>Gaussian Frequency Shift Keying</a:t>
            </a:r>
          </a:p>
          <a:p>
            <a:pPr marL="0" indent="0" eaLnBrk="1" hangingPunct="1">
              <a:buNone/>
              <a:defRPr/>
            </a:pPr>
            <a:r>
              <a:rPr lang="en-US" dirty="0"/>
              <a:t>PHR	     </a:t>
            </a:r>
            <a:r>
              <a:rPr lang="en-US" altLang="ko-KR" dirty="0"/>
              <a:t>PHY header</a:t>
            </a:r>
          </a:p>
          <a:p>
            <a:pPr marL="0" indent="0" eaLnBrk="1" hangingPunct="1">
              <a:buNone/>
              <a:defRPr/>
            </a:pPr>
            <a:r>
              <a:rPr lang="en-US" altLang="ko-KR" dirty="0"/>
              <a:t>PPDU	     PHY protocol data unit</a:t>
            </a:r>
          </a:p>
          <a:p>
            <a:pPr marL="0" indent="0" eaLnBrk="1" hangingPunct="1">
              <a:buNone/>
              <a:defRPr/>
            </a:pPr>
            <a:r>
              <a:rPr lang="en-US" altLang="ko-KR" dirty="0"/>
              <a:t>PSDU	     PHY service data unit</a:t>
            </a:r>
          </a:p>
          <a:p>
            <a:pPr marL="0" indent="0" eaLnBrk="1" hangingPunct="1">
              <a:buNone/>
              <a:defRPr/>
            </a:pPr>
            <a:r>
              <a:rPr lang="en-US" altLang="ko-KR" dirty="0"/>
              <a:t>SFD	     Synchronization Frame Delimiter</a:t>
            </a:r>
          </a:p>
          <a:p>
            <a:pPr marL="0" indent="0" eaLnBrk="1" hangingPunct="1">
              <a:buNone/>
              <a:defRPr/>
            </a:pPr>
            <a:r>
              <a:rPr lang="en-US" altLang="ko-KR" dirty="0"/>
              <a:t>SHR	     Synchronization header</a:t>
            </a:r>
          </a:p>
          <a:p>
            <a:pPr marL="0" indent="0" eaLnBrk="1" hangingPunct="1">
              <a:buNone/>
              <a:defRPr/>
            </a:pPr>
            <a:r>
              <a:rPr lang="en-US" altLang="ko-KR" dirty="0"/>
              <a:t>ISM 	     Industrial Scientific Medical</a:t>
            </a:r>
          </a:p>
          <a:p>
            <a:pPr marL="0" indent="0" eaLnBrk="1" hangingPunct="1">
              <a:buNone/>
              <a:defRPr/>
            </a:pPr>
            <a:endParaRPr lang="en-US" altLang="ko-KR" dirty="0"/>
          </a:p>
          <a:p>
            <a:pPr marL="0" indent="0" eaLnBrk="1" hangingPunct="1">
              <a:buFontTx/>
              <a:buNone/>
              <a:defRPr/>
            </a:pPr>
            <a:endParaRPr lang="en-US" altLang="de-DE"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22</a:t>
            </a:fld>
            <a:endParaRPr lang="en-US" altLang="en-US"/>
          </a:p>
        </p:txBody>
      </p:sp>
    </p:spTree>
    <p:extLst>
      <p:ext uri="{BB962C8B-B14F-4D97-AF65-F5344CB8AC3E}">
        <p14:creationId xmlns:p14="http://schemas.microsoft.com/office/powerpoint/2010/main" val="1812277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924800" cy="1066800"/>
          </a:xfrm>
        </p:spPr>
        <p:txBody>
          <a:bodyPr/>
          <a:lstStyle/>
          <a:p>
            <a:r>
              <a:rPr lang="en-US" sz="2800" dirty="0">
                <a:latin typeface="+mn-lt"/>
              </a:rPr>
              <a:t>References</a:t>
            </a:r>
          </a:p>
        </p:txBody>
      </p:sp>
      <p:sp>
        <p:nvSpPr>
          <p:cNvPr id="4" name="Datumsplatzhalter 3"/>
          <p:cNvSpPr>
            <a:spLocks noGrp="1"/>
          </p:cNvSpPr>
          <p:nvPr>
            <p:ph type="dt" sz="half" idx="10"/>
          </p:nvPr>
        </p:nvSpPr>
        <p:spPr>
          <a:xfrm>
            <a:off x="685800" y="378281"/>
            <a:ext cx="1600200" cy="215444"/>
          </a:xfrm>
        </p:spPr>
        <p:txBody>
          <a:bodyPr/>
          <a:lstStyle/>
          <a:p>
            <a:fld id="{9B0E1229-18FF-4CEC-867D-198BD2C83CD0}"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9" name="Rectangle 8"/>
          <p:cNvSpPr>
            <a:spLocks noGrp="1" noChangeArrowheads="1"/>
          </p:cNvSpPr>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800">
                <a:solidFill>
                  <a:schemeClr val="tx1"/>
                </a:solidFill>
                <a:latin typeface="+mn-lt"/>
              </a:defRPr>
            </a:lvl3pPr>
            <a:lvl4pPr marL="1428750" indent="-228600" algn="l" rtl="0" eaLnBrk="0" fontAlgn="base" hangingPunct="0">
              <a:spcBef>
                <a:spcPct val="20000"/>
              </a:spcBef>
              <a:spcAft>
                <a:spcPct val="0"/>
              </a:spcAft>
              <a:buChar char="–"/>
              <a:defRPr sz="1800">
                <a:solidFill>
                  <a:schemeClr val="tx1"/>
                </a:solidFill>
                <a:latin typeface="+mn-lt"/>
              </a:defRPr>
            </a:lvl4pPr>
            <a:lvl5pPr marL="1771650" indent="-228600" algn="l" rtl="0" eaLnBrk="0" fontAlgn="base" hangingPunct="0">
              <a:spcBef>
                <a:spcPct val="20000"/>
              </a:spcBef>
              <a:spcAft>
                <a:spcPct val="0"/>
              </a:spcAft>
              <a:buChar char="•"/>
              <a:defRPr sz="18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eaLnBrk="1" hangingPunct="1">
              <a:buFontTx/>
              <a:buNone/>
              <a:defRPr/>
            </a:pPr>
            <a:r>
              <a:rPr lang="en-US" dirty="0"/>
              <a:t>[1] 	</a:t>
            </a:r>
            <a:r>
              <a:rPr lang="en-US" altLang="ko-KR" dirty="0"/>
              <a:t>IEEE Standard for Low-Rate Wireless Personal Area 	Networks (WPANs)</a:t>
            </a:r>
          </a:p>
          <a:p>
            <a:pPr marL="0" indent="0" eaLnBrk="1" hangingPunct="1">
              <a:buNone/>
              <a:defRPr/>
            </a:pPr>
            <a:r>
              <a:rPr lang="en-US" dirty="0"/>
              <a:t>[2] 	</a:t>
            </a:r>
            <a:r>
              <a:rPr lang="en-US" altLang="ko-KR" dirty="0"/>
              <a:t>802.15.4w Technical Guidance Document; 12 March, 2018; 	15-18-0161-00-004w</a:t>
            </a:r>
          </a:p>
          <a:p>
            <a:pPr marL="0" indent="0" eaLnBrk="1" hangingPunct="1">
              <a:buNone/>
              <a:defRPr/>
            </a:pPr>
            <a:r>
              <a:rPr lang="en-US" dirty="0"/>
              <a:t>[3] 	</a:t>
            </a:r>
            <a:r>
              <a:rPr lang="en-US" altLang="ko-KR" dirty="0"/>
              <a:t>P802.15.4w PAR</a:t>
            </a:r>
          </a:p>
          <a:p>
            <a:pPr marL="0" indent="0" eaLnBrk="1" hangingPunct="1">
              <a:buNone/>
              <a:defRPr/>
            </a:pPr>
            <a:r>
              <a:rPr lang="en-US" dirty="0"/>
              <a:t>[4] 	</a:t>
            </a:r>
            <a:r>
              <a:rPr lang="en-US" altLang="ko-KR" dirty="0"/>
              <a:t>P802.15.4w CSD</a:t>
            </a:r>
          </a:p>
          <a:p>
            <a:pPr marL="0" indent="0" eaLnBrk="1" hangingPunct="1">
              <a:buNone/>
              <a:defRPr/>
            </a:pPr>
            <a:endParaRPr lang="en-US" altLang="ko-KR" dirty="0"/>
          </a:p>
          <a:p>
            <a:pPr marL="0" indent="0" eaLnBrk="1" hangingPunct="1">
              <a:buNone/>
              <a:defRPr/>
            </a:pPr>
            <a:endParaRPr lang="en-US" altLang="ko-KR" dirty="0"/>
          </a:p>
          <a:p>
            <a:pPr marL="0" indent="0" eaLnBrk="1" hangingPunct="1">
              <a:buNone/>
              <a:defRPr/>
            </a:pPr>
            <a:endParaRPr lang="en-US" altLang="ko-KR" dirty="0"/>
          </a:p>
          <a:p>
            <a:pPr marL="0" indent="0" eaLnBrk="1" hangingPunct="1">
              <a:buFontTx/>
              <a:buNone/>
              <a:defRPr/>
            </a:pPr>
            <a:endParaRPr lang="en-US" altLang="de-DE"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23</a:t>
            </a:fld>
            <a:endParaRPr lang="en-US" altLang="en-US"/>
          </a:p>
        </p:txBody>
      </p:sp>
    </p:spTree>
    <p:extLst>
      <p:ext uri="{BB962C8B-B14F-4D97-AF65-F5344CB8AC3E}">
        <p14:creationId xmlns:p14="http://schemas.microsoft.com/office/powerpoint/2010/main" val="139291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958334"/>
            <a:ext cx="7772400" cy="609600"/>
          </a:xfrm>
        </p:spPr>
        <p:txBody>
          <a:bodyPr/>
          <a:lstStyle/>
          <a:p>
            <a:r>
              <a:rPr lang="en-US" sz="2800" b="1" dirty="0">
                <a:latin typeface="+mn-lt"/>
              </a:rPr>
              <a:t>Overview of Proposal(1)</a:t>
            </a:r>
          </a:p>
        </p:txBody>
      </p:sp>
      <p:sp>
        <p:nvSpPr>
          <p:cNvPr id="4" name="Datumsplatzhalter 3"/>
          <p:cNvSpPr>
            <a:spLocks noGrp="1"/>
          </p:cNvSpPr>
          <p:nvPr>
            <p:ph type="dt" sz="half" idx="10"/>
          </p:nvPr>
        </p:nvSpPr>
        <p:spPr>
          <a:xfrm>
            <a:off x="685800" y="378281"/>
            <a:ext cx="1600200" cy="215444"/>
          </a:xfrm>
        </p:spPr>
        <p:txBody>
          <a:bodyPr/>
          <a:lstStyle/>
          <a:p>
            <a:fld id="{3BB32AA3-F6B8-45AB-B052-2CD16E579030}"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682743"/>
            <a:ext cx="8001000" cy="472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buFont typeface="Wingdings" panose="05000000000000000000" pitchFamily="2" charset="2"/>
              <a:buChar char="q"/>
            </a:pPr>
            <a:r>
              <a:rPr lang="en-US" sz="2000" dirty="0"/>
              <a:t>Propose to add </a:t>
            </a:r>
            <a:r>
              <a:rPr lang="en-US" altLang="ko-KR" sz="2000" dirty="0"/>
              <a:t>a lower data-rate(&lt;12.5Kbps) in current FSK LECIM PHY Standard</a:t>
            </a:r>
          </a:p>
          <a:p>
            <a:pPr marL="625475" lvl="1" indent="-269875">
              <a:spcBef>
                <a:spcPts val="1200"/>
              </a:spcBef>
              <a:buFont typeface="Arial" panose="020B0604020202020204" pitchFamily="34" charset="0"/>
              <a:buChar char="•"/>
            </a:pPr>
            <a:r>
              <a:rPr lang="en-US" altLang="ko-KR" sz="2000" dirty="0"/>
              <a:t>Add 6.25Kbps with modulation index 2.0</a:t>
            </a:r>
          </a:p>
          <a:p>
            <a:pPr marL="625475" lvl="1" indent="-269875">
              <a:spcBef>
                <a:spcPts val="1200"/>
              </a:spcBef>
              <a:buFont typeface="Arial" panose="020B0604020202020204" pitchFamily="34" charset="0"/>
              <a:buChar char="•"/>
            </a:pPr>
            <a:r>
              <a:rPr lang="en-US" altLang="ko-KR" sz="2000" dirty="0"/>
              <a:t>It is convenient to change data-rates without changing modulation schemes</a:t>
            </a:r>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3</a:t>
            </a:fld>
            <a:endParaRPr lang="en-US" altLang="en-US"/>
          </a:p>
        </p:txBody>
      </p:sp>
    </p:spTree>
    <p:extLst>
      <p:ext uri="{BB962C8B-B14F-4D97-AF65-F5344CB8AC3E}">
        <p14:creationId xmlns:p14="http://schemas.microsoft.com/office/powerpoint/2010/main" val="3454852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958334"/>
            <a:ext cx="7772400" cy="609600"/>
          </a:xfrm>
        </p:spPr>
        <p:txBody>
          <a:bodyPr/>
          <a:lstStyle/>
          <a:p>
            <a:r>
              <a:rPr lang="en-US" sz="2800" b="1" dirty="0">
                <a:latin typeface="+mn-lt"/>
              </a:rPr>
              <a:t>Overview of Proposal(2)</a:t>
            </a:r>
          </a:p>
        </p:txBody>
      </p:sp>
      <p:sp>
        <p:nvSpPr>
          <p:cNvPr id="4" name="Datumsplatzhalter 3"/>
          <p:cNvSpPr>
            <a:spLocks noGrp="1"/>
          </p:cNvSpPr>
          <p:nvPr>
            <p:ph type="dt" sz="half" idx="10"/>
          </p:nvPr>
        </p:nvSpPr>
        <p:spPr>
          <a:xfrm>
            <a:off x="685800" y="378281"/>
            <a:ext cx="1600200" cy="215444"/>
          </a:xfrm>
        </p:spPr>
        <p:txBody>
          <a:bodyPr/>
          <a:lstStyle/>
          <a:p>
            <a:fld id="{3BB32AA3-F6B8-45AB-B052-2CD16E579030}"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752600"/>
            <a:ext cx="7848600" cy="472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buFont typeface="Wingdings" panose="05000000000000000000" pitchFamily="2" charset="2"/>
              <a:buChar char="q"/>
            </a:pPr>
            <a:r>
              <a:rPr lang="en-US" sz="2000" dirty="0"/>
              <a:t>Propose a narrowband FSK </a:t>
            </a:r>
            <a:r>
              <a:rPr lang="en-US" altLang="ko-KR" sz="2000" dirty="0"/>
              <a:t>LECIM</a:t>
            </a:r>
            <a:r>
              <a:rPr lang="ko-KR" altLang="en-US" sz="2000" dirty="0"/>
              <a:t> </a:t>
            </a:r>
            <a:r>
              <a:rPr lang="en-US" altLang="ko-KR" sz="2000" dirty="0"/>
              <a:t>PHY </a:t>
            </a:r>
            <a:r>
              <a:rPr lang="en-US" sz="2000" dirty="0"/>
              <a:t>for new spectrum(262 ~ 264MHz) in Korea</a:t>
            </a:r>
          </a:p>
          <a:p>
            <a:pPr marL="536575" lvl="1" indent="-180975">
              <a:spcBef>
                <a:spcPts val="1200"/>
              </a:spcBef>
              <a:buFont typeface="Arial" panose="020B0604020202020204" pitchFamily="34" charset="0"/>
              <a:buChar char="•"/>
            </a:pPr>
            <a:r>
              <a:rPr lang="en-US" altLang="ko-KR" sz="2000" dirty="0"/>
              <a:t>Flexible channel bandwidth (&lt;200KHz) of new spectrum in Korea allows to adapt the narrow band FSK transceivers </a:t>
            </a:r>
          </a:p>
          <a:p>
            <a:pPr marL="536575" lvl="1" indent="-180975">
              <a:spcBef>
                <a:spcPts val="1200"/>
              </a:spcBef>
              <a:buFont typeface="Arial" panose="020B0604020202020204" pitchFamily="34" charset="0"/>
              <a:buChar char="•"/>
            </a:pPr>
            <a:r>
              <a:rPr lang="en-US" sz="2000" dirty="0"/>
              <a:t>Add 2 low data-rates(2.4, 4.8Kbps) in </a:t>
            </a:r>
            <a:r>
              <a:rPr lang="en-US" altLang="ko-KR" sz="2000" dirty="0"/>
              <a:t>262 ~ 264MHz band, which use 12.5KHz channel spacing</a:t>
            </a:r>
            <a:endParaRPr lang="en-US" sz="2000" dirty="0"/>
          </a:p>
          <a:p>
            <a:pPr marL="536575" lvl="1" indent="-180975">
              <a:spcBef>
                <a:spcPts val="1200"/>
              </a:spcBef>
              <a:buFont typeface="Arial" panose="020B0604020202020204" pitchFamily="34" charset="0"/>
              <a:buChar char="•"/>
            </a:pPr>
            <a:endParaRPr lang="en-US" altLang="ko-KR" sz="2000" kern="0" dirty="0">
              <a:solidFill>
                <a:prstClr val="black"/>
              </a:solidFill>
              <a:ea typeface="ＭＳ Ｐゴシック"/>
            </a:endParaRPr>
          </a:p>
          <a:p>
            <a:pPr marL="355600" lvl="1" indent="0">
              <a:spcBef>
                <a:spcPts val="1200"/>
              </a:spcBef>
              <a:buNone/>
            </a:pPr>
            <a:r>
              <a:rPr lang="en-US" altLang="ko-KR" sz="2000" dirty="0">
                <a:solidFill>
                  <a:srgbClr val="FF0000"/>
                </a:solidFill>
              </a:rPr>
              <a:t>  </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4</a:t>
            </a:fld>
            <a:endParaRPr lang="en-US" altLang="en-US"/>
          </a:p>
        </p:txBody>
      </p:sp>
    </p:spTree>
    <p:extLst>
      <p:ext uri="{BB962C8B-B14F-4D97-AF65-F5344CB8AC3E}">
        <p14:creationId xmlns:p14="http://schemas.microsoft.com/office/powerpoint/2010/main" val="77120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958334"/>
            <a:ext cx="7772400" cy="609600"/>
          </a:xfrm>
        </p:spPr>
        <p:txBody>
          <a:bodyPr/>
          <a:lstStyle/>
          <a:p>
            <a:r>
              <a:rPr lang="en-US" sz="2800" b="1" dirty="0">
                <a:latin typeface="+mn-lt"/>
              </a:rPr>
              <a:t>Overview of Proposal(3)</a:t>
            </a:r>
          </a:p>
        </p:txBody>
      </p:sp>
      <p:sp>
        <p:nvSpPr>
          <p:cNvPr id="4" name="Datumsplatzhalter 3"/>
          <p:cNvSpPr>
            <a:spLocks noGrp="1"/>
          </p:cNvSpPr>
          <p:nvPr>
            <p:ph type="dt" sz="half" idx="10"/>
          </p:nvPr>
        </p:nvSpPr>
        <p:spPr>
          <a:xfrm>
            <a:off x="685800" y="378281"/>
            <a:ext cx="1600200" cy="215444"/>
          </a:xfrm>
        </p:spPr>
        <p:txBody>
          <a:bodyPr/>
          <a:lstStyle/>
          <a:p>
            <a:fld id="{3BB32AA3-F6B8-45AB-B052-2CD16E579030}"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682743"/>
            <a:ext cx="8001000" cy="472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Propose the SFD Sequence spreading/dispreading scheme for reliable packet detection at low SNR</a:t>
            </a:r>
          </a:p>
          <a:p>
            <a:pPr marL="625475" lvl="1" indent="-269875">
              <a:spcBef>
                <a:spcPts val="1200"/>
              </a:spcBef>
              <a:buFont typeface="Arial" panose="020B0604020202020204" pitchFamily="34" charset="0"/>
              <a:buChar char="•"/>
            </a:pPr>
            <a:r>
              <a:rPr lang="en-US" altLang="ko-KR" sz="2000" dirty="0"/>
              <a:t>Current SFD sequence has poor PMR performance at low SNR</a:t>
            </a:r>
          </a:p>
          <a:p>
            <a:pPr marL="625475" lvl="1" indent="-269875">
              <a:spcBef>
                <a:spcPts val="1200"/>
              </a:spcBef>
              <a:buFont typeface="Arial" panose="020B0604020202020204" pitchFamily="34" charset="0"/>
              <a:buChar char="•"/>
            </a:pPr>
            <a:r>
              <a:rPr lang="en-US" altLang="ko-KR" sz="2000" dirty="0"/>
              <a:t>The overall PER performance is limited by PMR performance due to SFD detection failure at low-SNR</a:t>
            </a:r>
          </a:p>
          <a:p>
            <a:pPr marL="625475" lvl="1" indent="-269875">
              <a:spcBef>
                <a:spcPts val="1200"/>
              </a:spcBef>
              <a:buFont typeface="Arial" panose="020B0604020202020204" pitchFamily="34" charset="0"/>
              <a:buChar char="•"/>
            </a:pPr>
            <a:r>
              <a:rPr lang="en-US" altLang="ko-KR" sz="2000" dirty="0"/>
              <a:t>A simple SFD sequence spreading scheme to improve SFD detection performance</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5</a:t>
            </a:fld>
            <a:endParaRPr lang="en-US" altLang="en-US"/>
          </a:p>
        </p:txBody>
      </p:sp>
    </p:spTree>
    <p:extLst>
      <p:ext uri="{BB962C8B-B14F-4D97-AF65-F5344CB8AC3E}">
        <p14:creationId xmlns:p14="http://schemas.microsoft.com/office/powerpoint/2010/main" val="253828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609600"/>
          </a:xfrm>
        </p:spPr>
        <p:txBody>
          <a:bodyPr/>
          <a:lstStyle/>
          <a:p>
            <a:r>
              <a:rPr lang="en-US" sz="2800" b="1" dirty="0">
                <a:latin typeface="+mn-lt"/>
              </a:rPr>
              <a:t>Motivations(1)</a:t>
            </a:r>
          </a:p>
        </p:txBody>
      </p:sp>
      <p:sp>
        <p:nvSpPr>
          <p:cNvPr id="4" name="Datumsplatzhalter 3"/>
          <p:cNvSpPr>
            <a:spLocks noGrp="1"/>
          </p:cNvSpPr>
          <p:nvPr>
            <p:ph type="dt" sz="half" idx="10"/>
          </p:nvPr>
        </p:nvSpPr>
        <p:spPr>
          <a:xfrm>
            <a:off x="685800" y="378281"/>
            <a:ext cx="1600200" cy="215444"/>
          </a:xfrm>
        </p:spPr>
        <p:txBody>
          <a:bodyPr/>
          <a:lstStyle/>
          <a:p>
            <a:fld id="{50023131-A82A-40CE-8067-67F2F702590B}"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692275"/>
            <a:ext cx="7848600" cy="478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The lower data-rates (&lt;12.5Kbps) are very important in</a:t>
            </a:r>
            <a:r>
              <a:rPr lang="ko-KR" altLang="en-US" sz="2000" dirty="0"/>
              <a:t> </a:t>
            </a:r>
            <a:r>
              <a:rPr lang="en-US" altLang="ko-KR" sz="2000" dirty="0"/>
              <a:t>the world because they provide many options for extension of communication ranges in </a:t>
            </a:r>
            <a:r>
              <a:rPr lang="en-US" altLang="ko-KR" sz="2000" dirty="0" err="1"/>
              <a:t>IoT</a:t>
            </a:r>
            <a:r>
              <a:rPr lang="en-US" altLang="ko-KR" sz="2000" dirty="0"/>
              <a:t> services </a:t>
            </a:r>
          </a:p>
          <a:p>
            <a:pPr marL="719138" lvl="1" indent="-363538">
              <a:spcBef>
                <a:spcPts val="1200"/>
              </a:spcBef>
              <a:buNone/>
            </a:pPr>
            <a:r>
              <a:rPr lang="en-US" altLang="ko-KR" sz="2000" dirty="0"/>
              <a:t>   - Many FSK transceivers are already deployed in the world today </a:t>
            </a:r>
          </a:p>
          <a:p>
            <a:pPr marL="719138" lvl="1" indent="-363538">
              <a:spcBef>
                <a:spcPts val="1200"/>
              </a:spcBef>
              <a:buNone/>
            </a:pPr>
            <a:r>
              <a:rPr lang="en-US" altLang="ko-KR" sz="2000" dirty="0"/>
              <a:t>   - It is convenient to change data-rates without changing modulation schemes</a:t>
            </a:r>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6</a:t>
            </a:fld>
            <a:endParaRPr lang="en-US" altLang="en-US"/>
          </a:p>
        </p:txBody>
      </p:sp>
    </p:spTree>
    <p:extLst>
      <p:ext uri="{BB962C8B-B14F-4D97-AF65-F5344CB8AC3E}">
        <p14:creationId xmlns:p14="http://schemas.microsoft.com/office/powerpoint/2010/main" val="2969305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609600"/>
          </a:xfrm>
        </p:spPr>
        <p:txBody>
          <a:bodyPr/>
          <a:lstStyle/>
          <a:p>
            <a:r>
              <a:rPr lang="en-US" sz="2800" b="1" dirty="0">
                <a:latin typeface="+mn-lt"/>
              </a:rPr>
              <a:t>Motivations(2)</a:t>
            </a:r>
          </a:p>
        </p:txBody>
      </p:sp>
      <p:sp>
        <p:nvSpPr>
          <p:cNvPr id="4" name="Datumsplatzhalter 3"/>
          <p:cNvSpPr>
            <a:spLocks noGrp="1"/>
          </p:cNvSpPr>
          <p:nvPr>
            <p:ph type="dt" sz="half" idx="10"/>
          </p:nvPr>
        </p:nvSpPr>
        <p:spPr>
          <a:xfrm>
            <a:off x="685800" y="378281"/>
            <a:ext cx="1600200" cy="215444"/>
          </a:xfrm>
        </p:spPr>
        <p:txBody>
          <a:bodyPr/>
          <a:lstStyle/>
          <a:p>
            <a:fld id="{50023131-A82A-40CE-8067-67F2F702590B}"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692275"/>
            <a:ext cx="7848600" cy="478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Recently Korean government allocated 2 unlicensed frequency bands for </a:t>
            </a:r>
            <a:r>
              <a:rPr lang="en-US" altLang="ko-KR" sz="2000" dirty="0" err="1"/>
              <a:t>IoT</a:t>
            </a:r>
            <a:r>
              <a:rPr lang="en-US" altLang="ko-KR" sz="2000" dirty="0"/>
              <a:t> services, and the </a:t>
            </a:r>
            <a:r>
              <a:rPr lang="en-US" altLang="ko-KR" sz="2000" dirty="0" err="1"/>
              <a:t>IoT</a:t>
            </a:r>
            <a:r>
              <a:rPr lang="en-US" altLang="ko-KR" sz="2000" dirty="0"/>
              <a:t> market in Korea requires a new narrow band radio transceiver in those frequency bands.  </a:t>
            </a:r>
          </a:p>
          <a:p>
            <a:pPr marL="539750" lvl="1" indent="-177800">
              <a:spcBef>
                <a:spcPts val="1200"/>
              </a:spcBef>
              <a:buFont typeface="Arial" panose="020B0604020202020204" pitchFamily="34" charset="0"/>
              <a:buChar char="•"/>
            </a:pPr>
            <a:r>
              <a:rPr lang="en-US" altLang="ko-KR" sz="2000" dirty="0"/>
              <a:t>262~264MHz and 940.1~946.3 MHz bands were allocated in Korea recently.</a:t>
            </a:r>
          </a:p>
          <a:p>
            <a:pPr marL="539750" lvl="1" indent="-177800">
              <a:spcBef>
                <a:spcPts val="1200"/>
              </a:spcBef>
              <a:buFont typeface="Arial" panose="020B0604020202020204" pitchFamily="34" charset="0"/>
              <a:buChar char="•"/>
            </a:pPr>
            <a:r>
              <a:rPr lang="en-US" altLang="ko-KR" sz="2000" dirty="0"/>
              <a:t>Spectrum efficiency of current</a:t>
            </a:r>
            <a:r>
              <a:rPr lang="ko-KR" altLang="en-US" sz="2000" dirty="0"/>
              <a:t> </a:t>
            </a:r>
            <a:r>
              <a:rPr lang="en-US" altLang="ko-KR" sz="2000" dirty="0"/>
              <a:t>LECIM is not good in Korea because it must keep the fixed center frequency every 200KHz in 917~923.5MHz </a:t>
            </a:r>
          </a:p>
          <a:p>
            <a:pPr marL="539750" lvl="1" indent="-177800">
              <a:spcBef>
                <a:spcPts val="1200"/>
              </a:spcBef>
              <a:buFont typeface="Arial" panose="020B0604020202020204" pitchFamily="34" charset="0"/>
              <a:buChar char="•"/>
            </a:pPr>
            <a:r>
              <a:rPr lang="en-US" altLang="ko-KR" sz="2000" dirty="0"/>
              <a:t> New spectrum(262~264MHz) is suitable to adapt the narrow band FSK LECIM because it allows flexible channel bandwidth (&lt;200 KHz) </a:t>
            </a:r>
          </a:p>
          <a:p>
            <a:pPr marL="361950" lvl="1" indent="0">
              <a:spcBef>
                <a:spcPts val="1200"/>
              </a:spcBef>
              <a:buNone/>
            </a:pPr>
            <a:endParaRPr lang="en-US" altLang="ko-KR" sz="2000" dirty="0"/>
          </a:p>
          <a:p>
            <a:pPr marL="355600" lvl="1" indent="-355600">
              <a:spcBef>
                <a:spcPts val="1200"/>
              </a:spcBef>
              <a:buFont typeface="Wingdings" panose="05000000000000000000" pitchFamily="2" charset="2"/>
              <a:buChar char="q"/>
            </a:pPr>
            <a:endParaRPr lang="en-US" altLang="ko-KR" sz="2000" dirty="0"/>
          </a:p>
          <a:p>
            <a:pPr marL="355600" lvl="1" indent="-355600">
              <a:spcBef>
                <a:spcPts val="1200"/>
              </a:spcBef>
              <a:buFont typeface="Wingdings" panose="05000000000000000000" pitchFamily="2" charset="2"/>
              <a:buChar char="q"/>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7</a:t>
            </a:fld>
            <a:endParaRPr lang="en-US" altLang="en-US"/>
          </a:p>
        </p:txBody>
      </p:sp>
    </p:spTree>
    <p:extLst>
      <p:ext uri="{BB962C8B-B14F-4D97-AF65-F5344CB8AC3E}">
        <p14:creationId xmlns:p14="http://schemas.microsoft.com/office/powerpoint/2010/main" val="2689564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609600"/>
          </a:xfrm>
        </p:spPr>
        <p:txBody>
          <a:bodyPr/>
          <a:lstStyle/>
          <a:p>
            <a:r>
              <a:rPr lang="en-US" sz="2800" b="1" dirty="0">
                <a:latin typeface="+mn-lt"/>
              </a:rPr>
              <a:t>Motivations(3)</a:t>
            </a:r>
          </a:p>
        </p:txBody>
      </p:sp>
      <p:sp>
        <p:nvSpPr>
          <p:cNvPr id="4" name="Datumsplatzhalter 3"/>
          <p:cNvSpPr>
            <a:spLocks noGrp="1"/>
          </p:cNvSpPr>
          <p:nvPr>
            <p:ph type="dt" sz="half" idx="10"/>
          </p:nvPr>
        </p:nvSpPr>
        <p:spPr>
          <a:xfrm>
            <a:off x="685800" y="378281"/>
            <a:ext cx="1600200" cy="215444"/>
          </a:xfrm>
        </p:spPr>
        <p:txBody>
          <a:bodyPr/>
          <a:lstStyle/>
          <a:p>
            <a:fld id="{50023131-A82A-40CE-8067-67F2F702590B}"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692275"/>
            <a:ext cx="7848600" cy="478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Current SFD detection in FSK LECIM</a:t>
            </a:r>
            <a:r>
              <a:rPr lang="ko-KR" altLang="en-US" sz="2000" dirty="0"/>
              <a:t> </a:t>
            </a:r>
            <a:r>
              <a:rPr lang="en-US" altLang="ko-KR" sz="2000" dirty="0"/>
              <a:t>PHY is required to improve the performance because of poor PMR in low SNR</a:t>
            </a:r>
          </a:p>
          <a:p>
            <a:pPr marL="536575" lvl="1" indent="-180975">
              <a:spcBef>
                <a:spcPts val="1200"/>
              </a:spcBef>
              <a:buFont typeface="Arial" panose="020B0604020202020204" pitchFamily="34" charset="0"/>
              <a:buChar char="•"/>
            </a:pPr>
            <a:r>
              <a:rPr lang="en-US" altLang="ko-KR" sz="2000" dirty="0"/>
              <a:t> The overall PER performance is limited by PMR performance due to SFD detection failure at low-SNR.</a:t>
            </a:r>
          </a:p>
          <a:p>
            <a:pPr marL="536575" lvl="1" indent="-180975">
              <a:spcBef>
                <a:spcPts val="1200"/>
              </a:spcBef>
              <a:buFont typeface="Arial" panose="020B0604020202020204" pitchFamily="34" charset="0"/>
              <a:buChar char="•"/>
            </a:pPr>
            <a:r>
              <a:rPr lang="en-US" altLang="ko-KR" sz="2000" dirty="0"/>
              <a:t>Note that LECIM standard includes the reliability enhancing schemes (FEC, spreading) only for PHR+PADU part. </a:t>
            </a:r>
          </a:p>
          <a:p>
            <a:pPr marL="536575" lvl="1" indent="-180975">
              <a:spcBef>
                <a:spcPts val="1200"/>
              </a:spcBef>
              <a:buFont typeface="Arial" panose="020B0604020202020204" pitchFamily="34" charset="0"/>
              <a:buChar char="•"/>
            </a:pPr>
            <a:r>
              <a:rPr lang="en-US" altLang="ko-KR" sz="2000" dirty="0"/>
              <a:t>It is necessary to improve the reliability of the SFD sequence, which can shift the PMR curve to the left for the successful packet recovery at low-SNR</a:t>
            </a:r>
          </a:p>
          <a:p>
            <a:pPr marL="355600" lvl="1" indent="6350">
              <a:spcBef>
                <a:spcPts val="1200"/>
              </a:spcBef>
              <a:buFont typeface="Arial" panose="020B0604020202020204" pitchFamily="34" charset="0"/>
              <a:buChar char="•"/>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8</a:t>
            </a:fld>
            <a:endParaRPr lang="en-US" altLang="en-US"/>
          </a:p>
        </p:txBody>
      </p:sp>
    </p:spTree>
    <p:extLst>
      <p:ext uri="{BB962C8B-B14F-4D97-AF65-F5344CB8AC3E}">
        <p14:creationId xmlns:p14="http://schemas.microsoft.com/office/powerpoint/2010/main" val="2464146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4800" y="906868"/>
            <a:ext cx="7772400" cy="754969"/>
          </a:xfrm>
        </p:spPr>
        <p:txBody>
          <a:bodyPr/>
          <a:lstStyle/>
          <a:p>
            <a:r>
              <a:rPr lang="en-US" sz="2800" b="1" dirty="0">
                <a:latin typeface="+mn-lt"/>
              </a:rPr>
              <a:t>Current Data-rates in FSK LECIM </a:t>
            </a:r>
          </a:p>
        </p:txBody>
      </p:sp>
      <p:sp>
        <p:nvSpPr>
          <p:cNvPr id="4" name="Datumsplatzhalter 3"/>
          <p:cNvSpPr>
            <a:spLocks noGrp="1"/>
          </p:cNvSpPr>
          <p:nvPr>
            <p:ph type="dt" sz="half" idx="10"/>
          </p:nvPr>
        </p:nvSpPr>
        <p:spPr>
          <a:xfrm>
            <a:off x="685800" y="378281"/>
            <a:ext cx="1600200" cy="215444"/>
          </a:xfrm>
        </p:spPr>
        <p:txBody>
          <a:bodyPr/>
          <a:lstStyle/>
          <a:p>
            <a:fld id="{6020B677-DA63-4FF2-BD75-A5127D1DB856}" type="datetime1">
              <a:rPr lang="ko-KR" altLang="en-US" smtClean="0"/>
              <a:t>2018-09-08</a:t>
            </a:fld>
            <a:endParaRPr lang="en-US" altLang="en-US" dirty="0"/>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graphicFrame>
        <p:nvGraphicFramePr>
          <p:cNvPr id="3" name="표 2"/>
          <p:cNvGraphicFramePr>
            <a:graphicFrameLocks noGrp="1"/>
          </p:cNvGraphicFramePr>
          <p:nvPr>
            <p:extLst>
              <p:ext uri="{D42A27DB-BD31-4B8C-83A1-F6EECF244321}">
                <p14:modId xmlns:p14="http://schemas.microsoft.com/office/powerpoint/2010/main" val="2510851932"/>
              </p:ext>
            </p:extLst>
          </p:nvPr>
        </p:nvGraphicFramePr>
        <p:xfrm>
          <a:off x="982435" y="3757247"/>
          <a:ext cx="7179130" cy="1950720"/>
        </p:xfrm>
        <a:graphic>
          <a:graphicData uri="http://schemas.openxmlformats.org/drawingml/2006/table">
            <a:tbl>
              <a:tblPr firstRow="1" bandRow="1">
                <a:tableStyleId>{21E4AEA4-8DFA-4A89-87EB-49C32662AFE0}</a:tableStyleId>
              </a:tblPr>
              <a:tblGrid>
                <a:gridCol w="1159331">
                  <a:extLst>
                    <a:ext uri="{9D8B030D-6E8A-4147-A177-3AD203B41FA5}">
                      <a16:colId xmlns:a16="http://schemas.microsoft.com/office/drawing/2014/main" val="20000"/>
                    </a:ext>
                  </a:extLst>
                </a:gridCol>
                <a:gridCol w="1820634">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2217965">
                  <a:extLst>
                    <a:ext uri="{9D8B030D-6E8A-4147-A177-3AD203B41FA5}">
                      <a16:colId xmlns:a16="http://schemas.microsoft.com/office/drawing/2014/main" val="20003"/>
                    </a:ext>
                  </a:extLst>
                </a:gridCol>
              </a:tblGrid>
              <a:tr h="480171">
                <a:tc>
                  <a:txBody>
                    <a:bodyPr/>
                    <a:lstStyle/>
                    <a:p>
                      <a:pPr algn="ctr" latinLnBrk="1"/>
                      <a:r>
                        <a:rPr lang="en-US" altLang="ko-KR" sz="1400" dirty="0"/>
                        <a:t>Frequency Band</a:t>
                      </a:r>
                      <a:endParaRPr lang="ko-KR" altLang="en-US" sz="1400" dirty="0"/>
                    </a:p>
                  </a:txBody>
                  <a:tcPr/>
                </a:tc>
                <a:tc>
                  <a:txBody>
                    <a:bodyPr/>
                    <a:lstStyle/>
                    <a:p>
                      <a:pPr algn="ctr" latinLnBrk="1"/>
                      <a:r>
                        <a:rPr lang="en-US" altLang="ko-KR" sz="1400" dirty="0"/>
                        <a:t>Parameter</a:t>
                      </a:r>
                      <a:endParaRPr lang="ko-KR" altLang="en-US" sz="1400" dirty="0"/>
                    </a:p>
                  </a:txBody>
                  <a:tcPr/>
                </a:tc>
                <a:tc>
                  <a:txBody>
                    <a:bodyPr/>
                    <a:lstStyle/>
                    <a:p>
                      <a:pPr algn="ctr" latinLnBrk="1"/>
                      <a:r>
                        <a:rPr lang="en-US" altLang="ko-KR" sz="1400" dirty="0"/>
                        <a:t>Operating Mode #1</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#2</a:t>
                      </a:r>
                      <a:endParaRPr lang="ko-KR" altLang="en-US" sz="1400" dirty="0"/>
                    </a:p>
                  </a:txBody>
                  <a:tcPr/>
                </a:tc>
                <a:extLst>
                  <a:ext uri="{0D108BD9-81ED-4DB2-BD59-A6C34878D82A}">
                    <a16:rowId xmlns:a16="http://schemas.microsoft.com/office/drawing/2014/main" val="10000"/>
                  </a:ext>
                </a:extLst>
              </a:tr>
              <a:tr h="221433">
                <a:tc rowSpan="4">
                  <a:txBody>
                    <a:bodyPr/>
                    <a:lstStyle/>
                    <a:p>
                      <a:pPr algn="ctr" latinLnBrk="1"/>
                      <a:r>
                        <a:rPr lang="en-US" altLang="ko-KR" sz="1400" dirty="0"/>
                        <a:t>169MHz</a:t>
                      </a:r>
                      <a:endParaRPr lang="ko-KR" altLang="en-US" sz="1400" dirty="0"/>
                    </a:p>
                  </a:txBody>
                  <a:tcPr anchor="ctr" anchorCtr="1"/>
                </a:tc>
                <a:tc>
                  <a:txBody>
                    <a:bodyPr/>
                    <a:lstStyle/>
                    <a:p>
                      <a:pPr algn="ctr" latinLnBrk="1"/>
                      <a:r>
                        <a:rPr lang="en-US" altLang="ko-KR" sz="1400" dirty="0"/>
                        <a:t>Data-rate </a:t>
                      </a:r>
                    </a:p>
                  </a:txBody>
                  <a:tcPr anchor="ctr" anchorCtr="1"/>
                </a:tc>
                <a:tc>
                  <a:txBody>
                    <a:bodyPr/>
                    <a:lstStyle/>
                    <a:p>
                      <a:pPr latinLnBrk="1"/>
                      <a:r>
                        <a:rPr lang="en-US" altLang="ko-KR" sz="1400" dirty="0"/>
                        <a:t>25kbps</a:t>
                      </a:r>
                      <a:endParaRPr lang="ko-KR" altLang="en-US" sz="1400" dirty="0"/>
                    </a:p>
                  </a:txBody>
                  <a:tcPr anchor="ctr" anchorCtr="1"/>
                </a:tc>
                <a:tc>
                  <a:txBody>
                    <a:bodyPr/>
                    <a:lstStyle/>
                    <a:p>
                      <a:pPr latinLnBrk="1"/>
                      <a:r>
                        <a:rPr lang="en-US" altLang="ko-KR" sz="1400" dirty="0"/>
                        <a:t>12.5kbps</a:t>
                      </a:r>
                      <a:endParaRPr lang="ko-KR" altLang="en-US" sz="1400" dirty="0"/>
                    </a:p>
                  </a:txBody>
                  <a:tcPr anchor="ctr" anchorCtr="1"/>
                </a:tc>
                <a:extLst>
                  <a:ext uri="{0D108BD9-81ED-4DB2-BD59-A6C34878D82A}">
                    <a16:rowId xmlns:a16="http://schemas.microsoft.com/office/drawing/2014/main" val="10001"/>
                  </a:ext>
                </a:extLst>
              </a:tr>
              <a:tr h="221433">
                <a:tc vMerge="1">
                  <a:txBody>
                    <a:bodyPr/>
                    <a:lstStyle/>
                    <a:p>
                      <a:pPr latinLnBrk="1"/>
                      <a:endParaRPr lang="ko-KR" altLang="en-US" sz="1400" dirty="0"/>
                    </a:p>
                  </a:txBody>
                  <a:tcPr/>
                </a:tc>
                <a:tc>
                  <a:txBody>
                    <a:bodyPr/>
                    <a:lstStyle/>
                    <a:p>
                      <a:pPr algn="ctr" latinLnBrk="1"/>
                      <a:r>
                        <a:rPr lang="en-US" altLang="ko-KR" sz="1400" dirty="0"/>
                        <a:t>Modulation</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a:t>
                      </a:r>
                      <a:r>
                        <a:rPr lang="ko-KR" altLang="en-US" sz="1400" dirty="0"/>
                        <a:t>나</a:t>
                      </a:r>
                    </a:p>
                  </a:txBody>
                  <a:tcPr anchor="ctr" anchorCtr="1"/>
                </a:tc>
                <a:extLst>
                  <a:ext uri="{0D108BD9-81ED-4DB2-BD59-A6C34878D82A}">
                    <a16:rowId xmlns:a16="http://schemas.microsoft.com/office/drawing/2014/main" val="10002"/>
                  </a:ext>
                </a:extLst>
              </a:tr>
              <a:tr h="221433">
                <a:tc vMerge="1">
                  <a:txBody>
                    <a:bodyPr/>
                    <a:lstStyle/>
                    <a:p>
                      <a:pPr latinLnBrk="1"/>
                      <a:endParaRPr lang="ko-KR" altLang="en-US" sz="1400" dirty="0"/>
                    </a:p>
                  </a:txBody>
                  <a:tcPr/>
                </a:tc>
                <a:tc>
                  <a:txBody>
                    <a:bodyPr/>
                    <a:lstStyle/>
                    <a:p>
                      <a:pPr algn="ctr" latinLnBrk="1"/>
                      <a:r>
                        <a:rPr lang="en-US" altLang="ko-KR" sz="1400" dirty="0"/>
                        <a:t>Modulation Index</a:t>
                      </a:r>
                      <a:endParaRPr lang="ko-KR" altLang="en-US" sz="1400" dirty="0"/>
                    </a:p>
                  </a:txBody>
                  <a:tcPr anchor="ctr" anchorCtr="1"/>
                </a:tc>
                <a:tc>
                  <a:txBody>
                    <a:bodyPr/>
                    <a:lstStyle/>
                    <a:p>
                      <a:pPr latinLnBrk="1"/>
                      <a:r>
                        <a:rPr lang="en-US" altLang="ko-KR" sz="1400" dirty="0"/>
                        <a:t>0.5</a:t>
                      </a:r>
                      <a:endParaRPr lang="ko-KR" altLang="en-US" sz="1400" dirty="0"/>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t>1.0</a:t>
                      </a:r>
                      <a:endParaRPr lang="ko-KR" altLang="en-US" sz="1400" dirty="0"/>
                    </a:p>
                  </a:txBody>
                  <a:tcPr anchor="ctr" anchorCtr="1"/>
                </a:tc>
                <a:extLst>
                  <a:ext uri="{0D108BD9-81ED-4DB2-BD59-A6C34878D82A}">
                    <a16:rowId xmlns:a16="http://schemas.microsoft.com/office/drawing/2014/main" val="10003"/>
                  </a:ext>
                </a:extLst>
              </a:tr>
              <a:tr h="221433">
                <a:tc vMerge="1">
                  <a:txBody>
                    <a:bodyPr/>
                    <a:lstStyle/>
                    <a:p>
                      <a:pPr latinLnBrk="1"/>
                      <a:endParaRPr lang="ko-KR" altLang="en-US" sz="1400" dirty="0"/>
                    </a:p>
                  </a:txBody>
                  <a:tcPr/>
                </a:tc>
                <a:tc>
                  <a:txBody>
                    <a:bodyPr/>
                    <a:lstStyle/>
                    <a:p>
                      <a:pPr algn="ctr" latinLnBrk="1"/>
                      <a:r>
                        <a:rPr lang="en-US" altLang="ko-KR" sz="1400" dirty="0"/>
                        <a:t>Channel Spacing</a:t>
                      </a:r>
                    </a:p>
                  </a:txBody>
                  <a:tcPr anchor="ctr" anchorCtr="1"/>
                </a:tc>
                <a:tc>
                  <a:txBody>
                    <a:bodyPr/>
                    <a:lstStyle/>
                    <a:p>
                      <a:pPr latinLnBrk="1"/>
                      <a:endParaRPr lang="ko-KR" altLang="en-US" sz="1400" dirty="0"/>
                    </a:p>
                  </a:txBody>
                  <a:tcPr anchor="ctr" anchorCtr="1"/>
                </a:tc>
                <a:tc>
                  <a:txBody>
                    <a:bodyPr/>
                    <a:lstStyle/>
                    <a:p>
                      <a:pPr latinLnBrk="1"/>
                      <a:endParaRPr lang="ko-KR" altLang="en-US" sz="1400" dirty="0"/>
                    </a:p>
                  </a:txBody>
                  <a:tcPr anchor="ctr" anchorCtr="1"/>
                </a:tc>
                <a:extLst>
                  <a:ext uri="{0D108BD9-81ED-4DB2-BD59-A6C34878D82A}">
                    <a16:rowId xmlns:a16="http://schemas.microsoft.com/office/drawing/2014/main" val="10004"/>
                  </a:ext>
                </a:extLst>
              </a:tr>
            </a:tbl>
          </a:graphicData>
        </a:graphic>
      </p:graphicFrame>
      <p:sp>
        <p:nvSpPr>
          <p:cNvPr id="6" name="슬라이드 번호 개체 틀 5"/>
          <p:cNvSpPr>
            <a:spLocks noGrp="1"/>
          </p:cNvSpPr>
          <p:nvPr>
            <p:ph type="sldNum" sz="quarter" idx="12"/>
          </p:nvPr>
        </p:nvSpPr>
        <p:spPr/>
        <p:txBody>
          <a:bodyPr/>
          <a:lstStyle/>
          <a:p>
            <a:r>
              <a:rPr lang="en-US" altLang="en-US"/>
              <a:t>Slide </a:t>
            </a:r>
            <a:fld id="{3FD19161-3479-48C9-8CC9-4C2EF1C11965}" type="slidenum">
              <a:rPr lang="en-US" altLang="en-US" smtClean="0"/>
              <a:pPr/>
              <a:t>9</a:t>
            </a:fld>
            <a:endParaRPr lang="en-US" altLang="en-US"/>
          </a:p>
        </p:txBody>
      </p:sp>
      <p:sp>
        <p:nvSpPr>
          <p:cNvPr id="7" name="Content Placeholder 7">
            <a:extLst>
              <a:ext uri="{FF2B5EF4-FFF2-40B4-BE49-F238E27FC236}">
                <a16:creationId xmlns:a16="http://schemas.microsoft.com/office/drawing/2014/main" id="{218BFF98-09E7-4D0E-8139-59A3EC8465B6}"/>
              </a:ext>
            </a:extLst>
          </p:cNvPr>
          <p:cNvSpPr txBox="1">
            <a:spLocks/>
          </p:cNvSpPr>
          <p:nvPr/>
        </p:nvSpPr>
        <p:spPr bwMode="auto">
          <a:xfrm>
            <a:off x="838200" y="1981200"/>
            <a:ext cx="7593563" cy="1354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2 data-rate modes are provides for 169MHz band</a:t>
            </a:r>
          </a:p>
          <a:p>
            <a:pPr marL="539750" lvl="1" indent="-177800">
              <a:spcBef>
                <a:spcPts val="1200"/>
              </a:spcBef>
              <a:buFont typeface="Arial" panose="020B0604020202020204" pitchFamily="34" charset="0"/>
              <a:buChar char="•"/>
            </a:pPr>
            <a:r>
              <a:rPr lang="en-US" altLang="ko-KR" sz="2000" dirty="0"/>
              <a:t>25Kbps with modulation index 0.5</a:t>
            </a:r>
          </a:p>
          <a:p>
            <a:pPr marL="539750" lvl="1" indent="-177800">
              <a:spcBef>
                <a:spcPts val="1200"/>
              </a:spcBef>
              <a:buFont typeface="Arial" panose="020B0604020202020204" pitchFamily="34" charset="0"/>
              <a:buChar char="•"/>
            </a:pPr>
            <a:r>
              <a:rPr lang="en-US" altLang="ko-KR" sz="2000" dirty="0"/>
              <a:t>12.5Kbps with modulation index 0.5</a:t>
            </a:r>
          </a:p>
        </p:txBody>
      </p:sp>
    </p:spTree>
    <p:extLst>
      <p:ext uri="{BB962C8B-B14F-4D97-AF65-F5344CB8AC3E}">
        <p14:creationId xmlns:p14="http://schemas.microsoft.com/office/powerpoint/2010/main" val="3865939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10301</TotalTime>
  <Words>2764</Words>
  <Application>Microsoft Office PowerPoint</Application>
  <PresentationFormat>화면 슬라이드 쇼(4:3)</PresentationFormat>
  <Paragraphs>477</Paragraphs>
  <Slides>23</Slides>
  <Notes>21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23</vt:i4>
      </vt:variant>
    </vt:vector>
  </HeadingPairs>
  <TitlesOfParts>
    <vt:vector size="29" baseType="lpstr">
      <vt:lpstr>ＭＳ Ｐゴシック</vt:lpstr>
      <vt:lpstr>맑은 고딕</vt:lpstr>
      <vt:lpstr>Arial</vt:lpstr>
      <vt:lpstr>Times New Roman</vt:lpstr>
      <vt:lpstr>Wingdings</vt:lpstr>
      <vt:lpstr>Office Theme</vt:lpstr>
      <vt:lpstr>PowerPoint 프레젠테이션</vt:lpstr>
      <vt:lpstr>Background</vt:lpstr>
      <vt:lpstr>Overview of Proposal(1)</vt:lpstr>
      <vt:lpstr>Overview of Proposal(2)</vt:lpstr>
      <vt:lpstr>Overview of Proposal(3)</vt:lpstr>
      <vt:lpstr>Motivations(1)</vt:lpstr>
      <vt:lpstr>Motivations(2)</vt:lpstr>
      <vt:lpstr>Motivations(3)</vt:lpstr>
      <vt:lpstr>Current Data-rates in FSK LECIM </vt:lpstr>
      <vt:lpstr>Current Data-rates in FSK LECIM </vt:lpstr>
      <vt:lpstr>LECIM FSK Operating Mode IE</vt:lpstr>
      <vt:lpstr>Extension proposal #1</vt:lpstr>
      <vt:lpstr>Extension proposal #2</vt:lpstr>
      <vt:lpstr>Extension proposal #2</vt:lpstr>
      <vt:lpstr>Extension proposal #2</vt:lpstr>
      <vt:lpstr>Extension proposal #3</vt:lpstr>
      <vt:lpstr>Extension proposal #3</vt:lpstr>
      <vt:lpstr>Extension proposal #3</vt:lpstr>
      <vt:lpstr>Extension proposal #3</vt:lpstr>
      <vt:lpstr>Extension proposal #3</vt:lpstr>
      <vt:lpstr>Conclusions</vt:lpstr>
      <vt:lpstr>Abbreviations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장영민</cp:lastModifiedBy>
  <cp:revision>596</cp:revision>
  <cp:lastPrinted>2018-09-01T06:02:59Z</cp:lastPrinted>
  <dcterms:created xsi:type="dcterms:W3CDTF">2017-03-15T20:51:50Z</dcterms:created>
  <dcterms:modified xsi:type="dcterms:W3CDTF">2018-09-08T00:13:17Z</dcterms:modified>
</cp:coreProperties>
</file>