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5" r:id="rId3"/>
    <p:sldId id="266" r:id="rId4"/>
    <p:sldId id="291" r:id="rId5"/>
    <p:sldId id="294" r:id="rId6"/>
    <p:sldId id="286" r:id="rId7"/>
    <p:sldId id="293" r:id="rId8"/>
    <p:sldId id="292" r:id="rId9"/>
    <p:sldId id="297" r:id="rId10"/>
    <p:sldId id="287" r:id="rId11"/>
    <p:sldId id="290" r:id="rId12"/>
    <p:sldId id="288" r:id="rId13"/>
    <p:sldId id="28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91"/>
            <p14:sldId id="294"/>
            <p14:sldId id="286"/>
            <p14:sldId id="293"/>
            <p14:sldId id="292"/>
            <p14:sldId id="297"/>
            <p14:sldId id="287"/>
            <p14:sldId id="290"/>
            <p14:sldId id="288"/>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5940" autoAdjust="0"/>
  </p:normalViewPr>
  <p:slideViewPr>
    <p:cSldViewPr>
      <p:cViewPr varScale="1">
        <p:scale>
          <a:sx n="69" d="100"/>
          <a:sy n="69" d="100"/>
        </p:scale>
        <p:origin x="1512" y="66"/>
      </p:cViewPr>
      <p:guideLst>
        <p:guide orient="horz" pos="2160"/>
        <p:guide pos="2880"/>
      </p:guideLst>
    </p:cSldViewPr>
  </p:slideViewPr>
  <p:outlineViewPr>
    <p:cViewPr varScale="1">
      <p:scale>
        <a:sx n="170" d="200"/>
        <a:sy n="170" d="200"/>
      </p:scale>
      <p:origin x="0" y="-9546"/>
    </p:cViewPr>
  </p:outlineViewPr>
  <p:notesTextViewPr>
    <p:cViewPr>
      <p:scale>
        <a:sx n="100" d="100"/>
        <a:sy n="100" d="100"/>
      </p:scale>
      <p:origin x="0" y="0"/>
    </p:cViewPr>
  </p:notesTextViewPr>
  <p:notesViewPr>
    <p:cSldViewPr>
      <p:cViewPr varScale="1">
        <p:scale>
          <a:sx n="55" d="100"/>
          <a:sy n="55" d="100"/>
        </p:scale>
        <p:origin x="286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dirty="0"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7" name="Date Placeholder 3"/>
          <p:cNvSpPr>
            <a:spLocks noGrp="1"/>
          </p:cNvSpPr>
          <p:nvPr>
            <p:ph type="dt" idx="10"/>
          </p:nvPr>
        </p:nvSpPr>
        <p:spPr>
          <a:xfrm>
            <a:off x="696912" y="333375"/>
            <a:ext cx="1874823" cy="273050"/>
          </a:xfrm>
        </p:spPr>
        <p:txBody>
          <a:bodyPr/>
          <a:lstStyle>
            <a:lvl1pPr>
              <a:defRPr/>
            </a:lvl1pPr>
          </a:lstStyle>
          <a:p>
            <a:r>
              <a:rPr lang="de-DE" dirty="0" smtClean="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
        <p:nvSpPr>
          <p:cNvPr id="7" name="Titel 6"/>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May 2018</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a:t>May 2018</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15-18-0411-00-0013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en-US" altLang="ko-KR" dirty="0" smtClean="0"/>
              <a:t>September</a:t>
            </a:r>
            <a:r>
              <a:rPr lang="en-US" altLang="ko-KR" dirty="0" smtClean="0"/>
              <a:t> </a:t>
            </a:r>
            <a:r>
              <a:rPr lang="en-US" altLang="ko-KR" dirty="0" smtClean="0"/>
              <a:t>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P802.15.13 </a:t>
            </a:r>
            <a:r>
              <a:rPr lang="en-US" sz="1600" dirty="0" smtClean="0"/>
              <a:t>MAC layer support for MIMO and adaptive </a:t>
            </a:r>
            <a:r>
              <a:rPr lang="en-US" sz="1600" dirty="0" err="1" smtClean="0"/>
              <a:t>bitloading</a:t>
            </a:r>
            <a:r>
              <a:rPr lang="en-US" sz="1600" dirty="0" smtClean="0"/>
              <a:t>-------------------</a:t>
            </a:r>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10 Sep.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Bober, Volker Jungnickel [Fraunhofer HHI]</a:t>
            </a:r>
          </a:p>
          <a:p>
            <a:r>
              <a:rPr lang="en-US" altLang="zh-CN" sz="1600" dirty="0">
                <a:solidFill>
                  <a:schemeClr val="tx1">
                    <a:lumMod val="85000"/>
                    <a:lumOff val="15000"/>
                  </a:schemeClr>
                </a:solidFill>
                <a:ea typeface="宋体" charset="-122"/>
              </a:rPr>
              <a:t>Address: </a:t>
            </a:r>
            <a:r>
              <a:rPr lang="en-US" altLang="zh-CN" sz="1600" dirty="0" err="1">
                <a:solidFill>
                  <a:schemeClr val="tx1">
                    <a:lumMod val="85000"/>
                    <a:lumOff val="15000"/>
                  </a:schemeClr>
                </a:solidFill>
                <a:ea typeface="宋体" charset="-122"/>
              </a:rPr>
              <a:t>Einsteinufer</a:t>
            </a:r>
            <a:r>
              <a:rPr lang="en-US" altLang="zh-CN" sz="1600" dirty="0">
                <a:solidFill>
                  <a:schemeClr val="tx1">
                    <a:lumMod val="85000"/>
                    <a:lumOff val="15000"/>
                  </a:schemeClr>
                </a:solidFill>
                <a:ea typeface="宋体" charset="-122"/>
              </a:rPr>
              <a:t>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r>
              <a:rPr lang="en-US" altLang="zh-CN" sz="1600" b="1" dirty="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dirty="0" smtClean="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smtClean="0">
              <a:solidFill>
                <a:schemeClr val="tx1">
                  <a:lumMod val="85000"/>
                  <a:lumOff val="15000"/>
                </a:schemeClr>
              </a:solidFill>
              <a:ea typeface="宋体" charset="-122"/>
            </a:endParaRPr>
          </a:p>
          <a:p>
            <a:r>
              <a:rPr lang="en-US" altLang="zh-CN" sz="1600" b="1" dirty="0" smtClean="0">
                <a:solidFill>
                  <a:schemeClr val="tx1">
                    <a:lumMod val="85000"/>
                    <a:lumOff val="15000"/>
                  </a:schemeClr>
                </a:solidFill>
                <a:ea typeface="宋体" charset="-122"/>
              </a:rPr>
              <a:t>Notice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This document has been prepared to assist the IEEE P802.15. </a:t>
            </a:r>
            <a:r>
              <a:rPr lang="en-US" altLang="zh-CN" sz="1600" dirty="0" smtClean="0">
                <a:solidFill>
                  <a:schemeClr val="tx1">
                    <a:lumMod val="85000"/>
                    <a:lumOff val="15000"/>
                  </a:schemeClr>
                </a:solidFill>
                <a:ea typeface="宋体" charset="-122"/>
              </a:rPr>
              <a:t>It </a:t>
            </a:r>
            <a:r>
              <a:rPr lang="en-US" altLang="zh-CN" sz="1600" dirty="0">
                <a:solidFill>
                  <a:schemeClr val="tx1">
                    <a:lumMod val="85000"/>
                    <a:lumOff val="15000"/>
                  </a:schemeClr>
                </a:solidFill>
                <a:ea typeface="宋体" charset="-122"/>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1b) MIMO CSI feedback format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10</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685800" y="1988840"/>
            <a:ext cx="7770813" cy="4248472"/>
          </a:xfrm>
        </p:spPr>
        <p:txBody>
          <a:bodyPr/>
          <a:lstStyle/>
          <a:p>
            <a:pPr>
              <a:buFont typeface="Arial" panose="020B0604020202020204" pitchFamily="34" charset="0"/>
              <a:buChar char="•"/>
            </a:pPr>
            <a:r>
              <a:rPr lang="en-US" sz="2000" b="1" dirty="0" smtClean="0"/>
              <a:t>Time-domain feedback for all visible OFEs</a:t>
            </a:r>
          </a:p>
          <a:p>
            <a:pPr>
              <a:buFont typeface="Arial" panose="020B0604020202020204" pitchFamily="34" charset="0"/>
              <a:buChar char="•"/>
            </a:pPr>
            <a:r>
              <a:rPr lang="en-US" sz="2000" b="0" dirty="0" smtClean="0"/>
              <a:t>For each </a:t>
            </a:r>
            <a:r>
              <a:rPr lang="en-US" sz="2000" b="0" dirty="0"/>
              <a:t>tap amplitude, </a:t>
            </a:r>
            <a:r>
              <a:rPr lang="en-US" sz="2000" b="0" dirty="0" smtClean="0"/>
              <a:t>adaptive quantization </a:t>
            </a:r>
            <a:r>
              <a:rPr lang="en-US" sz="2000" b="0" dirty="0"/>
              <a:t>is </a:t>
            </a:r>
            <a:r>
              <a:rPr lang="en-US" sz="2000" b="0" dirty="0" smtClean="0"/>
              <a:t>used (may be fixed)</a:t>
            </a:r>
          </a:p>
          <a:p>
            <a:pPr>
              <a:buFont typeface="Arial" panose="020B0604020202020204" pitchFamily="34" charset="0"/>
              <a:buChar char="•"/>
            </a:pPr>
            <a:r>
              <a:rPr lang="en-US" sz="2000" b="0" dirty="0" smtClean="0">
                <a:solidFill>
                  <a:schemeClr val="tx1"/>
                </a:solidFill>
                <a:cs typeface="Arial" panose="020B0604020202020204" pitchFamily="34" charset="0"/>
              </a:rPr>
              <a:t>Impulse response feedback format </a:t>
            </a:r>
            <a:r>
              <a:rPr lang="en-US" sz="2000" b="0" baseline="30000" dirty="0" smtClean="0">
                <a:solidFill>
                  <a:schemeClr val="tx1"/>
                </a:solidFill>
                <a:cs typeface="Arial" panose="020B0604020202020204" pitchFamily="34" charset="0"/>
              </a:rPr>
              <a:t>3 </a:t>
            </a:r>
            <a:r>
              <a:rPr lang="en-US" sz="2000" b="0" dirty="0" smtClean="0">
                <a:solidFill>
                  <a:schemeClr val="tx1"/>
                </a:solidFill>
                <a:cs typeface="Arial" panose="020B0604020202020204" pitchFamily="34" charset="0"/>
              </a:rPr>
              <a:t>:</a:t>
            </a:r>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smtClean="0"/>
          </a:p>
          <a:p>
            <a:pPr>
              <a:buFont typeface="Arial" panose="020B0604020202020204" pitchFamily="34" charset="0"/>
              <a:buChar char="•"/>
            </a:pPr>
            <a:r>
              <a:rPr lang="en-US" sz="2000" b="0" i="1" dirty="0" smtClean="0"/>
              <a:t>OFE index </a:t>
            </a:r>
            <a:r>
              <a:rPr lang="en-US" sz="2000" b="0" dirty="0" smtClean="0"/>
              <a:t>denotes source OFE</a:t>
            </a:r>
          </a:p>
          <a:p>
            <a:pPr>
              <a:buFont typeface="Arial" panose="020B0604020202020204" pitchFamily="34" charset="0"/>
              <a:buChar char="•"/>
            </a:pPr>
            <a:r>
              <a:rPr lang="en-US" sz="2000" b="0" i="1" dirty="0" smtClean="0"/>
              <a:t>Step size</a:t>
            </a:r>
            <a:r>
              <a:rPr lang="en-US" sz="2000" b="0" dirty="0" smtClean="0"/>
              <a:t> and </a:t>
            </a:r>
            <a:r>
              <a:rPr lang="en-US" sz="2000" b="0" i="1" dirty="0" smtClean="0"/>
              <a:t>quant. bits</a:t>
            </a:r>
            <a:r>
              <a:rPr lang="en-US" sz="2000" b="0" dirty="0" smtClean="0"/>
              <a:t> describe adaptive quantization</a:t>
            </a:r>
          </a:p>
          <a:p>
            <a:pPr>
              <a:buFont typeface="Arial" panose="020B0604020202020204" pitchFamily="34" charset="0"/>
              <a:buChar char="•"/>
            </a:pPr>
            <a:r>
              <a:rPr lang="en-US" sz="2000" b="0" i="1" dirty="0" smtClean="0"/>
              <a:t>Delay vector</a:t>
            </a:r>
            <a:r>
              <a:rPr lang="en-US" sz="2000" b="0" dirty="0" smtClean="0"/>
              <a:t> is bitmap, is </a:t>
            </a:r>
            <a:r>
              <a:rPr lang="en-US" sz="2000" dirty="0" smtClean="0"/>
              <a:t>1</a:t>
            </a:r>
            <a:r>
              <a:rPr lang="en-US" sz="2000" b="0" dirty="0" smtClean="0"/>
              <a:t> at position </a:t>
            </a:r>
            <a:r>
              <a:rPr lang="en-US" sz="2000" b="0" i="1" dirty="0" smtClean="0"/>
              <a:t>l</a:t>
            </a:r>
            <a:r>
              <a:rPr lang="en-US" sz="2000" b="0" dirty="0" smtClean="0"/>
              <a:t> if </a:t>
            </a:r>
            <a:r>
              <a:rPr lang="en-US" sz="2000" b="0" i="1" dirty="0" smtClean="0"/>
              <a:t>l</a:t>
            </a:r>
            <a:r>
              <a:rPr lang="en-US" sz="2000" b="0" i="1" baseline="30000" dirty="0" smtClean="0"/>
              <a:t>th</a:t>
            </a:r>
            <a:r>
              <a:rPr lang="en-US" sz="2000" b="0" dirty="0" smtClean="0"/>
              <a:t> tap is non-zero, else </a:t>
            </a:r>
            <a:r>
              <a:rPr lang="en-US" sz="2000" dirty="0" smtClean="0"/>
              <a:t>0</a:t>
            </a:r>
          </a:p>
          <a:p>
            <a:pPr>
              <a:buFont typeface="Arial" panose="020B0604020202020204" pitchFamily="34" charset="0"/>
              <a:buChar char="•"/>
            </a:pPr>
            <a:r>
              <a:rPr lang="en-US" sz="2000" b="0" dirty="0" smtClean="0"/>
              <a:t>L=sum(Delay vector) is number of no-zero taps in the CIR</a:t>
            </a:r>
            <a:endParaRPr lang="en-US" b="0" dirty="0" smtClean="0"/>
          </a:p>
          <a:p>
            <a:pPr>
              <a:buFont typeface="Arial" panose="020B0604020202020204" pitchFamily="34" charset="0"/>
              <a:buChar char="•"/>
            </a:pPr>
            <a:r>
              <a:rPr lang="en-US" sz="2000" b="0" i="1" dirty="0" smtClean="0"/>
              <a:t>Taps</a:t>
            </a:r>
            <a:r>
              <a:rPr lang="en-US" sz="2000" b="0" dirty="0" smtClean="0"/>
              <a:t> contains amplitude of L taps, quantized with B bits depth</a:t>
            </a:r>
            <a:r>
              <a:rPr lang="en-US" sz="1800" b="0" dirty="0" smtClean="0"/>
              <a:t/>
            </a:r>
            <a:br>
              <a:rPr lang="en-US" sz="1800" b="0" dirty="0" smtClean="0"/>
            </a:br>
            <a:endParaRPr lang="en-US" sz="1000" b="0" dirty="0" smtClean="0"/>
          </a:p>
          <a:p>
            <a:pPr marL="0" lvl="0" indent="0" algn="just"/>
            <a:r>
              <a:rPr lang="en-US" sz="1000" b="0" dirty="0" smtClean="0"/>
              <a:t>3 </a:t>
            </a:r>
            <a:r>
              <a:rPr lang="de-DE" sz="1000" b="0" dirty="0"/>
              <a:t>L. </a:t>
            </a:r>
            <a:r>
              <a:rPr lang="de-DE" sz="1000" b="0" dirty="0" smtClean="0"/>
              <a:t>Schulz et al., </a:t>
            </a:r>
            <a:r>
              <a:rPr lang="de-DE" sz="1000" b="0" dirty="0"/>
              <a:t>"Adaptive Feedback </a:t>
            </a:r>
            <a:r>
              <a:rPr lang="de-DE" sz="1000" b="0" dirty="0" err="1"/>
              <a:t>Compression</a:t>
            </a:r>
            <a:r>
              <a:rPr lang="de-DE" sz="1000" b="0" dirty="0"/>
              <a:t> </a:t>
            </a:r>
            <a:r>
              <a:rPr lang="de-DE" sz="1000" b="0" dirty="0" err="1"/>
              <a:t>for</a:t>
            </a:r>
            <a:r>
              <a:rPr lang="de-DE" sz="1000" b="0" dirty="0"/>
              <a:t> Joint Transmission </a:t>
            </a:r>
            <a:r>
              <a:rPr lang="de-DE" sz="1000" b="0" dirty="0" err="1"/>
              <a:t>Coordinated</a:t>
            </a:r>
            <a:r>
              <a:rPr lang="de-DE" sz="1000" b="0" dirty="0"/>
              <a:t> Multi-Point," </a:t>
            </a:r>
            <a:r>
              <a:rPr lang="de-DE" sz="1000" b="0" i="1" dirty="0"/>
              <a:t>2013 IEEE 77th </a:t>
            </a:r>
            <a:r>
              <a:rPr lang="de-DE" sz="1000" b="0" i="1" dirty="0" smtClean="0"/>
              <a:t>VTS</a:t>
            </a:r>
            <a:r>
              <a:rPr lang="de-DE" sz="1000" b="0" dirty="0" smtClean="0"/>
              <a:t>, </a:t>
            </a:r>
            <a:r>
              <a:rPr lang="de-DE" sz="1000" b="0" dirty="0"/>
              <a:t>Dresden, </a:t>
            </a:r>
            <a:r>
              <a:rPr lang="de-DE" sz="1000" b="0" dirty="0" smtClean="0"/>
              <a:t>2013.</a:t>
            </a:r>
          </a:p>
          <a:p>
            <a:pPr marL="0" lvl="0" indent="0" algn="just"/>
            <a:r>
              <a:rPr lang="de-DE" sz="1000" b="0" dirty="0" smtClean="0"/>
              <a:t>4 In </a:t>
            </a:r>
            <a:r>
              <a:rPr lang="de-DE" sz="1000" b="0" dirty="0" err="1" smtClean="0"/>
              <a:t>case</a:t>
            </a:r>
            <a:r>
              <a:rPr lang="de-DE" sz="1000" b="0" dirty="0" smtClean="0"/>
              <a:t> </a:t>
            </a:r>
            <a:r>
              <a:rPr lang="de-DE" sz="1000" b="0" dirty="0" err="1" smtClean="0"/>
              <a:t>of</a:t>
            </a:r>
            <a:r>
              <a:rPr lang="de-DE" sz="1000" b="0" dirty="0" smtClean="0"/>
              <a:t> PM PHY, just </a:t>
            </a:r>
            <a:r>
              <a:rPr lang="de-DE" sz="1000" b="0" dirty="0" err="1" smtClean="0"/>
              <a:t>amplitude</a:t>
            </a:r>
            <a:r>
              <a:rPr lang="de-DE" sz="1000" b="0" dirty="0" smtClean="0"/>
              <a:t> </a:t>
            </a:r>
            <a:r>
              <a:rPr lang="de-DE" sz="1000" b="0" dirty="0" err="1" smtClean="0"/>
              <a:t>is</a:t>
            </a:r>
            <a:r>
              <a:rPr lang="de-DE" sz="1000" b="0" dirty="0" smtClean="0"/>
              <a:t> </a:t>
            </a:r>
            <a:r>
              <a:rPr lang="de-DE" sz="1000" b="0" dirty="0" err="1" smtClean="0"/>
              <a:t>used</a:t>
            </a:r>
            <a:r>
              <a:rPr lang="de-DE" sz="1000" b="0" dirty="0" smtClean="0"/>
              <a:t>. </a:t>
            </a:r>
            <a:r>
              <a:rPr lang="de-DE" sz="1000" b="0" dirty="0" err="1" smtClean="0"/>
              <a:t>For</a:t>
            </a:r>
            <a:r>
              <a:rPr lang="de-DE" sz="1000" b="0" dirty="0" smtClean="0"/>
              <a:t> HB OFDM PHY, taps </a:t>
            </a:r>
            <a:r>
              <a:rPr lang="de-DE" sz="1000" b="0" dirty="0" err="1" smtClean="0"/>
              <a:t>are</a:t>
            </a:r>
            <a:r>
              <a:rPr lang="de-DE" sz="1000" b="0" dirty="0" smtClean="0"/>
              <a:t> </a:t>
            </a:r>
            <a:r>
              <a:rPr lang="de-DE" sz="1000" b="0" dirty="0" err="1" smtClean="0"/>
              <a:t>complex</a:t>
            </a:r>
            <a:r>
              <a:rPr lang="de-DE" sz="1000" b="0" dirty="0" smtClean="0"/>
              <a:t> </a:t>
            </a:r>
            <a:r>
              <a:rPr lang="de-DE" sz="1000" b="0" dirty="0" err="1" smtClean="0"/>
              <a:t>numbers</a:t>
            </a:r>
            <a:r>
              <a:rPr lang="de-DE" sz="1000" b="0" dirty="0" smtClean="0"/>
              <a:t> </a:t>
            </a:r>
            <a:r>
              <a:rPr lang="de-DE" sz="1000" b="0" dirty="0" err="1" smtClean="0"/>
              <a:t>with</a:t>
            </a:r>
            <a:r>
              <a:rPr lang="de-DE" sz="1000" b="0" dirty="0" smtClean="0"/>
              <a:t> in-phase </a:t>
            </a:r>
            <a:r>
              <a:rPr lang="de-DE" sz="1000" b="0" dirty="0" err="1" smtClean="0"/>
              <a:t>and</a:t>
            </a:r>
            <a:r>
              <a:rPr lang="de-DE" sz="1000" b="0" dirty="0" smtClean="0"/>
              <a:t> </a:t>
            </a:r>
            <a:r>
              <a:rPr lang="de-DE" sz="1000" b="0" dirty="0" err="1" smtClean="0"/>
              <a:t>quadrature</a:t>
            </a:r>
            <a:r>
              <a:rPr lang="de-DE" sz="1000" b="0" dirty="0" smtClean="0"/>
              <a:t> </a:t>
            </a:r>
            <a:r>
              <a:rPr lang="de-DE" sz="1000" b="0" dirty="0" err="1" smtClean="0"/>
              <a:t>components</a:t>
            </a:r>
            <a:r>
              <a:rPr lang="de-DE" sz="1000" b="0" dirty="0" smtClean="0"/>
              <a:t> </a:t>
            </a:r>
            <a:endParaRPr lang="en-US" b="0" dirty="0"/>
          </a:p>
        </p:txBody>
      </p:sp>
      <p:sp>
        <p:nvSpPr>
          <p:cNvPr id="8" name="Textfeld 7"/>
          <p:cNvSpPr txBox="1"/>
          <p:nvPr/>
        </p:nvSpPr>
        <p:spPr>
          <a:xfrm>
            <a:off x="1188231" y="3649237"/>
            <a:ext cx="184731" cy="400110"/>
          </a:xfrm>
          <a:prstGeom prst="rect">
            <a:avLst/>
          </a:prstGeom>
          <a:noFill/>
        </p:spPr>
        <p:txBody>
          <a:bodyPr wrap="none" rtlCol="0">
            <a:spAutoFit/>
          </a:bodyPr>
          <a:lstStyle/>
          <a:p>
            <a:endParaRPr lang="en-US" sz="2000" dirty="0">
              <a:solidFill>
                <a:schemeClr val="tx1"/>
              </a:solidFill>
              <a:latin typeface="+mj-lt"/>
              <a:cs typeface="Arial" panose="020B0604020202020204" pitchFamily="34" charset="0"/>
            </a:endParaRPr>
          </a:p>
        </p:txBody>
      </p:sp>
      <p:graphicFrame>
        <p:nvGraphicFramePr>
          <p:cNvPr id="9" name="Tabelle 8"/>
          <p:cNvGraphicFramePr>
            <a:graphicFrameLocks noGrp="1"/>
          </p:cNvGraphicFramePr>
          <p:nvPr>
            <p:extLst>
              <p:ext uri="{D42A27DB-BD31-4B8C-83A1-F6EECF244321}">
                <p14:modId xmlns:p14="http://schemas.microsoft.com/office/powerpoint/2010/main" val="26424721"/>
              </p:ext>
            </p:extLst>
          </p:nvPr>
        </p:nvGraphicFramePr>
        <p:xfrm>
          <a:off x="1280596" y="3231748"/>
          <a:ext cx="6297930" cy="358776"/>
        </p:xfrm>
        <a:graphic>
          <a:graphicData uri="http://schemas.openxmlformats.org/drawingml/2006/table">
            <a:tbl>
              <a:tblPr firstRow="1" firstCol="1" bandRow="1"/>
              <a:tblGrid>
                <a:gridCol w="1239260">
                  <a:extLst>
                    <a:ext uri="{9D8B030D-6E8A-4147-A177-3AD203B41FA5}">
                      <a16:colId xmlns:a16="http://schemas.microsoft.com/office/drawing/2014/main" val="3167215859"/>
                    </a:ext>
                  </a:extLst>
                </a:gridCol>
                <a:gridCol w="1549234">
                  <a:extLst>
                    <a:ext uri="{9D8B030D-6E8A-4147-A177-3AD203B41FA5}">
                      <a16:colId xmlns:a16="http://schemas.microsoft.com/office/drawing/2014/main" val="2213495944"/>
                    </a:ext>
                  </a:extLst>
                </a:gridCol>
                <a:gridCol w="1438710">
                  <a:extLst>
                    <a:ext uri="{9D8B030D-6E8A-4147-A177-3AD203B41FA5}">
                      <a16:colId xmlns:a16="http://schemas.microsoft.com/office/drawing/2014/main" val="2577787967"/>
                    </a:ext>
                  </a:extLst>
                </a:gridCol>
                <a:gridCol w="900067">
                  <a:extLst>
                    <a:ext uri="{9D8B030D-6E8A-4147-A177-3AD203B41FA5}">
                      <a16:colId xmlns:a16="http://schemas.microsoft.com/office/drawing/2014/main" val="3137838936"/>
                    </a:ext>
                  </a:extLst>
                </a:gridCol>
                <a:gridCol w="1170659">
                  <a:extLst>
                    <a:ext uri="{9D8B030D-6E8A-4147-A177-3AD203B41FA5}">
                      <a16:colId xmlns:a16="http://schemas.microsoft.com/office/drawing/2014/main" val="1375878764"/>
                    </a:ext>
                  </a:extLst>
                </a:gridCol>
              </a:tblGrid>
              <a:tr h="0">
                <a:tc>
                  <a:txBody>
                    <a:bodyPr/>
                    <a:lstStyle/>
                    <a:p>
                      <a:pPr algn="ctr">
                        <a:lnSpc>
                          <a:spcPct val="107000"/>
                        </a:lnSpc>
                        <a:spcAft>
                          <a:spcPts val="0"/>
                        </a:spcAft>
                        <a:tabLst>
                          <a:tab pos="5295900" algn="l"/>
                        </a:tabLs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Bits: </a:t>
                      </a:r>
                      <a:r>
                        <a:rPr lang="en-US" sz="1100" b="1" dirty="0" smtClean="0">
                          <a:effectLst/>
                          <a:latin typeface="Calibri" panose="020F0502020204030204" pitchFamily="34" charset="0"/>
                          <a:ea typeface="Calibri" panose="020F0502020204030204" pitchFamily="34" charset="0"/>
                          <a:cs typeface="Times New Roman" panose="02020603050405020304" pitchFamily="18" charset="0"/>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de-DE" sz="1100" b="1" dirty="0" smtClean="0">
                          <a:effectLst/>
                          <a:latin typeface="Calibri" panose="020F0502020204030204" pitchFamily="34" charset="0"/>
                          <a:ea typeface="Calibri" panose="020F0502020204030204" pitchFamily="34" charset="0"/>
                          <a:cs typeface="Times New Roman" panose="02020603050405020304" pitchFamily="18" charset="0"/>
                        </a:rPr>
                        <a:t>12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de-DE" sz="1100" b="1" dirty="0" smtClean="0">
                          <a:effectLst/>
                          <a:latin typeface="Calibri" panose="020F0502020204030204" pitchFamily="34" charset="0"/>
                          <a:ea typeface="Calibri" panose="020F0502020204030204" pitchFamily="34" charset="0"/>
                          <a:cs typeface="Times New Roman" panose="02020603050405020304" pitchFamily="18" charset="0"/>
                        </a:rPr>
                        <a:t>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de-DE" sz="1100" b="1" dirty="0" smtClean="0">
                          <a:effectLst/>
                          <a:latin typeface="Calibri" panose="020F0502020204030204" pitchFamily="34" charset="0"/>
                          <a:ea typeface="Calibri" panose="020F0502020204030204" pitchFamily="34" charset="0"/>
                          <a:cs typeface="Times New Roman" panose="02020603050405020304" pitchFamily="18" charset="0"/>
                        </a:rPr>
                        <a:t>Max.</a:t>
                      </a:r>
                      <a:r>
                        <a:rPr lang="de-DE" sz="1100" b="1" baseline="0" dirty="0" smtClean="0">
                          <a:effectLst/>
                          <a:latin typeface="Calibri" panose="020F0502020204030204" pitchFamily="34" charset="0"/>
                          <a:ea typeface="Calibri" panose="020F0502020204030204" pitchFamily="34" charset="0"/>
                          <a:cs typeface="Times New Roman" panose="02020603050405020304" pitchFamily="18" charset="0"/>
                        </a:rPr>
                        <a:t> taps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de-DE" sz="1100" b="1" dirty="0" smtClean="0">
                          <a:effectLst/>
                          <a:latin typeface="Calibri" panose="020F0502020204030204" pitchFamily="34" charset="0"/>
                          <a:ea typeface="Calibri" panose="020F0502020204030204" pitchFamily="34" charset="0"/>
                          <a:cs typeface="Times New Roman" panose="02020603050405020304" pitchFamily="18" charset="0"/>
                        </a:rPr>
                        <a:t>B*L(*2) </a:t>
                      </a:r>
                      <a:r>
                        <a:rPr lang="de-DE" sz="1100" b="1" baseline="30000" dirty="0" smtClean="0">
                          <a:effectLst/>
                          <a:latin typeface="Calibri" panose="020F0502020204030204" pitchFamily="34" charset="0"/>
                          <a:ea typeface="Calibri" panose="020F0502020204030204" pitchFamily="34" charset="0"/>
                          <a:cs typeface="Times New Roman" panose="02020603050405020304" pitchFamily="18" charset="0"/>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70566"/>
                  </a:ext>
                </a:extLst>
              </a:tr>
              <a:tr h="0">
                <a:tc>
                  <a:txBody>
                    <a:bodyPr/>
                    <a:lstStyle/>
                    <a:p>
                      <a:pPr algn="ctr">
                        <a:lnSpc>
                          <a:spcPct val="107000"/>
                        </a:lnSpc>
                        <a:spcAft>
                          <a:spcPts val="0"/>
                        </a:spcAft>
                        <a:tabLst>
                          <a:tab pos="5295900" algn="l"/>
                        </a:tabLs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OFE index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step size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en-US" sz="1100" b="0" dirty="0" smtClean="0">
                          <a:effectLst/>
                          <a:latin typeface="Calibri" panose="020F0502020204030204" pitchFamily="34" charset="0"/>
                          <a:ea typeface="Calibri" panose="020F0502020204030204" pitchFamily="34" charset="0"/>
                          <a:cs typeface="Times New Roman" panose="02020603050405020304" pitchFamily="18" charset="0"/>
                        </a:rPr>
                        <a:t>quant. Bits (B)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de-DE" sz="1100" dirty="0" err="1" smtClean="0">
                          <a:effectLst/>
                          <a:latin typeface="Calibri" panose="020F0502020204030204" pitchFamily="34" charset="0"/>
                          <a:ea typeface="Calibri" panose="020F0502020204030204" pitchFamily="34" charset="0"/>
                          <a:cs typeface="Times New Roman" panose="02020603050405020304" pitchFamily="18" charset="0"/>
                        </a:rPr>
                        <a:t>delay</a:t>
                      </a:r>
                      <a:r>
                        <a:rPr lang="de-DE" sz="11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de-DE" sz="1100" baseline="0" dirty="0" err="1" smtClean="0">
                          <a:effectLst/>
                          <a:latin typeface="Calibri" panose="020F0502020204030204" pitchFamily="34" charset="0"/>
                          <a:ea typeface="Calibri" panose="020F0502020204030204" pitchFamily="34" charset="0"/>
                          <a:cs typeface="Times New Roman" panose="02020603050405020304" pitchFamily="18" charset="0"/>
                        </a:rPr>
                        <a:t>vector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5295900" algn="l"/>
                        </a:tabLs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taps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726698"/>
                  </a:ext>
                </a:extLst>
              </a:tr>
            </a:tbl>
          </a:graphicData>
        </a:graphic>
      </p:graphicFrame>
    </p:spTree>
    <p:extLst>
      <p:ext uri="{BB962C8B-B14F-4D97-AF65-F5344CB8AC3E}">
        <p14:creationId xmlns:p14="http://schemas.microsoft.com/office/powerpoint/2010/main" val="2230763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2) Adaptive Bit-Loading</a:t>
            </a:r>
            <a:br>
              <a:rPr lang="en-US" dirty="0" smtClean="0"/>
            </a:br>
            <a:r>
              <a:rPr lang="en-US" dirty="0" smtClean="0"/>
              <a:t>(5.1.12.2)</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11</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p:txBody>
          <a:bodyPr/>
          <a:lstStyle/>
          <a:p>
            <a:pPr>
              <a:buFont typeface="Arial" panose="020B0604020202020204" pitchFamily="34" charset="0"/>
              <a:buChar char="•"/>
            </a:pPr>
            <a:r>
              <a:rPr lang="en-US" sz="2000" b="0" dirty="0" smtClean="0"/>
              <a:t>Adaptive bit-loading is used together with HB OFDM PHY.</a:t>
            </a:r>
          </a:p>
          <a:p>
            <a:pPr>
              <a:buFont typeface="Arial" panose="020B0604020202020204" pitchFamily="34" charset="0"/>
              <a:buChar char="•"/>
            </a:pPr>
            <a:r>
              <a:rPr lang="en-US" sz="2000" b="0" dirty="0" smtClean="0"/>
              <a:t>A runtime </a:t>
            </a:r>
            <a:r>
              <a:rPr lang="en-US" sz="2000" b="0" dirty="0"/>
              <a:t>bit allocation table (BAT</a:t>
            </a:r>
            <a:r>
              <a:rPr lang="en-US" sz="2000" b="0" dirty="0" smtClean="0"/>
              <a:t>) is negotiated by the MAC.</a:t>
            </a:r>
          </a:p>
          <a:p>
            <a:pPr>
              <a:buFont typeface="Arial" panose="020B0604020202020204" pitchFamily="34" charset="0"/>
              <a:buChar char="•"/>
            </a:pPr>
            <a:r>
              <a:rPr lang="en-US" sz="2000" b="0" dirty="0" smtClean="0"/>
              <a:t>The device measures subcarrier-specific SNR values and calculates a desired BAT that contains the number of bits per subcarrier or subcarrier group.</a:t>
            </a:r>
          </a:p>
          <a:p>
            <a:pPr>
              <a:buFont typeface="Arial" panose="020B0604020202020204" pitchFamily="34" charset="0"/>
              <a:buChar char="•"/>
            </a:pPr>
            <a:r>
              <a:rPr lang="en-US" sz="2000" b="0" dirty="0" smtClean="0"/>
              <a:t>The desired BAT is fed back to the coordinator via the desired BAT control message. i.e. if channel has changed</a:t>
            </a:r>
          </a:p>
          <a:p>
            <a:pPr>
              <a:buFont typeface="Arial" panose="020B0604020202020204" pitchFamily="34" charset="0"/>
              <a:buChar char="•"/>
            </a:pPr>
            <a:r>
              <a:rPr lang="en-US" sz="2000" b="0" dirty="0" smtClean="0"/>
              <a:t>The coordinator decides if the desired or another BAT is used.</a:t>
            </a:r>
          </a:p>
          <a:p>
            <a:pPr>
              <a:buFont typeface="Arial" panose="020B0604020202020204" pitchFamily="34" charset="0"/>
              <a:buChar char="•"/>
            </a:pPr>
            <a:r>
              <a:rPr lang="en-US" sz="2000" b="0" dirty="0" smtClean="0"/>
              <a:t>The coordinator informs the device using the granted BAT control message.</a:t>
            </a:r>
          </a:p>
          <a:p>
            <a:pPr>
              <a:buFont typeface="Arial" panose="020B0604020202020204" pitchFamily="34" charset="0"/>
              <a:buChar char="•"/>
            </a:pPr>
            <a:r>
              <a:rPr lang="en-US" sz="2000" b="0" dirty="0" smtClean="0"/>
              <a:t>For fast </a:t>
            </a:r>
            <a:r>
              <a:rPr lang="en-US" sz="2000" b="0" dirty="0"/>
              <a:t>switching between predefined and runtime </a:t>
            </a:r>
            <a:r>
              <a:rPr lang="en-US" sz="2000" b="0" dirty="0" smtClean="0"/>
              <a:t>BATs, the PHY header contains the BAT ID required for demodulation.</a:t>
            </a:r>
          </a:p>
        </p:txBody>
      </p:sp>
    </p:spTree>
    <p:extLst>
      <p:ext uri="{BB962C8B-B14F-4D97-AF65-F5344CB8AC3E}">
        <p14:creationId xmlns:p14="http://schemas.microsoft.com/office/powerpoint/2010/main" val="3614369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2) Adaptive Bit-Loading: Procedure</a:t>
            </a:r>
            <a:br>
              <a:rPr lang="en-US" dirty="0" smtClean="0"/>
            </a:br>
            <a:r>
              <a:rPr lang="en-US" dirty="0" smtClean="0"/>
              <a:t>(5.1.12.2)</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12</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685800" y="1981201"/>
            <a:ext cx="7770813" cy="2414430"/>
          </a:xfrm>
        </p:spPr>
        <p:txBody>
          <a:bodyPr/>
          <a:lstStyle/>
          <a:p>
            <a:pPr>
              <a:buFont typeface="Arial" panose="020B0604020202020204" pitchFamily="34" charset="0"/>
              <a:buChar char="•"/>
            </a:pPr>
            <a:r>
              <a:rPr lang="en-US" sz="2000" dirty="0" smtClean="0"/>
              <a:t>Fundamental BAT maintenance procedure:</a:t>
            </a:r>
          </a:p>
          <a:p>
            <a:pPr lvl="1">
              <a:buFont typeface="Arial" panose="020B0604020202020204" pitchFamily="34" charset="0"/>
              <a:buChar char="•"/>
            </a:pPr>
            <a:r>
              <a:rPr lang="en-US" dirty="0" smtClean="0"/>
              <a:t>Devices regularly update the BAT they can support</a:t>
            </a:r>
          </a:p>
          <a:p>
            <a:pPr lvl="1">
              <a:buFont typeface="Arial" panose="020B0604020202020204" pitchFamily="34" charset="0"/>
              <a:buChar char="•"/>
            </a:pPr>
            <a:r>
              <a:rPr lang="en-US" dirty="0" smtClean="0"/>
              <a:t>Procedure can be started by device or coordinator</a:t>
            </a:r>
          </a:p>
          <a:p>
            <a:pPr lvl="1">
              <a:buFont typeface="Arial" panose="020B0604020202020204" pitchFamily="34" charset="0"/>
              <a:buChar char="•"/>
            </a:pPr>
            <a:r>
              <a:rPr lang="en-US" dirty="0" smtClean="0"/>
              <a:t>Coordinator transmits channel estimation symbols in each preamble frame or after request by the device</a:t>
            </a:r>
          </a:p>
          <a:p>
            <a:pPr lvl="1">
              <a:buFont typeface="Arial" panose="020B0604020202020204" pitchFamily="34" charset="0"/>
              <a:buChar char="•"/>
            </a:pPr>
            <a:r>
              <a:rPr lang="en-US" dirty="0" smtClean="0"/>
              <a:t>Negotiation as described on previous slide</a:t>
            </a:r>
          </a:p>
          <a:p>
            <a:pPr marL="457200" lvl="1" indent="0"/>
            <a:endParaRPr lang="en-US" dirty="0" smtClean="0"/>
          </a:p>
        </p:txBody>
      </p:sp>
      <p:cxnSp>
        <p:nvCxnSpPr>
          <p:cNvPr id="8" name="Gerader Verbinder 7"/>
          <p:cNvCxnSpPr/>
          <p:nvPr/>
        </p:nvCxnSpPr>
        <p:spPr bwMode="auto">
          <a:xfrm>
            <a:off x="1331640" y="4437112"/>
            <a:ext cx="46085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feld 9"/>
          <p:cNvSpPr txBox="1"/>
          <p:nvPr/>
        </p:nvSpPr>
        <p:spPr>
          <a:xfrm>
            <a:off x="159854" y="4248385"/>
            <a:ext cx="1051891" cy="307777"/>
          </a:xfrm>
          <a:prstGeom prst="rect">
            <a:avLst/>
          </a:prstGeom>
          <a:noFill/>
        </p:spPr>
        <p:txBody>
          <a:bodyPr wrap="none" rtlCol="0">
            <a:spAutoFit/>
          </a:bodyPr>
          <a:lstStyle/>
          <a:p>
            <a:r>
              <a:rPr lang="en-US" sz="1400" dirty="0" smtClean="0">
                <a:solidFill>
                  <a:schemeClr val="tx1"/>
                </a:solidFill>
              </a:rPr>
              <a:t>Coordinator</a:t>
            </a:r>
            <a:endParaRPr lang="en-US" sz="1400" dirty="0">
              <a:solidFill>
                <a:schemeClr val="tx1"/>
              </a:solidFill>
            </a:endParaRPr>
          </a:p>
        </p:txBody>
      </p:sp>
      <p:sp>
        <p:nvSpPr>
          <p:cNvPr id="13" name="Textfeld 12"/>
          <p:cNvSpPr txBox="1"/>
          <p:nvPr/>
        </p:nvSpPr>
        <p:spPr>
          <a:xfrm>
            <a:off x="565211" y="5929535"/>
            <a:ext cx="694421" cy="307777"/>
          </a:xfrm>
          <a:prstGeom prst="rect">
            <a:avLst/>
          </a:prstGeom>
          <a:noFill/>
        </p:spPr>
        <p:txBody>
          <a:bodyPr wrap="none" rtlCol="0">
            <a:spAutoFit/>
          </a:bodyPr>
          <a:lstStyle/>
          <a:p>
            <a:r>
              <a:rPr lang="en-US" sz="1400" dirty="0" smtClean="0">
                <a:solidFill>
                  <a:schemeClr val="tx1"/>
                </a:solidFill>
              </a:rPr>
              <a:t>Device</a:t>
            </a:r>
            <a:endParaRPr lang="en-US" sz="1400" dirty="0">
              <a:solidFill>
                <a:schemeClr val="tx1"/>
              </a:solidFill>
            </a:endParaRPr>
          </a:p>
        </p:txBody>
      </p:sp>
      <p:cxnSp>
        <p:nvCxnSpPr>
          <p:cNvPr id="15" name="Gerade Verbindung mit Pfeil 14"/>
          <p:cNvCxnSpPr/>
          <p:nvPr/>
        </p:nvCxnSpPr>
        <p:spPr bwMode="auto">
          <a:xfrm>
            <a:off x="2051720" y="4437112"/>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Gerade Verbindung mit Pfeil 15"/>
          <p:cNvCxnSpPr/>
          <p:nvPr/>
        </p:nvCxnSpPr>
        <p:spPr bwMode="auto">
          <a:xfrm flipV="1">
            <a:off x="3439918" y="4445848"/>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feld 17"/>
          <p:cNvSpPr txBox="1"/>
          <p:nvPr/>
        </p:nvSpPr>
        <p:spPr>
          <a:xfrm>
            <a:off x="1782897" y="6159744"/>
            <a:ext cx="1577676" cy="307777"/>
          </a:xfrm>
          <a:prstGeom prst="rect">
            <a:avLst/>
          </a:prstGeom>
          <a:noFill/>
        </p:spPr>
        <p:txBody>
          <a:bodyPr wrap="none" rtlCol="0">
            <a:spAutoFit/>
          </a:bodyPr>
          <a:lstStyle/>
          <a:p>
            <a:r>
              <a:rPr lang="en-US" sz="1400" dirty="0" smtClean="0">
                <a:solidFill>
                  <a:schemeClr val="tx1"/>
                </a:solidFill>
              </a:rPr>
              <a:t>Channel estimation</a:t>
            </a:r>
            <a:endParaRPr lang="en-US" sz="1400" dirty="0">
              <a:solidFill>
                <a:schemeClr val="tx1"/>
              </a:solidFill>
            </a:endParaRPr>
          </a:p>
        </p:txBody>
      </p:sp>
      <p:sp>
        <p:nvSpPr>
          <p:cNvPr id="19" name="Textfeld 18"/>
          <p:cNvSpPr txBox="1"/>
          <p:nvPr/>
        </p:nvSpPr>
        <p:spPr>
          <a:xfrm>
            <a:off x="2610376" y="5111966"/>
            <a:ext cx="1173142" cy="307777"/>
          </a:xfrm>
          <a:prstGeom prst="rect">
            <a:avLst/>
          </a:prstGeom>
          <a:noFill/>
        </p:spPr>
        <p:txBody>
          <a:bodyPr wrap="none" rtlCol="0">
            <a:spAutoFit/>
          </a:bodyPr>
          <a:lstStyle/>
          <a:p>
            <a:r>
              <a:rPr lang="en-US" sz="1400" b="1" dirty="0" smtClean="0">
                <a:solidFill>
                  <a:schemeClr val="tx1"/>
                </a:solidFill>
              </a:rPr>
              <a:t>Desired BAT</a:t>
            </a:r>
            <a:endParaRPr lang="en-US" sz="1400" b="1" dirty="0">
              <a:solidFill>
                <a:schemeClr val="tx1"/>
              </a:solidFill>
            </a:endParaRPr>
          </a:p>
        </p:txBody>
      </p:sp>
      <p:cxnSp>
        <p:nvCxnSpPr>
          <p:cNvPr id="20" name="Gerade Verbindung mit Pfeil 19"/>
          <p:cNvCxnSpPr/>
          <p:nvPr/>
        </p:nvCxnSpPr>
        <p:spPr bwMode="auto">
          <a:xfrm>
            <a:off x="4979927" y="4445848"/>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feld 20"/>
          <p:cNvSpPr txBox="1"/>
          <p:nvPr/>
        </p:nvSpPr>
        <p:spPr>
          <a:xfrm>
            <a:off x="4067944" y="5120703"/>
            <a:ext cx="1234120" cy="307777"/>
          </a:xfrm>
          <a:prstGeom prst="rect">
            <a:avLst/>
          </a:prstGeom>
          <a:noFill/>
        </p:spPr>
        <p:txBody>
          <a:bodyPr wrap="none" rtlCol="0">
            <a:spAutoFit/>
          </a:bodyPr>
          <a:lstStyle/>
          <a:p>
            <a:r>
              <a:rPr lang="en-US" sz="1400" b="1" dirty="0" smtClean="0">
                <a:solidFill>
                  <a:schemeClr val="tx1"/>
                </a:solidFill>
              </a:rPr>
              <a:t>Granted BAT</a:t>
            </a:r>
            <a:endParaRPr lang="en-US" sz="1400" b="1" dirty="0">
              <a:solidFill>
                <a:schemeClr val="tx1"/>
              </a:solidFill>
            </a:endParaRPr>
          </a:p>
        </p:txBody>
      </p:sp>
      <p:sp>
        <p:nvSpPr>
          <p:cNvPr id="22" name="Textfeld 21"/>
          <p:cNvSpPr txBox="1"/>
          <p:nvPr/>
        </p:nvSpPr>
        <p:spPr>
          <a:xfrm>
            <a:off x="1263050" y="5005224"/>
            <a:ext cx="1167307" cy="523220"/>
          </a:xfrm>
          <a:prstGeom prst="rect">
            <a:avLst/>
          </a:prstGeom>
          <a:noFill/>
        </p:spPr>
        <p:txBody>
          <a:bodyPr wrap="none" rtlCol="0">
            <a:spAutoFit/>
          </a:bodyPr>
          <a:lstStyle/>
          <a:p>
            <a:r>
              <a:rPr lang="en-US" sz="1400" dirty="0" smtClean="0">
                <a:solidFill>
                  <a:schemeClr val="tx1"/>
                </a:solidFill>
              </a:rPr>
              <a:t>Frame + </a:t>
            </a:r>
            <a:br>
              <a:rPr lang="en-US" sz="1400" dirty="0" smtClean="0">
                <a:solidFill>
                  <a:schemeClr val="tx1"/>
                </a:solidFill>
              </a:rPr>
            </a:br>
            <a:r>
              <a:rPr lang="en-US" sz="1400" dirty="0" smtClean="0">
                <a:solidFill>
                  <a:schemeClr val="tx1"/>
                </a:solidFill>
              </a:rPr>
              <a:t>Pilot symbols</a:t>
            </a:r>
            <a:endParaRPr lang="en-US" sz="1400" dirty="0">
              <a:solidFill>
                <a:schemeClr val="tx1"/>
              </a:solidFill>
            </a:endParaRPr>
          </a:p>
        </p:txBody>
      </p:sp>
      <p:cxnSp>
        <p:nvCxnSpPr>
          <p:cNvPr id="23" name="Gerade Verbindung mit Pfeil 22"/>
          <p:cNvCxnSpPr/>
          <p:nvPr/>
        </p:nvCxnSpPr>
        <p:spPr bwMode="auto">
          <a:xfrm>
            <a:off x="7652385" y="4445848"/>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 name="Textfeld 23"/>
          <p:cNvSpPr txBox="1"/>
          <p:nvPr/>
        </p:nvSpPr>
        <p:spPr>
          <a:xfrm>
            <a:off x="6696892" y="5120703"/>
            <a:ext cx="1302921" cy="523220"/>
          </a:xfrm>
          <a:prstGeom prst="rect">
            <a:avLst/>
          </a:prstGeom>
          <a:noFill/>
        </p:spPr>
        <p:txBody>
          <a:bodyPr wrap="none" rtlCol="0">
            <a:spAutoFit/>
          </a:bodyPr>
          <a:lstStyle/>
          <a:p>
            <a:r>
              <a:rPr lang="en-US" sz="1400" dirty="0" smtClean="0">
                <a:solidFill>
                  <a:schemeClr val="tx1"/>
                </a:solidFill>
              </a:rPr>
              <a:t>Transmission </a:t>
            </a:r>
            <a:br>
              <a:rPr lang="en-US" sz="1400" dirty="0" smtClean="0">
                <a:solidFill>
                  <a:schemeClr val="tx1"/>
                </a:solidFill>
              </a:rPr>
            </a:br>
            <a:r>
              <a:rPr lang="en-US" sz="1400" dirty="0" smtClean="0">
                <a:solidFill>
                  <a:schemeClr val="tx1"/>
                </a:solidFill>
              </a:rPr>
              <a:t>using new BAT</a:t>
            </a:r>
            <a:endParaRPr lang="en-US" sz="1400" dirty="0">
              <a:solidFill>
                <a:schemeClr val="tx1"/>
              </a:solidFill>
            </a:endParaRPr>
          </a:p>
        </p:txBody>
      </p:sp>
      <p:cxnSp>
        <p:nvCxnSpPr>
          <p:cNvPr id="25" name="Gerader Verbinder 24"/>
          <p:cNvCxnSpPr/>
          <p:nvPr/>
        </p:nvCxnSpPr>
        <p:spPr bwMode="auto">
          <a:xfrm>
            <a:off x="6732240" y="4437112"/>
            <a:ext cx="165618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Gerader Verbinder 29"/>
          <p:cNvCxnSpPr/>
          <p:nvPr/>
        </p:nvCxnSpPr>
        <p:spPr bwMode="auto">
          <a:xfrm>
            <a:off x="1331640" y="6118262"/>
            <a:ext cx="460851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Gerader Verbinder 30"/>
          <p:cNvCxnSpPr/>
          <p:nvPr/>
        </p:nvCxnSpPr>
        <p:spPr bwMode="auto">
          <a:xfrm>
            <a:off x="6732240" y="6118262"/>
            <a:ext cx="165618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Gerader Verbinder 31"/>
          <p:cNvCxnSpPr/>
          <p:nvPr/>
        </p:nvCxnSpPr>
        <p:spPr bwMode="auto">
          <a:xfrm>
            <a:off x="6084168" y="4437112"/>
            <a:ext cx="504056" cy="0"/>
          </a:xfrm>
          <a:prstGeom prst="line">
            <a:avLst/>
          </a:prstGeom>
          <a:solidFill>
            <a:srgbClr val="00B8FF"/>
          </a:solidFill>
          <a:ln w="19050" cap="flat" cmpd="sng" algn="ctr">
            <a:solidFill>
              <a:schemeClr val="tx1"/>
            </a:solidFill>
            <a:prstDash val="sysDash"/>
            <a:round/>
            <a:headEnd type="none" w="med" len="med"/>
            <a:tailEnd type="none" w="med" len="med"/>
          </a:ln>
          <a:effectLst/>
        </p:spPr>
      </p:cxnSp>
      <p:cxnSp>
        <p:nvCxnSpPr>
          <p:cNvPr id="35" name="Gerader Verbinder 34"/>
          <p:cNvCxnSpPr/>
          <p:nvPr/>
        </p:nvCxnSpPr>
        <p:spPr bwMode="auto">
          <a:xfrm>
            <a:off x="6084168" y="6125046"/>
            <a:ext cx="504056" cy="0"/>
          </a:xfrm>
          <a:prstGeom prst="line">
            <a:avLst/>
          </a:prstGeom>
          <a:solidFill>
            <a:srgbClr val="00B8FF"/>
          </a:solidFill>
          <a:ln w="19050"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9949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Desired BAT format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p:txBody>
          <a:bodyPr/>
          <a:lstStyle/>
          <a:p>
            <a:pPr>
              <a:buFont typeface="Arial" panose="020B0604020202020204" pitchFamily="34" charset="0"/>
              <a:buChar char="•"/>
            </a:pPr>
            <a:r>
              <a:rPr lang="en-US" sz="2000" dirty="0" smtClean="0"/>
              <a:t>Included information:</a:t>
            </a:r>
          </a:p>
          <a:p>
            <a:pPr lvl="1">
              <a:buFont typeface="Arial" panose="020B0604020202020204" pitchFamily="34" charset="0"/>
              <a:buChar char="•"/>
            </a:pPr>
            <a:r>
              <a:rPr lang="en-US" sz="1800" dirty="0" smtClean="0"/>
              <a:t>BAT ID to be updated</a:t>
            </a:r>
          </a:p>
          <a:p>
            <a:pPr lvl="1">
              <a:buFont typeface="Arial" panose="020B0604020202020204" pitchFamily="34" charset="0"/>
              <a:buChar char="•"/>
            </a:pPr>
            <a:r>
              <a:rPr lang="en-US" sz="1800" dirty="0" smtClean="0"/>
              <a:t>Grouping of subcarriers in groups of 1, 2, 4, 8, 16.</a:t>
            </a:r>
          </a:p>
          <a:p>
            <a:pPr lvl="1">
              <a:buFont typeface="Arial" panose="020B0604020202020204" pitchFamily="34" charset="0"/>
              <a:buChar char="•"/>
            </a:pPr>
            <a:r>
              <a:rPr lang="en-US" sz="1800" dirty="0" smtClean="0"/>
              <a:t>Valid BAT IDs</a:t>
            </a:r>
          </a:p>
          <a:p>
            <a:pPr lvl="1">
              <a:buFont typeface="Arial" panose="020B0604020202020204" pitchFamily="34" charset="0"/>
              <a:buChar char="•"/>
            </a:pPr>
            <a:r>
              <a:rPr lang="en-US" sz="1800" dirty="0" smtClean="0"/>
              <a:t>FEC block size</a:t>
            </a:r>
          </a:p>
          <a:p>
            <a:pPr lvl="1">
              <a:buFont typeface="Arial" panose="020B0604020202020204" pitchFamily="34" charset="0"/>
              <a:buChar char="•"/>
            </a:pPr>
            <a:r>
              <a:rPr lang="en-US" sz="1800" dirty="0" smtClean="0"/>
              <a:t>FEC code rate</a:t>
            </a:r>
          </a:p>
          <a:p>
            <a:pPr lvl="1">
              <a:buFont typeface="Arial" panose="020B0604020202020204" pitchFamily="34" charset="0"/>
              <a:buChar char="•"/>
            </a:pPr>
            <a:r>
              <a:rPr lang="en-US" sz="1800" dirty="0" smtClean="0"/>
              <a:t>Lowest loaded subcarrier(-group)</a:t>
            </a:r>
          </a:p>
          <a:p>
            <a:pPr lvl="1">
              <a:buFont typeface="Arial" panose="020B0604020202020204" pitchFamily="34" charset="0"/>
              <a:buChar char="•"/>
            </a:pPr>
            <a:r>
              <a:rPr lang="en-US" sz="1800" dirty="0" smtClean="0"/>
              <a:t>Highest loaded subcarrier(-group)</a:t>
            </a:r>
          </a:p>
          <a:p>
            <a:pPr lvl="1">
              <a:buFont typeface="Arial" panose="020B0604020202020204" pitchFamily="34" charset="0"/>
              <a:buChar char="•"/>
            </a:pPr>
            <a:r>
              <a:rPr lang="en-US" sz="1800" dirty="0" smtClean="0"/>
              <a:t>Bits loaded per subcarrier(-group)</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smtClean="0"/>
              <a:t>Frame format follows</a:t>
            </a:r>
          </a:p>
          <a:p>
            <a:pPr lvl="1">
              <a:buFont typeface="Arial" panose="020B0604020202020204" pitchFamily="34" charset="0"/>
              <a:buChar char="•"/>
            </a:pPr>
            <a:endParaRPr lang="en-US" sz="1800" dirty="0" smtClean="0"/>
          </a:p>
          <a:p>
            <a:pPr lvl="1">
              <a:buFont typeface="Arial" panose="020B0604020202020204" pitchFamily="34" charset="0"/>
              <a:buChar char="•"/>
            </a:pPr>
            <a:endParaRPr lang="en-US" sz="1800" dirty="0" smtClean="0"/>
          </a:p>
        </p:txBody>
      </p:sp>
    </p:spTree>
    <p:extLst>
      <p:ext uri="{BB962C8B-B14F-4D97-AF65-F5344CB8AC3E}">
        <p14:creationId xmlns:p14="http://schemas.microsoft.com/office/powerpoint/2010/main" val="404891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solidFill>
                  <a:schemeClr val="tx1">
                    <a:lumMod val="85000"/>
                    <a:lumOff val="15000"/>
                  </a:schemeClr>
                </a:solidFill>
                <a:ea typeface="宋体" charset="-122"/>
              </a:rPr>
              <a:t>MAC layer support for MIMO and Adaptive Bitloading</a:t>
            </a:r>
            <a:endParaRPr lang="en-US"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2018-09-10 </a:t>
            </a:r>
            <a:r>
              <a:rPr lang="en-US" altLang="en-US" sz="2000" kern="0" dirty="0"/>
              <a:t>Place: </a:t>
            </a:r>
            <a:r>
              <a:rPr lang="en-US" altLang="en-US" sz="2000" b="0" kern="0" dirty="0" smtClean="0"/>
              <a:t>Waikoloa, Hawaii</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368"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
        <p:nvSpPr>
          <p:cNvPr id="13" name="날짜 개체 틀 1"/>
          <p:cNvSpPr>
            <a:spLocks noGrp="1"/>
          </p:cNvSpPr>
          <p:nvPr>
            <p:ph type="dt" idx="10"/>
          </p:nvPr>
        </p:nvSpPr>
        <p:spPr>
          <a:xfrm>
            <a:off x="696912" y="333375"/>
            <a:ext cx="1874823" cy="273050"/>
          </a:xfrm>
        </p:spPr>
        <p:txBody>
          <a:bodyPr/>
          <a:lstStyle/>
          <a:p>
            <a:r>
              <a:rPr lang="en-US" altLang="ko-KR" dirty="0" smtClean="0"/>
              <a:t>September</a:t>
            </a:r>
            <a:r>
              <a:rPr lang="en-US" altLang="ko-KR" dirty="0" smtClean="0"/>
              <a:t> </a:t>
            </a:r>
            <a:r>
              <a:rPr lang="en-US" altLang="ko-KR" dirty="0" smtClean="0"/>
              <a:t>2018</a:t>
            </a:r>
            <a:endParaRPr lang="en-US" altLang="zh-CN" dirty="0"/>
          </a:p>
        </p:txBody>
      </p:sp>
    </p:spTree>
    <p:extLst>
      <p:ext uri="{BB962C8B-B14F-4D97-AF65-F5344CB8AC3E}">
        <p14:creationId xmlns:p14="http://schemas.microsoft.com/office/powerpoint/2010/main" val="247916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5" name="Inhaltsplatzhalter 4"/>
          <p:cNvSpPr>
            <a:spLocks noGrp="1"/>
          </p:cNvSpPr>
          <p:nvPr>
            <p:ph idx="1"/>
          </p:nvPr>
        </p:nvSpPr>
        <p:spPr>
          <a:xfrm>
            <a:off x="771525" y="1844824"/>
            <a:ext cx="7770813" cy="4494213"/>
          </a:xfrm>
        </p:spPr>
        <p:txBody>
          <a:bodyPr/>
          <a:lstStyle/>
          <a:p>
            <a:pPr marL="0" indent="0"/>
            <a:r>
              <a:rPr lang="en-US" dirty="0" smtClean="0"/>
              <a:t>This doc. contains proposals for MAC layer support of </a:t>
            </a:r>
          </a:p>
          <a:p>
            <a:pPr marL="0" indent="0"/>
            <a:r>
              <a:rPr lang="en-US" dirty="0" smtClean="0"/>
              <a:t>    </a:t>
            </a:r>
            <a:r>
              <a:rPr lang="en-US" dirty="0" err="1" smtClean="0"/>
              <a:t>i</a:t>
            </a:r>
            <a:r>
              <a:rPr lang="en-US" dirty="0" smtClean="0"/>
              <a:t>) MU-MIMO with distributed optical frontends and </a:t>
            </a:r>
          </a:p>
          <a:p>
            <a:pPr marL="0" indent="0"/>
            <a:r>
              <a:rPr lang="en-US" dirty="0" smtClean="0"/>
              <a:t>   ii) adaptive bit-loading </a:t>
            </a:r>
          </a:p>
          <a:p>
            <a:pPr marL="0" indent="0"/>
            <a:r>
              <a:rPr lang="en-US" dirty="0" smtClean="0"/>
              <a:t>in 802.15.13 D4.</a:t>
            </a:r>
          </a:p>
        </p:txBody>
      </p:sp>
      <p:sp>
        <p:nvSpPr>
          <p:cNvPr id="8"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Tree>
    <p:extLst>
      <p:ext uri="{BB962C8B-B14F-4D97-AF65-F5344CB8AC3E}">
        <p14:creationId xmlns:p14="http://schemas.microsoft.com/office/powerpoint/2010/main" val="118517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MU MIMO with distributed optical FEs</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771525" y="4318793"/>
            <a:ext cx="7770813" cy="2062535"/>
          </a:xfrm>
        </p:spPr>
        <p:txBody>
          <a:bodyPr/>
          <a:lstStyle/>
          <a:p>
            <a:pPr marL="457200" indent="-457200">
              <a:buFont typeface="+mj-lt"/>
              <a:buAutoNum type="arabicPeriod"/>
            </a:pPr>
            <a:r>
              <a:rPr lang="en-US" sz="2000" dirty="0" smtClean="0"/>
              <a:t>Use of multiple distributed optical frontends (OFEs) with a single coordinator as MU-MIMO system.</a:t>
            </a:r>
          </a:p>
          <a:p>
            <a:pPr marL="857250" lvl="1" indent="-457200">
              <a:buFont typeface="+mj-lt"/>
              <a:buAutoNum type="alphaLcParenR"/>
            </a:pPr>
            <a:r>
              <a:rPr lang="en-US" sz="1800" dirty="0" smtClean="0"/>
              <a:t>Delay difference compensation for multiple OFEs</a:t>
            </a:r>
          </a:p>
          <a:p>
            <a:pPr marL="857250" lvl="1" indent="-457200">
              <a:buFont typeface="+mj-lt"/>
              <a:buAutoNum type="alphaLcParenR"/>
            </a:pPr>
            <a:r>
              <a:rPr lang="en-US" sz="1800" dirty="0" smtClean="0"/>
              <a:t>Control signaling for MU MIMO</a:t>
            </a:r>
          </a:p>
        </p:txBody>
      </p:sp>
      <p:pic>
        <p:nvPicPr>
          <p:cNvPr id="7" name="Grafi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4504" y="1752601"/>
            <a:ext cx="3822176" cy="2468488"/>
          </a:xfrm>
          <a:prstGeom prst="rect">
            <a:avLst/>
          </a:prstGeom>
        </p:spPr>
      </p:pic>
    </p:spTree>
    <p:extLst>
      <p:ext uri="{BB962C8B-B14F-4D97-AF65-F5344CB8AC3E}">
        <p14:creationId xmlns:p14="http://schemas.microsoft.com/office/powerpoint/2010/main" val="172196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1a) Delay differences: Example</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467544" y="2052091"/>
            <a:ext cx="8350696" cy="4423322"/>
          </a:xfrm>
        </p:spPr>
        <p:txBody>
          <a:bodyPr/>
          <a:lstStyle/>
          <a:p>
            <a:pPr>
              <a:buFont typeface="Arial" panose="020B0604020202020204" pitchFamily="34" charset="0"/>
              <a:buChar char="•"/>
            </a:pPr>
            <a:r>
              <a:rPr lang="en-US" sz="2000" dirty="0" smtClean="0"/>
              <a:t>Assume digital fronthaul e.g. over Ethernet using PTP</a:t>
            </a:r>
          </a:p>
          <a:p>
            <a:pPr lvl="1">
              <a:buFont typeface="Arial" panose="020B0604020202020204" pitchFamily="34" charset="0"/>
              <a:buChar char="•"/>
            </a:pPr>
            <a:r>
              <a:rPr lang="en-US" sz="1800" dirty="0" smtClean="0"/>
              <a:t>Light networks are small, e.g. 10-100 m*5 ns/m=50-500 ns </a:t>
            </a:r>
            <a:r>
              <a:rPr lang="en-US" sz="1800" dirty="0" err="1" smtClean="0"/>
              <a:t>fronthaul</a:t>
            </a:r>
            <a:r>
              <a:rPr lang="en-US" sz="1800" dirty="0" smtClean="0"/>
              <a:t> delay</a:t>
            </a:r>
          </a:p>
          <a:p>
            <a:pPr lvl="1">
              <a:buFont typeface="Arial" panose="020B0604020202020204" pitchFamily="34" charset="0"/>
              <a:buChar char="•"/>
            </a:pPr>
            <a:r>
              <a:rPr lang="en-US" sz="1800" dirty="0"/>
              <a:t>PTP = Precision time protocol IEEE 1588v2 </a:t>
            </a:r>
          </a:p>
          <a:p>
            <a:pPr lvl="1">
              <a:buFont typeface="Arial" panose="020B0604020202020204" pitchFamily="34" charset="0"/>
              <a:buChar char="•"/>
            </a:pPr>
            <a:r>
              <a:rPr lang="en-US" sz="1800" dirty="0" smtClean="0"/>
              <a:t>PTP packets get high priority, accuracy </a:t>
            </a:r>
            <a:r>
              <a:rPr lang="en-US" sz="1800" dirty="0"/>
              <a:t>is &lt;&lt;1 µs in stationary </a:t>
            </a:r>
            <a:r>
              <a:rPr lang="en-US" sz="1800" dirty="0" smtClean="0"/>
              <a:t>scenarios</a:t>
            </a:r>
            <a:r>
              <a:rPr lang="en-US" sz="1800" baseline="30000" dirty="0"/>
              <a:t> 1,2 </a:t>
            </a:r>
            <a:endParaRPr lang="en-US" sz="1800" dirty="0"/>
          </a:p>
          <a:p>
            <a:pPr>
              <a:buFont typeface="Arial" panose="020B0604020202020204" pitchFamily="34" charset="0"/>
              <a:buChar char="•"/>
            </a:pPr>
            <a:r>
              <a:rPr lang="en-US" sz="2000" dirty="0" err="1" smtClean="0"/>
              <a:t>Fronthaul+prop</a:t>
            </a:r>
            <a:r>
              <a:rPr lang="en-US" sz="2000" dirty="0" smtClean="0"/>
              <a:t>. </a:t>
            </a:r>
            <a:r>
              <a:rPr lang="en-US" sz="2000" dirty="0" err="1" smtClean="0"/>
              <a:t>delay+PTP</a:t>
            </a:r>
            <a:r>
              <a:rPr lang="en-US" sz="2000" dirty="0" smtClean="0"/>
              <a:t> </a:t>
            </a:r>
            <a:r>
              <a:rPr lang="en-US" sz="2000" dirty="0"/>
              <a:t>accuracy &lt; </a:t>
            </a:r>
            <a:r>
              <a:rPr lang="en-US" sz="2000" dirty="0" smtClean="0"/>
              <a:t>long CP or synch seq. length</a:t>
            </a:r>
          </a:p>
          <a:p>
            <a:pPr lvl="1">
              <a:buFont typeface="Arial" panose="020B0604020202020204" pitchFamily="34" charset="0"/>
              <a:buChar char="•"/>
            </a:pPr>
            <a:r>
              <a:rPr lang="en-US" sz="1600" dirty="0"/>
              <a:t>LB PHY @ 32 </a:t>
            </a:r>
            <a:r>
              <a:rPr lang="en-US" sz="1600" dirty="0" smtClean="0"/>
              <a:t>MHz: CP = 160 samples*31,25 ns = </a:t>
            </a:r>
            <a:r>
              <a:rPr lang="en-US" sz="1600" b="1" dirty="0" smtClean="0"/>
              <a:t>4.8 µs</a:t>
            </a:r>
          </a:p>
          <a:p>
            <a:pPr lvl="1">
              <a:buFont typeface="Arial" panose="020B0604020202020204" pitchFamily="34" charset="0"/>
              <a:buChar char="•"/>
            </a:pPr>
            <a:r>
              <a:rPr lang="en-US" sz="1600" dirty="0" smtClean="0"/>
              <a:t>HB </a:t>
            </a:r>
            <a:r>
              <a:rPr lang="en-US" sz="1600" dirty="0"/>
              <a:t>PHY: </a:t>
            </a:r>
            <a:r>
              <a:rPr lang="en-US" sz="1600" dirty="0" smtClean="0"/>
              <a:t>CP = </a:t>
            </a:r>
            <a:r>
              <a:rPr lang="en-US" sz="1600" b="1" dirty="0"/>
              <a:t>1.28 </a:t>
            </a:r>
            <a:r>
              <a:rPr lang="en-US" sz="1600" b="1" dirty="0" smtClean="0"/>
              <a:t>µs</a:t>
            </a:r>
          </a:p>
          <a:p>
            <a:pPr lvl="1">
              <a:buFont typeface="Arial" panose="020B0604020202020204" pitchFamily="34" charset="0"/>
              <a:buChar char="•"/>
            </a:pPr>
            <a:r>
              <a:rPr lang="en-US" sz="1600" dirty="0"/>
              <a:t>PM PHY @ 200 MHz: </a:t>
            </a:r>
            <a:r>
              <a:rPr lang="en-US" sz="1600" dirty="0" smtClean="0"/>
              <a:t>synch sequence length </a:t>
            </a:r>
            <a:r>
              <a:rPr lang="en-US" sz="1600" dirty="0"/>
              <a:t>= 384 samples*5 ns = </a:t>
            </a:r>
            <a:r>
              <a:rPr lang="en-US" sz="1600" b="1" dirty="0"/>
              <a:t>1.92 µs</a:t>
            </a:r>
          </a:p>
          <a:p>
            <a:pPr>
              <a:buFont typeface="Arial" panose="020B0604020202020204" pitchFamily="34" charset="0"/>
              <a:buChar char="•"/>
            </a:pPr>
            <a:r>
              <a:rPr lang="en-US" sz="2000" dirty="0" smtClean="0"/>
              <a:t>Obviously, all delays together less than long CP/synch sequence length</a:t>
            </a:r>
          </a:p>
          <a:p>
            <a:pPr>
              <a:buFont typeface="Arial" panose="020B0604020202020204" pitchFamily="34" charset="0"/>
              <a:buChar char="•"/>
            </a:pPr>
            <a:r>
              <a:rPr lang="en-US" sz="2000" dirty="0" smtClean="0"/>
              <a:t>Precise fronthaul alignment can be achieved over the air</a:t>
            </a:r>
          </a:p>
          <a:p>
            <a:pPr marL="0" indent="0" algn="just"/>
            <a:r>
              <a:rPr lang="en-US" sz="1000" b="0" dirty="0" smtClean="0"/>
              <a:t>1 L. Cosart, "Precision Packet Delay Measurements Using IEEE 1588v2," </a:t>
            </a:r>
            <a:r>
              <a:rPr lang="en-US" sz="1000" b="0" i="1" dirty="0" smtClean="0"/>
              <a:t>2007 IEEE Int. </a:t>
            </a:r>
            <a:r>
              <a:rPr lang="en-US" sz="1000" b="0" i="1" dirty="0" err="1" smtClean="0"/>
              <a:t>Symp</a:t>
            </a:r>
            <a:r>
              <a:rPr lang="en-US" sz="1000" b="0" i="1" dirty="0" smtClean="0"/>
              <a:t>. on Precision Clock Synchronization for Measurement, Control and Communication</a:t>
            </a:r>
            <a:r>
              <a:rPr lang="en-US" sz="1000" b="0" dirty="0" smtClean="0"/>
              <a:t>, Vienna, 2007, pp. 85-91.</a:t>
            </a:r>
          </a:p>
          <a:p>
            <a:pPr marL="0" indent="0" algn="just"/>
            <a:r>
              <a:rPr lang="de-DE" sz="1000" b="0" baseline="30000" dirty="0" smtClean="0"/>
              <a:t>2 </a:t>
            </a:r>
            <a:r>
              <a:rPr lang="de-DE" sz="1000" b="0" dirty="0"/>
              <a:t>R. L. </a:t>
            </a:r>
            <a:r>
              <a:rPr lang="de-DE" sz="1000" b="0" dirty="0" err="1"/>
              <a:t>Scheiterer</a:t>
            </a:r>
            <a:r>
              <a:rPr lang="de-DE" sz="1000" b="0" dirty="0"/>
              <a:t>, C. Na, D. Obradovic, G. Steindl, F.-J. Goetz, „</a:t>
            </a:r>
            <a:r>
              <a:rPr lang="en-US" sz="1000" b="0" dirty="0"/>
              <a:t>Synchronization Performance of the Precision Time Protocol in the Face of Slave Clock Frequency Drift,” 4th IEEE Conference on Automation Science and Engineering, Key Bridge Marriott, Washington DC, USA, </a:t>
            </a:r>
            <a:r>
              <a:rPr lang="de-DE" sz="1000" b="0" dirty="0"/>
              <a:t>August 23-26, 2008</a:t>
            </a:r>
          </a:p>
          <a:p>
            <a:pPr marL="0" indent="0" algn="just"/>
            <a:endParaRPr lang="en-US" sz="1000" b="0" dirty="0" smtClean="0"/>
          </a:p>
        </p:txBody>
      </p:sp>
    </p:spTree>
    <p:extLst>
      <p:ext uri="{BB962C8B-B14F-4D97-AF65-F5344CB8AC3E}">
        <p14:creationId xmlns:p14="http://schemas.microsoft.com/office/powerpoint/2010/main" val="1798160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1a) Delay difference compensation: Problem</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6</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685800" y="1916832"/>
            <a:ext cx="7990656" cy="4558581"/>
          </a:xfrm>
        </p:spPr>
        <p:txBody>
          <a:bodyPr/>
          <a:lstStyle/>
          <a:p>
            <a:pPr>
              <a:buFont typeface="Arial" panose="020B0604020202020204" pitchFamily="34" charset="0"/>
              <a:buChar char="•"/>
            </a:pPr>
            <a:r>
              <a:rPr lang="en-US" sz="2000" b="0" dirty="0" smtClean="0"/>
              <a:t>Optical frontends (OFE) have to be time-aligned </a:t>
            </a:r>
          </a:p>
          <a:p>
            <a:pPr>
              <a:buFont typeface="Arial" panose="020B0604020202020204" pitchFamily="34" charset="0"/>
              <a:buChar char="•"/>
            </a:pPr>
            <a:r>
              <a:rPr lang="en-US" sz="2000" b="0" dirty="0" smtClean="0"/>
              <a:t>Fronthaul protocol, if any, is transparent for OWC</a:t>
            </a:r>
          </a:p>
          <a:p>
            <a:pPr>
              <a:buFont typeface="Arial" panose="020B0604020202020204" pitchFamily="34" charset="0"/>
              <a:buChar char="•"/>
            </a:pPr>
            <a:r>
              <a:rPr lang="en-US" sz="2000" b="0" dirty="0" smtClean="0"/>
              <a:t>Fronthaul is analog or digital but implies a certain delay</a:t>
            </a:r>
          </a:p>
          <a:p>
            <a:pPr>
              <a:buFont typeface="Arial" panose="020B0604020202020204" pitchFamily="34" charset="0"/>
              <a:buChar char="•"/>
            </a:pPr>
            <a:r>
              <a:rPr lang="en-US" sz="2000" b="0" dirty="0" smtClean="0"/>
              <a:t>Coordinator compensates the remaining delay differences at each OFE</a:t>
            </a:r>
          </a:p>
          <a:p>
            <a:pPr>
              <a:buFont typeface="Arial" panose="020B0604020202020204" pitchFamily="34" charset="0"/>
              <a:buChar char="•"/>
            </a:pPr>
            <a:r>
              <a:rPr lang="en-US" sz="2000" dirty="0" smtClean="0"/>
              <a:t>Situation: </a:t>
            </a:r>
          </a:p>
          <a:p>
            <a:pPr lvl="1">
              <a:buFont typeface="Arial" panose="020B0604020202020204" pitchFamily="34" charset="0"/>
              <a:buChar char="•"/>
            </a:pPr>
            <a:r>
              <a:rPr lang="en-US" sz="1800" dirty="0" smtClean="0"/>
              <a:t>System is switched on</a:t>
            </a:r>
          </a:p>
          <a:p>
            <a:pPr lvl="1">
              <a:buFont typeface="Arial" panose="020B0604020202020204" pitchFamily="34" charset="0"/>
              <a:buChar char="•"/>
            </a:pPr>
            <a:r>
              <a:rPr lang="en-US" sz="1800" dirty="0" smtClean="0"/>
              <a:t>E.g. PTP is applied</a:t>
            </a:r>
          </a:p>
          <a:p>
            <a:pPr lvl="1">
              <a:buFont typeface="Arial" panose="020B0604020202020204" pitchFamily="34" charset="0"/>
              <a:buChar char="•"/>
            </a:pPr>
            <a:r>
              <a:rPr lang="en-US" sz="1800" dirty="0" smtClean="0"/>
              <a:t>There is individual </a:t>
            </a:r>
            <a:r>
              <a:rPr lang="en-US" sz="1800" i="1" dirty="0" smtClean="0"/>
              <a:t>time error</a:t>
            </a:r>
            <a:r>
              <a:rPr lang="en-US" sz="1800" dirty="0" smtClean="0"/>
              <a:t> </a:t>
            </a:r>
            <a:br>
              <a:rPr lang="en-US" sz="1800" dirty="0" smtClean="0"/>
            </a:br>
            <a:r>
              <a:rPr lang="en-US" sz="1800" i="1" dirty="0" smtClean="0"/>
              <a:t>t</a:t>
            </a:r>
            <a:r>
              <a:rPr lang="en-US" sz="1800" i="1" baseline="-25000" dirty="0" smtClean="0"/>
              <a:t>F</a:t>
            </a:r>
            <a:r>
              <a:rPr lang="en-US" sz="1800" i="1" baseline="-40000" dirty="0" smtClean="0"/>
              <a:t>1</a:t>
            </a:r>
            <a:r>
              <a:rPr lang="en-US" sz="1800" i="1" dirty="0" smtClean="0"/>
              <a:t>, t</a:t>
            </a:r>
            <a:r>
              <a:rPr lang="en-US" sz="1800" i="1" baseline="-25000" dirty="0" smtClean="0"/>
              <a:t>F</a:t>
            </a:r>
            <a:r>
              <a:rPr lang="en-US" sz="1800" i="1" baseline="-40000" dirty="0" smtClean="0"/>
              <a:t>2</a:t>
            </a:r>
            <a:r>
              <a:rPr lang="en-US" sz="1800" i="1" dirty="0" smtClean="0"/>
              <a:t>, t</a:t>
            </a:r>
            <a:r>
              <a:rPr lang="en-US" sz="1800" i="1" baseline="-25000" dirty="0" smtClean="0"/>
              <a:t>F</a:t>
            </a:r>
            <a:r>
              <a:rPr lang="en-US" sz="1800" i="1" baseline="-40000" dirty="0" smtClean="0"/>
              <a:t>3</a:t>
            </a:r>
            <a:r>
              <a:rPr lang="en-US" sz="1800" i="1" dirty="0" smtClean="0"/>
              <a:t> </a:t>
            </a:r>
            <a:r>
              <a:rPr lang="en-US" sz="1800" dirty="0" smtClean="0"/>
              <a:t>at each OFE</a:t>
            </a:r>
          </a:p>
          <a:p>
            <a:pPr lvl="1">
              <a:buFont typeface="Arial" panose="020B0604020202020204" pitchFamily="34" charset="0"/>
              <a:buChar char="•"/>
            </a:pPr>
            <a:r>
              <a:rPr lang="en-US" sz="1800" dirty="0" smtClean="0"/>
              <a:t>There is individual </a:t>
            </a:r>
            <a:r>
              <a:rPr lang="en-US" sz="1800" i="1" dirty="0" smtClean="0"/>
              <a:t>propagation</a:t>
            </a:r>
            <a:br>
              <a:rPr lang="en-US" sz="1800" i="1" dirty="0" smtClean="0"/>
            </a:br>
            <a:r>
              <a:rPr lang="en-US" sz="1800" i="1" dirty="0" smtClean="0"/>
              <a:t>delay t</a:t>
            </a:r>
            <a:r>
              <a:rPr lang="en-US" sz="1800" i="1" baseline="-25000" dirty="0" smtClean="0"/>
              <a:t>P</a:t>
            </a:r>
            <a:r>
              <a:rPr lang="en-US" sz="1800" i="1" baseline="-40000" dirty="0" smtClean="0"/>
              <a:t>1</a:t>
            </a:r>
            <a:r>
              <a:rPr lang="en-US" sz="1800" i="1" dirty="0" smtClean="0"/>
              <a:t>, t</a:t>
            </a:r>
            <a:r>
              <a:rPr lang="en-US" sz="1800" i="1" baseline="-25000" dirty="0" smtClean="0"/>
              <a:t>P</a:t>
            </a:r>
            <a:r>
              <a:rPr lang="en-US" sz="1800" i="1" baseline="-40000" dirty="0" smtClean="0"/>
              <a:t>2</a:t>
            </a:r>
            <a:r>
              <a:rPr lang="en-US" sz="1800" i="1" dirty="0" smtClean="0"/>
              <a:t>, t</a:t>
            </a:r>
            <a:r>
              <a:rPr lang="en-US" sz="1800" i="1" baseline="-25000" dirty="0" smtClean="0"/>
              <a:t>P</a:t>
            </a:r>
            <a:r>
              <a:rPr lang="en-US" sz="1800" i="1" baseline="-40000" dirty="0" smtClean="0"/>
              <a:t>3</a:t>
            </a:r>
            <a:r>
              <a:rPr lang="en-US" sz="1800" dirty="0" smtClean="0"/>
              <a:t> from each OFE</a:t>
            </a:r>
          </a:p>
          <a:p>
            <a:pPr lvl="1">
              <a:buFont typeface="Arial" panose="020B0604020202020204" pitchFamily="34" charset="0"/>
              <a:buChar char="•"/>
            </a:pPr>
            <a:r>
              <a:rPr lang="en-US" sz="1800" dirty="0" smtClean="0"/>
              <a:t>Overall delay spread is &lt; 1µs</a:t>
            </a:r>
          </a:p>
          <a:p>
            <a:pPr lvl="1">
              <a:buFont typeface="Arial" panose="020B0604020202020204" pitchFamily="34" charset="0"/>
              <a:buChar char="•"/>
            </a:pPr>
            <a:endParaRPr lang="en-US" dirty="0" smtClean="0"/>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0032" y="3717032"/>
            <a:ext cx="3921173" cy="2535560"/>
          </a:xfrm>
          <a:prstGeom prst="rect">
            <a:avLst/>
          </a:prstGeom>
        </p:spPr>
      </p:pic>
    </p:spTree>
    <p:extLst>
      <p:ext uri="{BB962C8B-B14F-4D97-AF65-F5344CB8AC3E}">
        <p14:creationId xmlns:p14="http://schemas.microsoft.com/office/powerpoint/2010/main" val="980672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1a) Time alignment: Proposed solution</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7</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685800" y="1981200"/>
            <a:ext cx="8134672" cy="4400128"/>
          </a:xfrm>
        </p:spPr>
        <p:txBody>
          <a:bodyPr/>
          <a:lstStyle/>
          <a:p>
            <a:pPr>
              <a:buFont typeface="Arial" panose="020B0604020202020204" pitchFamily="34" charset="0"/>
              <a:buChar char="•"/>
            </a:pPr>
            <a:r>
              <a:rPr lang="en-US" sz="2000" dirty="0" smtClean="0"/>
              <a:t>Proposed solution: </a:t>
            </a:r>
          </a:p>
          <a:p>
            <a:pPr lvl="1">
              <a:buFont typeface="Arial" panose="020B0604020202020204" pitchFamily="34" charset="0"/>
              <a:buChar char="•"/>
            </a:pPr>
            <a:r>
              <a:rPr lang="en-US" sz="1800" dirty="0" smtClean="0"/>
              <a:t>Measure </a:t>
            </a:r>
            <a:r>
              <a:rPr lang="en-US" sz="1800" dirty="0"/>
              <a:t>individual </a:t>
            </a:r>
            <a:r>
              <a:rPr lang="en-US" sz="1800" dirty="0" smtClean="0"/>
              <a:t>delay differences over </a:t>
            </a:r>
            <a:r>
              <a:rPr lang="en-US" sz="1800" dirty="0"/>
              <a:t>the </a:t>
            </a:r>
            <a:r>
              <a:rPr lang="en-US" sz="1800" dirty="0" smtClean="0"/>
              <a:t>air</a:t>
            </a:r>
          </a:p>
          <a:p>
            <a:pPr lvl="1">
              <a:buFont typeface="Arial" panose="020B0604020202020204" pitchFamily="34" charset="0"/>
              <a:buChar char="•"/>
            </a:pPr>
            <a:r>
              <a:rPr lang="en-US" sz="1800" dirty="0" smtClean="0"/>
              <a:t>Inform the coordinator about the delay differences</a:t>
            </a:r>
          </a:p>
          <a:p>
            <a:pPr lvl="1">
              <a:buFont typeface="Arial" panose="020B0604020202020204" pitchFamily="34" charset="0"/>
              <a:buChar char="•"/>
            </a:pPr>
            <a:r>
              <a:rPr lang="en-US" sz="1800" dirty="0" smtClean="0"/>
              <a:t>Correct them with </a:t>
            </a:r>
            <a:r>
              <a:rPr lang="en-US" sz="1800" dirty="0"/>
              <a:t>variable FIFO delay buffer in </a:t>
            </a:r>
            <a:r>
              <a:rPr lang="en-US" sz="1800" dirty="0" smtClean="0"/>
              <a:t>each OFE</a:t>
            </a:r>
          </a:p>
          <a:p>
            <a:pPr>
              <a:buFont typeface="Arial" panose="020B0604020202020204" pitchFamily="34" charset="0"/>
              <a:buChar char="•"/>
            </a:pPr>
            <a:r>
              <a:rPr lang="en-US" sz="2000" dirty="0" smtClean="0"/>
              <a:t>Proposal: </a:t>
            </a:r>
          </a:p>
          <a:p>
            <a:pPr lvl="1">
              <a:buFont typeface="Arial" panose="020B0604020202020204" pitchFamily="34" charset="0"/>
              <a:buChar char="•"/>
            </a:pPr>
            <a:r>
              <a:rPr lang="en-US" sz="1800" dirty="0" smtClean="0"/>
              <a:t>Beacon uses long-enough (&gt;1 µs) CP for channel </a:t>
            </a:r>
            <a:r>
              <a:rPr lang="en-US" sz="1800" dirty="0"/>
              <a:t>estimation, </a:t>
            </a:r>
            <a:r>
              <a:rPr lang="en-US" sz="1800" dirty="0" smtClean="0"/>
              <a:t>header, optional </a:t>
            </a:r>
            <a:r>
              <a:rPr lang="en-US" sz="1800" dirty="0"/>
              <a:t>fields </a:t>
            </a:r>
            <a:r>
              <a:rPr lang="en-US" sz="1800" dirty="0" smtClean="0"/>
              <a:t>and payload</a:t>
            </a:r>
          </a:p>
          <a:p>
            <a:pPr lvl="1">
              <a:buFont typeface="Arial" panose="020B0604020202020204" pitchFamily="34" charset="0"/>
              <a:buChar char="•"/>
            </a:pPr>
            <a:r>
              <a:rPr lang="en-US" sz="1800" dirty="0" smtClean="0"/>
              <a:t>Beacon contains orthogonal </a:t>
            </a:r>
            <a:r>
              <a:rPr lang="en-US" sz="1800" dirty="0"/>
              <a:t>sequences for </a:t>
            </a:r>
            <a:r>
              <a:rPr lang="en-US" sz="1800" dirty="0" smtClean="0"/>
              <a:t>MIMO in optional fields</a:t>
            </a:r>
          </a:p>
          <a:p>
            <a:pPr lvl="1">
              <a:buFont typeface="Arial" panose="020B0604020202020204" pitchFamily="34" charset="0"/>
              <a:buChar char="•"/>
            </a:pPr>
            <a:r>
              <a:rPr lang="en-US" sz="1800" dirty="0" smtClean="0"/>
              <a:t>Device performs multi-cell channel estimation for all OFEs</a:t>
            </a:r>
          </a:p>
          <a:p>
            <a:pPr lvl="1">
              <a:buFont typeface="Arial" panose="020B0604020202020204" pitchFamily="34" charset="0"/>
              <a:buChar char="•"/>
            </a:pPr>
            <a:r>
              <a:rPr lang="en-US" sz="1800" dirty="0" smtClean="0"/>
              <a:t>Device sends CIRs for all visible OFEs in association request or CFP (CSI feedback)</a:t>
            </a:r>
          </a:p>
          <a:p>
            <a:pPr lvl="1">
              <a:buFont typeface="Arial" panose="020B0604020202020204" pitchFamily="34" charset="0"/>
              <a:buChar char="•"/>
            </a:pPr>
            <a:r>
              <a:rPr lang="en-US" sz="1800" dirty="0" smtClean="0"/>
              <a:t>Coordinator corrects the delay difference in each OFE accordingly</a:t>
            </a:r>
          </a:p>
        </p:txBody>
      </p:sp>
    </p:spTree>
    <p:extLst>
      <p:ext uri="{BB962C8B-B14F-4D97-AF65-F5344CB8AC3E}">
        <p14:creationId xmlns:p14="http://schemas.microsoft.com/office/powerpoint/2010/main" val="3001194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1b) Downlink MIMO Operation</a:t>
            </a:r>
            <a:br>
              <a:rPr lang="en-US" dirty="0" smtClean="0"/>
            </a:br>
            <a:r>
              <a:rPr lang="en-US" dirty="0" smtClean="0"/>
              <a:t>(clause 5.1.12.3)</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8</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541784" y="1981200"/>
            <a:ext cx="8602216" cy="4494213"/>
          </a:xfrm>
        </p:spPr>
        <p:txBody>
          <a:bodyPr/>
          <a:lstStyle/>
          <a:p>
            <a:pPr marL="457200" indent="-457200">
              <a:buFont typeface="+mj-lt"/>
              <a:buAutoNum type="arabicPeriod"/>
            </a:pPr>
            <a:r>
              <a:rPr lang="en-US" sz="1800" b="0" dirty="0"/>
              <a:t>Beacon is jointly transmitted via all OFEs</a:t>
            </a:r>
          </a:p>
          <a:p>
            <a:pPr marL="457200" indent="-457200">
              <a:buFont typeface="+mj-lt"/>
              <a:buAutoNum type="arabicPeriod"/>
            </a:pPr>
            <a:r>
              <a:rPr lang="en-US" sz="1800" b="0" dirty="0" smtClean="0"/>
              <a:t>Delay difference measurement is supported using MIMO reference signals</a:t>
            </a:r>
          </a:p>
          <a:p>
            <a:pPr marL="457200" indent="-457200">
              <a:buFont typeface="+mj-lt"/>
              <a:buAutoNum type="arabicPeriod"/>
            </a:pPr>
            <a:r>
              <a:rPr lang="en-US" sz="1800" b="0" dirty="0"/>
              <a:t>OFEs are identified by different MIMO reference signals</a:t>
            </a:r>
          </a:p>
          <a:p>
            <a:pPr marL="457200" indent="-457200">
              <a:buFont typeface="+mj-lt"/>
              <a:buAutoNum type="arabicPeriod"/>
            </a:pPr>
            <a:r>
              <a:rPr lang="en-US" sz="1800" b="0" dirty="0" smtClean="0"/>
              <a:t>Device performs multi-cell channel estimation for each OFE</a:t>
            </a:r>
          </a:p>
          <a:p>
            <a:pPr marL="457200" indent="-457200">
              <a:buFont typeface="+mj-lt"/>
              <a:buAutoNum type="arabicPeriod"/>
            </a:pPr>
            <a:r>
              <a:rPr lang="en-US" sz="1800" b="0" dirty="0" smtClean="0"/>
              <a:t>Device provides feedback of channel state information (CSI) </a:t>
            </a:r>
            <a:r>
              <a:rPr lang="en-US" sz="1800" b="0" dirty="0"/>
              <a:t>per visible OFE to </a:t>
            </a:r>
            <a:r>
              <a:rPr lang="en-US" sz="1800" b="0" dirty="0" smtClean="0"/>
              <a:t>coordinator, CSI can </a:t>
            </a:r>
            <a:r>
              <a:rPr lang="en-US" sz="1800" b="0" dirty="0"/>
              <a:t>be significantly compressed (see </a:t>
            </a:r>
            <a:r>
              <a:rPr lang="en-US" sz="1800" b="0" dirty="0" smtClean="0"/>
              <a:t>next </a:t>
            </a:r>
            <a:r>
              <a:rPr lang="en-US" sz="1800" b="0" dirty="0"/>
              <a:t>slide)</a:t>
            </a:r>
          </a:p>
          <a:p>
            <a:pPr marL="457200" indent="-457200">
              <a:buFont typeface="+mj-lt"/>
              <a:buAutoNum type="arabicPeriod"/>
            </a:pPr>
            <a:r>
              <a:rPr lang="en-US" sz="1800" b="0" dirty="0" smtClean="0"/>
              <a:t>Coordinator applies delay difference compensation at each OFE</a:t>
            </a:r>
          </a:p>
          <a:p>
            <a:pPr marL="457200" indent="-457200">
              <a:buFont typeface="+mj-lt"/>
              <a:buAutoNum type="arabicPeriod"/>
            </a:pPr>
            <a:endParaRPr lang="en-US" sz="1800" b="0" dirty="0" smtClean="0"/>
          </a:p>
          <a:p>
            <a:pPr lvl="3">
              <a:buFont typeface="Arial" panose="020B0604020202020204" pitchFamily="34" charset="0"/>
              <a:buChar char="•"/>
            </a:pPr>
            <a:endParaRPr lang="en-US" sz="1200" dirty="0" smtClean="0"/>
          </a:p>
        </p:txBody>
      </p:sp>
      <p:cxnSp>
        <p:nvCxnSpPr>
          <p:cNvPr id="7" name="Gerader Verbinder 6"/>
          <p:cNvCxnSpPr/>
          <p:nvPr/>
        </p:nvCxnSpPr>
        <p:spPr bwMode="auto">
          <a:xfrm>
            <a:off x="2771800" y="4581128"/>
            <a:ext cx="46085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feld 7"/>
          <p:cNvSpPr txBox="1"/>
          <p:nvPr/>
        </p:nvSpPr>
        <p:spPr>
          <a:xfrm>
            <a:off x="1600014" y="4417367"/>
            <a:ext cx="1051891" cy="307777"/>
          </a:xfrm>
          <a:prstGeom prst="rect">
            <a:avLst/>
          </a:prstGeom>
          <a:noFill/>
        </p:spPr>
        <p:txBody>
          <a:bodyPr wrap="none" rtlCol="0">
            <a:spAutoFit/>
          </a:bodyPr>
          <a:lstStyle/>
          <a:p>
            <a:r>
              <a:rPr lang="en-US" sz="1400" dirty="0" smtClean="0">
                <a:solidFill>
                  <a:schemeClr val="tx1"/>
                </a:solidFill>
              </a:rPr>
              <a:t>Coordinator</a:t>
            </a:r>
            <a:endParaRPr lang="en-US" sz="1400" dirty="0">
              <a:solidFill>
                <a:schemeClr val="tx1"/>
              </a:solidFill>
            </a:endParaRPr>
          </a:p>
        </p:txBody>
      </p:sp>
      <p:sp>
        <p:nvSpPr>
          <p:cNvPr id="9" name="Textfeld 8"/>
          <p:cNvSpPr txBox="1"/>
          <p:nvPr/>
        </p:nvSpPr>
        <p:spPr>
          <a:xfrm>
            <a:off x="2005371" y="6073551"/>
            <a:ext cx="694421" cy="307777"/>
          </a:xfrm>
          <a:prstGeom prst="rect">
            <a:avLst/>
          </a:prstGeom>
          <a:noFill/>
        </p:spPr>
        <p:txBody>
          <a:bodyPr wrap="none" rtlCol="0">
            <a:spAutoFit/>
          </a:bodyPr>
          <a:lstStyle/>
          <a:p>
            <a:r>
              <a:rPr lang="en-US" sz="1400" dirty="0" smtClean="0">
                <a:solidFill>
                  <a:schemeClr val="tx1"/>
                </a:solidFill>
              </a:rPr>
              <a:t>Device</a:t>
            </a:r>
            <a:endParaRPr lang="en-US" sz="1400" dirty="0">
              <a:solidFill>
                <a:schemeClr val="tx1"/>
              </a:solidFill>
            </a:endParaRPr>
          </a:p>
        </p:txBody>
      </p:sp>
      <p:cxnSp>
        <p:nvCxnSpPr>
          <p:cNvPr id="10" name="Gerade Verbindung mit Pfeil 9"/>
          <p:cNvCxnSpPr/>
          <p:nvPr/>
        </p:nvCxnSpPr>
        <p:spPr bwMode="auto">
          <a:xfrm>
            <a:off x="4463987" y="4581128"/>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Gerade Verbindung mit Pfeil 10"/>
          <p:cNvCxnSpPr/>
          <p:nvPr/>
        </p:nvCxnSpPr>
        <p:spPr bwMode="auto">
          <a:xfrm flipV="1">
            <a:off x="5852185" y="4589864"/>
            <a:ext cx="520015" cy="16811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feld 11"/>
          <p:cNvSpPr txBox="1"/>
          <p:nvPr/>
        </p:nvSpPr>
        <p:spPr>
          <a:xfrm>
            <a:off x="4968043" y="5255982"/>
            <a:ext cx="1157689" cy="307777"/>
          </a:xfrm>
          <a:prstGeom prst="rect">
            <a:avLst/>
          </a:prstGeom>
          <a:noFill/>
        </p:spPr>
        <p:txBody>
          <a:bodyPr wrap="none" rtlCol="0">
            <a:spAutoFit/>
          </a:bodyPr>
          <a:lstStyle/>
          <a:p>
            <a:r>
              <a:rPr lang="en-US" sz="1400" dirty="0" smtClean="0">
                <a:solidFill>
                  <a:schemeClr val="tx1"/>
                </a:solidFill>
              </a:rPr>
              <a:t>CSI feedback</a:t>
            </a:r>
            <a:endParaRPr lang="en-US" sz="1400" dirty="0">
              <a:solidFill>
                <a:schemeClr val="tx1"/>
              </a:solidFill>
            </a:endParaRPr>
          </a:p>
        </p:txBody>
      </p:sp>
      <p:sp>
        <p:nvSpPr>
          <p:cNvPr id="13" name="Textfeld 12"/>
          <p:cNvSpPr txBox="1"/>
          <p:nvPr/>
        </p:nvSpPr>
        <p:spPr>
          <a:xfrm>
            <a:off x="3095738" y="5030703"/>
            <a:ext cx="1657826" cy="738664"/>
          </a:xfrm>
          <a:prstGeom prst="rect">
            <a:avLst/>
          </a:prstGeom>
          <a:noFill/>
        </p:spPr>
        <p:txBody>
          <a:bodyPr wrap="none" rtlCol="0">
            <a:spAutoFit/>
          </a:bodyPr>
          <a:lstStyle/>
          <a:p>
            <a:r>
              <a:rPr lang="en-US" sz="1400" dirty="0" smtClean="0">
                <a:solidFill>
                  <a:schemeClr val="tx1"/>
                </a:solidFill>
              </a:rPr>
              <a:t>Beacon + </a:t>
            </a:r>
            <a:r>
              <a:rPr lang="en-US" sz="1400" dirty="0">
                <a:solidFill>
                  <a:schemeClr val="tx1"/>
                </a:solidFill>
              </a:rPr>
              <a:t>multi-cell </a:t>
            </a:r>
            <a:r>
              <a:rPr lang="en-US" sz="1400" dirty="0" smtClean="0">
                <a:solidFill>
                  <a:schemeClr val="tx1"/>
                </a:solidFill>
              </a:rPr>
              <a:t/>
            </a:r>
            <a:br>
              <a:rPr lang="en-US" sz="1400" dirty="0" smtClean="0">
                <a:solidFill>
                  <a:schemeClr val="tx1"/>
                </a:solidFill>
              </a:rPr>
            </a:br>
            <a:r>
              <a:rPr lang="en-US" sz="1400" dirty="0" smtClean="0">
                <a:solidFill>
                  <a:schemeClr val="tx1"/>
                </a:solidFill>
              </a:rPr>
              <a:t>channel estimation </a:t>
            </a:r>
            <a:br>
              <a:rPr lang="en-US" sz="1400" dirty="0" smtClean="0">
                <a:solidFill>
                  <a:schemeClr val="tx1"/>
                </a:solidFill>
              </a:rPr>
            </a:br>
            <a:r>
              <a:rPr lang="en-US" sz="1400" dirty="0" smtClean="0">
                <a:solidFill>
                  <a:schemeClr val="tx1"/>
                </a:solidFill>
              </a:rPr>
              <a:t>symbols</a:t>
            </a:r>
            <a:endParaRPr lang="en-US" sz="1400" dirty="0">
              <a:solidFill>
                <a:schemeClr val="tx1"/>
              </a:solidFill>
            </a:endParaRPr>
          </a:p>
        </p:txBody>
      </p:sp>
      <p:cxnSp>
        <p:nvCxnSpPr>
          <p:cNvPr id="14" name="Gerader Verbinder 13"/>
          <p:cNvCxnSpPr/>
          <p:nvPr/>
        </p:nvCxnSpPr>
        <p:spPr bwMode="auto">
          <a:xfrm>
            <a:off x="2771800" y="6262278"/>
            <a:ext cx="460851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4599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1b) Adaptive CSI feedback compression</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9</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0"/>
          </p:nvPr>
        </p:nvSpPr>
        <p:spPr>
          <a:xfrm>
            <a:off x="696912" y="333375"/>
            <a:ext cx="1874823" cy="273050"/>
          </a:xfrm>
        </p:spPr>
        <p:txBody>
          <a:bodyPr/>
          <a:lstStyle/>
          <a:p>
            <a:r>
              <a:rPr lang="en-US" altLang="ko-KR" dirty="0"/>
              <a:t>September 2018</a:t>
            </a:r>
            <a:endParaRPr lang="en-US" altLang="zh-CN" dirty="0"/>
          </a:p>
        </p:txBody>
      </p:sp>
      <p:sp>
        <p:nvSpPr>
          <p:cNvPr id="5" name="Inhaltsplatzhalter 4"/>
          <p:cNvSpPr>
            <a:spLocks noGrp="1"/>
          </p:cNvSpPr>
          <p:nvPr>
            <p:ph idx="1"/>
          </p:nvPr>
        </p:nvSpPr>
        <p:spPr>
          <a:xfrm>
            <a:off x="541784" y="4221088"/>
            <a:ext cx="8206680" cy="2542357"/>
          </a:xfrm>
        </p:spPr>
        <p:txBody>
          <a:bodyPr/>
          <a:lstStyle/>
          <a:p>
            <a:pPr marL="457200" indent="-457200">
              <a:buFont typeface="+mj-lt"/>
              <a:buAutoNum type="arabicPeriod"/>
            </a:pPr>
            <a:r>
              <a:rPr lang="en-US" sz="2000" b="0" dirty="0" smtClean="0"/>
              <a:t>Select visible OFEs</a:t>
            </a:r>
          </a:p>
          <a:p>
            <a:pPr marL="457200" indent="-457200">
              <a:buFont typeface="+mj-lt"/>
              <a:buAutoNum type="arabicPeriod"/>
            </a:pPr>
            <a:r>
              <a:rPr lang="en-US" sz="2000" b="0" dirty="0" smtClean="0"/>
              <a:t>Transform channel from frequency to time domain </a:t>
            </a:r>
            <a:r>
              <a:rPr lang="en-US" sz="2000" b="0" dirty="0" smtClean="0">
                <a:sym typeface="Wingdings" panose="05000000000000000000" pitchFamily="2" charset="2"/>
              </a:rPr>
              <a:t> reconstruct the CIR</a:t>
            </a:r>
            <a:endParaRPr lang="en-US" sz="2000" b="0" dirty="0" smtClean="0"/>
          </a:p>
          <a:p>
            <a:pPr marL="457200" indent="-457200">
              <a:buFont typeface="+mj-lt"/>
              <a:buAutoNum type="arabicPeriod"/>
            </a:pPr>
            <a:r>
              <a:rPr lang="en-US" sz="2000" b="0" dirty="0" smtClean="0"/>
              <a:t>Select non-zero taps based on noise- and interference dependent threshold</a:t>
            </a:r>
          </a:p>
          <a:p>
            <a:pPr marL="457200" indent="-457200">
              <a:buFont typeface="+mj-lt"/>
              <a:buAutoNum type="arabicPeriod"/>
            </a:pPr>
            <a:r>
              <a:rPr lang="en-US" sz="2000" b="0" dirty="0" smtClean="0"/>
              <a:t>Quantize the amplitude on each non-zero tap</a:t>
            </a:r>
          </a:p>
          <a:p>
            <a:pPr marL="457200" indent="-457200">
              <a:buFont typeface="+mj-lt"/>
              <a:buAutoNum type="arabicPeriod"/>
            </a:pPr>
            <a:r>
              <a:rPr lang="en-US" sz="2000" b="0" dirty="0" smtClean="0"/>
              <a:t>Use fixed or variable quantization, variable depends on the SINR</a:t>
            </a:r>
          </a:p>
          <a:p>
            <a:pPr lvl="3">
              <a:buFont typeface="Arial" panose="020B0604020202020204" pitchFamily="34" charset="0"/>
              <a:buChar char="•"/>
            </a:pPr>
            <a:endParaRPr lang="en-US" sz="1400" dirty="0" smtClean="0"/>
          </a:p>
        </p:txBody>
      </p:sp>
      <p:grpSp>
        <p:nvGrpSpPr>
          <p:cNvPr id="8" name="Group 4"/>
          <p:cNvGrpSpPr>
            <a:grpSpLocks noChangeAspect="1"/>
          </p:cNvGrpSpPr>
          <p:nvPr/>
        </p:nvGrpSpPr>
        <p:grpSpPr bwMode="auto">
          <a:xfrm>
            <a:off x="317500" y="1625600"/>
            <a:ext cx="8655050" cy="2049463"/>
            <a:chOff x="200" y="1024"/>
            <a:chExt cx="5452" cy="1291"/>
          </a:xfrm>
        </p:grpSpPr>
        <p:sp>
          <p:nvSpPr>
            <p:cNvPr id="9" name="AutoShape 3"/>
            <p:cNvSpPr>
              <a:spLocks noChangeAspect="1" noChangeArrowheads="1" noTextEdit="1"/>
            </p:cNvSpPr>
            <p:nvPr/>
          </p:nvSpPr>
          <p:spPr bwMode="auto">
            <a:xfrm>
              <a:off x="200" y="1024"/>
              <a:ext cx="5452" cy="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 y="1024"/>
              <a:ext cx="5457"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feld 9"/>
          <p:cNvSpPr txBox="1"/>
          <p:nvPr/>
        </p:nvSpPr>
        <p:spPr>
          <a:xfrm>
            <a:off x="541785" y="3683001"/>
            <a:ext cx="8350696" cy="400110"/>
          </a:xfrm>
          <a:prstGeom prst="rect">
            <a:avLst/>
          </a:prstGeom>
          <a:noFill/>
        </p:spPr>
        <p:txBody>
          <a:bodyPr wrap="square" rtlCol="0">
            <a:spAutoFit/>
          </a:bodyPr>
          <a:lstStyle/>
          <a:p>
            <a:r>
              <a:rPr lang="de-DE" sz="1000" dirty="0">
                <a:solidFill>
                  <a:schemeClr val="tx1"/>
                </a:solidFill>
              </a:rPr>
              <a:t>L. Schulz, K. </a:t>
            </a:r>
            <a:r>
              <a:rPr lang="de-DE" sz="1000" dirty="0" err="1">
                <a:solidFill>
                  <a:schemeClr val="tx1"/>
                </a:solidFill>
              </a:rPr>
              <a:t>Manolakis</a:t>
            </a:r>
            <a:r>
              <a:rPr lang="de-DE" sz="1000" dirty="0">
                <a:solidFill>
                  <a:schemeClr val="tx1"/>
                </a:solidFill>
              </a:rPr>
              <a:t> </a:t>
            </a:r>
            <a:r>
              <a:rPr lang="de-DE" sz="1000" dirty="0" err="1">
                <a:solidFill>
                  <a:schemeClr val="tx1"/>
                </a:solidFill>
              </a:rPr>
              <a:t>and</a:t>
            </a:r>
            <a:r>
              <a:rPr lang="de-DE" sz="1000" dirty="0">
                <a:solidFill>
                  <a:schemeClr val="tx1"/>
                </a:solidFill>
              </a:rPr>
              <a:t> V. Jungnickel, "Adaptive Feedback </a:t>
            </a:r>
            <a:r>
              <a:rPr lang="de-DE" sz="1000" dirty="0" err="1">
                <a:solidFill>
                  <a:schemeClr val="tx1"/>
                </a:solidFill>
              </a:rPr>
              <a:t>Compression</a:t>
            </a:r>
            <a:r>
              <a:rPr lang="de-DE" sz="1000" dirty="0">
                <a:solidFill>
                  <a:schemeClr val="tx1"/>
                </a:solidFill>
              </a:rPr>
              <a:t> </a:t>
            </a:r>
            <a:r>
              <a:rPr lang="de-DE" sz="1000" dirty="0" err="1">
                <a:solidFill>
                  <a:schemeClr val="tx1"/>
                </a:solidFill>
              </a:rPr>
              <a:t>for</a:t>
            </a:r>
            <a:r>
              <a:rPr lang="de-DE" sz="1000" dirty="0">
                <a:solidFill>
                  <a:schemeClr val="tx1"/>
                </a:solidFill>
              </a:rPr>
              <a:t> Joint Transmission </a:t>
            </a:r>
            <a:r>
              <a:rPr lang="de-DE" sz="1000" dirty="0" err="1">
                <a:solidFill>
                  <a:schemeClr val="tx1"/>
                </a:solidFill>
              </a:rPr>
              <a:t>Coordinated</a:t>
            </a:r>
            <a:r>
              <a:rPr lang="de-DE" sz="1000" dirty="0">
                <a:solidFill>
                  <a:schemeClr val="tx1"/>
                </a:solidFill>
              </a:rPr>
              <a:t> Multi-Point," </a:t>
            </a:r>
            <a:r>
              <a:rPr lang="de-DE" sz="1000" i="1" dirty="0">
                <a:solidFill>
                  <a:schemeClr val="tx1"/>
                </a:solidFill>
              </a:rPr>
              <a:t>2013 IEEE 77th </a:t>
            </a:r>
            <a:r>
              <a:rPr lang="de-DE" sz="1000" i="1" dirty="0" err="1">
                <a:solidFill>
                  <a:schemeClr val="tx1"/>
                </a:solidFill>
              </a:rPr>
              <a:t>Vehicular</a:t>
            </a:r>
            <a:r>
              <a:rPr lang="de-DE" sz="1000" i="1" dirty="0">
                <a:solidFill>
                  <a:schemeClr val="tx1"/>
                </a:solidFill>
              </a:rPr>
              <a:t> Technology Conference (VTC Spring)</a:t>
            </a:r>
            <a:r>
              <a:rPr lang="de-DE" sz="1000" dirty="0">
                <a:solidFill>
                  <a:schemeClr val="tx1"/>
                </a:solidFill>
              </a:rPr>
              <a:t>, Dresden, 2013</a:t>
            </a:r>
          </a:p>
        </p:txBody>
      </p:sp>
    </p:spTree>
    <p:extLst>
      <p:ext uri="{BB962C8B-B14F-4D97-AF65-F5344CB8AC3E}">
        <p14:creationId xmlns:p14="http://schemas.microsoft.com/office/powerpoint/2010/main" val="3510367977"/>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1139</Words>
  <Application>Microsoft Office PowerPoint</Application>
  <PresentationFormat>Bildschirmpräsentation (4:3)</PresentationFormat>
  <Paragraphs>179</Paragraphs>
  <Slides>13</Slides>
  <Notes>2</Notes>
  <HiddenSlides>0</HiddenSlides>
  <MMClips>0</MMClips>
  <ScaleCrop>false</ScaleCrop>
  <HeadingPairs>
    <vt:vector size="8" baseType="variant">
      <vt:variant>
        <vt:lpstr>Verwendete Schriftarten</vt:lpstr>
      </vt:variant>
      <vt:variant>
        <vt:i4>10</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5" baseType="lpstr">
      <vt:lpstr>Arial Unicode MS</vt:lpstr>
      <vt:lpstr>굴림</vt:lpstr>
      <vt:lpstr>맑은 고딕</vt:lpstr>
      <vt:lpstr>MS Gothic</vt:lpstr>
      <vt:lpstr>ＭＳ Ｐゴシック</vt:lpstr>
      <vt:lpstr>宋体</vt:lpstr>
      <vt:lpstr>Arial</vt:lpstr>
      <vt:lpstr>Calibri</vt:lpstr>
      <vt:lpstr>Times New Roman</vt:lpstr>
      <vt:lpstr>Wingdings</vt:lpstr>
      <vt:lpstr>Office</vt:lpstr>
      <vt:lpstr>Document</vt:lpstr>
      <vt:lpstr>PowerPoint-Präsentation</vt:lpstr>
      <vt:lpstr>IEEE P802.15.13  MAC layer support for MIMO and Adaptive Bitloading</vt:lpstr>
      <vt:lpstr>Content</vt:lpstr>
      <vt:lpstr>MU MIMO with distributed optical FEs</vt:lpstr>
      <vt:lpstr>1a) Delay differences: Example</vt:lpstr>
      <vt:lpstr>1a) Delay difference compensation: Problem</vt:lpstr>
      <vt:lpstr>1a) Time alignment: Proposed solution</vt:lpstr>
      <vt:lpstr>1b) Downlink MIMO Operation (clause 5.1.12.3)</vt:lpstr>
      <vt:lpstr>1b) Adaptive CSI feedback compression</vt:lpstr>
      <vt:lpstr>1b) MIMO CSI feedback format</vt:lpstr>
      <vt:lpstr>2) Adaptive Bit-Loading (5.1.12.2)</vt:lpstr>
      <vt:lpstr>2) Adaptive Bit-Loading: Procedure (5.1.12.2)</vt:lpstr>
      <vt:lpstr>Desired BAT format</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Jungnickel, Volker</dc:creator>
  <cp:lastModifiedBy>Bober, Kai Lennert</cp:lastModifiedBy>
  <cp:revision>360</cp:revision>
  <cp:lastPrinted>1601-01-01T00:00:00Z</cp:lastPrinted>
  <dcterms:created xsi:type="dcterms:W3CDTF">2018-04-17T14:15:50Z</dcterms:created>
  <dcterms:modified xsi:type="dcterms:W3CDTF">2018-09-11T17:15:09Z</dcterms:modified>
</cp:coreProperties>
</file>