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5"/>
  </p:notesMasterIdLst>
  <p:handoutMasterIdLst>
    <p:handoutMasterId r:id="rId16"/>
  </p:handoutMasterIdLst>
  <p:sldIdLst>
    <p:sldId id="256" r:id="rId2"/>
    <p:sldId id="285" r:id="rId3"/>
    <p:sldId id="266" r:id="rId4"/>
    <p:sldId id="286" r:id="rId5"/>
    <p:sldId id="289" r:id="rId6"/>
    <p:sldId id="291" r:id="rId7"/>
    <p:sldId id="302" r:id="rId8"/>
    <p:sldId id="307" r:id="rId9"/>
    <p:sldId id="309" r:id="rId10"/>
    <p:sldId id="308" r:id="rId11"/>
    <p:sldId id="303" r:id="rId12"/>
    <p:sldId id="299" r:id="rId13"/>
    <p:sldId id="290"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Standardabschnitt" id="{60C61700-4714-4FBE-BCF5-F499E3CFA122}">
          <p14:sldIdLst>
            <p14:sldId id="256"/>
            <p14:sldId id="285"/>
            <p14:sldId id="266"/>
            <p14:sldId id="286"/>
            <p14:sldId id="289"/>
            <p14:sldId id="291"/>
            <p14:sldId id="302"/>
            <p14:sldId id="307"/>
            <p14:sldId id="309"/>
            <p14:sldId id="308"/>
            <p14:sldId id="303"/>
            <p14:sldId id="299"/>
            <p14:sldId id="29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00B8FF"/>
    <a:srgbClr val="E6E6E6"/>
    <a:srgbClr val="FFFFFF"/>
    <a:srgbClr val="B1B2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71" autoAdjust="0"/>
    <p:restoredTop sz="91757" autoAdjust="0"/>
  </p:normalViewPr>
  <p:slideViewPr>
    <p:cSldViewPr>
      <p:cViewPr varScale="1">
        <p:scale>
          <a:sx n="80" d="100"/>
          <a:sy n="80" d="100"/>
        </p:scale>
        <p:origin x="1632" y="67"/>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‹Nr.›</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dirty="0"/>
              <a:t>&lt;month year&gt;</a:t>
            </a:r>
          </a:p>
        </p:txBody>
      </p:sp>
      <p:sp>
        <p:nvSpPr>
          <p:cNvPr id="6" name="바닥글 개체 틀 5"/>
          <p:cNvSpPr>
            <a:spLocks noGrp="1"/>
          </p:cNvSpPr>
          <p:nvPr>
            <p:ph type="ftr" sz="quarter" idx="12"/>
          </p:nvPr>
        </p:nvSpPr>
        <p:spPr/>
        <p:txBody>
          <a:bodyPr/>
          <a:lstStyle/>
          <a:p>
            <a:pPr lvl="4"/>
            <a:r>
              <a:rPr lang="en-US" altLang="zh-CN" dirty="0"/>
              <a:t>&lt;author&gt;, &lt;company&gt;</a:t>
            </a:r>
          </a:p>
        </p:txBody>
      </p:sp>
      <p:sp>
        <p:nvSpPr>
          <p:cNvPr id="7" name="슬라이드 번호 개체 틀 6"/>
          <p:cNvSpPr>
            <a:spLocks noGrp="1"/>
          </p:cNvSpPr>
          <p:nvPr>
            <p:ph type="sldNum" sz="quarter" idx="13"/>
          </p:nvPr>
        </p:nvSpPr>
        <p:spPr/>
        <p:txBody>
          <a:bodyPr/>
          <a:lstStyle/>
          <a:p>
            <a:r>
              <a:rPr lang="en-US" altLang="zh-CN" dirty="0"/>
              <a:t>Page </a:t>
            </a:r>
            <a:fld id="{E03D6019-6E9A-433C-BEAF-106EDE2EE5B7}" type="slidenum">
              <a:rPr lang="en-US" altLang="zh-CN" smtClean="0"/>
              <a:pPr/>
              <a:t>1</a:t>
            </a:fld>
            <a:endParaRPr lang="en-US" altLang="zh-CN" dirty="0"/>
          </a:p>
        </p:txBody>
      </p:sp>
    </p:spTree>
    <p:extLst>
      <p:ext uri="{BB962C8B-B14F-4D97-AF65-F5344CB8AC3E}">
        <p14:creationId xmlns:p14="http://schemas.microsoft.com/office/powerpoint/2010/main" val="80568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dirty="0"/>
              <a:t>&lt;month year&gt;</a:t>
            </a:r>
          </a:p>
        </p:txBody>
      </p:sp>
      <p:sp>
        <p:nvSpPr>
          <p:cNvPr id="6" name="바닥글 개체 틀 5"/>
          <p:cNvSpPr>
            <a:spLocks noGrp="1"/>
          </p:cNvSpPr>
          <p:nvPr>
            <p:ph type="ftr" sz="quarter" idx="12"/>
          </p:nvPr>
        </p:nvSpPr>
        <p:spPr/>
        <p:txBody>
          <a:bodyPr/>
          <a:lstStyle/>
          <a:p>
            <a:pPr lvl="4"/>
            <a:r>
              <a:rPr lang="en-US" altLang="zh-CN" dirty="0"/>
              <a:t>&lt;author&gt;, &lt;company&gt;</a:t>
            </a:r>
          </a:p>
        </p:txBody>
      </p:sp>
      <p:sp>
        <p:nvSpPr>
          <p:cNvPr id="7" name="슬라이드 번호 개체 틀 6"/>
          <p:cNvSpPr>
            <a:spLocks noGrp="1"/>
          </p:cNvSpPr>
          <p:nvPr>
            <p:ph type="sldNum" sz="quarter" idx="13"/>
          </p:nvPr>
        </p:nvSpPr>
        <p:spPr/>
        <p:txBody>
          <a:bodyPr/>
          <a:lstStyle/>
          <a:p>
            <a:r>
              <a:rPr lang="en-US" altLang="zh-CN" dirty="0"/>
              <a:t>Page </a:t>
            </a:r>
            <a:fld id="{E03D6019-6E9A-433C-BEAF-106EDE2EE5B7}" type="slidenum">
              <a:rPr lang="en-US" altLang="zh-CN" smtClean="0"/>
              <a:pPr/>
              <a:t>2</a:t>
            </a:fld>
            <a:endParaRPr lang="en-US" altLang="zh-CN" dirty="0"/>
          </a:p>
        </p:txBody>
      </p:sp>
    </p:spTree>
    <p:extLst>
      <p:ext uri="{BB962C8B-B14F-4D97-AF65-F5344CB8AC3E}">
        <p14:creationId xmlns:p14="http://schemas.microsoft.com/office/powerpoint/2010/main" val="1016676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smtClean="0"/>
              <a:t>doc.: IEEE 802.11-yy/xxxxr0</a:t>
            </a:r>
            <a:endParaRPr lang="en-US" dirty="0"/>
          </a:p>
        </p:txBody>
      </p:sp>
      <p:sp>
        <p:nvSpPr>
          <p:cNvPr id="5" name="Datumsplatzhalter 4"/>
          <p:cNvSpPr>
            <a:spLocks noGrp="1"/>
          </p:cNvSpPr>
          <p:nvPr>
            <p:ph type="dt" idx="11"/>
          </p:nvPr>
        </p:nvSpPr>
        <p:spPr/>
        <p:txBody>
          <a:bodyPr/>
          <a:lstStyle/>
          <a:p>
            <a:r>
              <a:rPr lang="en-US" smtClean="0"/>
              <a:t>Month Year</a:t>
            </a:r>
            <a:endParaRPr lang="en-US" dirty="0"/>
          </a:p>
        </p:txBody>
      </p:sp>
      <p:sp>
        <p:nvSpPr>
          <p:cNvPr id="6" name="Fußzeilenplatzhalter 5"/>
          <p:cNvSpPr>
            <a:spLocks noGrp="1"/>
          </p:cNvSpPr>
          <p:nvPr>
            <p:ph type="ftr" idx="12"/>
          </p:nvPr>
        </p:nvSpPr>
        <p:spPr/>
        <p:txBody>
          <a:bodyPr/>
          <a:lstStyle/>
          <a:p>
            <a:r>
              <a:rPr lang="en-US" smtClean="0"/>
              <a:t>John Doe, Some Company</a:t>
            </a:r>
            <a:endParaRPr lang="en-US" dirty="0"/>
          </a:p>
        </p:txBody>
      </p:sp>
      <p:sp>
        <p:nvSpPr>
          <p:cNvPr id="7" name="Foliennummernplatzhalter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748905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smtClean="0"/>
              <a:t>doc.: IEEE 802.11-yy/xxxxr0</a:t>
            </a:r>
            <a:endParaRPr lang="en-US" dirty="0"/>
          </a:p>
        </p:txBody>
      </p:sp>
      <p:sp>
        <p:nvSpPr>
          <p:cNvPr id="5" name="Datumsplatzhalter 4"/>
          <p:cNvSpPr>
            <a:spLocks noGrp="1"/>
          </p:cNvSpPr>
          <p:nvPr>
            <p:ph type="dt" idx="11"/>
          </p:nvPr>
        </p:nvSpPr>
        <p:spPr/>
        <p:txBody>
          <a:bodyPr/>
          <a:lstStyle/>
          <a:p>
            <a:r>
              <a:rPr lang="en-US" smtClean="0"/>
              <a:t>Month Year</a:t>
            </a:r>
            <a:endParaRPr lang="en-US" dirty="0"/>
          </a:p>
        </p:txBody>
      </p:sp>
      <p:sp>
        <p:nvSpPr>
          <p:cNvPr id="6" name="Fußzeilenplatzhalter 5"/>
          <p:cNvSpPr>
            <a:spLocks noGrp="1"/>
          </p:cNvSpPr>
          <p:nvPr>
            <p:ph type="ftr" idx="12"/>
          </p:nvPr>
        </p:nvSpPr>
        <p:spPr/>
        <p:txBody>
          <a:bodyPr/>
          <a:lstStyle/>
          <a:p>
            <a:r>
              <a:rPr lang="en-US" smtClean="0"/>
              <a:t>John Doe, Some Company</a:t>
            </a:r>
            <a:endParaRPr lang="en-US" dirty="0"/>
          </a:p>
        </p:txBody>
      </p:sp>
      <p:sp>
        <p:nvSpPr>
          <p:cNvPr id="7" name="Foliennummernplatzhalt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487438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ooter Placeholder 5"/>
          <p:cNvSpPr>
            <a:spLocks noGrp="1"/>
          </p:cNvSpPr>
          <p:nvPr>
            <p:ph type="ftr" idx="11"/>
          </p:nvPr>
        </p:nvSpPr>
        <p:spPr/>
        <p:txBody>
          <a:bodyPr/>
          <a:lstStyle>
            <a:lvl1pPr>
              <a:defRPr/>
            </a:lvl1pPr>
          </a:lstStyle>
          <a:p>
            <a:r>
              <a:rPr lang="en-GB" dirty="0"/>
              <a:t>Kai Lennert Bober, HHI</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Kai Lennert Bober, HHI</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4" name="Footer Placeholder 3"/>
          <p:cNvSpPr>
            <a:spLocks noGrp="1"/>
          </p:cNvSpPr>
          <p:nvPr>
            <p:ph type="ftr" idx="11"/>
          </p:nvPr>
        </p:nvSpPr>
        <p:spPr/>
        <p:txBody>
          <a:bodyPr/>
          <a:lstStyle>
            <a:lvl1pPr>
              <a:defRPr/>
            </a:lvl1pPr>
          </a:lstStyle>
          <a:p>
            <a:r>
              <a:rPr lang="en-GB" dirty="0"/>
              <a:t>Kai Lennert Bober, HHI</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dirty="0"/>
              <a:t>Kai Lennert Bober, HHI</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‹Nr.›</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‹Nr.›</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15-18-0410-02-0013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p:cNvSpPr txBox="1">
            <a:spLocks/>
          </p:cNvSpPr>
          <p:nvPr userDrawn="1"/>
        </p:nvSpPr>
        <p:spPr bwMode="auto">
          <a:xfrm>
            <a:off x="719572"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November 2018</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바닥글 개체 틀 3"/>
          <p:cNvSpPr>
            <a:spLocks noGrp="1"/>
          </p:cNvSpPr>
          <p:nvPr>
            <p:ph type="ftr" idx="11"/>
          </p:nvPr>
        </p:nvSpPr>
        <p:spPr/>
        <p:txBody>
          <a:bodyPr/>
          <a:lstStyle/>
          <a:p>
            <a:r>
              <a:rPr lang="en-US" dirty="0" smtClean="0"/>
              <a:t>Kai Lennert Bober</a:t>
            </a:r>
            <a:r>
              <a:rPr lang="en-US" altLang="zh-CN" dirty="0" smtClean="0"/>
              <a:t>, HHI</a:t>
            </a:r>
            <a:endParaRPr lang="en-US" altLang="zh-CN"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770537"/>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sz="1600" dirty="0"/>
              <a:t>IEEE </a:t>
            </a:r>
            <a:r>
              <a:rPr lang="en-US" sz="1600" dirty="0" smtClean="0"/>
              <a:t>P802.15.13 – MAC layer support for multiple optical frontends</a:t>
            </a:r>
          </a:p>
          <a:p>
            <a:r>
              <a:rPr lang="en-US" altLang="zh-CN" sz="1600" b="1" dirty="0" smtClean="0">
                <a:solidFill>
                  <a:schemeClr val="tx1">
                    <a:lumMod val="85000"/>
                    <a:lumOff val="15000"/>
                  </a:schemeClr>
                </a:solidFill>
                <a:ea typeface="宋体" charset="-122"/>
              </a:rPr>
              <a:t>Date </a:t>
            </a:r>
            <a:r>
              <a:rPr lang="en-US" altLang="zh-CN" sz="1600" b="1" dirty="0">
                <a:solidFill>
                  <a:schemeClr val="tx1">
                    <a:lumMod val="85000"/>
                    <a:lumOff val="15000"/>
                  </a:schemeClr>
                </a:solidFill>
                <a:ea typeface="宋体" charset="-122"/>
              </a:rPr>
              <a:t>Submitted: </a:t>
            </a:r>
            <a:r>
              <a:rPr lang="en-US" altLang="zh-CN" sz="1600" dirty="0" smtClean="0">
                <a:solidFill>
                  <a:schemeClr val="tx1">
                    <a:lumMod val="85000"/>
                    <a:lumOff val="15000"/>
                  </a:schemeClr>
                </a:solidFill>
                <a:ea typeface="宋体" charset="-122"/>
              </a:rPr>
              <a:t>15. November </a:t>
            </a:r>
            <a:r>
              <a:rPr lang="en-US" altLang="zh-CN" sz="1600" dirty="0">
                <a:solidFill>
                  <a:schemeClr val="tx1">
                    <a:lumMod val="85000"/>
                    <a:lumOff val="15000"/>
                  </a:schemeClr>
                </a:solidFill>
                <a:ea typeface="宋体" charset="-122"/>
              </a:rPr>
              <a:t>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Kai Lennert </a:t>
            </a:r>
            <a:r>
              <a:rPr lang="en-US" altLang="zh-CN" sz="1600" dirty="0" smtClean="0">
                <a:solidFill>
                  <a:schemeClr val="tx1">
                    <a:lumMod val="85000"/>
                    <a:lumOff val="15000"/>
                  </a:schemeClr>
                </a:solidFill>
                <a:ea typeface="宋体" charset="-122"/>
              </a:rPr>
              <a:t>Bober, Volker </a:t>
            </a:r>
            <a:r>
              <a:rPr lang="en-US" altLang="zh-CN" sz="1600" dirty="0">
                <a:solidFill>
                  <a:schemeClr val="tx1">
                    <a:lumMod val="85000"/>
                    <a:lumOff val="15000"/>
                  </a:schemeClr>
                </a:solidFill>
                <a:ea typeface="宋体" charset="-122"/>
              </a:rPr>
              <a:t>Jungnickel [Fraunhofer HHI]</a:t>
            </a:r>
          </a:p>
          <a:p>
            <a:r>
              <a:rPr lang="en-US" altLang="zh-CN" sz="1600" dirty="0">
                <a:solidFill>
                  <a:schemeClr val="tx1">
                    <a:lumMod val="85000"/>
                    <a:lumOff val="15000"/>
                  </a:schemeClr>
                </a:solidFill>
                <a:ea typeface="宋体" charset="-122"/>
              </a:rPr>
              <a:t>Address: Einsteinufer 37, 10587 Berlin, Germany</a:t>
            </a:r>
          </a:p>
          <a:p>
            <a:r>
              <a:rPr lang="en-US" altLang="zh-CN" sz="1600" dirty="0">
                <a:solidFill>
                  <a:schemeClr val="tx1">
                    <a:lumMod val="85000"/>
                    <a:lumOff val="15000"/>
                  </a:schemeClr>
                </a:solidFill>
                <a:ea typeface="宋体" charset="-122"/>
              </a:rPr>
              <a:t>Voice:[+49-30</a:t>
            </a:r>
            <a:r>
              <a:rPr lang="en-US" altLang="ko-KR" sz="1600" dirty="0">
                <a:solidFill>
                  <a:schemeClr val="tx1">
                    <a:lumMod val="85000"/>
                    <a:lumOff val="15000"/>
                  </a:schemeClr>
                </a:solidFill>
                <a:ea typeface="굴림" pitchFamily="50" charset="-127"/>
              </a:rPr>
              <a:t>-31002 </a:t>
            </a:r>
            <a:r>
              <a:rPr lang="en-US" altLang="ko-KR" sz="1600" dirty="0" smtClean="0">
                <a:solidFill>
                  <a:schemeClr val="tx1">
                    <a:lumMod val="85000"/>
                    <a:lumOff val="15000"/>
                  </a:schemeClr>
                </a:solidFill>
                <a:ea typeface="굴림" pitchFamily="50" charset="-127"/>
              </a:rPr>
              <a:t>302</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E-Mail:[kai.lennert.bober@hhi.fraunhofer.de]	</a:t>
            </a:r>
            <a:endParaRPr lang="en-US" altLang="zh-CN" sz="1600" dirty="0" smtClean="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Voice:[+49-30</a:t>
            </a:r>
            <a:r>
              <a:rPr lang="en-US" altLang="ko-KR" sz="1600" dirty="0">
                <a:solidFill>
                  <a:schemeClr val="tx1">
                    <a:lumMod val="85000"/>
                    <a:lumOff val="15000"/>
                  </a:schemeClr>
                </a:solidFill>
                <a:ea typeface="굴림" pitchFamily="50" charset="-127"/>
              </a:rPr>
              <a:t>-31002 768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E-Mail:[volker.jungnickel@hhi.fraunhofer.de]	</a:t>
            </a:r>
          </a:p>
          <a:p>
            <a:pPr>
              <a:spcBef>
                <a:spcPts val="600"/>
              </a:spcBef>
              <a:spcAft>
                <a:spcPts val="600"/>
              </a:spcAft>
            </a:pPr>
            <a:r>
              <a:rPr lang="en-US" altLang="zh-CN" sz="1600" b="1" dirty="0" smtClean="0">
                <a:solidFill>
                  <a:schemeClr val="tx1">
                    <a:lumMod val="85000"/>
                    <a:lumOff val="15000"/>
                  </a:schemeClr>
                </a:solidFill>
                <a:ea typeface="宋体" charset="-122"/>
              </a:rPr>
              <a:t>Re</a:t>
            </a:r>
            <a:r>
              <a:rPr lang="en-US" altLang="zh-CN" sz="1600" b="1" dirty="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a:t>
            </a:r>
            <a:endParaRPr lang="en-US" altLang="zh-CN" sz="1600" dirty="0" smtClean="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Purpose</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Requested BAT frame example</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10</a:t>
            </a:fld>
            <a:endParaRPr lang="en-US" dirty="0"/>
          </a:p>
        </p:txBody>
      </p:sp>
      <p:sp>
        <p:nvSpPr>
          <p:cNvPr id="5" name="Fußzeilenplatzhalter 4"/>
          <p:cNvSpPr>
            <a:spLocks noGrp="1"/>
          </p:cNvSpPr>
          <p:nvPr>
            <p:ph type="ftr" idx="14"/>
          </p:nvPr>
        </p:nvSpPr>
        <p:spPr>
          <a:xfrm>
            <a:off x="5282357" y="6496854"/>
            <a:ext cx="3184520" cy="180975"/>
          </a:xfrm>
        </p:spPr>
        <p:txBody>
          <a:bodyPr/>
          <a:lstStyle/>
          <a:p>
            <a:r>
              <a:rPr lang="en-US" dirty="0" smtClean="0"/>
              <a:t>Kai Lennert Bober, HHI</a:t>
            </a:r>
            <a:endParaRPr lang="en-US" dirty="0"/>
          </a:p>
        </p:txBody>
      </p:sp>
      <p:sp>
        <p:nvSpPr>
          <p:cNvPr id="12" name="Inhaltsplatzhalter 4"/>
          <p:cNvSpPr>
            <a:spLocks noGrp="1"/>
          </p:cNvSpPr>
          <p:nvPr>
            <p:ph idx="1"/>
          </p:nvPr>
        </p:nvSpPr>
        <p:spPr>
          <a:xfrm>
            <a:off x="431540" y="1628799"/>
            <a:ext cx="7996817" cy="4680521"/>
          </a:xfrm>
        </p:spPr>
        <p:txBody>
          <a:bodyPr/>
          <a:lstStyle/>
          <a:p>
            <a:pPr>
              <a:buFont typeface="Arial" panose="020B0604020202020204" pitchFamily="34" charset="0"/>
              <a:buChar char="•"/>
            </a:pPr>
            <a:r>
              <a:rPr lang="en-US" sz="1900" b="0" dirty="0" smtClean="0"/>
              <a:t>Example of the requested BAT frame for the HB-PHY with 512 subcarriers:</a:t>
            </a:r>
          </a:p>
          <a:p>
            <a:pPr>
              <a:buFont typeface="Arial" panose="020B0604020202020204" pitchFamily="34" charset="0"/>
              <a:buChar char="•"/>
            </a:pPr>
            <a:endParaRPr lang="en-US" sz="1900" b="0" dirty="0"/>
          </a:p>
          <a:p>
            <a:pPr>
              <a:buFont typeface="Arial" panose="020B0604020202020204" pitchFamily="34" charset="0"/>
              <a:buChar char="•"/>
            </a:pPr>
            <a:endParaRPr lang="en-US" sz="1900" b="0" dirty="0" smtClean="0"/>
          </a:p>
          <a:p>
            <a:pPr marL="0" indent="0"/>
            <a:endParaRPr lang="en-US" sz="1900" b="0" dirty="0" smtClean="0"/>
          </a:p>
          <a:p>
            <a:pPr>
              <a:buFont typeface="Arial" panose="020B0604020202020204" pitchFamily="34" charset="0"/>
              <a:buChar char="•"/>
            </a:pPr>
            <a:r>
              <a:rPr lang="en-US" sz="1900" b="0" dirty="0" smtClean="0"/>
              <a:t>Here it is indicated that only the BATs 1, 5 </a:t>
            </a:r>
            <a:r>
              <a:rPr lang="en-US" sz="1900" b="0" dirty="0"/>
              <a:t>and 14 </a:t>
            </a:r>
            <a:r>
              <a:rPr lang="en-US" sz="1900" b="0" dirty="0" smtClean="0"/>
              <a:t>can </a:t>
            </a:r>
            <a:r>
              <a:rPr lang="en-US" sz="1900" b="0" dirty="0"/>
              <a:t>be used for transmissions towards the </a:t>
            </a:r>
            <a:r>
              <a:rPr lang="en-US" sz="1900" b="0" dirty="0" smtClean="0"/>
              <a:t>sender </a:t>
            </a:r>
            <a:r>
              <a:rPr lang="en-US" sz="1900" b="0" dirty="0"/>
              <a:t>of the requested </a:t>
            </a:r>
            <a:r>
              <a:rPr lang="en-US" sz="1900" b="0" dirty="0" smtClean="0"/>
              <a:t>BAT frame.</a:t>
            </a:r>
            <a:endParaRPr lang="en-US" sz="1900" b="0" dirty="0"/>
          </a:p>
          <a:p>
            <a:pPr>
              <a:buFont typeface="Arial" panose="020B0604020202020204" pitchFamily="34" charset="0"/>
              <a:buChar char="•"/>
            </a:pPr>
            <a:r>
              <a:rPr lang="en-US" sz="1900" b="0" dirty="0" smtClean="0"/>
              <a:t>BAT 1 is updated for the given FEC and two groups of subcarriers, loaded with 8 and 6 bits respectively</a:t>
            </a:r>
          </a:p>
          <a:p>
            <a:pPr>
              <a:buFont typeface="Arial" panose="020B0604020202020204" pitchFamily="34" charset="0"/>
              <a:buChar char="•"/>
            </a:pPr>
            <a:r>
              <a:rPr lang="en-US" sz="1900" b="0" dirty="0" smtClean="0"/>
              <a:t>The recipient of the requested BAT frame knows that the second group of subcarriers is the last group as it specifies more than the actual number of subcarriers.</a:t>
            </a:r>
          </a:p>
          <a:p>
            <a:pPr>
              <a:buFont typeface="Arial" panose="020B0604020202020204" pitchFamily="34" charset="0"/>
              <a:buChar char="•"/>
            </a:pPr>
            <a:r>
              <a:rPr lang="en-US" sz="1900" b="0" dirty="0" smtClean="0"/>
              <a:t>The excess subcarriers of the second group are ignored and not modulated</a:t>
            </a:r>
          </a:p>
        </p:txBody>
      </p:sp>
      <p:graphicFrame>
        <p:nvGraphicFramePr>
          <p:cNvPr id="6" name="Tabelle 5"/>
          <p:cNvGraphicFramePr>
            <a:graphicFrameLocks noGrp="1"/>
          </p:cNvGraphicFramePr>
          <p:nvPr>
            <p:extLst>
              <p:ext uri="{D42A27DB-BD31-4B8C-83A1-F6EECF244321}">
                <p14:modId xmlns:p14="http://schemas.microsoft.com/office/powerpoint/2010/main" val="3894547574"/>
              </p:ext>
            </p:extLst>
          </p:nvPr>
        </p:nvGraphicFramePr>
        <p:xfrm>
          <a:off x="755576" y="2168860"/>
          <a:ext cx="7236802" cy="732192"/>
        </p:xfrm>
        <a:graphic>
          <a:graphicData uri="http://schemas.openxmlformats.org/drawingml/2006/table">
            <a:tbl>
              <a:tblPr firstRow="1" firstCol="1" bandRow="1"/>
              <a:tblGrid>
                <a:gridCol w="1277498">
                  <a:extLst>
                    <a:ext uri="{9D8B030D-6E8A-4147-A177-3AD203B41FA5}">
                      <a16:colId xmlns:a16="http://schemas.microsoft.com/office/drawing/2014/main" val="424319780"/>
                    </a:ext>
                  </a:extLst>
                </a:gridCol>
                <a:gridCol w="1044116">
                  <a:extLst>
                    <a:ext uri="{9D8B030D-6E8A-4147-A177-3AD203B41FA5}">
                      <a16:colId xmlns:a16="http://schemas.microsoft.com/office/drawing/2014/main" val="724080572"/>
                    </a:ext>
                  </a:extLst>
                </a:gridCol>
                <a:gridCol w="864096">
                  <a:extLst>
                    <a:ext uri="{9D8B030D-6E8A-4147-A177-3AD203B41FA5}">
                      <a16:colId xmlns:a16="http://schemas.microsoft.com/office/drawing/2014/main" val="1677595689"/>
                    </a:ext>
                  </a:extLst>
                </a:gridCol>
                <a:gridCol w="1012773">
                  <a:extLst>
                    <a:ext uri="{9D8B030D-6E8A-4147-A177-3AD203B41FA5}">
                      <a16:colId xmlns:a16="http://schemas.microsoft.com/office/drawing/2014/main" val="2354177394"/>
                    </a:ext>
                  </a:extLst>
                </a:gridCol>
                <a:gridCol w="1012773">
                  <a:extLst>
                    <a:ext uri="{9D8B030D-6E8A-4147-A177-3AD203B41FA5}">
                      <a16:colId xmlns:a16="http://schemas.microsoft.com/office/drawing/2014/main" val="1924655129"/>
                    </a:ext>
                  </a:extLst>
                </a:gridCol>
                <a:gridCol w="1012773">
                  <a:extLst>
                    <a:ext uri="{9D8B030D-6E8A-4147-A177-3AD203B41FA5}">
                      <a16:colId xmlns:a16="http://schemas.microsoft.com/office/drawing/2014/main" val="3958178325"/>
                    </a:ext>
                  </a:extLst>
                </a:gridCol>
                <a:gridCol w="1012773">
                  <a:extLst>
                    <a:ext uri="{9D8B030D-6E8A-4147-A177-3AD203B41FA5}">
                      <a16:colId xmlns:a16="http://schemas.microsoft.com/office/drawing/2014/main" val="2778081611"/>
                    </a:ext>
                  </a:extLst>
                </a:gridCol>
              </a:tblGrid>
              <a:tr h="267374">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Valid BATs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Updated BAT</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pitchFamily="49" charset="-128"/>
                        </a:rPr>
                        <a:t>FEC</a:t>
                      </a:r>
                      <a:r>
                        <a:rPr lang="en-US" sz="1100" b="1" baseline="0" dirty="0" smtClean="0">
                          <a:effectLst/>
                          <a:latin typeface="Times New Roman" panose="02020603050405020304" pitchFamily="18" charset="0"/>
                          <a:ea typeface="MS Mincho" panose="02020609040205080304" pitchFamily="49" charset="-128"/>
                        </a:rPr>
                        <a:t>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Grouping</a:t>
                      </a:r>
                      <a:r>
                        <a:rPr lang="de-DE" sz="1100" b="1" baseline="0" dirty="0" smtClean="0">
                          <a:effectLst/>
                          <a:latin typeface="Times New Roman" panose="02020603050405020304" pitchFamily="18" charset="0"/>
                          <a:ea typeface="MS Mincho" panose="02020609040205080304" pitchFamily="49" charset="-128"/>
                        </a:rPr>
                        <a:t> </a:t>
                      </a:r>
                      <a:r>
                        <a:rPr lang="de-DE" sz="1100" b="1" baseline="0" dirty="0" err="1" smtClean="0">
                          <a:effectLst/>
                          <a:latin typeface="Times New Roman" panose="02020603050405020304" pitchFamily="18" charset="0"/>
                          <a:ea typeface="MS Mincho" panose="02020609040205080304" pitchFamily="49" charset="-128"/>
                        </a:rPr>
                        <a:t>of</a:t>
                      </a:r>
                      <a:r>
                        <a:rPr lang="de-DE" sz="1100" b="1" baseline="0" dirty="0" smtClean="0">
                          <a:effectLst/>
                          <a:latin typeface="Times New Roman" panose="02020603050405020304" pitchFamily="18" charset="0"/>
                          <a:ea typeface="MS Mincho" panose="02020609040205080304" pitchFamily="49" charset="-128"/>
                        </a:rPr>
                        <a:t> Group 1</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Loaded</a:t>
                      </a:r>
                      <a:r>
                        <a:rPr lang="de-DE" sz="1100" b="1" baseline="0" dirty="0" smtClean="0">
                          <a:effectLst/>
                          <a:latin typeface="Times New Roman" panose="02020603050405020304" pitchFamily="18" charset="0"/>
                          <a:ea typeface="MS Mincho" panose="02020609040205080304" pitchFamily="49" charset="-128"/>
                        </a:rPr>
                        <a:t> Bits in Group 1</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Grouping</a:t>
                      </a:r>
                      <a:r>
                        <a:rPr lang="de-DE" sz="1100" b="1" baseline="0" dirty="0" smtClean="0">
                          <a:effectLst/>
                          <a:latin typeface="Times New Roman" panose="02020603050405020304" pitchFamily="18" charset="0"/>
                          <a:ea typeface="MS Mincho" panose="02020609040205080304" pitchFamily="49" charset="-128"/>
                        </a:rPr>
                        <a:t> </a:t>
                      </a:r>
                      <a:r>
                        <a:rPr lang="de-DE" sz="1100" b="1" baseline="0" dirty="0" err="1" smtClean="0">
                          <a:effectLst/>
                          <a:latin typeface="Times New Roman" panose="02020603050405020304" pitchFamily="18" charset="0"/>
                          <a:ea typeface="MS Mincho" panose="02020609040205080304" pitchFamily="49" charset="-128"/>
                        </a:rPr>
                        <a:t>of</a:t>
                      </a:r>
                      <a:r>
                        <a:rPr lang="de-DE" sz="1100" b="1" baseline="0" dirty="0" smtClean="0">
                          <a:effectLst/>
                          <a:latin typeface="Times New Roman" panose="02020603050405020304" pitchFamily="18" charset="0"/>
                          <a:ea typeface="MS Mincho" panose="02020609040205080304" pitchFamily="49" charset="-128"/>
                        </a:rPr>
                        <a:t> Group 2</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Loaded</a:t>
                      </a:r>
                      <a:r>
                        <a:rPr lang="de-DE" sz="1100" b="1" baseline="0" dirty="0" smtClean="0">
                          <a:effectLst/>
                          <a:latin typeface="Times New Roman" panose="02020603050405020304" pitchFamily="18" charset="0"/>
                          <a:ea typeface="MS Mincho" panose="02020609040205080304" pitchFamily="49" charset="-128"/>
                        </a:rPr>
                        <a:t> Bits in Group 2</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571837"/>
                  </a:ext>
                </a:extLst>
              </a:tr>
              <a:tr h="396912">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1,</a:t>
                      </a:r>
                      <a:r>
                        <a:rPr lang="en-US" sz="1100" baseline="0" dirty="0" smtClean="0">
                          <a:effectLst/>
                          <a:latin typeface="Times New Roman" panose="02020603050405020304" pitchFamily="18" charset="0"/>
                          <a:ea typeface="SimSun" panose="02010600030101010101" pitchFamily="2" charset="-122"/>
                        </a:rPr>
                        <a:t> 5, 14</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1</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CR: 5/6</a:t>
                      </a:r>
                      <a:br>
                        <a:rPr lang="en-US" sz="1100" dirty="0" smtClean="0">
                          <a:effectLst/>
                          <a:latin typeface="Times New Roman" panose="02020603050405020304" pitchFamily="18" charset="0"/>
                          <a:ea typeface="SimSun" panose="02010600030101010101" pitchFamily="2" charset="-122"/>
                        </a:rPr>
                      </a:br>
                      <a:r>
                        <a:rPr lang="en-US" sz="1100" dirty="0" smtClean="0">
                          <a:effectLst/>
                          <a:latin typeface="Times New Roman" panose="02020603050405020304" pitchFamily="18" charset="0"/>
                          <a:ea typeface="SimSun" panose="02010600030101010101" pitchFamily="2" charset="-122"/>
                        </a:rPr>
                        <a:t>BS: 960</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128</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8</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512</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6</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763078"/>
                  </a:ext>
                </a:extLst>
              </a:tr>
            </a:tbl>
          </a:graphicData>
        </a:graphic>
      </p:graphicFrame>
      <p:cxnSp>
        <p:nvCxnSpPr>
          <p:cNvPr id="14" name="Gerade Verbindung mit Pfeil 13"/>
          <p:cNvCxnSpPr/>
          <p:nvPr/>
        </p:nvCxnSpPr>
        <p:spPr bwMode="auto">
          <a:xfrm flipH="1" flipV="1">
            <a:off x="6840252" y="2797477"/>
            <a:ext cx="1223384" cy="1945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Textfeld 14"/>
          <p:cNvSpPr txBox="1"/>
          <p:nvPr/>
        </p:nvSpPr>
        <p:spPr>
          <a:xfrm>
            <a:off x="8063636" y="2345975"/>
            <a:ext cx="1152880" cy="830997"/>
          </a:xfrm>
          <a:prstGeom prst="rect">
            <a:avLst/>
          </a:prstGeom>
          <a:noFill/>
        </p:spPr>
        <p:txBody>
          <a:bodyPr wrap="none" rtlCol="0">
            <a:spAutoFit/>
          </a:bodyPr>
          <a:lstStyle/>
          <a:p>
            <a:r>
              <a:rPr lang="en-US" sz="1200" dirty="0" smtClean="0">
                <a:solidFill>
                  <a:schemeClr val="tx1"/>
                </a:solidFill>
              </a:rPr>
              <a:t>Excess carriers </a:t>
            </a:r>
          </a:p>
          <a:p>
            <a:r>
              <a:rPr lang="en-US" sz="1200" dirty="0" smtClean="0">
                <a:solidFill>
                  <a:schemeClr val="tx1"/>
                </a:solidFill>
              </a:rPr>
              <a:t>that do not </a:t>
            </a:r>
          </a:p>
          <a:p>
            <a:r>
              <a:rPr lang="en-US" sz="1200" dirty="0">
                <a:solidFill>
                  <a:schemeClr val="tx1"/>
                </a:solidFill>
              </a:rPr>
              <a:t>a</a:t>
            </a:r>
            <a:r>
              <a:rPr lang="en-US" sz="1200" dirty="0" smtClean="0">
                <a:solidFill>
                  <a:schemeClr val="tx1"/>
                </a:solidFill>
              </a:rPr>
              <a:t>pply are</a:t>
            </a:r>
          </a:p>
          <a:p>
            <a:r>
              <a:rPr lang="en-US" sz="1200" dirty="0" smtClean="0">
                <a:solidFill>
                  <a:schemeClr val="tx1"/>
                </a:solidFill>
              </a:rPr>
              <a:t>ignored</a:t>
            </a:r>
            <a:endParaRPr lang="en-US" sz="1200" dirty="0">
              <a:solidFill>
                <a:schemeClr val="tx1"/>
              </a:solidFill>
            </a:endParaRPr>
          </a:p>
        </p:txBody>
      </p:sp>
    </p:spTree>
    <p:extLst>
      <p:ext uri="{BB962C8B-B14F-4D97-AF65-F5344CB8AC3E}">
        <p14:creationId xmlns:p14="http://schemas.microsoft.com/office/powerpoint/2010/main" val="789024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Adaptive modulation and coding feedback</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11</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12" name="Inhaltsplatzhalter 4"/>
          <p:cNvSpPr>
            <a:spLocks noGrp="1"/>
          </p:cNvSpPr>
          <p:nvPr>
            <p:ph idx="1"/>
          </p:nvPr>
        </p:nvSpPr>
        <p:spPr>
          <a:xfrm>
            <a:off x="685800" y="1981200"/>
            <a:ext cx="7770813" cy="1879848"/>
          </a:xfrm>
        </p:spPr>
        <p:txBody>
          <a:bodyPr/>
          <a:lstStyle/>
          <a:p>
            <a:pPr>
              <a:buFont typeface="Arial" panose="020B0604020202020204" pitchFamily="34" charset="0"/>
              <a:buChar char="•"/>
            </a:pPr>
            <a:r>
              <a:rPr lang="en-US" sz="2000" b="0" dirty="0" smtClean="0"/>
              <a:t>Requested MCS control frame sent to request the usage of a specific MCS.</a:t>
            </a:r>
          </a:p>
          <a:p>
            <a:pPr>
              <a:buFont typeface="Arial" panose="020B0604020202020204" pitchFamily="34" charset="0"/>
              <a:buChar char="•"/>
            </a:pPr>
            <a:r>
              <a:rPr lang="en-US" sz="2000" b="0" dirty="0" smtClean="0"/>
              <a:t>Same procedure as for requested BAT frame, but an MCS is requested.</a:t>
            </a:r>
          </a:p>
          <a:p>
            <a:pPr>
              <a:buFont typeface="Arial" panose="020B0604020202020204" pitchFamily="34" charset="0"/>
              <a:buChar char="•"/>
            </a:pPr>
            <a:r>
              <a:rPr lang="en-US" sz="2000" b="0" dirty="0" smtClean="0"/>
              <a:t>When transmitter does not apply a correct MCS, control frame is repeated. </a:t>
            </a:r>
          </a:p>
        </p:txBody>
      </p:sp>
      <p:graphicFrame>
        <p:nvGraphicFramePr>
          <p:cNvPr id="6" name="Tabelle 5"/>
          <p:cNvGraphicFramePr>
            <a:graphicFrameLocks noGrp="1"/>
          </p:cNvGraphicFramePr>
          <p:nvPr>
            <p:extLst>
              <p:ext uri="{D42A27DB-BD31-4B8C-83A1-F6EECF244321}">
                <p14:modId xmlns:p14="http://schemas.microsoft.com/office/powerpoint/2010/main" val="2771889502"/>
              </p:ext>
            </p:extLst>
          </p:nvPr>
        </p:nvGraphicFramePr>
        <p:xfrm>
          <a:off x="1007604" y="4221088"/>
          <a:ext cx="936106" cy="720000"/>
        </p:xfrm>
        <a:graphic>
          <a:graphicData uri="http://schemas.openxmlformats.org/drawingml/2006/table">
            <a:tbl>
              <a:tblPr firstRow="1" firstCol="1" bandRow="1"/>
              <a:tblGrid>
                <a:gridCol w="936106">
                  <a:extLst>
                    <a:ext uri="{9D8B030D-6E8A-4147-A177-3AD203B41FA5}">
                      <a16:colId xmlns:a16="http://schemas.microsoft.com/office/drawing/2014/main" val="424319780"/>
                    </a:ext>
                  </a:extLst>
                </a:gridCol>
              </a:tblGrid>
              <a:tr h="180000">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0-7</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571837"/>
                  </a:ext>
                </a:extLst>
              </a:tr>
              <a:tr h="540000">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Requested MCS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763078"/>
                  </a:ext>
                </a:extLst>
              </a:tr>
            </a:tbl>
          </a:graphicData>
        </a:graphic>
      </p:graphicFrame>
    </p:spTree>
    <p:extLst>
      <p:ext uri="{BB962C8B-B14F-4D97-AF65-F5344CB8AC3E}">
        <p14:creationId xmlns:p14="http://schemas.microsoft.com/office/powerpoint/2010/main" val="16370899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Dynamic GTS Descriptor</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12</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9" name="Textfeld 8"/>
          <p:cNvSpPr txBox="1"/>
          <p:nvPr/>
        </p:nvSpPr>
        <p:spPr>
          <a:xfrm>
            <a:off x="2113625" y="3959768"/>
            <a:ext cx="1601721" cy="369332"/>
          </a:xfrm>
          <a:prstGeom prst="rect">
            <a:avLst/>
          </a:prstGeom>
          <a:noFill/>
        </p:spPr>
        <p:txBody>
          <a:bodyPr wrap="none" rtlCol="0">
            <a:spAutoFit/>
          </a:bodyPr>
          <a:lstStyle/>
          <a:p>
            <a:r>
              <a:rPr lang="de-DE" sz="1800" i="1" dirty="0" smtClean="0">
                <a:solidFill>
                  <a:schemeClr val="tx1"/>
                </a:solidFill>
              </a:rPr>
              <a:t>GTS </a:t>
            </a:r>
            <a:r>
              <a:rPr lang="de-DE" sz="1800" i="1" dirty="0" err="1" smtClean="0">
                <a:solidFill>
                  <a:schemeClr val="tx1"/>
                </a:solidFill>
              </a:rPr>
              <a:t>descriptor</a:t>
            </a:r>
            <a:endParaRPr lang="de-DE" sz="1800" i="1" dirty="0">
              <a:solidFill>
                <a:schemeClr val="tx1"/>
              </a:solidFill>
            </a:endParaRPr>
          </a:p>
        </p:txBody>
      </p:sp>
      <p:sp>
        <p:nvSpPr>
          <p:cNvPr id="12" name="Inhaltsplatzhalter 4"/>
          <p:cNvSpPr>
            <a:spLocks noGrp="1"/>
          </p:cNvSpPr>
          <p:nvPr>
            <p:ph idx="1"/>
          </p:nvPr>
        </p:nvSpPr>
        <p:spPr>
          <a:xfrm>
            <a:off x="685800" y="1981200"/>
            <a:ext cx="7770813" cy="4580148"/>
          </a:xfrm>
        </p:spPr>
        <p:txBody>
          <a:bodyPr/>
          <a:lstStyle/>
          <a:p>
            <a:pPr>
              <a:buFont typeface="Arial" panose="020B0604020202020204" pitchFamily="34" charset="0"/>
              <a:buChar char="•"/>
            </a:pPr>
            <a:r>
              <a:rPr lang="en-US" sz="2000" b="0" dirty="0" smtClean="0"/>
              <a:t>GTS allocations via the GTS update frame or via the beacon frame as already present in the standard</a:t>
            </a:r>
          </a:p>
          <a:p>
            <a:pPr>
              <a:buFont typeface="Arial" panose="020B0604020202020204" pitchFamily="34" charset="0"/>
              <a:buChar char="•"/>
            </a:pPr>
            <a:r>
              <a:rPr lang="en-US" sz="2000" b="0" dirty="0" smtClean="0"/>
              <a:t>Validity field specifies number of superframes the GTS is valid in</a:t>
            </a: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smtClean="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smtClean="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smtClean="0"/>
          </a:p>
          <a:p>
            <a:pPr>
              <a:buFont typeface="Arial" panose="020B0604020202020204" pitchFamily="34" charset="0"/>
              <a:buChar char="•"/>
            </a:pPr>
            <a:endParaRPr lang="en-US" sz="2000" b="0" dirty="0"/>
          </a:p>
          <a:p>
            <a:pPr>
              <a:buFont typeface="Arial" panose="020B0604020202020204" pitchFamily="34" charset="0"/>
              <a:buChar char="•"/>
            </a:pPr>
            <a:r>
              <a:rPr lang="en-US" sz="2000" b="0" dirty="0" smtClean="0"/>
              <a:t>Only the first applying GTS directions are considered. Excess bits are ignored </a:t>
            </a:r>
          </a:p>
        </p:txBody>
      </p:sp>
      <p:sp>
        <p:nvSpPr>
          <p:cNvPr id="14" name="Textfeld 13"/>
          <p:cNvSpPr txBox="1"/>
          <p:nvPr/>
        </p:nvSpPr>
        <p:spPr>
          <a:xfrm>
            <a:off x="1943708" y="5255912"/>
            <a:ext cx="1941557" cy="369332"/>
          </a:xfrm>
          <a:prstGeom prst="rect">
            <a:avLst/>
          </a:prstGeom>
          <a:noFill/>
        </p:spPr>
        <p:txBody>
          <a:bodyPr wrap="none" rtlCol="0">
            <a:spAutoFit/>
          </a:bodyPr>
          <a:lstStyle/>
          <a:p>
            <a:r>
              <a:rPr lang="de-DE" sz="1800" i="1" dirty="0" smtClean="0">
                <a:solidFill>
                  <a:schemeClr val="tx1"/>
                </a:solidFill>
              </a:rPr>
              <a:t>GTS </a:t>
            </a:r>
            <a:r>
              <a:rPr lang="de-DE" sz="1800" i="1" dirty="0" err="1" smtClean="0">
                <a:solidFill>
                  <a:schemeClr val="tx1"/>
                </a:solidFill>
              </a:rPr>
              <a:t>descriptor</a:t>
            </a:r>
            <a:r>
              <a:rPr lang="de-DE" sz="1800" i="1" dirty="0" smtClean="0">
                <a:solidFill>
                  <a:schemeClr val="tx1"/>
                </a:solidFill>
              </a:rPr>
              <a:t> </a:t>
            </a:r>
            <a:r>
              <a:rPr lang="de-DE" sz="1800" i="1" dirty="0" err="1" smtClean="0">
                <a:solidFill>
                  <a:schemeClr val="tx1"/>
                </a:solidFill>
              </a:rPr>
              <a:t>list</a:t>
            </a:r>
            <a:endParaRPr lang="de-DE" sz="1800" i="1" dirty="0">
              <a:solidFill>
                <a:schemeClr val="tx1"/>
              </a:solidFill>
            </a:endParaRPr>
          </a:p>
        </p:txBody>
      </p:sp>
      <p:graphicFrame>
        <p:nvGraphicFramePr>
          <p:cNvPr id="8" name="Tabelle 7"/>
          <p:cNvGraphicFramePr>
            <a:graphicFrameLocks noGrp="1"/>
          </p:cNvGraphicFramePr>
          <p:nvPr>
            <p:extLst>
              <p:ext uri="{D42A27DB-BD31-4B8C-83A1-F6EECF244321}">
                <p14:modId xmlns:p14="http://schemas.microsoft.com/office/powerpoint/2010/main" val="873165163"/>
              </p:ext>
            </p:extLst>
          </p:nvPr>
        </p:nvGraphicFramePr>
        <p:xfrm>
          <a:off x="1151620" y="4483483"/>
          <a:ext cx="4134910" cy="716915"/>
        </p:xfrm>
        <a:graphic>
          <a:graphicData uri="http://schemas.openxmlformats.org/drawingml/2006/table">
            <a:tbl>
              <a:tblPr firstRow="1" firstCol="1" bandRow="1"/>
              <a:tblGrid>
                <a:gridCol w="826982">
                  <a:extLst>
                    <a:ext uri="{9D8B030D-6E8A-4147-A177-3AD203B41FA5}">
                      <a16:colId xmlns:a16="http://schemas.microsoft.com/office/drawing/2014/main" val="2862155436"/>
                    </a:ext>
                  </a:extLst>
                </a:gridCol>
                <a:gridCol w="826982">
                  <a:extLst>
                    <a:ext uri="{9D8B030D-6E8A-4147-A177-3AD203B41FA5}">
                      <a16:colId xmlns:a16="http://schemas.microsoft.com/office/drawing/2014/main" val="2343361373"/>
                    </a:ext>
                  </a:extLst>
                </a:gridCol>
                <a:gridCol w="826982">
                  <a:extLst>
                    <a:ext uri="{9D8B030D-6E8A-4147-A177-3AD203B41FA5}">
                      <a16:colId xmlns:a16="http://schemas.microsoft.com/office/drawing/2014/main" val="3786017536"/>
                    </a:ext>
                  </a:extLst>
                </a:gridCol>
                <a:gridCol w="826982">
                  <a:extLst>
                    <a:ext uri="{9D8B030D-6E8A-4147-A177-3AD203B41FA5}">
                      <a16:colId xmlns:a16="http://schemas.microsoft.com/office/drawing/2014/main" val="1906446452"/>
                    </a:ext>
                  </a:extLst>
                </a:gridCol>
                <a:gridCol w="826982">
                  <a:extLst>
                    <a:ext uri="{9D8B030D-6E8A-4147-A177-3AD203B41FA5}">
                      <a16:colId xmlns:a16="http://schemas.microsoft.com/office/drawing/2014/main" val="3094241043"/>
                    </a:ext>
                  </a:extLst>
                </a:gridCol>
              </a:tblGrid>
              <a:tr h="86360">
                <a:tc>
                  <a:txBody>
                    <a:bodyPr/>
                    <a:lstStyle/>
                    <a:p>
                      <a:pPr algn="ctr">
                        <a:spcAft>
                          <a:spcPts val="0"/>
                        </a:spcAft>
                      </a:pPr>
                      <a:r>
                        <a:rPr lang="en-US" sz="1100" b="1">
                          <a:effectLst/>
                          <a:latin typeface="Times New Roman" panose="02020603050405020304" pitchFamily="18" charset="0"/>
                          <a:ea typeface="MS Mincho" panose="02020609040205080304"/>
                        </a:rPr>
                        <a:t>Bits: 0-7</a:t>
                      </a:r>
                      <a:endParaRPr lang="de-DE" sz="110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MS Mincho" panose="02020609040205080304"/>
                        </a:rPr>
                        <a:t>8</a:t>
                      </a:r>
                      <a:endParaRPr lang="de-DE" sz="110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a:rPr>
                        <a:t>9-15</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MS Mincho" panose="02020609040205080304"/>
                        </a:rPr>
                        <a:t>variable</a:t>
                      </a:r>
                      <a:endParaRPr lang="de-DE" sz="110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MS Mincho" panose="02020609040205080304"/>
                        </a:rPr>
                        <a:t>variable</a:t>
                      </a:r>
                      <a:endParaRPr lang="de-DE" sz="110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4308394"/>
                  </a:ext>
                </a:extLst>
              </a:tr>
              <a:tr h="539750">
                <a:tc>
                  <a:txBody>
                    <a:bodyPr/>
                    <a:lstStyle/>
                    <a:p>
                      <a:pPr algn="ctr">
                        <a:spcAft>
                          <a:spcPts val="0"/>
                        </a:spcAft>
                      </a:pPr>
                      <a:r>
                        <a:rPr lang="en-US" sz="1100">
                          <a:effectLst/>
                          <a:latin typeface="Times New Roman" panose="02020603050405020304" pitchFamily="18" charset="0"/>
                          <a:ea typeface="MS Mincho" panose="02020609040205080304"/>
                        </a:rPr>
                        <a:t>GTS Descriptor</a:t>
                      </a:r>
                      <a:endParaRPr lang="de-DE" sz="1100">
                        <a:effectLst/>
                        <a:latin typeface="Times New Roman" panose="02020603050405020304" pitchFamily="18" charset="0"/>
                        <a:ea typeface="MS Mincho" panose="02020609040205080304"/>
                      </a:endParaRPr>
                    </a:p>
                    <a:p>
                      <a:pPr algn="ctr">
                        <a:spcAft>
                          <a:spcPts val="0"/>
                        </a:spcAft>
                      </a:pPr>
                      <a:r>
                        <a:rPr lang="en-US" sz="1100">
                          <a:effectLst/>
                          <a:latin typeface="Times New Roman" panose="02020603050405020304" pitchFamily="18" charset="0"/>
                          <a:ea typeface="MS Mincho" panose="02020609040205080304"/>
                        </a:rPr>
                        <a:t>Count</a:t>
                      </a:r>
                      <a:endParaRPr lang="de-DE" sz="110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MS Mincho" panose="02020609040205080304"/>
                        </a:rPr>
                        <a:t>Validity</a:t>
                      </a:r>
                      <a:endParaRPr lang="de-DE" sz="1100" dirty="0">
                        <a:effectLst/>
                        <a:latin typeface="Times New Roman" panose="02020603050405020304" pitchFamily="18" charset="0"/>
                        <a:ea typeface="MS Mincho" panose="02020609040205080304"/>
                      </a:endParaRPr>
                    </a:p>
                    <a:p>
                      <a:pPr algn="ctr">
                        <a:spcAft>
                          <a:spcPts val="0"/>
                        </a:spcAft>
                      </a:pPr>
                      <a:r>
                        <a:rPr lang="en-US" sz="1100" dirty="0">
                          <a:effectLst/>
                          <a:latin typeface="Times New Roman" panose="02020603050405020304" pitchFamily="18" charset="0"/>
                          <a:ea typeface="MS Mincho" panose="02020609040205080304"/>
                        </a:rPr>
                        <a:t>Present</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MS Mincho" panose="02020609040205080304"/>
                        </a:rPr>
                        <a:t>reserved</a:t>
                      </a:r>
                      <a:endParaRPr lang="de-DE" sz="110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MS Mincho" panose="02020609040205080304"/>
                        </a:rPr>
                        <a:t>GTS Directions</a:t>
                      </a:r>
                      <a:endParaRPr lang="de-DE" sz="110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MS Mincho" panose="02020609040205080304"/>
                        </a:rPr>
                        <a:t>GTS</a:t>
                      </a:r>
                      <a:endParaRPr lang="de-DE" sz="1100" dirty="0">
                        <a:effectLst/>
                        <a:latin typeface="Times New Roman" panose="02020603050405020304" pitchFamily="18" charset="0"/>
                        <a:ea typeface="MS Mincho" panose="02020609040205080304"/>
                      </a:endParaRPr>
                    </a:p>
                    <a:p>
                      <a:pPr algn="ctr">
                        <a:spcAft>
                          <a:spcPts val="0"/>
                        </a:spcAft>
                      </a:pPr>
                      <a:r>
                        <a:rPr lang="en-US" sz="1100" dirty="0">
                          <a:effectLst/>
                          <a:latin typeface="Times New Roman" panose="02020603050405020304" pitchFamily="18" charset="0"/>
                          <a:ea typeface="MS Mincho" panose="02020609040205080304"/>
                        </a:rPr>
                        <a:t>Descriptors</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7379240"/>
                  </a:ext>
                </a:extLst>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3567533176"/>
              </p:ext>
            </p:extLst>
          </p:nvPr>
        </p:nvGraphicFramePr>
        <p:xfrm>
          <a:off x="1151620" y="3177597"/>
          <a:ext cx="2376170" cy="719455"/>
        </p:xfrm>
        <a:graphic>
          <a:graphicData uri="http://schemas.openxmlformats.org/drawingml/2006/table">
            <a:tbl>
              <a:tblPr firstRow="1" firstCol="1" bandRow="1"/>
              <a:tblGrid>
                <a:gridCol w="892175">
                  <a:extLst>
                    <a:ext uri="{9D8B030D-6E8A-4147-A177-3AD203B41FA5}">
                      <a16:colId xmlns:a16="http://schemas.microsoft.com/office/drawing/2014/main" val="3286065412"/>
                    </a:ext>
                  </a:extLst>
                </a:gridCol>
                <a:gridCol w="680085">
                  <a:extLst>
                    <a:ext uri="{9D8B030D-6E8A-4147-A177-3AD203B41FA5}">
                      <a16:colId xmlns:a16="http://schemas.microsoft.com/office/drawing/2014/main" val="3682124115"/>
                    </a:ext>
                  </a:extLst>
                </a:gridCol>
                <a:gridCol w="803910">
                  <a:extLst>
                    <a:ext uri="{9D8B030D-6E8A-4147-A177-3AD203B41FA5}">
                      <a16:colId xmlns:a16="http://schemas.microsoft.com/office/drawing/2014/main" val="3821021601"/>
                    </a:ext>
                  </a:extLst>
                </a:gridCol>
              </a:tblGrid>
              <a:tr h="179705">
                <a:tc>
                  <a:txBody>
                    <a:bodyPr/>
                    <a:lstStyle/>
                    <a:p>
                      <a:pPr algn="ctr">
                        <a:spcAft>
                          <a:spcPts val="0"/>
                        </a:spcAft>
                      </a:pPr>
                      <a:r>
                        <a:rPr lang="de-DE" sz="1100" dirty="0" smtClean="0">
                          <a:effectLst/>
                          <a:latin typeface="Times New Roman" panose="02020603050405020304" pitchFamily="18" charset="0"/>
                          <a:ea typeface="MS Mincho" panose="02020609040205080304"/>
                        </a:rPr>
                        <a:t>?</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a:rPr>
                        <a:t>?</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a:rPr>
                        <a:t>0/8</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4803705"/>
                  </a:ext>
                </a:extLst>
              </a:tr>
              <a:tr h="539750">
                <a:tc>
                  <a:txBody>
                    <a:bodyPr/>
                    <a:lstStyle/>
                    <a:p>
                      <a:pPr algn="ctr">
                        <a:spcAft>
                          <a:spcPts val="0"/>
                        </a:spcAft>
                      </a:pPr>
                      <a:r>
                        <a:rPr lang="en-US" sz="1100" dirty="0">
                          <a:effectLst/>
                          <a:latin typeface="Times New Roman" panose="02020603050405020304" pitchFamily="18" charset="0"/>
                          <a:ea typeface="MS Mincho" panose="02020609040205080304"/>
                        </a:rPr>
                        <a:t>GTS Start Slot</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MS Mincho" panose="02020609040205080304"/>
                        </a:rPr>
                        <a:t>GTS</a:t>
                      </a:r>
                      <a:endParaRPr lang="de-DE" sz="1100" dirty="0">
                        <a:effectLst/>
                        <a:latin typeface="Times New Roman" panose="02020603050405020304" pitchFamily="18" charset="0"/>
                        <a:ea typeface="MS Mincho" panose="02020609040205080304"/>
                      </a:endParaRPr>
                    </a:p>
                    <a:p>
                      <a:pPr algn="ctr">
                        <a:spcAft>
                          <a:spcPts val="0"/>
                        </a:spcAft>
                      </a:pPr>
                      <a:r>
                        <a:rPr lang="en-US" sz="1100" dirty="0">
                          <a:effectLst/>
                          <a:latin typeface="Times New Roman" panose="02020603050405020304" pitchFamily="18" charset="0"/>
                          <a:ea typeface="MS Mincho" panose="02020609040205080304"/>
                        </a:rPr>
                        <a:t>Length</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MS Mincho" panose="02020609040205080304"/>
                        </a:rPr>
                        <a:t>Validity</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5667492"/>
                  </a:ext>
                </a:extLst>
              </a:tr>
            </a:tbl>
          </a:graphicData>
        </a:graphic>
      </p:graphicFrame>
    </p:spTree>
    <p:extLst>
      <p:ext uri="{BB962C8B-B14F-4D97-AF65-F5344CB8AC3E}">
        <p14:creationId xmlns:p14="http://schemas.microsoft.com/office/powerpoint/2010/main" val="2313947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Gerader Verbinder 27">
            <a:extLst>
              <a:ext uri="{FF2B5EF4-FFF2-40B4-BE49-F238E27FC236}">
                <a16:creationId xmlns:a16="http://schemas.microsoft.com/office/drawing/2014/main" id="{3D449612-14FD-419F-8310-DE459648FCCE}"/>
              </a:ext>
            </a:extLst>
          </p:cNvPr>
          <p:cNvCxnSpPr>
            <a:cxnSpLocks/>
          </p:cNvCxnSpPr>
          <p:nvPr/>
        </p:nvCxnSpPr>
        <p:spPr bwMode="auto">
          <a:xfrm>
            <a:off x="2808953" y="4554280"/>
            <a:ext cx="0" cy="1512167"/>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el 1"/>
          <p:cNvSpPr>
            <a:spLocks noGrp="1"/>
          </p:cNvSpPr>
          <p:nvPr>
            <p:ph type="title"/>
          </p:nvPr>
        </p:nvSpPr>
        <p:spPr/>
        <p:txBody>
          <a:bodyPr/>
          <a:lstStyle/>
          <a:p>
            <a:r>
              <a:rPr lang="en-US" dirty="0" smtClean="0"/>
              <a:t>Typical </a:t>
            </a:r>
            <a:r>
              <a:rPr lang="en-US" dirty="0" err="1" smtClean="0"/>
              <a:t>superframe</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13</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129" name="Inhaltsplatzhalter 4"/>
          <p:cNvSpPr>
            <a:spLocks noGrp="1"/>
          </p:cNvSpPr>
          <p:nvPr>
            <p:ph idx="1"/>
          </p:nvPr>
        </p:nvSpPr>
        <p:spPr>
          <a:xfrm>
            <a:off x="685800" y="1981200"/>
            <a:ext cx="7954652" cy="2058145"/>
          </a:xfrm>
        </p:spPr>
        <p:txBody>
          <a:bodyPr/>
          <a:lstStyle/>
          <a:p>
            <a:pPr>
              <a:buFont typeface="Arial" panose="020B0604020202020204" pitchFamily="34" charset="0"/>
              <a:buChar char="•"/>
            </a:pPr>
            <a:r>
              <a:rPr lang="en-US" sz="2000" b="0" dirty="0" smtClean="0"/>
              <a:t>New devices or devices that lost the connection and do not have GTSs allocated can transmit association requests and reconnection feedback frames in the CAP.</a:t>
            </a:r>
          </a:p>
          <a:p>
            <a:pPr>
              <a:buFont typeface="Arial" panose="020B0604020202020204" pitchFamily="34" charset="0"/>
              <a:buChar char="•"/>
            </a:pPr>
            <a:r>
              <a:rPr lang="en-US" sz="2000" b="0" dirty="0" smtClean="0"/>
              <a:t>All other control- management- and data transmissions are performed in GTS in the CFP</a:t>
            </a:r>
          </a:p>
        </p:txBody>
      </p:sp>
      <p:cxnSp>
        <p:nvCxnSpPr>
          <p:cNvPr id="46" name="Gerade Verbindung mit Pfeil 45">
            <a:extLst>
              <a:ext uri="{FF2B5EF4-FFF2-40B4-BE49-F238E27FC236}">
                <a16:creationId xmlns:a16="http://schemas.microsoft.com/office/drawing/2014/main" id="{0107C677-F174-451E-B25C-36BA1CF78A85}"/>
              </a:ext>
            </a:extLst>
          </p:cNvPr>
          <p:cNvCxnSpPr>
            <a:cxnSpLocks/>
          </p:cNvCxnSpPr>
          <p:nvPr/>
        </p:nvCxnSpPr>
        <p:spPr bwMode="auto">
          <a:xfrm flipV="1">
            <a:off x="2380229" y="4548614"/>
            <a:ext cx="432059" cy="1509841"/>
          </a:xfrm>
          <a:prstGeom prst="straightConnector1">
            <a:avLst/>
          </a:prstGeom>
          <a:noFill/>
          <a:ln w="9525" cap="flat" cmpd="sng" algn="ctr">
            <a:solidFill>
              <a:srgbClr val="00B05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mit Pfeil 59">
            <a:extLst>
              <a:ext uri="{FF2B5EF4-FFF2-40B4-BE49-F238E27FC236}">
                <a16:creationId xmlns:a16="http://schemas.microsoft.com/office/drawing/2014/main" id="{25A417D4-9915-4AAA-B6E0-772BC33539A7}"/>
              </a:ext>
            </a:extLst>
          </p:cNvPr>
          <p:cNvCxnSpPr>
            <a:cxnSpLocks/>
          </p:cNvCxnSpPr>
          <p:nvPr/>
        </p:nvCxnSpPr>
        <p:spPr bwMode="auto">
          <a:xfrm flipV="1">
            <a:off x="1951183" y="6096861"/>
            <a:ext cx="0" cy="164191"/>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r Verbinder 101">
            <a:extLst>
              <a:ext uri="{FF2B5EF4-FFF2-40B4-BE49-F238E27FC236}">
                <a16:creationId xmlns:a16="http://schemas.microsoft.com/office/drawing/2014/main" id="{C88061BF-ABE4-464A-A75C-107A818E6B8A}"/>
              </a:ext>
            </a:extLst>
          </p:cNvPr>
          <p:cNvCxnSpPr>
            <a:cxnSpLocks/>
          </p:cNvCxnSpPr>
          <p:nvPr/>
        </p:nvCxnSpPr>
        <p:spPr bwMode="auto">
          <a:xfrm>
            <a:off x="1248019" y="4545124"/>
            <a:ext cx="7180338"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r Verbinder 102">
            <a:extLst>
              <a:ext uri="{FF2B5EF4-FFF2-40B4-BE49-F238E27FC236}">
                <a16:creationId xmlns:a16="http://schemas.microsoft.com/office/drawing/2014/main" id="{96283FA2-5584-4121-BC16-9606F5799AC5}"/>
              </a:ext>
            </a:extLst>
          </p:cNvPr>
          <p:cNvCxnSpPr>
            <a:cxnSpLocks/>
          </p:cNvCxnSpPr>
          <p:nvPr/>
        </p:nvCxnSpPr>
        <p:spPr bwMode="auto">
          <a:xfrm flipV="1">
            <a:off x="1248019" y="6057291"/>
            <a:ext cx="7180338"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Textfeld 103">
            <a:extLst>
              <a:ext uri="{FF2B5EF4-FFF2-40B4-BE49-F238E27FC236}">
                <a16:creationId xmlns:a16="http://schemas.microsoft.com/office/drawing/2014/main" id="{3435FD75-018C-406F-9D19-E341CD3C9BCA}"/>
              </a:ext>
            </a:extLst>
          </p:cNvPr>
          <p:cNvSpPr txBox="1"/>
          <p:nvPr/>
        </p:nvSpPr>
        <p:spPr>
          <a:xfrm>
            <a:off x="755576" y="4360458"/>
            <a:ext cx="41549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CO</a:t>
            </a:r>
            <a:endParaRPr lang="en-US" sz="1200" dirty="0">
              <a:solidFill>
                <a:schemeClr val="tx1"/>
              </a:solidFill>
              <a:latin typeface="Arial" panose="020B0604020202020204" pitchFamily="34" charset="0"/>
              <a:cs typeface="Arial" panose="020B0604020202020204" pitchFamily="34" charset="0"/>
            </a:endParaRPr>
          </a:p>
        </p:txBody>
      </p:sp>
      <p:sp>
        <p:nvSpPr>
          <p:cNvPr id="105" name="Textfeld 104">
            <a:extLst>
              <a:ext uri="{FF2B5EF4-FFF2-40B4-BE49-F238E27FC236}">
                <a16:creationId xmlns:a16="http://schemas.microsoft.com/office/drawing/2014/main" id="{8AFBFE45-8801-4513-A2B4-ED6FF70E1E76}"/>
              </a:ext>
            </a:extLst>
          </p:cNvPr>
          <p:cNvSpPr txBox="1"/>
          <p:nvPr/>
        </p:nvSpPr>
        <p:spPr>
          <a:xfrm>
            <a:off x="755576" y="5872626"/>
            <a:ext cx="50045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DEV</a:t>
            </a:r>
            <a:endParaRPr lang="en-US" sz="1200" dirty="0">
              <a:solidFill>
                <a:schemeClr val="tx1"/>
              </a:solidFill>
              <a:latin typeface="Arial" panose="020B0604020202020204" pitchFamily="34" charset="0"/>
              <a:cs typeface="Arial" panose="020B0604020202020204" pitchFamily="34" charset="0"/>
            </a:endParaRPr>
          </a:p>
        </p:txBody>
      </p:sp>
      <p:sp>
        <p:nvSpPr>
          <p:cNvPr id="106" name="Textfeld 105">
            <a:extLst>
              <a:ext uri="{FF2B5EF4-FFF2-40B4-BE49-F238E27FC236}">
                <a16:creationId xmlns:a16="http://schemas.microsoft.com/office/drawing/2014/main" id="{95B799E1-7A6A-45E4-A73D-F0FD6FF94B19}"/>
              </a:ext>
            </a:extLst>
          </p:cNvPr>
          <p:cNvSpPr txBox="1"/>
          <p:nvPr/>
        </p:nvSpPr>
        <p:spPr>
          <a:xfrm>
            <a:off x="1399343" y="4273861"/>
            <a:ext cx="389850"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BP</a:t>
            </a:r>
            <a:endParaRPr lang="en-US" sz="1200" dirty="0">
              <a:solidFill>
                <a:schemeClr val="tx1"/>
              </a:solidFill>
              <a:latin typeface="Arial" panose="020B0604020202020204" pitchFamily="34" charset="0"/>
              <a:cs typeface="Arial" panose="020B0604020202020204" pitchFamily="34" charset="0"/>
            </a:endParaRPr>
          </a:p>
        </p:txBody>
      </p:sp>
      <p:cxnSp>
        <p:nvCxnSpPr>
          <p:cNvPr id="107" name="Gerader Verbinder 106">
            <a:extLst>
              <a:ext uri="{FF2B5EF4-FFF2-40B4-BE49-F238E27FC236}">
                <a16:creationId xmlns:a16="http://schemas.microsoft.com/office/drawing/2014/main" id="{3D449612-14FD-419F-8310-DE459648FCCE}"/>
              </a:ext>
            </a:extLst>
          </p:cNvPr>
          <p:cNvCxnSpPr>
            <a:cxnSpLocks/>
          </p:cNvCxnSpPr>
          <p:nvPr/>
        </p:nvCxnSpPr>
        <p:spPr bwMode="auto">
          <a:xfrm>
            <a:off x="1947637" y="4185084"/>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Gerader Verbinder 107">
            <a:extLst>
              <a:ext uri="{FF2B5EF4-FFF2-40B4-BE49-F238E27FC236}">
                <a16:creationId xmlns:a16="http://schemas.microsoft.com/office/drawing/2014/main" id="{0DB49922-E5F5-4678-A4F0-30011D2633AF}"/>
              </a:ext>
            </a:extLst>
          </p:cNvPr>
          <p:cNvCxnSpPr>
            <a:cxnSpLocks/>
          </p:cNvCxnSpPr>
          <p:nvPr/>
        </p:nvCxnSpPr>
        <p:spPr bwMode="auto">
          <a:xfrm>
            <a:off x="3275309" y="4154306"/>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Textfeld 108">
            <a:extLst>
              <a:ext uri="{FF2B5EF4-FFF2-40B4-BE49-F238E27FC236}">
                <a16:creationId xmlns:a16="http://schemas.microsoft.com/office/drawing/2014/main" id="{CC79138C-ACAA-432A-BC80-81E1BD8A56ED}"/>
              </a:ext>
            </a:extLst>
          </p:cNvPr>
          <p:cNvSpPr txBox="1"/>
          <p:nvPr/>
        </p:nvSpPr>
        <p:spPr>
          <a:xfrm>
            <a:off x="5548037" y="4273861"/>
            <a:ext cx="492443"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CFP</a:t>
            </a:r>
            <a:endParaRPr lang="en-US" sz="1200" dirty="0">
              <a:solidFill>
                <a:schemeClr val="tx1"/>
              </a:solidFill>
              <a:latin typeface="Arial" panose="020B0604020202020204" pitchFamily="34" charset="0"/>
              <a:cs typeface="Arial" panose="020B0604020202020204" pitchFamily="34" charset="0"/>
            </a:endParaRPr>
          </a:p>
        </p:txBody>
      </p:sp>
      <p:sp>
        <p:nvSpPr>
          <p:cNvPr id="110" name="Textfeld 109">
            <a:extLst>
              <a:ext uri="{FF2B5EF4-FFF2-40B4-BE49-F238E27FC236}">
                <a16:creationId xmlns:a16="http://schemas.microsoft.com/office/drawing/2014/main" id="{A6328CE8-AEF3-4C96-9355-4783F9E209FE}"/>
              </a:ext>
            </a:extLst>
          </p:cNvPr>
          <p:cNvSpPr txBox="1"/>
          <p:nvPr/>
        </p:nvSpPr>
        <p:spPr>
          <a:xfrm>
            <a:off x="2396308" y="4273861"/>
            <a:ext cx="50045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CAP</a:t>
            </a:r>
            <a:endParaRPr lang="en-US" sz="1200" dirty="0">
              <a:solidFill>
                <a:schemeClr val="tx1"/>
              </a:solidFill>
              <a:latin typeface="Arial" panose="020B0604020202020204" pitchFamily="34" charset="0"/>
              <a:cs typeface="Arial" panose="020B0604020202020204" pitchFamily="34" charset="0"/>
            </a:endParaRPr>
          </a:p>
        </p:txBody>
      </p:sp>
      <p:cxnSp>
        <p:nvCxnSpPr>
          <p:cNvPr id="112" name="Gerade Verbindung mit Pfeil 111">
            <a:extLst>
              <a:ext uri="{FF2B5EF4-FFF2-40B4-BE49-F238E27FC236}">
                <a16:creationId xmlns:a16="http://schemas.microsoft.com/office/drawing/2014/main" id="{CD1E18A8-5716-42CE-9DB2-BCD3B3D05316}"/>
              </a:ext>
            </a:extLst>
          </p:cNvPr>
          <p:cNvCxnSpPr>
            <a:cxnSpLocks/>
          </p:cNvCxnSpPr>
          <p:nvPr/>
        </p:nvCxnSpPr>
        <p:spPr bwMode="auto">
          <a:xfrm>
            <a:off x="1248019" y="4545124"/>
            <a:ext cx="699618" cy="1512168"/>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Rechteck 112">
            <a:extLst>
              <a:ext uri="{FF2B5EF4-FFF2-40B4-BE49-F238E27FC236}">
                <a16:creationId xmlns:a16="http://schemas.microsoft.com/office/drawing/2014/main" id="{3CFF3AFE-E023-4B1F-9010-B20082AC8CD5}"/>
              </a:ext>
            </a:extLst>
          </p:cNvPr>
          <p:cNvSpPr/>
          <p:nvPr/>
        </p:nvSpPr>
        <p:spPr bwMode="auto">
          <a:xfrm>
            <a:off x="1183747" y="4906740"/>
            <a:ext cx="680773" cy="198609"/>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beacon</a:t>
            </a:r>
            <a:endParaRPr lang="en-US" sz="1200" dirty="0">
              <a:solidFill>
                <a:schemeClr val="tx1"/>
              </a:solidFill>
              <a:latin typeface="Arial" panose="020B0604020202020204" pitchFamily="34" charset="0"/>
              <a:cs typeface="Arial" panose="020B0604020202020204" pitchFamily="34" charset="0"/>
            </a:endParaRPr>
          </a:p>
        </p:txBody>
      </p:sp>
      <p:sp>
        <p:nvSpPr>
          <p:cNvPr id="119" name="Textfeld 118">
            <a:extLst>
              <a:ext uri="{FF2B5EF4-FFF2-40B4-BE49-F238E27FC236}">
                <a16:creationId xmlns:a16="http://schemas.microsoft.com/office/drawing/2014/main" id="{1218E201-71EB-4016-BEF5-755A57DA8D82}"/>
              </a:ext>
            </a:extLst>
          </p:cNvPr>
          <p:cNvSpPr txBox="1"/>
          <p:nvPr/>
        </p:nvSpPr>
        <p:spPr>
          <a:xfrm>
            <a:off x="1149524" y="6212341"/>
            <a:ext cx="1659429"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Multi-cell channel est.</a:t>
            </a:r>
            <a:endParaRPr lang="en-US" sz="1200" i="1" dirty="0">
              <a:solidFill>
                <a:schemeClr val="tx1"/>
              </a:solidFill>
              <a:latin typeface="Arial" panose="020B0604020202020204" pitchFamily="34" charset="0"/>
              <a:cs typeface="Arial" panose="020B0604020202020204" pitchFamily="34" charset="0"/>
            </a:endParaRPr>
          </a:p>
        </p:txBody>
      </p:sp>
      <p:sp>
        <p:nvSpPr>
          <p:cNvPr id="23" name="Textfeld 22">
            <a:extLst>
              <a:ext uri="{FF2B5EF4-FFF2-40B4-BE49-F238E27FC236}">
                <a16:creationId xmlns:a16="http://schemas.microsoft.com/office/drawing/2014/main" id="{95B37407-FCAD-41D4-B1EF-297C0F1BAA8F}"/>
              </a:ext>
            </a:extLst>
          </p:cNvPr>
          <p:cNvSpPr txBox="1"/>
          <p:nvPr/>
        </p:nvSpPr>
        <p:spPr>
          <a:xfrm>
            <a:off x="2847486" y="4185052"/>
            <a:ext cx="1011815"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channel est.</a:t>
            </a:r>
            <a:endParaRPr lang="en-US" sz="1200" i="1" dirty="0">
              <a:solidFill>
                <a:schemeClr val="tx1"/>
              </a:solidFill>
              <a:latin typeface="Arial" panose="020B0604020202020204" pitchFamily="34" charset="0"/>
              <a:cs typeface="Arial" panose="020B0604020202020204" pitchFamily="34" charset="0"/>
            </a:endParaRPr>
          </a:p>
        </p:txBody>
      </p:sp>
      <p:cxnSp>
        <p:nvCxnSpPr>
          <p:cNvPr id="24" name="Gerade Verbindung mit Pfeil 23">
            <a:extLst>
              <a:ext uri="{FF2B5EF4-FFF2-40B4-BE49-F238E27FC236}">
                <a16:creationId xmlns:a16="http://schemas.microsoft.com/office/drawing/2014/main" id="{6FADB22F-650A-4444-87B0-617CF02F3C26}"/>
              </a:ext>
            </a:extLst>
          </p:cNvPr>
          <p:cNvCxnSpPr>
            <a:cxnSpLocks/>
          </p:cNvCxnSpPr>
          <p:nvPr/>
        </p:nvCxnSpPr>
        <p:spPr bwMode="auto">
          <a:xfrm flipH="1">
            <a:off x="2807804" y="4398880"/>
            <a:ext cx="144563" cy="135816"/>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r Verbinder 24">
            <a:extLst>
              <a:ext uri="{FF2B5EF4-FFF2-40B4-BE49-F238E27FC236}">
                <a16:creationId xmlns:a16="http://schemas.microsoft.com/office/drawing/2014/main" id="{3D449612-14FD-419F-8310-DE459648FCCE}"/>
              </a:ext>
            </a:extLst>
          </p:cNvPr>
          <p:cNvCxnSpPr>
            <a:cxnSpLocks/>
          </p:cNvCxnSpPr>
          <p:nvPr/>
        </p:nvCxnSpPr>
        <p:spPr bwMode="auto">
          <a:xfrm>
            <a:off x="2375756" y="4545124"/>
            <a:ext cx="0" cy="1512167"/>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a:extLst>
              <a:ext uri="{FF2B5EF4-FFF2-40B4-BE49-F238E27FC236}">
                <a16:creationId xmlns:a16="http://schemas.microsoft.com/office/drawing/2014/main" id="{0107C677-F174-451E-B25C-36BA1CF78A85}"/>
              </a:ext>
            </a:extLst>
          </p:cNvPr>
          <p:cNvCxnSpPr>
            <a:cxnSpLocks/>
          </p:cNvCxnSpPr>
          <p:nvPr/>
        </p:nvCxnSpPr>
        <p:spPr bwMode="auto">
          <a:xfrm flipV="1">
            <a:off x="1950514" y="4534696"/>
            <a:ext cx="432059" cy="1509841"/>
          </a:xfrm>
          <a:prstGeom prst="straightConnector1">
            <a:avLst/>
          </a:prstGeom>
          <a:noFill/>
          <a:ln w="9525" cap="flat" cmpd="sng" algn="ctr">
            <a:solidFill>
              <a:srgbClr val="00B050"/>
            </a:solidFill>
            <a:prstDash val="dashDot"/>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Gerade Verbindung mit Pfeil 28">
            <a:extLst>
              <a:ext uri="{FF2B5EF4-FFF2-40B4-BE49-F238E27FC236}">
                <a16:creationId xmlns:a16="http://schemas.microsoft.com/office/drawing/2014/main" id="{0107C677-F174-451E-B25C-36BA1CF78A85}"/>
              </a:ext>
            </a:extLst>
          </p:cNvPr>
          <p:cNvCxnSpPr>
            <a:cxnSpLocks/>
          </p:cNvCxnSpPr>
          <p:nvPr/>
        </p:nvCxnSpPr>
        <p:spPr bwMode="auto">
          <a:xfrm flipV="1">
            <a:off x="2820925" y="4548032"/>
            <a:ext cx="432059" cy="1509841"/>
          </a:xfrm>
          <a:prstGeom prst="straightConnector1">
            <a:avLst/>
          </a:prstGeom>
          <a:noFill/>
          <a:ln w="9525" cap="flat" cmpd="sng" algn="ctr">
            <a:solidFill>
              <a:srgbClr val="00B050"/>
            </a:solidFill>
            <a:prstDash val="dashDot"/>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feld 30">
            <a:extLst>
              <a:ext uri="{FF2B5EF4-FFF2-40B4-BE49-F238E27FC236}">
                <a16:creationId xmlns:a16="http://schemas.microsoft.com/office/drawing/2014/main" id="{1218E201-71EB-4016-BEF5-755A57DA8D82}"/>
              </a:ext>
            </a:extLst>
          </p:cNvPr>
          <p:cNvSpPr txBox="1"/>
          <p:nvPr/>
        </p:nvSpPr>
        <p:spPr>
          <a:xfrm>
            <a:off x="2801033" y="6100432"/>
            <a:ext cx="893194" cy="276999"/>
          </a:xfrm>
          <a:prstGeom prst="rect">
            <a:avLst/>
          </a:prstGeom>
          <a:noFill/>
        </p:spPr>
        <p:txBody>
          <a:bodyPr wrap="none" rtlCol="0">
            <a:spAutoFit/>
          </a:bodyPr>
          <a:lstStyle/>
          <a:p>
            <a:pPr algn="ctr"/>
            <a:r>
              <a:rPr lang="en-US" sz="1200" dirty="0" smtClean="0">
                <a:solidFill>
                  <a:schemeClr val="tx1"/>
                </a:solidFill>
                <a:latin typeface="Arial" panose="020B0604020202020204" pitchFamily="34" charset="0"/>
                <a:cs typeface="Arial" panose="020B0604020202020204" pitchFamily="34" charset="0"/>
              </a:rPr>
              <a:t>macro slot</a:t>
            </a:r>
            <a:endParaRPr lang="en-US" sz="1200" dirty="0">
              <a:solidFill>
                <a:schemeClr val="tx1"/>
              </a:solidFill>
              <a:latin typeface="Arial" panose="020B0604020202020204" pitchFamily="34" charset="0"/>
              <a:cs typeface="Arial" panose="020B0604020202020204" pitchFamily="34" charset="0"/>
            </a:endParaRPr>
          </a:p>
        </p:txBody>
      </p:sp>
      <p:sp>
        <p:nvSpPr>
          <p:cNvPr id="9" name="Geschweifte Klammer links 8"/>
          <p:cNvSpPr/>
          <p:nvPr/>
        </p:nvSpPr>
        <p:spPr bwMode="auto">
          <a:xfrm rot="16200000">
            <a:off x="2978411" y="5883501"/>
            <a:ext cx="126837" cy="46695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32" name="Gerade Verbindung mit Pfeil 31">
            <a:extLst>
              <a:ext uri="{FF2B5EF4-FFF2-40B4-BE49-F238E27FC236}">
                <a16:creationId xmlns:a16="http://schemas.microsoft.com/office/drawing/2014/main" id="{388163CC-FAE5-4C07-B8CF-89A0EE8A0B06}"/>
              </a:ext>
            </a:extLst>
          </p:cNvPr>
          <p:cNvCxnSpPr>
            <a:cxnSpLocks/>
          </p:cNvCxnSpPr>
          <p:nvPr/>
        </p:nvCxnSpPr>
        <p:spPr bwMode="auto">
          <a:xfrm>
            <a:off x="4342852" y="6382813"/>
            <a:ext cx="682177" cy="2649"/>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Rechteck 32">
            <a:extLst>
              <a:ext uri="{FF2B5EF4-FFF2-40B4-BE49-F238E27FC236}">
                <a16:creationId xmlns:a16="http://schemas.microsoft.com/office/drawing/2014/main" id="{094722FA-BA67-4E15-B831-752B54E382F1}"/>
              </a:ext>
            </a:extLst>
          </p:cNvPr>
          <p:cNvSpPr/>
          <p:nvPr/>
        </p:nvSpPr>
        <p:spPr bwMode="auto">
          <a:xfrm>
            <a:off x="4221149" y="6156459"/>
            <a:ext cx="998923" cy="216020"/>
          </a:xfrm>
          <a:prstGeom prst="rect">
            <a:avLst/>
          </a:prstGeom>
          <a:no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a:solidFill>
                  <a:schemeClr val="tx1"/>
                </a:solidFill>
                <a:latin typeface="Arial" panose="020B0604020202020204" pitchFamily="34" charset="0"/>
                <a:cs typeface="Arial" panose="020B0604020202020204" pitchFamily="34" charset="0"/>
              </a:rPr>
              <a:t>c</a:t>
            </a:r>
            <a:r>
              <a:rPr lang="en-US" sz="1200" dirty="0" smtClean="0">
                <a:solidFill>
                  <a:schemeClr val="tx1"/>
                </a:solidFill>
                <a:latin typeface="Arial" panose="020B0604020202020204" pitchFamily="34" charset="0"/>
                <a:cs typeface="Arial" panose="020B0604020202020204" pitchFamily="34" charset="0"/>
              </a:rPr>
              <a:t>ontrol frame</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34" name="Gerade Verbindung mit Pfeil 33">
            <a:extLst>
              <a:ext uri="{FF2B5EF4-FFF2-40B4-BE49-F238E27FC236}">
                <a16:creationId xmlns:a16="http://schemas.microsoft.com/office/drawing/2014/main" id="{388163CC-FAE5-4C07-B8CF-89A0EE8A0B06}"/>
              </a:ext>
            </a:extLst>
          </p:cNvPr>
          <p:cNvCxnSpPr>
            <a:cxnSpLocks/>
          </p:cNvCxnSpPr>
          <p:nvPr/>
        </p:nvCxnSpPr>
        <p:spPr bwMode="auto">
          <a:xfrm>
            <a:off x="5906047" y="6375979"/>
            <a:ext cx="682177" cy="2649"/>
          </a:xfrm>
          <a:prstGeom prst="straightConnector1">
            <a:avLst/>
          </a:prstGeom>
          <a:noFill/>
          <a:ln w="9525" cap="flat" cmpd="sng" algn="ctr">
            <a:solidFill>
              <a:srgbClr val="00B05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hteck 34">
            <a:extLst>
              <a:ext uri="{FF2B5EF4-FFF2-40B4-BE49-F238E27FC236}">
                <a16:creationId xmlns:a16="http://schemas.microsoft.com/office/drawing/2014/main" id="{094722FA-BA67-4E15-B831-752B54E382F1}"/>
              </a:ext>
            </a:extLst>
          </p:cNvPr>
          <p:cNvSpPr/>
          <p:nvPr/>
        </p:nvSpPr>
        <p:spPr bwMode="auto">
          <a:xfrm>
            <a:off x="5472100" y="6149625"/>
            <a:ext cx="1440160" cy="216020"/>
          </a:xfrm>
          <a:prstGeom prst="rect">
            <a:avLst/>
          </a:prstGeom>
          <a:no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management frame</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 name="Rechteck 2"/>
          <p:cNvSpPr/>
          <p:nvPr/>
        </p:nvSpPr>
        <p:spPr bwMode="auto">
          <a:xfrm>
            <a:off x="3851673" y="4545124"/>
            <a:ext cx="1333944" cy="15084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sp>
        <p:nvSpPr>
          <p:cNvPr id="36" name="Rechteck 35"/>
          <p:cNvSpPr/>
          <p:nvPr/>
        </p:nvSpPr>
        <p:spPr bwMode="auto">
          <a:xfrm>
            <a:off x="6753882" y="4546989"/>
            <a:ext cx="1058478" cy="1508437"/>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sp>
        <p:nvSpPr>
          <p:cNvPr id="6" name="Textfeld 5"/>
          <p:cNvSpPr txBox="1"/>
          <p:nvPr/>
        </p:nvSpPr>
        <p:spPr>
          <a:xfrm>
            <a:off x="3203848" y="5176444"/>
            <a:ext cx="710451" cy="369332"/>
          </a:xfrm>
          <a:prstGeom prst="rect">
            <a:avLst/>
          </a:prstGeom>
          <a:noFill/>
        </p:spPr>
        <p:txBody>
          <a:bodyPr wrap="none" rtlCol="0">
            <a:spAutoFit/>
          </a:bodyPr>
          <a:lstStyle/>
          <a:p>
            <a:r>
              <a:rPr lang="de-DE" sz="1800" dirty="0" smtClean="0">
                <a:solidFill>
                  <a:schemeClr val="tx1"/>
                </a:solidFill>
              </a:rPr>
              <a:t>IDLE</a:t>
            </a:r>
            <a:endParaRPr lang="de-DE" sz="1800" dirty="0">
              <a:solidFill>
                <a:schemeClr val="tx1"/>
              </a:solidFill>
            </a:endParaRPr>
          </a:p>
        </p:txBody>
      </p:sp>
      <p:sp>
        <p:nvSpPr>
          <p:cNvPr id="37" name="Textfeld 36"/>
          <p:cNvSpPr txBox="1"/>
          <p:nvPr/>
        </p:nvSpPr>
        <p:spPr>
          <a:xfrm>
            <a:off x="5467067" y="5182179"/>
            <a:ext cx="710451" cy="369332"/>
          </a:xfrm>
          <a:prstGeom prst="rect">
            <a:avLst/>
          </a:prstGeom>
          <a:noFill/>
        </p:spPr>
        <p:txBody>
          <a:bodyPr wrap="none" rtlCol="0">
            <a:spAutoFit/>
          </a:bodyPr>
          <a:lstStyle/>
          <a:p>
            <a:r>
              <a:rPr lang="de-DE" sz="1800" dirty="0" smtClean="0">
                <a:solidFill>
                  <a:schemeClr val="tx1"/>
                </a:solidFill>
              </a:rPr>
              <a:t>IDLE</a:t>
            </a:r>
            <a:endParaRPr lang="de-DE" sz="1800" dirty="0">
              <a:solidFill>
                <a:schemeClr val="tx1"/>
              </a:solidFill>
            </a:endParaRPr>
          </a:p>
        </p:txBody>
      </p:sp>
      <p:sp>
        <p:nvSpPr>
          <p:cNvPr id="38" name="Textfeld 37"/>
          <p:cNvSpPr txBox="1"/>
          <p:nvPr/>
        </p:nvSpPr>
        <p:spPr>
          <a:xfrm>
            <a:off x="7821989" y="5176444"/>
            <a:ext cx="710451" cy="369332"/>
          </a:xfrm>
          <a:prstGeom prst="rect">
            <a:avLst/>
          </a:prstGeom>
          <a:noFill/>
        </p:spPr>
        <p:txBody>
          <a:bodyPr wrap="none" rtlCol="0">
            <a:spAutoFit/>
          </a:bodyPr>
          <a:lstStyle/>
          <a:p>
            <a:r>
              <a:rPr lang="de-DE" sz="1800" dirty="0" smtClean="0">
                <a:solidFill>
                  <a:schemeClr val="tx1"/>
                </a:solidFill>
              </a:rPr>
              <a:t>IDLE</a:t>
            </a:r>
            <a:endParaRPr lang="de-DE" sz="1800" dirty="0">
              <a:solidFill>
                <a:schemeClr val="tx1"/>
              </a:solidFill>
            </a:endParaRPr>
          </a:p>
        </p:txBody>
      </p:sp>
      <p:cxnSp>
        <p:nvCxnSpPr>
          <p:cNvPr id="39" name="Gerade Verbindung mit Pfeil 38">
            <a:extLst>
              <a:ext uri="{FF2B5EF4-FFF2-40B4-BE49-F238E27FC236}">
                <a16:creationId xmlns:a16="http://schemas.microsoft.com/office/drawing/2014/main" id="{CD1E18A8-5716-42CE-9DB2-BCD3B3D05316}"/>
              </a:ext>
            </a:extLst>
          </p:cNvPr>
          <p:cNvCxnSpPr>
            <a:cxnSpLocks/>
          </p:cNvCxnSpPr>
          <p:nvPr/>
        </p:nvCxnSpPr>
        <p:spPr bwMode="auto">
          <a:xfrm flipV="1">
            <a:off x="3906574" y="4547992"/>
            <a:ext cx="360390" cy="1493911"/>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mit Pfeil 41">
            <a:extLst>
              <a:ext uri="{FF2B5EF4-FFF2-40B4-BE49-F238E27FC236}">
                <a16:creationId xmlns:a16="http://schemas.microsoft.com/office/drawing/2014/main" id="{388163CC-FAE5-4C07-B8CF-89A0EE8A0B06}"/>
              </a:ext>
            </a:extLst>
          </p:cNvPr>
          <p:cNvCxnSpPr>
            <a:cxnSpLocks/>
          </p:cNvCxnSpPr>
          <p:nvPr/>
        </p:nvCxnSpPr>
        <p:spPr bwMode="auto">
          <a:xfrm>
            <a:off x="7422144" y="6371591"/>
            <a:ext cx="682177" cy="2649"/>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Rechteck 42">
            <a:extLst>
              <a:ext uri="{FF2B5EF4-FFF2-40B4-BE49-F238E27FC236}">
                <a16:creationId xmlns:a16="http://schemas.microsoft.com/office/drawing/2014/main" id="{094722FA-BA67-4E15-B831-752B54E382F1}"/>
              </a:ext>
            </a:extLst>
          </p:cNvPr>
          <p:cNvSpPr/>
          <p:nvPr/>
        </p:nvSpPr>
        <p:spPr bwMode="auto">
          <a:xfrm>
            <a:off x="6988197" y="6145237"/>
            <a:ext cx="1440160" cy="216020"/>
          </a:xfrm>
          <a:prstGeom prst="rect">
            <a:avLst/>
          </a:prstGeom>
          <a:no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data frame</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44" name="Gerade Verbindung mit Pfeil 43">
            <a:extLst>
              <a:ext uri="{FF2B5EF4-FFF2-40B4-BE49-F238E27FC236}">
                <a16:creationId xmlns:a16="http://schemas.microsoft.com/office/drawing/2014/main" id="{388163CC-FAE5-4C07-B8CF-89A0EE8A0B06}"/>
              </a:ext>
            </a:extLst>
          </p:cNvPr>
          <p:cNvCxnSpPr>
            <a:cxnSpLocks/>
          </p:cNvCxnSpPr>
          <p:nvPr/>
        </p:nvCxnSpPr>
        <p:spPr bwMode="auto">
          <a:xfrm flipV="1">
            <a:off x="4332418" y="4563585"/>
            <a:ext cx="330708" cy="1498985"/>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mit Pfeil 47">
            <a:extLst>
              <a:ext uri="{FF2B5EF4-FFF2-40B4-BE49-F238E27FC236}">
                <a16:creationId xmlns:a16="http://schemas.microsoft.com/office/drawing/2014/main" id="{388163CC-FAE5-4C07-B8CF-89A0EE8A0B06}"/>
              </a:ext>
            </a:extLst>
          </p:cNvPr>
          <p:cNvCxnSpPr>
            <a:cxnSpLocks/>
          </p:cNvCxnSpPr>
          <p:nvPr/>
        </p:nvCxnSpPr>
        <p:spPr bwMode="auto">
          <a:xfrm flipV="1">
            <a:off x="4679532" y="4563585"/>
            <a:ext cx="330708" cy="1498985"/>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mit Pfeil 48">
            <a:extLst>
              <a:ext uri="{FF2B5EF4-FFF2-40B4-BE49-F238E27FC236}">
                <a16:creationId xmlns:a16="http://schemas.microsoft.com/office/drawing/2014/main" id="{CD1E18A8-5716-42CE-9DB2-BCD3B3D05316}"/>
              </a:ext>
            </a:extLst>
          </p:cNvPr>
          <p:cNvCxnSpPr>
            <a:cxnSpLocks/>
          </p:cNvCxnSpPr>
          <p:nvPr/>
        </p:nvCxnSpPr>
        <p:spPr bwMode="auto">
          <a:xfrm>
            <a:off x="6769883" y="4563586"/>
            <a:ext cx="284340" cy="1494869"/>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mit Pfeil 49">
            <a:extLst>
              <a:ext uri="{FF2B5EF4-FFF2-40B4-BE49-F238E27FC236}">
                <a16:creationId xmlns:a16="http://schemas.microsoft.com/office/drawing/2014/main" id="{388163CC-FAE5-4C07-B8CF-89A0EE8A0B06}"/>
              </a:ext>
            </a:extLst>
          </p:cNvPr>
          <p:cNvCxnSpPr>
            <a:cxnSpLocks/>
          </p:cNvCxnSpPr>
          <p:nvPr/>
        </p:nvCxnSpPr>
        <p:spPr bwMode="auto">
          <a:xfrm>
            <a:off x="7048944" y="4559190"/>
            <a:ext cx="373200" cy="1499265"/>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mit Pfeil 50">
            <a:extLst>
              <a:ext uri="{FF2B5EF4-FFF2-40B4-BE49-F238E27FC236}">
                <a16:creationId xmlns:a16="http://schemas.microsoft.com/office/drawing/2014/main" id="{388163CC-FAE5-4C07-B8CF-89A0EE8A0B06}"/>
              </a:ext>
            </a:extLst>
          </p:cNvPr>
          <p:cNvCxnSpPr>
            <a:cxnSpLocks/>
          </p:cNvCxnSpPr>
          <p:nvPr/>
        </p:nvCxnSpPr>
        <p:spPr bwMode="auto">
          <a:xfrm>
            <a:off x="7439160" y="4552291"/>
            <a:ext cx="373200" cy="1499265"/>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64271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IEEE P802.15.13 </a:t>
            </a:r>
            <a:br>
              <a:rPr lang="en-US" dirty="0" smtClean="0"/>
            </a:br>
            <a:r>
              <a:rPr lang="en-US" dirty="0"/>
              <a:t>MAC </a:t>
            </a:r>
            <a:r>
              <a:rPr lang="en-US" dirty="0" smtClean="0"/>
              <a:t>Layer support for Multiple Optical Frontends</a:t>
            </a:r>
            <a:endParaRPr lang="en-US" dirty="0"/>
          </a:p>
        </p:txBody>
      </p:sp>
      <p:sp>
        <p:nvSpPr>
          <p:cNvPr id="4" name="바닥글 개체 틀 3"/>
          <p:cNvSpPr>
            <a:spLocks noGrp="1"/>
          </p:cNvSpPr>
          <p:nvPr>
            <p:ph type="ftr" idx="11"/>
          </p:nvPr>
        </p:nvSpPr>
        <p:spPr/>
        <p:txBody>
          <a:bodyPr/>
          <a:lstStyle/>
          <a:p>
            <a:r>
              <a:rPr lang="en-US" dirty="0" smtClean="0"/>
              <a:t>Kai Lennert Bober</a:t>
            </a:r>
            <a:r>
              <a:rPr lang="en-US" altLang="zh-CN" dirty="0" smtClean="0"/>
              <a:t>, HHI</a:t>
            </a:r>
            <a:endParaRPr lang="en-US" altLang="zh-CN"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r>
              <a:rPr lang="en-US" altLang="en-US" sz="2000" kern="0" dirty="0"/>
              <a:t>Date:</a:t>
            </a:r>
            <a:r>
              <a:rPr lang="en-US" altLang="en-US" sz="2000" b="0" kern="0" dirty="0"/>
              <a:t> </a:t>
            </a:r>
            <a:r>
              <a:rPr lang="en-US" altLang="en-US" sz="2000" b="0" kern="0" dirty="0" smtClean="0"/>
              <a:t>2018-11-15 </a:t>
            </a:r>
            <a:r>
              <a:rPr lang="en-US" altLang="en-US" sz="2000" kern="0" dirty="0"/>
              <a:t>Place: </a:t>
            </a:r>
            <a:r>
              <a:rPr lang="en-US" altLang="en-US" sz="2000" b="0" kern="0" dirty="0" smtClean="0"/>
              <a:t>Bangkok, Thailand</a:t>
            </a:r>
            <a:endParaRPr lang="en-US" altLang="en-US" sz="2000" b="0" kern="0" dirty="0"/>
          </a:p>
        </p:txBody>
      </p:sp>
      <p:graphicFrame>
        <p:nvGraphicFramePr>
          <p:cNvPr id="9" name="Object 11"/>
          <p:cNvGraphicFramePr>
            <a:graphicFrameLocks noChangeAspect="1"/>
          </p:cNvGraphicFramePr>
          <p:nvPr>
            <p:extLst>
              <p:ext uri="{D42A27DB-BD31-4B8C-83A1-F6EECF244321}">
                <p14:modId xmlns:p14="http://schemas.microsoft.com/office/powerpoint/2010/main" val="1111711912"/>
              </p:ext>
            </p:extLst>
          </p:nvPr>
        </p:nvGraphicFramePr>
        <p:xfrm>
          <a:off x="107505" y="4907331"/>
          <a:ext cx="10500626" cy="3044724"/>
        </p:xfrm>
        <a:graphic>
          <a:graphicData uri="http://schemas.openxmlformats.org/presentationml/2006/ole">
            <mc:AlternateContent xmlns:mc="http://schemas.openxmlformats.org/markup-compatibility/2006">
              <mc:Choice xmlns:v="urn:schemas-microsoft-com:vml" Requires="v">
                <p:oleObj spid="_x0000_s2171" name="Document" r:id="rId4" imgW="8593869" imgH="2492215" progId="Word.Document.8">
                  <p:embed/>
                </p:oleObj>
              </mc:Choice>
              <mc:Fallback>
                <p:oleObj name="Document" r:id="rId4" imgW="8593869" imgH="2492215" progId="Word.Document.8">
                  <p:embed/>
                  <p:pic>
                    <p:nvPicPr>
                      <p:cNvPr id="14342" name="Object 11"/>
                      <p:cNvPicPr>
                        <a:picLocks noChangeAspect="1" noChangeArrowheads="1"/>
                      </p:cNvPicPr>
                      <p:nvPr/>
                    </p:nvPicPr>
                    <p:blipFill>
                      <a:blip r:embed="rId5"/>
                      <a:srcRect/>
                      <a:stretch>
                        <a:fillRect/>
                      </a:stretch>
                    </p:blipFill>
                    <p:spPr bwMode="auto">
                      <a:xfrm>
                        <a:off x="107505" y="4907331"/>
                        <a:ext cx="10500626" cy="3044724"/>
                      </a:xfrm>
                      <a:prstGeom prst="rect">
                        <a:avLst/>
                      </a:prstGeom>
                      <a:noFill/>
                      <a:ln>
                        <a:noFill/>
                      </a:ln>
                      <a:effectLs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dirty="0"/>
              <a:t> Authors:</a:t>
            </a:r>
            <a:endParaRPr lang="en-US" altLang="en-US" sz="2000" b="0" dirty="0"/>
          </a:p>
        </p:txBody>
      </p:sp>
    </p:spTree>
    <p:extLst>
      <p:ext uri="{BB962C8B-B14F-4D97-AF65-F5344CB8AC3E}">
        <p14:creationId xmlns:p14="http://schemas.microsoft.com/office/powerpoint/2010/main" val="2479168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Content</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5" name="Inhaltsplatzhalter 4"/>
          <p:cNvSpPr>
            <a:spLocks noGrp="1"/>
          </p:cNvSpPr>
          <p:nvPr>
            <p:ph idx="1"/>
          </p:nvPr>
        </p:nvSpPr>
        <p:spPr/>
        <p:txBody>
          <a:bodyPr/>
          <a:lstStyle/>
          <a:p>
            <a:pPr marL="0" indent="0"/>
            <a:r>
              <a:rPr lang="en-US" dirty="0"/>
              <a:t>This doc. c</a:t>
            </a:r>
            <a:r>
              <a:rPr lang="en-US" dirty="0" smtClean="0"/>
              <a:t>ontains a proposal for protocol procedures and frame types, necessary to support distributed optical frontends and </a:t>
            </a:r>
            <a:r>
              <a:rPr lang="en-US" dirty="0"/>
              <a:t>MIMO techniques in </a:t>
            </a:r>
            <a:r>
              <a:rPr lang="en-US" dirty="0" smtClean="0"/>
              <a:t>the star topology.</a:t>
            </a:r>
            <a:endParaRPr lang="en-US" dirty="0"/>
          </a:p>
        </p:txBody>
      </p:sp>
    </p:spTree>
    <p:extLst>
      <p:ext uri="{BB962C8B-B14F-4D97-AF65-F5344CB8AC3E}">
        <p14:creationId xmlns:p14="http://schemas.microsoft.com/office/powerpoint/2010/main" val="1185178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Descriptive: Targets of the Distributed Optical Frontend (OFE) Approach</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4</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84" name="Ellipse 83"/>
          <p:cNvSpPr/>
          <p:nvPr/>
        </p:nvSpPr>
        <p:spPr bwMode="auto">
          <a:xfrm>
            <a:off x="5544558" y="3725884"/>
            <a:ext cx="360040" cy="360040"/>
          </a:xfrm>
          <a:prstGeom prst="ellipse">
            <a:avLst/>
          </a:pr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85" name="Gerader Verbinder 84"/>
          <p:cNvCxnSpPr/>
          <p:nvPr/>
        </p:nvCxnSpPr>
        <p:spPr bwMode="auto">
          <a:xfrm flipH="1" flipV="1">
            <a:off x="5573651" y="4339368"/>
            <a:ext cx="301854" cy="21602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0" name="Freihandform 89"/>
          <p:cNvSpPr/>
          <p:nvPr/>
        </p:nvSpPr>
        <p:spPr bwMode="auto">
          <a:xfrm flipH="1">
            <a:off x="5550285" y="4808836"/>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1" name="Ellipse 90"/>
          <p:cNvSpPr/>
          <p:nvPr/>
        </p:nvSpPr>
        <p:spPr bwMode="auto">
          <a:xfrm>
            <a:off x="5544558" y="5246333"/>
            <a:ext cx="360040" cy="360040"/>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2" name="Textfeld 91"/>
          <p:cNvSpPr txBox="1"/>
          <p:nvPr/>
        </p:nvSpPr>
        <p:spPr>
          <a:xfrm>
            <a:off x="5976606" y="3675010"/>
            <a:ext cx="1390124"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Coordinator</a:t>
            </a:r>
            <a:endParaRPr lang="en-US" sz="1800" dirty="0">
              <a:solidFill>
                <a:schemeClr val="tx1"/>
              </a:solidFill>
              <a:latin typeface="Arial" panose="020B0604020202020204" pitchFamily="34" charset="0"/>
              <a:cs typeface="Arial" panose="020B0604020202020204" pitchFamily="34" charset="0"/>
            </a:endParaRPr>
          </a:p>
        </p:txBody>
      </p:sp>
      <p:sp>
        <p:nvSpPr>
          <p:cNvPr id="93" name="Textfeld 92"/>
          <p:cNvSpPr txBox="1"/>
          <p:nvPr/>
        </p:nvSpPr>
        <p:spPr>
          <a:xfrm>
            <a:off x="5975250" y="4254517"/>
            <a:ext cx="1159292"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Fronthaul</a:t>
            </a:r>
            <a:endParaRPr lang="en-US" sz="1800" dirty="0">
              <a:solidFill>
                <a:schemeClr val="tx1"/>
              </a:solidFill>
              <a:latin typeface="Arial" panose="020B0604020202020204" pitchFamily="34" charset="0"/>
              <a:cs typeface="Arial" panose="020B0604020202020204" pitchFamily="34" charset="0"/>
            </a:endParaRPr>
          </a:p>
        </p:txBody>
      </p:sp>
      <p:sp>
        <p:nvSpPr>
          <p:cNvPr id="94" name="Textfeld 93"/>
          <p:cNvSpPr txBox="1"/>
          <p:nvPr/>
        </p:nvSpPr>
        <p:spPr>
          <a:xfrm>
            <a:off x="5975250" y="4679516"/>
            <a:ext cx="1890261"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Optical Frontend</a:t>
            </a:r>
            <a:endParaRPr lang="en-US" sz="1800" dirty="0">
              <a:solidFill>
                <a:schemeClr val="tx1"/>
              </a:solidFill>
              <a:latin typeface="Arial" panose="020B0604020202020204" pitchFamily="34" charset="0"/>
              <a:cs typeface="Arial" panose="020B0604020202020204" pitchFamily="34" charset="0"/>
            </a:endParaRPr>
          </a:p>
        </p:txBody>
      </p:sp>
      <p:sp>
        <p:nvSpPr>
          <p:cNvPr id="95" name="Textfeld 94"/>
          <p:cNvSpPr txBox="1"/>
          <p:nvPr/>
        </p:nvSpPr>
        <p:spPr>
          <a:xfrm>
            <a:off x="5975250" y="5241687"/>
            <a:ext cx="889987"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Device</a:t>
            </a:r>
            <a:endParaRPr lang="en-US" sz="1800" dirty="0">
              <a:solidFill>
                <a:schemeClr val="tx1"/>
              </a:solidFill>
              <a:latin typeface="Arial" panose="020B0604020202020204" pitchFamily="34" charset="0"/>
              <a:cs typeface="Arial" panose="020B0604020202020204" pitchFamily="34" charset="0"/>
            </a:endParaRPr>
          </a:p>
        </p:txBody>
      </p:sp>
      <p:grpSp>
        <p:nvGrpSpPr>
          <p:cNvPr id="127" name="Gruppieren 126"/>
          <p:cNvGrpSpPr/>
          <p:nvPr/>
        </p:nvGrpSpPr>
        <p:grpSpPr>
          <a:xfrm>
            <a:off x="1494059" y="3582118"/>
            <a:ext cx="3382538" cy="2583186"/>
            <a:chOff x="1114756" y="2060848"/>
            <a:chExt cx="3382538" cy="2583186"/>
          </a:xfrm>
        </p:grpSpPr>
        <p:sp>
          <p:nvSpPr>
            <p:cNvPr id="14" name="Ellipse 13"/>
            <p:cNvSpPr/>
            <p:nvPr/>
          </p:nvSpPr>
          <p:spPr bwMode="auto">
            <a:xfrm>
              <a:off x="1224990" y="4281040"/>
              <a:ext cx="360040" cy="360040"/>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82" name="Gruppieren 81"/>
            <p:cNvGrpSpPr/>
            <p:nvPr/>
          </p:nvGrpSpPr>
          <p:grpSpPr>
            <a:xfrm>
              <a:off x="1114756" y="2060848"/>
              <a:ext cx="3382538" cy="1478520"/>
              <a:chOff x="1114756" y="2060848"/>
              <a:chExt cx="3382538" cy="1478520"/>
            </a:xfrm>
          </p:grpSpPr>
          <p:sp>
            <p:nvSpPr>
              <p:cNvPr id="8" name="Ellipse 7"/>
              <p:cNvSpPr/>
              <p:nvPr/>
            </p:nvSpPr>
            <p:spPr bwMode="auto">
              <a:xfrm>
                <a:off x="2625835" y="2060848"/>
                <a:ext cx="361989" cy="360040"/>
              </a:xfrm>
              <a:prstGeom prst="ellipse">
                <a:avLst/>
              </a:pr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59" name="Gruppieren 58"/>
              <p:cNvGrpSpPr/>
              <p:nvPr/>
            </p:nvGrpSpPr>
            <p:grpSpPr>
              <a:xfrm>
                <a:off x="1114756" y="2311922"/>
                <a:ext cx="1618235" cy="1222016"/>
                <a:chOff x="1114756" y="2311922"/>
                <a:chExt cx="1618235" cy="1222016"/>
              </a:xfrm>
            </p:grpSpPr>
            <p:sp>
              <p:nvSpPr>
                <p:cNvPr id="13" name="Freihandform 12"/>
                <p:cNvSpPr/>
                <p:nvPr/>
              </p:nvSpPr>
              <p:spPr bwMode="auto">
                <a:xfrm>
                  <a:off x="2046660"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6" name="Gerader Verbinder 15"/>
                <p:cNvCxnSpPr/>
                <p:nvPr/>
              </p:nvCxnSpPr>
              <p:spPr bwMode="auto">
                <a:xfrm flipV="1">
                  <a:off x="2226680" y="2411934"/>
                  <a:ext cx="506311" cy="9390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Gerader Verbinder 19"/>
                <p:cNvCxnSpPr>
                  <a:endCxn id="8" idx="3"/>
                </p:cNvCxnSpPr>
                <p:nvPr/>
              </p:nvCxnSpPr>
              <p:spPr bwMode="auto">
                <a:xfrm flipV="1">
                  <a:off x="1758950" y="2368161"/>
                  <a:ext cx="919897" cy="98280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Freihandform 23"/>
                <p:cNvSpPr/>
                <p:nvPr/>
              </p:nvSpPr>
              <p:spPr bwMode="auto">
                <a:xfrm>
                  <a:off x="1578930"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7" name="Freihandform 26"/>
                <p:cNvSpPr/>
                <p:nvPr/>
              </p:nvSpPr>
              <p:spPr bwMode="auto">
                <a:xfrm>
                  <a:off x="1114756"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28" name="Gruppieren 27"/>
                <p:cNvGrpSpPr/>
                <p:nvPr/>
              </p:nvGrpSpPr>
              <p:grpSpPr>
                <a:xfrm flipV="1">
                  <a:off x="1294776" y="2311922"/>
                  <a:ext cx="1338202" cy="1039043"/>
                  <a:chOff x="3353244" y="2819945"/>
                  <a:chExt cx="1338202" cy="1039043"/>
                </a:xfrm>
              </p:grpSpPr>
              <p:cxnSp>
                <p:nvCxnSpPr>
                  <p:cNvPr id="29" name="Gerader Verbinder 28"/>
                  <p:cNvCxnSpPr/>
                  <p:nvPr/>
                </p:nvCxnSpPr>
                <p:spPr bwMode="auto">
                  <a:xfrm>
                    <a:off x="3353244" y="2819945"/>
                    <a:ext cx="1338202" cy="103904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0" name="Ellipse 29"/>
                  <p:cNvSpPr/>
                  <p:nvPr/>
                </p:nvSpPr>
                <p:spPr bwMode="auto">
                  <a:xfrm>
                    <a:off x="3858986" y="3275310"/>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grpSp>
          <p:grpSp>
            <p:nvGrpSpPr>
              <p:cNvPr id="60" name="Gruppieren 59"/>
              <p:cNvGrpSpPr/>
              <p:nvPr/>
            </p:nvGrpSpPr>
            <p:grpSpPr>
              <a:xfrm flipH="1">
                <a:off x="2878247" y="2316684"/>
                <a:ext cx="1619047" cy="1215777"/>
                <a:chOff x="1114756" y="2318161"/>
                <a:chExt cx="1619047" cy="1215777"/>
              </a:xfrm>
            </p:grpSpPr>
            <p:sp>
              <p:nvSpPr>
                <p:cNvPr id="61" name="Freihandform 60"/>
                <p:cNvSpPr/>
                <p:nvPr/>
              </p:nvSpPr>
              <p:spPr bwMode="auto">
                <a:xfrm>
                  <a:off x="2046660"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71" name="Gerader Verbinder 70"/>
                <p:cNvCxnSpPr/>
                <p:nvPr/>
              </p:nvCxnSpPr>
              <p:spPr bwMode="auto">
                <a:xfrm flipV="1">
                  <a:off x="2226680" y="2415792"/>
                  <a:ext cx="507123" cy="9351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Gerader Verbinder 68"/>
                <p:cNvCxnSpPr/>
                <p:nvPr/>
              </p:nvCxnSpPr>
              <p:spPr bwMode="auto">
                <a:xfrm flipV="1">
                  <a:off x="1758950" y="2368161"/>
                  <a:ext cx="921561" cy="98280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4" name="Freihandform 63"/>
                <p:cNvSpPr/>
                <p:nvPr/>
              </p:nvSpPr>
              <p:spPr bwMode="auto">
                <a:xfrm>
                  <a:off x="1578930"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5" name="Freihandform 64"/>
                <p:cNvSpPr/>
                <p:nvPr/>
              </p:nvSpPr>
              <p:spPr bwMode="auto">
                <a:xfrm>
                  <a:off x="1114756"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67" name="Gerader Verbinder 66"/>
                <p:cNvCxnSpPr/>
                <p:nvPr/>
              </p:nvCxnSpPr>
              <p:spPr bwMode="auto">
                <a:xfrm flipV="1">
                  <a:off x="1294776" y="2318161"/>
                  <a:ext cx="1336633" cy="1032804"/>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73" name="Freihandform 72"/>
              <p:cNvSpPr/>
              <p:nvPr/>
            </p:nvSpPr>
            <p:spPr bwMode="auto">
              <a:xfrm flipH="1">
                <a:off x="2620915" y="335639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74" name="Gerader Verbinder 73"/>
              <p:cNvCxnSpPr>
                <a:endCxn id="8" idx="4"/>
              </p:cNvCxnSpPr>
              <p:nvPr/>
            </p:nvCxnSpPr>
            <p:spPr bwMode="auto">
              <a:xfrm flipV="1">
                <a:off x="2796282" y="2420888"/>
                <a:ext cx="10548" cy="92860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83" name="Ellipse 82"/>
            <p:cNvSpPr/>
            <p:nvPr/>
          </p:nvSpPr>
          <p:spPr bwMode="auto">
            <a:xfrm>
              <a:off x="3600573" y="4283994"/>
              <a:ext cx="360040" cy="360040"/>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98" name="Gerade Verbindung mit Pfeil 97"/>
            <p:cNvCxnSpPr>
              <a:stCxn id="65" idx="3"/>
            </p:cNvCxnSpPr>
            <p:nvPr/>
          </p:nvCxnSpPr>
          <p:spPr bwMode="auto">
            <a:xfrm flipH="1">
              <a:off x="3853100" y="3532461"/>
              <a:ext cx="464174" cy="709823"/>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99" name="Gerade Verbindung mit Pfeil 98"/>
            <p:cNvCxnSpPr>
              <a:stCxn id="64" idx="3"/>
            </p:cNvCxnSpPr>
            <p:nvPr/>
          </p:nvCxnSpPr>
          <p:spPr bwMode="auto">
            <a:xfrm flipH="1">
              <a:off x="3773597" y="3532461"/>
              <a:ext cx="79503" cy="695697"/>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04" name="Gerade Verbindung mit Pfeil 103"/>
            <p:cNvCxnSpPr>
              <a:stCxn id="61" idx="3"/>
            </p:cNvCxnSpPr>
            <p:nvPr/>
          </p:nvCxnSpPr>
          <p:spPr bwMode="auto">
            <a:xfrm>
              <a:off x="3385370" y="3532461"/>
              <a:ext cx="300003" cy="709823"/>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07" name="Gerade Verbindung mit Pfeil 106"/>
            <p:cNvCxnSpPr/>
            <p:nvPr/>
          </p:nvCxnSpPr>
          <p:spPr bwMode="auto">
            <a:xfrm flipH="1">
              <a:off x="1561783" y="3539368"/>
              <a:ext cx="650410" cy="70291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08" name="Gerade Verbindung mit Pfeil 107"/>
            <p:cNvCxnSpPr/>
            <p:nvPr/>
          </p:nvCxnSpPr>
          <p:spPr bwMode="auto">
            <a:xfrm flipH="1">
              <a:off x="1491943" y="3539368"/>
              <a:ext cx="256076" cy="652103"/>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09" name="Gerade Verbindung mit Pfeil 108"/>
            <p:cNvCxnSpPr/>
            <p:nvPr/>
          </p:nvCxnSpPr>
          <p:spPr bwMode="auto">
            <a:xfrm>
              <a:off x="1280289" y="3539368"/>
              <a:ext cx="117422" cy="652103"/>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15" name="Ellipse 114"/>
            <p:cNvSpPr/>
            <p:nvPr/>
          </p:nvSpPr>
          <p:spPr bwMode="auto">
            <a:xfrm flipV="1">
              <a:off x="2105675" y="280130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6" name="Ellipse 115"/>
            <p:cNvSpPr/>
            <p:nvPr/>
          </p:nvSpPr>
          <p:spPr bwMode="auto">
            <a:xfrm flipV="1">
              <a:off x="2413131" y="2804044"/>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7" name="Ellipse 116"/>
            <p:cNvSpPr/>
            <p:nvPr/>
          </p:nvSpPr>
          <p:spPr bwMode="auto">
            <a:xfrm flipV="1">
              <a:off x="2677150" y="280130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8" name="Ellipse 117"/>
            <p:cNvSpPr/>
            <p:nvPr/>
          </p:nvSpPr>
          <p:spPr bwMode="auto">
            <a:xfrm flipV="1">
              <a:off x="2952334" y="280155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9" name="Ellipse 118"/>
            <p:cNvSpPr/>
            <p:nvPr/>
          </p:nvSpPr>
          <p:spPr bwMode="auto">
            <a:xfrm flipV="1">
              <a:off x="3264285" y="280130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0" name="Ellipse 119"/>
            <p:cNvSpPr/>
            <p:nvPr/>
          </p:nvSpPr>
          <p:spPr bwMode="auto">
            <a:xfrm flipV="1">
              <a:off x="3563031" y="280130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121" name="Ellipse 120"/>
          <p:cNvSpPr/>
          <p:nvPr/>
        </p:nvSpPr>
        <p:spPr bwMode="auto">
          <a:xfrm flipV="1">
            <a:off x="5606854" y="4396613"/>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22" name="Gerade Verbindung mit Pfeil 121"/>
          <p:cNvCxnSpPr/>
          <p:nvPr/>
        </p:nvCxnSpPr>
        <p:spPr bwMode="auto">
          <a:xfrm>
            <a:off x="5425469" y="5868227"/>
            <a:ext cx="479129" cy="716"/>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26" name="Textfeld 125"/>
          <p:cNvSpPr txBox="1"/>
          <p:nvPr/>
        </p:nvSpPr>
        <p:spPr>
          <a:xfrm>
            <a:off x="5975250" y="5687960"/>
            <a:ext cx="1415772"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OWC signal</a:t>
            </a:r>
            <a:endParaRPr lang="en-US" sz="1800" dirty="0">
              <a:solidFill>
                <a:schemeClr val="tx1"/>
              </a:solidFill>
              <a:latin typeface="Arial" panose="020B0604020202020204" pitchFamily="34" charset="0"/>
              <a:cs typeface="Arial" panose="020B0604020202020204" pitchFamily="34" charset="0"/>
            </a:endParaRPr>
          </a:p>
        </p:txBody>
      </p:sp>
      <p:sp>
        <p:nvSpPr>
          <p:cNvPr id="129" name="Inhaltsplatzhalter 4"/>
          <p:cNvSpPr>
            <a:spLocks noGrp="1"/>
          </p:cNvSpPr>
          <p:nvPr>
            <p:ph idx="1"/>
          </p:nvPr>
        </p:nvSpPr>
        <p:spPr>
          <a:xfrm>
            <a:off x="685800" y="1981200"/>
            <a:ext cx="7770813" cy="1591815"/>
          </a:xfrm>
        </p:spPr>
        <p:txBody>
          <a:bodyPr/>
          <a:lstStyle/>
          <a:p>
            <a:pPr>
              <a:buFont typeface="Arial" panose="020B0604020202020204" pitchFamily="34" charset="0"/>
              <a:buChar char="•"/>
            </a:pPr>
            <a:r>
              <a:rPr lang="en-US" sz="2000" b="0" dirty="0" smtClean="0"/>
              <a:t>Introduction of spatial diversity on the signal level</a:t>
            </a:r>
          </a:p>
          <a:p>
            <a:pPr>
              <a:buFont typeface="Arial" panose="020B0604020202020204" pitchFamily="34" charset="0"/>
              <a:buChar char="•"/>
            </a:pPr>
            <a:r>
              <a:rPr lang="en-US" sz="2000" b="0" dirty="0" smtClean="0"/>
              <a:t>Enable spatial reuse with smooth handover performance and high </a:t>
            </a:r>
            <a:r>
              <a:rPr lang="en-US" sz="2000" b="0" dirty="0" err="1" smtClean="0"/>
              <a:t>QoS</a:t>
            </a:r>
            <a:endParaRPr lang="en-US" sz="2000" b="0" dirty="0" smtClean="0"/>
          </a:p>
          <a:p>
            <a:pPr>
              <a:buFont typeface="Arial" panose="020B0604020202020204" pitchFamily="34" charset="0"/>
              <a:buChar char="•"/>
            </a:pPr>
            <a:r>
              <a:rPr lang="en-US" sz="2000" b="0" dirty="0" smtClean="0"/>
              <a:t>Low level “soft handover”: OFE form virtual cells following the device’s movement, fully transparent to the management protocol</a:t>
            </a:r>
          </a:p>
        </p:txBody>
      </p:sp>
      <p:sp>
        <p:nvSpPr>
          <p:cNvPr id="54" name="Textfeld 53"/>
          <p:cNvSpPr txBox="1"/>
          <p:nvPr/>
        </p:nvSpPr>
        <p:spPr>
          <a:xfrm>
            <a:off x="287524" y="6152852"/>
            <a:ext cx="8853706" cy="369332"/>
          </a:xfrm>
          <a:prstGeom prst="rect">
            <a:avLst/>
          </a:prstGeom>
          <a:noFill/>
        </p:spPr>
        <p:txBody>
          <a:bodyPr wrap="none" rtlCol="0">
            <a:spAutoFit/>
          </a:bodyPr>
          <a:lstStyle/>
          <a:p>
            <a:r>
              <a:rPr lang="en-US" sz="1800" dirty="0" smtClean="0">
                <a:solidFill>
                  <a:schemeClr val="tx1"/>
                </a:solidFill>
              </a:rPr>
              <a:t>Fig 1: Coordinator in star topology with distributed OFEs serving two devices simultaneously</a:t>
            </a:r>
            <a:endParaRPr lang="en-US" sz="1800" dirty="0">
              <a:solidFill>
                <a:schemeClr val="tx1"/>
              </a:solidFill>
            </a:endParaRPr>
          </a:p>
        </p:txBody>
      </p:sp>
    </p:spTree>
    <p:extLst>
      <p:ext uri="{BB962C8B-B14F-4D97-AF65-F5344CB8AC3E}">
        <p14:creationId xmlns:p14="http://schemas.microsoft.com/office/powerpoint/2010/main" val="2409365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685800"/>
            <a:ext cx="8496944" cy="1065213"/>
          </a:xfrm>
        </p:spPr>
        <p:txBody>
          <a:bodyPr/>
          <a:lstStyle/>
          <a:p>
            <a:r>
              <a:rPr lang="en-US" dirty="0" smtClean="0"/>
              <a:t>Descriptive: Superframe Structure for Spatial Reuse and Joint Transmission + Reception</a:t>
            </a:r>
            <a:endParaRPr lang="en-US" dirty="0"/>
          </a:p>
        </p:txBody>
      </p:sp>
      <p:sp>
        <p:nvSpPr>
          <p:cNvPr id="4" name="Foliennummernplatzhalter 3"/>
          <p:cNvSpPr>
            <a:spLocks noGrp="1"/>
          </p:cNvSpPr>
          <p:nvPr>
            <p:ph type="sldNum" idx="12"/>
          </p:nvPr>
        </p:nvSpPr>
        <p:spPr/>
        <p:txBody>
          <a:bodyPr/>
          <a:lstStyle/>
          <a:p>
            <a:r>
              <a:rPr lang="en-US" smtClean="0"/>
              <a:t>Slide </a:t>
            </a:r>
            <a:fld id="{440F5867-744E-4AA6-B0ED-4C44D2DFBB7B}" type="slidenum">
              <a:rPr lang="en-US" smtClean="0"/>
              <a:pPr/>
              <a:t>5</a:t>
            </a:fld>
            <a:endParaRPr lang="en-US"/>
          </a:p>
        </p:txBody>
      </p:sp>
      <p:sp>
        <p:nvSpPr>
          <p:cNvPr id="5" name="Fußzeilenplatzhalter 4"/>
          <p:cNvSpPr>
            <a:spLocks noGrp="1"/>
          </p:cNvSpPr>
          <p:nvPr>
            <p:ph type="ftr" idx="14"/>
          </p:nvPr>
        </p:nvSpPr>
        <p:spPr/>
        <p:txBody>
          <a:bodyPr/>
          <a:lstStyle/>
          <a:p>
            <a:r>
              <a:rPr lang="en-US" smtClean="0"/>
              <a:t>Kai Lennert Bober, HHI</a:t>
            </a:r>
            <a:endParaRPr lang="en-US"/>
          </a:p>
        </p:txBody>
      </p:sp>
      <p:sp>
        <p:nvSpPr>
          <p:cNvPr id="129" name="Inhaltsplatzhalter 4"/>
          <p:cNvSpPr>
            <a:spLocks noGrp="1"/>
          </p:cNvSpPr>
          <p:nvPr>
            <p:ph idx="1"/>
          </p:nvPr>
        </p:nvSpPr>
        <p:spPr>
          <a:xfrm>
            <a:off x="359532" y="1981199"/>
            <a:ext cx="3396935" cy="4494213"/>
          </a:xfrm>
        </p:spPr>
        <p:txBody>
          <a:bodyPr/>
          <a:lstStyle/>
          <a:p>
            <a:pPr>
              <a:buFont typeface="Arial" panose="020B0604020202020204" pitchFamily="34" charset="0"/>
              <a:buChar char="•"/>
            </a:pPr>
            <a:r>
              <a:rPr lang="en-US" sz="1800" b="0" dirty="0" smtClean="0"/>
              <a:t>Slotted uplink random access without carrier sensing (ALOHA) in CAP. For association and reconnection only; collisions may occur.</a:t>
            </a:r>
          </a:p>
          <a:p>
            <a:pPr>
              <a:buFont typeface="Arial" panose="020B0604020202020204" pitchFamily="34" charset="0"/>
              <a:buChar char="•"/>
            </a:pPr>
            <a:r>
              <a:rPr lang="en-US" sz="1800" b="0" dirty="0" smtClean="0"/>
              <a:t>GTS </a:t>
            </a:r>
            <a:r>
              <a:rPr lang="en-US" sz="1800" b="0" dirty="0"/>
              <a:t>allocations per device </a:t>
            </a:r>
            <a:r>
              <a:rPr lang="en-US" sz="1800" b="0" dirty="0" smtClean="0"/>
              <a:t>for regular collision-free transmission and in the CFP.</a:t>
            </a:r>
          </a:p>
          <a:p>
            <a:pPr>
              <a:buFont typeface="Arial" panose="020B0604020202020204" pitchFamily="34" charset="0"/>
              <a:buChar char="•"/>
            </a:pPr>
            <a:r>
              <a:rPr lang="en-US" sz="1800" b="0" dirty="0" smtClean="0"/>
              <a:t>Different GTS allocated in same superframe slot but different OFE slots (SDMA).</a:t>
            </a:r>
          </a:p>
          <a:p>
            <a:pPr>
              <a:buFont typeface="Arial" panose="020B0604020202020204" pitchFamily="34" charset="0"/>
              <a:buChar char="•"/>
            </a:pPr>
            <a:r>
              <a:rPr lang="en-US" sz="1800" b="0" dirty="0" smtClean="0"/>
              <a:t>GTS spans over multiple OFE slots, implying a “virtual cell” for joint transmission / reception.</a:t>
            </a:r>
          </a:p>
        </p:txBody>
      </p:sp>
      <p:sp>
        <p:nvSpPr>
          <p:cNvPr id="3" name="Rechteck 2"/>
          <p:cNvSpPr/>
          <p:nvPr/>
        </p:nvSpPr>
        <p:spPr bwMode="auto">
          <a:xfrm>
            <a:off x="3729298" y="2022438"/>
            <a:ext cx="288032" cy="3456384"/>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3" name="Rechteck 42"/>
          <p:cNvSpPr/>
          <p:nvPr/>
        </p:nvSpPr>
        <p:spPr bwMode="auto">
          <a:xfrm>
            <a:off x="4017330"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Rechteck 56"/>
          <p:cNvSpPr/>
          <p:nvPr/>
        </p:nvSpPr>
        <p:spPr bwMode="auto">
          <a:xfrm>
            <a:off x="4161346"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Rechteck 61"/>
          <p:cNvSpPr/>
          <p:nvPr/>
        </p:nvSpPr>
        <p:spPr bwMode="auto">
          <a:xfrm>
            <a:off x="4306126"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Rechteck 62"/>
          <p:cNvSpPr/>
          <p:nvPr/>
        </p:nvSpPr>
        <p:spPr bwMode="auto">
          <a:xfrm>
            <a:off x="4448584"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Rechteck 63"/>
          <p:cNvSpPr/>
          <p:nvPr/>
        </p:nvSpPr>
        <p:spPr bwMode="auto">
          <a:xfrm>
            <a:off x="4598857"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5" name="Rechteck 64"/>
          <p:cNvSpPr/>
          <p:nvPr/>
        </p:nvSpPr>
        <p:spPr bwMode="auto">
          <a:xfrm>
            <a:off x="4741199" y="2242998"/>
            <a:ext cx="144016" cy="323355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Rechteck 65"/>
          <p:cNvSpPr/>
          <p:nvPr/>
        </p:nvSpPr>
        <p:spPr bwMode="auto">
          <a:xfrm>
            <a:off x="4867878" y="511878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7" name="Rechteck 66"/>
          <p:cNvSpPr/>
          <p:nvPr/>
        </p:nvSpPr>
        <p:spPr bwMode="auto">
          <a:xfrm>
            <a:off x="4867878" y="475874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Rechteck 67"/>
          <p:cNvSpPr/>
          <p:nvPr/>
        </p:nvSpPr>
        <p:spPr bwMode="auto">
          <a:xfrm>
            <a:off x="4867878" y="439870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9" name="Rechteck 68"/>
          <p:cNvSpPr/>
          <p:nvPr/>
        </p:nvSpPr>
        <p:spPr bwMode="auto">
          <a:xfrm>
            <a:off x="4867878" y="403866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hteck 69"/>
          <p:cNvSpPr/>
          <p:nvPr/>
        </p:nvSpPr>
        <p:spPr bwMode="auto">
          <a:xfrm>
            <a:off x="4867878" y="367862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Rechteck 70"/>
          <p:cNvSpPr/>
          <p:nvPr/>
        </p:nvSpPr>
        <p:spPr bwMode="auto">
          <a:xfrm>
            <a:off x="4867878" y="331858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echteck 71"/>
          <p:cNvSpPr/>
          <p:nvPr/>
        </p:nvSpPr>
        <p:spPr bwMode="auto">
          <a:xfrm>
            <a:off x="4867878" y="295854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Rechteck 72"/>
          <p:cNvSpPr/>
          <p:nvPr/>
        </p:nvSpPr>
        <p:spPr bwMode="auto">
          <a:xfrm>
            <a:off x="4867878" y="259850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Rechteck 73"/>
          <p:cNvSpPr/>
          <p:nvPr/>
        </p:nvSpPr>
        <p:spPr bwMode="auto">
          <a:xfrm>
            <a:off x="4867878" y="22430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Rechteck 75"/>
          <p:cNvSpPr/>
          <p:nvPr/>
        </p:nvSpPr>
        <p:spPr bwMode="auto">
          <a:xfrm>
            <a:off x="5010336"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Rechteck 76"/>
          <p:cNvSpPr/>
          <p:nvPr/>
        </p:nvSpPr>
        <p:spPr bwMode="auto">
          <a:xfrm>
            <a:off x="5010336"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Rechteck 77"/>
          <p:cNvSpPr/>
          <p:nvPr/>
        </p:nvSpPr>
        <p:spPr bwMode="auto">
          <a:xfrm>
            <a:off x="5010336"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Rechteck 78"/>
          <p:cNvSpPr/>
          <p:nvPr/>
        </p:nvSpPr>
        <p:spPr bwMode="auto">
          <a:xfrm>
            <a:off x="5010336"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0" name="Rechteck 79"/>
          <p:cNvSpPr/>
          <p:nvPr/>
        </p:nvSpPr>
        <p:spPr bwMode="auto">
          <a:xfrm>
            <a:off x="5010336"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Rechteck 80"/>
          <p:cNvSpPr/>
          <p:nvPr/>
        </p:nvSpPr>
        <p:spPr bwMode="auto">
          <a:xfrm>
            <a:off x="5010336"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Rechteck 81"/>
          <p:cNvSpPr/>
          <p:nvPr/>
        </p:nvSpPr>
        <p:spPr bwMode="auto">
          <a:xfrm>
            <a:off x="5010336"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Rechteck 82"/>
          <p:cNvSpPr/>
          <p:nvPr/>
        </p:nvSpPr>
        <p:spPr bwMode="auto">
          <a:xfrm>
            <a:off x="5010336"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Rechteck 83"/>
          <p:cNvSpPr/>
          <p:nvPr/>
        </p:nvSpPr>
        <p:spPr bwMode="auto">
          <a:xfrm>
            <a:off x="5010336"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7" name="Rechteck 146"/>
          <p:cNvSpPr/>
          <p:nvPr/>
        </p:nvSpPr>
        <p:spPr bwMode="auto">
          <a:xfrm>
            <a:off x="5149360"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8" name="Rechteck 147"/>
          <p:cNvSpPr/>
          <p:nvPr/>
        </p:nvSpPr>
        <p:spPr bwMode="auto">
          <a:xfrm>
            <a:off x="5149360"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9" name="Rechteck 148"/>
          <p:cNvSpPr/>
          <p:nvPr/>
        </p:nvSpPr>
        <p:spPr bwMode="auto">
          <a:xfrm>
            <a:off x="5149360"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0" name="Rechteck 149"/>
          <p:cNvSpPr/>
          <p:nvPr/>
        </p:nvSpPr>
        <p:spPr bwMode="auto">
          <a:xfrm>
            <a:off x="5149360"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1" name="Rechteck 150"/>
          <p:cNvSpPr/>
          <p:nvPr/>
        </p:nvSpPr>
        <p:spPr bwMode="auto">
          <a:xfrm>
            <a:off x="5149360"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2" name="Rechteck 151"/>
          <p:cNvSpPr/>
          <p:nvPr/>
        </p:nvSpPr>
        <p:spPr bwMode="auto">
          <a:xfrm>
            <a:off x="5149360"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3" name="Rechteck 152"/>
          <p:cNvSpPr/>
          <p:nvPr/>
        </p:nvSpPr>
        <p:spPr bwMode="auto">
          <a:xfrm>
            <a:off x="5149360"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4" name="Rechteck 153"/>
          <p:cNvSpPr/>
          <p:nvPr/>
        </p:nvSpPr>
        <p:spPr bwMode="auto">
          <a:xfrm>
            <a:off x="5149360"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5" name="Rechteck 154"/>
          <p:cNvSpPr/>
          <p:nvPr/>
        </p:nvSpPr>
        <p:spPr bwMode="auto">
          <a:xfrm>
            <a:off x="5149360"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7" name="Rechteck 246"/>
          <p:cNvSpPr/>
          <p:nvPr/>
        </p:nvSpPr>
        <p:spPr bwMode="auto">
          <a:xfrm>
            <a:off x="5291940" y="511878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8" name="Rechteck 247"/>
          <p:cNvSpPr/>
          <p:nvPr/>
        </p:nvSpPr>
        <p:spPr bwMode="auto">
          <a:xfrm>
            <a:off x="5291940" y="475874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9" name="Rechteck 248"/>
          <p:cNvSpPr/>
          <p:nvPr/>
        </p:nvSpPr>
        <p:spPr bwMode="auto">
          <a:xfrm>
            <a:off x="5291940" y="439870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0" name="Rechteck 249"/>
          <p:cNvSpPr/>
          <p:nvPr/>
        </p:nvSpPr>
        <p:spPr bwMode="auto">
          <a:xfrm>
            <a:off x="5291940" y="403866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1" name="Rechteck 250"/>
          <p:cNvSpPr/>
          <p:nvPr/>
        </p:nvSpPr>
        <p:spPr bwMode="auto">
          <a:xfrm>
            <a:off x="5291940" y="367862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2" name="Rechteck 251"/>
          <p:cNvSpPr/>
          <p:nvPr/>
        </p:nvSpPr>
        <p:spPr bwMode="auto">
          <a:xfrm>
            <a:off x="5291940" y="331858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3" name="Rechteck 252"/>
          <p:cNvSpPr/>
          <p:nvPr/>
        </p:nvSpPr>
        <p:spPr bwMode="auto">
          <a:xfrm>
            <a:off x="5291940" y="295854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4" name="Rechteck 253"/>
          <p:cNvSpPr/>
          <p:nvPr/>
        </p:nvSpPr>
        <p:spPr bwMode="auto">
          <a:xfrm>
            <a:off x="5291940" y="259850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5" name="Rechteck 254"/>
          <p:cNvSpPr/>
          <p:nvPr/>
        </p:nvSpPr>
        <p:spPr bwMode="auto">
          <a:xfrm>
            <a:off x="5291940" y="22430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7" name="Rechteck 256"/>
          <p:cNvSpPr/>
          <p:nvPr/>
        </p:nvSpPr>
        <p:spPr bwMode="auto">
          <a:xfrm>
            <a:off x="5434398"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8" name="Rechteck 257"/>
          <p:cNvSpPr/>
          <p:nvPr/>
        </p:nvSpPr>
        <p:spPr bwMode="auto">
          <a:xfrm>
            <a:off x="5434398"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9" name="Rechteck 258"/>
          <p:cNvSpPr/>
          <p:nvPr/>
        </p:nvSpPr>
        <p:spPr bwMode="auto">
          <a:xfrm>
            <a:off x="5434398"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0" name="Rechteck 259"/>
          <p:cNvSpPr/>
          <p:nvPr/>
        </p:nvSpPr>
        <p:spPr bwMode="auto">
          <a:xfrm>
            <a:off x="5434398"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1" name="Rechteck 260"/>
          <p:cNvSpPr/>
          <p:nvPr/>
        </p:nvSpPr>
        <p:spPr bwMode="auto">
          <a:xfrm>
            <a:off x="5434398"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2" name="Rechteck 261"/>
          <p:cNvSpPr/>
          <p:nvPr/>
        </p:nvSpPr>
        <p:spPr bwMode="auto">
          <a:xfrm>
            <a:off x="5434398"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3" name="Rechteck 262"/>
          <p:cNvSpPr/>
          <p:nvPr/>
        </p:nvSpPr>
        <p:spPr bwMode="auto">
          <a:xfrm>
            <a:off x="5434398"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4" name="Rechteck 263"/>
          <p:cNvSpPr/>
          <p:nvPr/>
        </p:nvSpPr>
        <p:spPr bwMode="auto">
          <a:xfrm>
            <a:off x="5434398"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5" name="Rechteck 264"/>
          <p:cNvSpPr/>
          <p:nvPr/>
        </p:nvSpPr>
        <p:spPr bwMode="auto">
          <a:xfrm>
            <a:off x="5434398"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7" name="Rechteck 266"/>
          <p:cNvSpPr/>
          <p:nvPr/>
        </p:nvSpPr>
        <p:spPr bwMode="auto">
          <a:xfrm>
            <a:off x="5573422"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8" name="Rechteck 267"/>
          <p:cNvSpPr/>
          <p:nvPr/>
        </p:nvSpPr>
        <p:spPr bwMode="auto">
          <a:xfrm>
            <a:off x="5573422"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9" name="Rechteck 268"/>
          <p:cNvSpPr/>
          <p:nvPr/>
        </p:nvSpPr>
        <p:spPr bwMode="auto">
          <a:xfrm>
            <a:off x="5573422"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0" name="Rechteck 269"/>
          <p:cNvSpPr/>
          <p:nvPr/>
        </p:nvSpPr>
        <p:spPr bwMode="auto">
          <a:xfrm>
            <a:off x="5573422"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1" name="Rechteck 270"/>
          <p:cNvSpPr/>
          <p:nvPr/>
        </p:nvSpPr>
        <p:spPr bwMode="auto">
          <a:xfrm>
            <a:off x="5573422"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2" name="Rechteck 271"/>
          <p:cNvSpPr/>
          <p:nvPr/>
        </p:nvSpPr>
        <p:spPr bwMode="auto">
          <a:xfrm>
            <a:off x="5573422"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3" name="Rechteck 272"/>
          <p:cNvSpPr/>
          <p:nvPr/>
        </p:nvSpPr>
        <p:spPr bwMode="auto">
          <a:xfrm>
            <a:off x="5573422"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4" name="Rechteck 273"/>
          <p:cNvSpPr/>
          <p:nvPr/>
        </p:nvSpPr>
        <p:spPr bwMode="auto">
          <a:xfrm>
            <a:off x="5573422"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5" name="Rechteck 274"/>
          <p:cNvSpPr/>
          <p:nvPr/>
        </p:nvSpPr>
        <p:spPr bwMode="auto">
          <a:xfrm>
            <a:off x="5573422"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7" name="Rechteck 276"/>
          <p:cNvSpPr/>
          <p:nvPr/>
        </p:nvSpPr>
        <p:spPr bwMode="auto">
          <a:xfrm>
            <a:off x="5715880"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8" name="Rechteck 277"/>
          <p:cNvSpPr/>
          <p:nvPr/>
        </p:nvSpPr>
        <p:spPr bwMode="auto">
          <a:xfrm>
            <a:off x="5715880"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9" name="Rechteck 278"/>
          <p:cNvSpPr/>
          <p:nvPr/>
        </p:nvSpPr>
        <p:spPr bwMode="auto">
          <a:xfrm>
            <a:off x="5715880"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0" name="Rechteck 279"/>
          <p:cNvSpPr/>
          <p:nvPr/>
        </p:nvSpPr>
        <p:spPr bwMode="auto">
          <a:xfrm>
            <a:off x="5715880"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1" name="Rechteck 280"/>
          <p:cNvSpPr/>
          <p:nvPr/>
        </p:nvSpPr>
        <p:spPr bwMode="auto">
          <a:xfrm>
            <a:off x="5715880"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2" name="Rechteck 281"/>
          <p:cNvSpPr/>
          <p:nvPr/>
        </p:nvSpPr>
        <p:spPr bwMode="auto">
          <a:xfrm>
            <a:off x="5715880"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3" name="Rechteck 282"/>
          <p:cNvSpPr/>
          <p:nvPr/>
        </p:nvSpPr>
        <p:spPr bwMode="auto">
          <a:xfrm>
            <a:off x="5715880"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4" name="Rechteck 283"/>
          <p:cNvSpPr/>
          <p:nvPr/>
        </p:nvSpPr>
        <p:spPr bwMode="auto">
          <a:xfrm>
            <a:off x="5715880"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5" name="Rechteck 284"/>
          <p:cNvSpPr/>
          <p:nvPr/>
        </p:nvSpPr>
        <p:spPr bwMode="auto">
          <a:xfrm>
            <a:off x="5715880"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7" name="Rechteck 286"/>
          <p:cNvSpPr/>
          <p:nvPr/>
        </p:nvSpPr>
        <p:spPr bwMode="auto">
          <a:xfrm>
            <a:off x="5858338"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8" name="Rechteck 287"/>
          <p:cNvSpPr/>
          <p:nvPr/>
        </p:nvSpPr>
        <p:spPr bwMode="auto">
          <a:xfrm>
            <a:off x="5858338"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9" name="Rechteck 288"/>
          <p:cNvSpPr/>
          <p:nvPr/>
        </p:nvSpPr>
        <p:spPr bwMode="auto">
          <a:xfrm>
            <a:off x="5858338"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0" name="Rechteck 289"/>
          <p:cNvSpPr/>
          <p:nvPr/>
        </p:nvSpPr>
        <p:spPr bwMode="auto">
          <a:xfrm>
            <a:off x="5858338"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1" name="Rechteck 290"/>
          <p:cNvSpPr/>
          <p:nvPr/>
        </p:nvSpPr>
        <p:spPr bwMode="auto">
          <a:xfrm>
            <a:off x="5858338"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2" name="Rechteck 291"/>
          <p:cNvSpPr/>
          <p:nvPr/>
        </p:nvSpPr>
        <p:spPr bwMode="auto">
          <a:xfrm>
            <a:off x="5858338"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3" name="Rechteck 292"/>
          <p:cNvSpPr/>
          <p:nvPr/>
        </p:nvSpPr>
        <p:spPr bwMode="auto">
          <a:xfrm>
            <a:off x="5858338"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4" name="Rechteck 293"/>
          <p:cNvSpPr/>
          <p:nvPr/>
        </p:nvSpPr>
        <p:spPr bwMode="auto">
          <a:xfrm>
            <a:off x="5858338"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5" name="Rechteck 294"/>
          <p:cNvSpPr/>
          <p:nvPr/>
        </p:nvSpPr>
        <p:spPr bwMode="auto">
          <a:xfrm>
            <a:off x="5858338"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7" name="Rechteck 296"/>
          <p:cNvSpPr/>
          <p:nvPr/>
        </p:nvSpPr>
        <p:spPr bwMode="auto">
          <a:xfrm>
            <a:off x="5997362"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8" name="Rechteck 297"/>
          <p:cNvSpPr/>
          <p:nvPr/>
        </p:nvSpPr>
        <p:spPr bwMode="auto">
          <a:xfrm>
            <a:off x="5997362"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9" name="Rechteck 298"/>
          <p:cNvSpPr/>
          <p:nvPr/>
        </p:nvSpPr>
        <p:spPr bwMode="auto">
          <a:xfrm>
            <a:off x="5997362"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0" name="Rechteck 299"/>
          <p:cNvSpPr/>
          <p:nvPr/>
        </p:nvSpPr>
        <p:spPr bwMode="auto">
          <a:xfrm>
            <a:off x="5997362"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1" name="Rechteck 300"/>
          <p:cNvSpPr/>
          <p:nvPr/>
        </p:nvSpPr>
        <p:spPr bwMode="auto">
          <a:xfrm>
            <a:off x="5997362"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2" name="Rechteck 301"/>
          <p:cNvSpPr/>
          <p:nvPr/>
        </p:nvSpPr>
        <p:spPr bwMode="auto">
          <a:xfrm>
            <a:off x="5997362"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3" name="Rechteck 302"/>
          <p:cNvSpPr/>
          <p:nvPr/>
        </p:nvSpPr>
        <p:spPr bwMode="auto">
          <a:xfrm>
            <a:off x="5997362"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4" name="Rechteck 303"/>
          <p:cNvSpPr/>
          <p:nvPr/>
        </p:nvSpPr>
        <p:spPr bwMode="auto">
          <a:xfrm>
            <a:off x="5997362"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5" name="Rechteck 304"/>
          <p:cNvSpPr/>
          <p:nvPr/>
        </p:nvSpPr>
        <p:spPr bwMode="auto">
          <a:xfrm>
            <a:off x="5997362"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7" name="Rechteck 306"/>
          <p:cNvSpPr/>
          <p:nvPr/>
        </p:nvSpPr>
        <p:spPr bwMode="auto">
          <a:xfrm>
            <a:off x="6139942"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8" name="Rechteck 307"/>
          <p:cNvSpPr/>
          <p:nvPr/>
        </p:nvSpPr>
        <p:spPr bwMode="auto">
          <a:xfrm>
            <a:off x="6139942"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9" name="Rechteck 308"/>
          <p:cNvSpPr/>
          <p:nvPr/>
        </p:nvSpPr>
        <p:spPr bwMode="auto">
          <a:xfrm>
            <a:off x="6139942"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0" name="Rechteck 309"/>
          <p:cNvSpPr/>
          <p:nvPr/>
        </p:nvSpPr>
        <p:spPr bwMode="auto">
          <a:xfrm>
            <a:off x="6139942"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1" name="Rechteck 310"/>
          <p:cNvSpPr/>
          <p:nvPr/>
        </p:nvSpPr>
        <p:spPr bwMode="auto">
          <a:xfrm>
            <a:off x="6139942"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2" name="Rechteck 311"/>
          <p:cNvSpPr/>
          <p:nvPr/>
        </p:nvSpPr>
        <p:spPr bwMode="auto">
          <a:xfrm>
            <a:off x="6139942"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3" name="Rechteck 312"/>
          <p:cNvSpPr/>
          <p:nvPr/>
        </p:nvSpPr>
        <p:spPr bwMode="auto">
          <a:xfrm>
            <a:off x="6139942"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4" name="Rechteck 313"/>
          <p:cNvSpPr/>
          <p:nvPr/>
        </p:nvSpPr>
        <p:spPr bwMode="auto">
          <a:xfrm>
            <a:off x="6139942"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5" name="Rechteck 314"/>
          <p:cNvSpPr/>
          <p:nvPr/>
        </p:nvSpPr>
        <p:spPr bwMode="auto">
          <a:xfrm>
            <a:off x="6139942"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7" name="Rechteck 316"/>
          <p:cNvSpPr/>
          <p:nvPr/>
        </p:nvSpPr>
        <p:spPr bwMode="auto">
          <a:xfrm>
            <a:off x="6282400"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8" name="Rechteck 317"/>
          <p:cNvSpPr/>
          <p:nvPr/>
        </p:nvSpPr>
        <p:spPr bwMode="auto">
          <a:xfrm>
            <a:off x="6282400"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9" name="Rechteck 318"/>
          <p:cNvSpPr/>
          <p:nvPr/>
        </p:nvSpPr>
        <p:spPr bwMode="auto">
          <a:xfrm>
            <a:off x="6282400"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0" name="Rechteck 319"/>
          <p:cNvSpPr/>
          <p:nvPr/>
        </p:nvSpPr>
        <p:spPr bwMode="auto">
          <a:xfrm>
            <a:off x="6282400"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1" name="Rechteck 320"/>
          <p:cNvSpPr/>
          <p:nvPr/>
        </p:nvSpPr>
        <p:spPr bwMode="auto">
          <a:xfrm>
            <a:off x="6282400"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2" name="Rechteck 321"/>
          <p:cNvSpPr/>
          <p:nvPr/>
        </p:nvSpPr>
        <p:spPr bwMode="auto">
          <a:xfrm>
            <a:off x="6282400"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3" name="Rechteck 322"/>
          <p:cNvSpPr/>
          <p:nvPr/>
        </p:nvSpPr>
        <p:spPr bwMode="auto">
          <a:xfrm>
            <a:off x="6282400"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4" name="Rechteck 323"/>
          <p:cNvSpPr/>
          <p:nvPr/>
        </p:nvSpPr>
        <p:spPr bwMode="auto">
          <a:xfrm>
            <a:off x="6282400"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5" name="Rechteck 324"/>
          <p:cNvSpPr/>
          <p:nvPr/>
        </p:nvSpPr>
        <p:spPr bwMode="auto">
          <a:xfrm>
            <a:off x="6282400"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7" name="Rechteck 326"/>
          <p:cNvSpPr/>
          <p:nvPr/>
        </p:nvSpPr>
        <p:spPr bwMode="auto">
          <a:xfrm>
            <a:off x="6421424"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8" name="Rechteck 327"/>
          <p:cNvSpPr/>
          <p:nvPr/>
        </p:nvSpPr>
        <p:spPr bwMode="auto">
          <a:xfrm>
            <a:off x="6421424"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9" name="Rechteck 328"/>
          <p:cNvSpPr/>
          <p:nvPr/>
        </p:nvSpPr>
        <p:spPr bwMode="auto">
          <a:xfrm>
            <a:off x="6421424"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0" name="Rechteck 329"/>
          <p:cNvSpPr/>
          <p:nvPr/>
        </p:nvSpPr>
        <p:spPr bwMode="auto">
          <a:xfrm>
            <a:off x="6421424"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1" name="Rechteck 330"/>
          <p:cNvSpPr/>
          <p:nvPr/>
        </p:nvSpPr>
        <p:spPr bwMode="auto">
          <a:xfrm>
            <a:off x="6421424"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2" name="Rechteck 331"/>
          <p:cNvSpPr/>
          <p:nvPr/>
        </p:nvSpPr>
        <p:spPr bwMode="auto">
          <a:xfrm>
            <a:off x="6421424"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3" name="Rechteck 332"/>
          <p:cNvSpPr/>
          <p:nvPr/>
        </p:nvSpPr>
        <p:spPr bwMode="auto">
          <a:xfrm>
            <a:off x="6421424"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4" name="Rechteck 333"/>
          <p:cNvSpPr/>
          <p:nvPr/>
        </p:nvSpPr>
        <p:spPr bwMode="auto">
          <a:xfrm>
            <a:off x="6421424"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5" name="Rechteck 334"/>
          <p:cNvSpPr/>
          <p:nvPr/>
        </p:nvSpPr>
        <p:spPr bwMode="auto">
          <a:xfrm>
            <a:off x="6421424"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7" name="Rechteck 336"/>
          <p:cNvSpPr/>
          <p:nvPr/>
        </p:nvSpPr>
        <p:spPr bwMode="auto">
          <a:xfrm>
            <a:off x="6562548"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8" name="Rechteck 337"/>
          <p:cNvSpPr/>
          <p:nvPr/>
        </p:nvSpPr>
        <p:spPr bwMode="auto">
          <a:xfrm>
            <a:off x="6562548"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9" name="Rechteck 338"/>
          <p:cNvSpPr/>
          <p:nvPr/>
        </p:nvSpPr>
        <p:spPr bwMode="auto">
          <a:xfrm>
            <a:off x="6562548"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0" name="Rechteck 339"/>
          <p:cNvSpPr/>
          <p:nvPr/>
        </p:nvSpPr>
        <p:spPr bwMode="auto">
          <a:xfrm>
            <a:off x="6562548"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1" name="Rechteck 340"/>
          <p:cNvSpPr/>
          <p:nvPr/>
        </p:nvSpPr>
        <p:spPr bwMode="auto">
          <a:xfrm>
            <a:off x="6562548"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2" name="Rechteck 341"/>
          <p:cNvSpPr/>
          <p:nvPr/>
        </p:nvSpPr>
        <p:spPr bwMode="auto">
          <a:xfrm>
            <a:off x="6562548"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3" name="Rechteck 342"/>
          <p:cNvSpPr/>
          <p:nvPr/>
        </p:nvSpPr>
        <p:spPr bwMode="auto">
          <a:xfrm>
            <a:off x="6562548"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4" name="Rechteck 343"/>
          <p:cNvSpPr/>
          <p:nvPr/>
        </p:nvSpPr>
        <p:spPr bwMode="auto">
          <a:xfrm>
            <a:off x="6562548"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5" name="Rechteck 344"/>
          <p:cNvSpPr/>
          <p:nvPr/>
        </p:nvSpPr>
        <p:spPr bwMode="auto">
          <a:xfrm>
            <a:off x="6562548"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7" name="Rechteck 346"/>
          <p:cNvSpPr/>
          <p:nvPr/>
        </p:nvSpPr>
        <p:spPr bwMode="auto">
          <a:xfrm>
            <a:off x="6705006"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8" name="Rechteck 347"/>
          <p:cNvSpPr/>
          <p:nvPr/>
        </p:nvSpPr>
        <p:spPr bwMode="auto">
          <a:xfrm>
            <a:off x="6705006"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9" name="Rechteck 348"/>
          <p:cNvSpPr/>
          <p:nvPr/>
        </p:nvSpPr>
        <p:spPr bwMode="auto">
          <a:xfrm>
            <a:off x="6705006"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0" name="Rechteck 349"/>
          <p:cNvSpPr/>
          <p:nvPr/>
        </p:nvSpPr>
        <p:spPr bwMode="auto">
          <a:xfrm>
            <a:off x="6705006"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1" name="Rechteck 350"/>
          <p:cNvSpPr/>
          <p:nvPr/>
        </p:nvSpPr>
        <p:spPr bwMode="auto">
          <a:xfrm>
            <a:off x="6705006"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2" name="Rechteck 351"/>
          <p:cNvSpPr/>
          <p:nvPr/>
        </p:nvSpPr>
        <p:spPr bwMode="auto">
          <a:xfrm>
            <a:off x="6705006"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3" name="Rechteck 352"/>
          <p:cNvSpPr/>
          <p:nvPr/>
        </p:nvSpPr>
        <p:spPr bwMode="auto">
          <a:xfrm>
            <a:off x="6705006"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4" name="Rechteck 353"/>
          <p:cNvSpPr/>
          <p:nvPr/>
        </p:nvSpPr>
        <p:spPr bwMode="auto">
          <a:xfrm>
            <a:off x="6705006"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5" name="Rechteck 354"/>
          <p:cNvSpPr/>
          <p:nvPr/>
        </p:nvSpPr>
        <p:spPr bwMode="auto">
          <a:xfrm>
            <a:off x="6705006"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7" name="Rechteck 356"/>
          <p:cNvSpPr/>
          <p:nvPr/>
        </p:nvSpPr>
        <p:spPr bwMode="auto">
          <a:xfrm>
            <a:off x="6844030"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8" name="Rechteck 357"/>
          <p:cNvSpPr/>
          <p:nvPr/>
        </p:nvSpPr>
        <p:spPr bwMode="auto">
          <a:xfrm>
            <a:off x="6844030"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9" name="Rechteck 358"/>
          <p:cNvSpPr/>
          <p:nvPr/>
        </p:nvSpPr>
        <p:spPr bwMode="auto">
          <a:xfrm>
            <a:off x="6844030"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0" name="Rechteck 359"/>
          <p:cNvSpPr/>
          <p:nvPr/>
        </p:nvSpPr>
        <p:spPr bwMode="auto">
          <a:xfrm>
            <a:off x="6844030"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1" name="Rechteck 360"/>
          <p:cNvSpPr/>
          <p:nvPr/>
        </p:nvSpPr>
        <p:spPr bwMode="auto">
          <a:xfrm>
            <a:off x="6844030"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2" name="Rechteck 361"/>
          <p:cNvSpPr/>
          <p:nvPr/>
        </p:nvSpPr>
        <p:spPr bwMode="auto">
          <a:xfrm>
            <a:off x="6844030"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3" name="Rechteck 362"/>
          <p:cNvSpPr/>
          <p:nvPr/>
        </p:nvSpPr>
        <p:spPr bwMode="auto">
          <a:xfrm>
            <a:off x="6844030"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4" name="Rechteck 363"/>
          <p:cNvSpPr/>
          <p:nvPr/>
        </p:nvSpPr>
        <p:spPr bwMode="auto">
          <a:xfrm>
            <a:off x="6844030"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5" name="Rechteck 364"/>
          <p:cNvSpPr/>
          <p:nvPr/>
        </p:nvSpPr>
        <p:spPr bwMode="auto">
          <a:xfrm>
            <a:off x="6844030"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7" name="Rechteck 366"/>
          <p:cNvSpPr/>
          <p:nvPr/>
        </p:nvSpPr>
        <p:spPr bwMode="auto">
          <a:xfrm>
            <a:off x="6986610"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8" name="Rechteck 367"/>
          <p:cNvSpPr/>
          <p:nvPr/>
        </p:nvSpPr>
        <p:spPr bwMode="auto">
          <a:xfrm>
            <a:off x="6986610"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9" name="Rechteck 368"/>
          <p:cNvSpPr/>
          <p:nvPr/>
        </p:nvSpPr>
        <p:spPr bwMode="auto">
          <a:xfrm>
            <a:off x="6986610"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0" name="Rechteck 369"/>
          <p:cNvSpPr/>
          <p:nvPr/>
        </p:nvSpPr>
        <p:spPr bwMode="auto">
          <a:xfrm>
            <a:off x="6986610"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1" name="Rechteck 370"/>
          <p:cNvSpPr/>
          <p:nvPr/>
        </p:nvSpPr>
        <p:spPr bwMode="auto">
          <a:xfrm>
            <a:off x="6986610"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2" name="Rechteck 371"/>
          <p:cNvSpPr/>
          <p:nvPr/>
        </p:nvSpPr>
        <p:spPr bwMode="auto">
          <a:xfrm>
            <a:off x="6986610"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3" name="Rechteck 372"/>
          <p:cNvSpPr/>
          <p:nvPr/>
        </p:nvSpPr>
        <p:spPr bwMode="auto">
          <a:xfrm>
            <a:off x="6986610"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4" name="Rechteck 373"/>
          <p:cNvSpPr/>
          <p:nvPr/>
        </p:nvSpPr>
        <p:spPr bwMode="auto">
          <a:xfrm>
            <a:off x="6986610"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5" name="Rechteck 374"/>
          <p:cNvSpPr/>
          <p:nvPr/>
        </p:nvSpPr>
        <p:spPr bwMode="auto">
          <a:xfrm>
            <a:off x="6986610"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7" name="Rechteck 376"/>
          <p:cNvSpPr/>
          <p:nvPr/>
        </p:nvSpPr>
        <p:spPr bwMode="auto">
          <a:xfrm>
            <a:off x="7129068"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8" name="Rechteck 377"/>
          <p:cNvSpPr/>
          <p:nvPr/>
        </p:nvSpPr>
        <p:spPr bwMode="auto">
          <a:xfrm>
            <a:off x="7129068"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9" name="Rechteck 378"/>
          <p:cNvSpPr/>
          <p:nvPr/>
        </p:nvSpPr>
        <p:spPr bwMode="auto">
          <a:xfrm>
            <a:off x="7129068"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0" name="Rechteck 379"/>
          <p:cNvSpPr/>
          <p:nvPr/>
        </p:nvSpPr>
        <p:spPr bwMode="auto">
          <a:xfrm>
            <a:off x="7129068"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1" name="Rechteck 380"/>
          <p:cNvSpPr/>
          <p:nvPr/>
        </p:nvSpPr>
        <p:spPr bwMode="auto">
          <a:xfrm>
            <a:off x="7129068"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2" name="Rechteck 381"/>
          <p:cNvSpPr/>
          <p:nvPr/>
        </p:nvSpPr>
        <p:spPr bwMode="auto">
          <a:xfrm>
            <a:off x="7129068"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3" name="Rechteck 382"/>
          <p:cNvSpPr/>
          <p:nvPr/>
        </p:nvSpPr>
        <p:spPr bwMode="auto">
          <a:xfrm>
            <a:off x="7129068"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4" name="Rechteck 383"/>
          <p:cNvSpPr/>
          <p:nvPr/>
        </p:nvSpPr>
        <p:spPr bwMode="auto">
          <a:xfrm>
            <a:off x="7129068"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5" name="Rechteck 384"/>
          <p:cNvSpPr/>
          <p:nvPr/>
        </p:nvSpPr>
        <p:spPr bwMode="auto">
          <a:xfrm>
            <a:off x="7129068"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7" name="Rechteck 386"/>
          <p:cNvSpPr/>
          <p:nvPr/>
        </p:nvSpPr>
        <p:spPr bwMode="auto">
          <a:xfrm>
            <a:off x="7268092"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8" name="Rechteck 387"/>
          <p:cNvSpPr/>
          <p:nvPr/>
        </p:nvSpPr>
        <p:spPr bwMode="auto">
          <a:xfrm>
            <a:off x="7268092"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9" name="Rechteck 388"/>
          <p:cNvSpPr/>
          <p:nvPr/>
        </p:nvSpPr>
        <p:spPr bwMode="auto">
          <a:xfrm>
            <a:off x="7268092"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0" name="Rechteck 389"/>
          <p:cNvSpPr/>
          <p:nvPr/>
        </p:nvSpPr>
        <p:spPr bwMode="auto">
          <a:xfrm>
            <a:off x="7268092"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1" name="Rechteck 390"/>
          <p:cNvSpPr/>
          <p:nvPr/>
        </p:nvSpPr>
        <p:spPr bwMode="auto">
          <a:xfrm>
            <a:off x="7268092"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2" name="Rechteck 391"/>
          <p:cNvSpPr/>
          <p:nvPr/>
        </p:nvSpPr>
        <p:spPr bwMode="auto">
          <a:xfrm>
            <a:off x="7268092"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3" name="Rechteck 392"/>
          <p:cNvSpPr/>
          <p:nvPr/>
        </p:nvSpPr>
        <p:spPr bwMode="auto">
          <a:xfrm>
            <a:off x="7268092"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4" name="Rechteck 393"/>
          <p:cNvSpPr/>
          <p:nvPr/>
        </p:nvSpPr>
        <p:spPr bwMode="auto">
          <a:xfrm>
            <a:off x="7268092"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5" name="Rechteck 394"/>
          <p:cNvSpPr/>
          <p:nvPr/>
        </p:nvSpPr>
        <p:spPr bwMode="auto">
          <a:xfrm>
            <a:off x="7268092"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7" name="Rechteck 396"/>
          <p:cNvSpPr/>
          <p:nvPr/>
        </p:nvSpPr>
        <p:spPr bwMode="auto">
          <a:xfrm>
            <a:off x="7410550"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8" name="Rechteck 397"/>
          <p:cNvSpPr/>
          <p:nvPr/>
        </p:nvSpPr>
        <p:spPr bwMode="auto">
          <a:xfrm>
            <a:off x="7410550"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9" name="Rechteck 398"/>
          <p:cNvSpPr/>
          <p:nvPr/>
        </p:nvSpPr>
        <p:spPr bwMode="auto">
          <a:xfrm>
            <a:off x="7410550"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0" name="Rechteck 399"/>
          <p:cNvSpPr/>
          <p:nvPr/>
        </p:nvSpPr>
        <p:spPr bwMode="auto">
          <a:xfrm>
            <a:off x="7410550"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1" name="Rechteck 400"/>
          <p:cNvSpPr/>
          <p:nvPr/>
        </p:nvSpPr>
        <p:spPr bwMode="auto">
          <a:xfrm>
            <a:off x="7410550"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2" name="Rechteck 401"/>
          <p:cNvSpPr/>
          <p:nvPr/>
        </p:nvSpPr>
        <p:spPr bwMode="auto">
          <a:xfrm>
            <a:off x="7410550"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3" name="Rechteck 402"/>
          <p:cNvSpPr/>
          <p:nvPr/>
        </p:nvSpPr>
        <p:spPr bwMode="auto">
          <a:xfrm>
            <a:off x="7410550"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4" name="Rechteck 403"/>
          <p:cNvSpPr/>
          <p:nvPr/>
        </p:nvSpPr>
        <p:spPr bwMode="auto">
          <a:xfrm>
            <a:off x="7410550"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5" name="Rechteck 404"/>
          <p:cNvSpPr/>
          <p:nvPr/>
        </p:nvSpPr>
        <p:spPr bwMode="auto">
          <a:xfrm>
            <a:off x="7410550"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7" name="Rechteck 406"/>
          <p:cNvSpPr/>
          <p:nvPr/>
        </p:nvSpPr>
        <p:spPr bwMode="auto">
          <a:xfrm>
            <a:off x="7553008" y="51187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8" name="Rechteck 407"/>
          <p:cNvSpPr/>
          <p:nvPr/>
        </p:nvSpPr>
        <p:spPr bwMode="auto">
          <a:xfrm>
            <a:off x="7553008" y="47587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9" name="Rechteck 408"/>
          <p:cNvSpPr/>
          <p:nvPr/>
        </p:nvSpPr>
        <p:spPr bwMode="auto">
          <a:xfrm>
            <a:off x="7553008" y="43986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0" name="Rechteck 409"/>
          <p:cNvSpPr/>
          <p:nvPr/>
        </p:nvSpPr>
        <p:spPr bwMode="auto">
          <a:xfrm>
            <a:off x="7553008" y="403865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1" name="Rechteck 410"/>
          <p:cNvSpPr/>
          <p:nvPr/>
        </p:nvSpPr>
        <p:spPr bwMode="auto">
          <a:xfrm>
            <a:off x="7553008" y="367861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2" name="Rechteck 411"/>
          <p:cNvSpPr/>
          <p:nvPr/>
        </p:nvSpPr>
        <p:spPr bwMode="auto">
          <a:xfrm>
            <a:off x="7553008" y="33185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3" name="Rechteck 412"/>
          <p:cNvSpPr/>
          <p:nvPr/>
        </p:nvSpPr>
        <p:spPr bwMode="auto">
          <a:xfrm>
            <a:off x="7553008" y="29585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4" name="Rechteck 413"/>
          <p:cNvSpPr/>
          <p:nvPr/>
        </p:nvSpPr>
        <p:spPr bwMode="auto">
          <a:xfrm>
            <a:off x="7553008" y="25984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5" name="Rechteck 414"/>
          <p:cNvSpPr/>
          <p:nvPr/>
        </p:nvSpPr>
        <p:spPr bwMode="auto">
          <a:xfrm>
            <a:off x="7553008" y="2242998"/>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7" name="Rechteck 416"/>
          <p:cNvSpPr/>
          <p:nvPr/>
        </p:nvSpPr>
        <p:spPr bwMode="auto">
          <a:xfrm>
            <a:off x="7692032" y="51187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8" name="Rechteck 417"/>
          <p:cNvSpPr/>
          <p:nvPr/>
        </p:nvSpPr>
        <p:spPr bwMode="auto">
          <a:xfrm>
            <a:off x="7692032" y="47587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9" name="Rechteck 418"/>
          <p:cNvSpPr/>
          <p:nvPr/>
        </p:nvSpPr>
        <p:spPr bwMode="auto">
          <a:xfrm>
            <a:off x="7692032" y="43986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0" name="Rechteck 419"/>
          <p:cNvSpPr/>
          <p:nvPr/>
        </p:nvSpPr>
        <p:spPr bwMode="auto">
          <a:xfrm>
            <a:off x="7692032" y="403865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1" name="Rechteck 420"/>
          <p:cNvSpPr/>
          <p:nvPr/>
        </p:nvSpPr>
        <p:spPr bwMode="auto">
          <a:xfrm>
            <a:off x="7692032" y="367861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2" name="Rechteck 421"/>
          <p:cNvSpPr/>
          <p:nvPr/>
        </p:nvSpPr>
        <p:spPr bwMode="auto">
          <a:xfrm>
            <a:off x="7692032" y="33185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3" name="Rechteck 422"/>
          <p:cNvSpPr/>
          <p:nvPr/>
        </p:nvSpPr>
        <p:spPr bwMode="auto">
          <a:xfrm>
            <a:off x="7692032" y="29585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4" name="Rechteck 423"/>
          <p:cNvSpPr/>
          <p:nvPr/>
        </p:nvSpPr>
        <p:spPr bwMode="auto">
          <a:xfrm>
            <a:off x="7692032" y="25984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5" name="Rechteck 424"/>
          <p:cNvSpPr/>
          <p:nvPr/>
        </p:nvSpPr>
        <p:spPr bwMode="auto">
          <a:xfrm>
            <a:off x="7692032" y="2242998"/>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7" name="Rechteck 426"/>
          <p:cNvSpPr/>
          <p:nvPr/>
        </p:nvSpPr>
        <p:spPr bwMode="auto">
          <a:xfrm>
            <a:off x="7834612"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8" name="Rechteck 427"/>
          <p:cNvSpPr/>
          <p:nvPr/>
        </p:nvSpPr>
        <p:spPr bwMode="auto">
          <a:xfrm>
            <a:off x="7834612"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9" name="Rechteck 428"/>
          <p:cNvSpPr/>
          <p:nvPr/>
        </p:nvSpPr>
        <p:spPr bwMode="auto">
          <a:xfrm>
            <a:off x="7834612"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0" name="Rechteck 429"/>
          <p:cNvSpPr/>
          <p:nvPr/>
        </p:nvSpPr>
        <p:spPr bwMode="auto">
          <a:xfrm>
            <a:off x="7834612"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1" name="Rechteck 430"/>
          <p:cNvSpPr/>
          <p:nvPr/>
        </p:nvSpPr>
        <p:spPr bwMode="auto">
          <a:xfrm>
            <a:off x="7834612"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2" name="Rechteck 431"/>
          <p:cNvSpPr/>
          <p:nvPr/>
        </p:nvSpPr>
        <p:spPr bwMode="auto">
          <a:xfrm>
            <a:off x="7834612"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3" name="Rechteck 432"/>
          <p:cNvSpPr/>
          <p:nvPr/>
        </p:nvSpPr>
        <p:spPr bwMode="auto">
          <a:xfrm>
            <a:off x="7834612"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4" name="Rechteck 433"/>
          <p:cNvSpPr/>
          <p:nvPr/>
        </p:nvSpPr>
        <p:spPr bwMode="auto">
          <a:xfrm>
            <a:off x="7834612"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5" name="Rechteck 434"/>
          <p:cNvSpPr/>
          <p:nvPr/>
        </p:nvSpPr>
        <p:spPr bwMode="auto">
          <a:xfrm>
            <a:off x="7834612"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7" name="Rechteck 436"/>
          <p:cNvSpPr/>
          <p:nvPr/>
        </p:nvSpPr>
        <p:spPr bwMode="auto">
          <a:xfrm>
            <a:off x="7977070" y="51187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8" name="Rechteck 437"/>
          <p:cNvSpPr/>
          <p:nvPr/>
        </p:nvSpPr>
        <p:spPr bwMode="auto">
          <a:xfrm>
            <a:off x="7977070" y="47587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9" name="Rechteck 438"/>
          <p:cNvSpPr/>
          <p:nvPr/>
        </p:nvSpPr>
        <p:spPr bwMode="auto">
          <a:xfrm>
            <a:off x="7977070" y="43986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0" name="Rechteck 439"/>
          <p:cNvSpPr/>
          <p:nvPr/>
        </p:nvSpPr>
        <p:spPr bwMode="auto">
          <a:xfrm>
            <a:off x="7977070" y="403865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1" name="Rechteck 440"/>
          <p:cNvSpPr/>
          <p:nvPr/>
        </p:nvSpPr>
        <p:spPr bwMode="auto">
          <a:xfrm>
            <a:off x="7977070" y="367861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2" name="Rechteck 441"/>
          <p:cNvSpPr/>
          <p:nvPr/>
        </p:nvSpPr>
        <p:spPr bwMode="auto">
          <a:xfrm>
            <a:off x="7977070" y="33185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3" name="Rechteck 442"/>
          <p:cNvSpPr/>
          <p:nvPr/>
        </p:nvSpPr>
        <p:spPr bwMode="auto">
          <a:xfrm>
            <a:off x="7977070" y="29585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4" name="Rechteck 443"/>
          <p:cNvSpPr/>
          <p:nvPr/>
        </p:nvSpPr>
        <p:spPr bwMode="auto">
          <a:xfrm>
            <a:off x="7977070" y="25984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5" name="Rechteck 444"/>
          <p:cNvSpPr/>
          <p:nvPr/>
        </p:nvSpPr>
        <p:spPr bwMode="auto">
          <a:xfrm>
            <a:off x="7977070" y="2242998"/>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7" name="Rechteck 446"/>
          <p:cNvSpPr/>
          <p:nvPr/>
        </p:nvSpPr>
        <p:spPr bwMode="auto">
          <a:xfrm>
            <a:off x="8116094" y="51187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8" name="Rechteck 447"/>
          <p:cNvSpPr/>
          <p:nvPr/>
        </p:nvSpPr>
        <p:spPr bwMode="auto">
          <a:xfrm>
            <a:off x="8116094" y="47587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9" name="Rechteck 448"/>
          <p:cNvSpPr/>
          <p:nvPr/>
        </p:nvSpPr>
        <p:spPr bwMode="auto">
          <a:xfrm>
            <a:off x="8116094" y="43986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0" name="Rechteck 449"/>
          <p:cNvSpPr/>
          <p:nvPr/>
        </p:nvSpPr>
        <p:spPr bwMode="auto">
          <a:xfrm>
            <a:off x="8116094" y="403865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1" name="Rechteck 450"/>
          <p:cNvSpPr/>
          <p:nvPr/>
        </p:nvSpPr>
        <p:spPr bwMode="auto">
          <a:xfrm>
            <a:off x="8116094" y="367861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2" name="Rechteck 451"/>
          <p:cNvSpPr/>
          <p:nvPr/>
        </p:nvSpPr>
        <p:spPr bwMode="auto">
          <a:xfrm>
            <a:off x="8116094" y="33185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3" name="Rechteck 452"/>
          <p:cNvSpPr/>
          <p:nvPr/>
        </p:nvSpPr>
        <p:spPr bwMode="auto">
          <a:xfrm>
            <a:off x="8116094" y="29585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4" name="Rechteck 453"/>
          <p:cNvSpPr/>
          <p:nvPr/>
        </p:nvSpPr>
        <p:spPr bwMode="auto">
          <a:xfrm>
            <a:off x="8116094" y="25984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5" name="Rechteck 454"/>
          <p:cNvSpPr/>
          <p:nvPr/>
        </p:nvSpPr>
        <p:spPr bwMode="auto">
          <a:xfrm>
            <a:off x="8116094" y="2242998"/>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6" name="Rechteck 455"/>
          <p:cNvSpPr/>
          <p:nvPr/>
        </p:nvSpPr>
        <p:spPr bwMode="auto">
          <a:xfrm>
            <a:off x="8257164" y="2033124"/>
            <a:ext cx="288032" cy="3456384"/>
          </a:xfrm>
          <a:prstGeom prst="rect">
            <a:avLst/>
          </a:prstGeom>
          <a:gradFill flip="none" rotWithShape="1">
            <a:gsLst>
              <a:gs pos="86000">
                <a:srgbClr val="808080"/>
              </a:gs>
              <a:gs pos="0">
                <a:schemeClr val="accent3"/>
              </a:gs>
              <a:gs pos="12000">
                <a:schemeClr val="accent3"/>
              </a:gs>
              <a:gs pos="100000">
                <a:srgbClr val="808080"/>
              </a:gs>
            </a:gsLst>
            <a:lin ang="108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9" name="Textfeld 8"/>
          <p:cNvSpPr txBox="1"/>
          <p:nvPr/>
        </p:nvSpPr>
        <p:spPr>
          <a:xfrm>
            <a:off x="4107579" y="1898876"/>
            <a:ext cx="659155" cy="369332"/>
          </a:xfrm>
          <a:prstGeom prst="rect">
            <a:avLst/>
          </a:prstGeom>
          <a:noFill/>
        </p:spPr>
        <p:txBody>
          <a:bodyPr wrap="none" rtlCol="0">
            <a:spAutoFit/>
          </a:bodyPr>
          <a:lstStyle/>
          <a:p>
            <a:r>
              <a:rPr lang="en-US" sz="1800" smtClean="0">
                <a:solidFill>
                  <a:schemeClr val="tx1"/>
                </a:solidFill>
                <a:latin typeface="Arial" panose="020B0604020202020204" pitchFamily="34" charset="0"/>
                <a:cs typeface="Arial" panose="020B0604020202020204" pitchFamily="34" charset="0"/>
              </a:rPr>
              <a:t>CAP</a:t>
            </a:r>
            <a:endParaRPr lang="en-US" sz="1800">
              <a:solidFill>
                <a:schemeClr val="tx1"/>
              </a:solidFill>
              <a:latin typeface="Arial" panose="020B0604020202020204" pitchFamily="34" charset="0"/>
              <a:cs typeface="Arial" panose="020B0604020202020204" pitchFamily="34" charset="0"/>
            </a:endParaRPr>
          </a:p>
        </p:txBody>
      </p:sp>
      <p:sp>
        <p:nvSpPr>
          <p:cNvPr id="520" name="Textfeld 519"/>
          <p:cNvSpPr txBox="1"/>
          <p:nvPr/>
        </p:nvSpPr>
        <p:spPr>
          <a:xfrm>
            <a:off x="6397427" y="1903558"/>
            <a:ext cx="646331" cy="369332"/>
          </a:xfrm>
          <a:prstGeom prst="rect">
            <a:avLst/>
          </a:prstGeom>
          <a:noFill/>
        </p:spPr>
        <p:txBody>
          <a:bodyPr wrap="none" rtlCol="0">
            <a:spAutoFit/>
          </a:bodyPr>
          <a:lstStyle/>
          <a:p>
            <a:r>
              <a:rPr lang="en-US" sz="1800" smtClean="0">
                <a:solidFill>
                  <a:schemeClr val="tx1"/>
                </a:solidFill>
                <a:latin typeface="Arial" panose="020B0604020202020204" pitchFamily="34" charset="0"/>
                <a:cs typeface="Arial" panose="020B0604020202020204" pitchFamily="34" charset="0"/>
              </a:rPr>
              <a:t>CFP</a:t>
            </a:r>
            <a:endParaRPr lang="en-US" sz="1800">
              <a:solidFill>
                <a:schemeClr val="tx1"/>
              </a:solidFill>
              <a:latin typeface="Arial" panose="020B0604020202020204" pitchFamily="34" charset="0"/>
              <a:cs typeface="Arial" panose="020B0604020202020204" pitchFamily="34" charset="0"/>
            </a:endParaRPr>
          </a:p>
        </p:txBody>
      </p:sp>
      <p:sp>
        <p:nvSpPr>
          <p:cNvPr id="521" name="Textfeld 520"/>
          <p:cNvSpPr txBox="1"/>
          <p:nvPr/>
        </p:nvSpPr>
        <p:spPr>
          <a:xfrm>
            <a:off x="3411631" y="1683622"/>
            <a:ext cx="966931"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Beacon</a:t>
            </a:r>
            <a:endParaRPr lang="en-US" sz="1800" dirty="0">
              <a:solidFill>
                <a:schemeClr val="tx1"/>
              </a:solidFill>
              <a:latin typeface="Arial" panose="020B0604020202020204" pitchFamily="34" charset="0"/>
              <a:cs typeface="Arial" panose="020B0604020202020204" pitchFamily="34" charset="0"/>
            </a:endParaRPr>
          </a:p>
        </p:txBody>
      </p:sp>
      <p:cxnSp>
        <p:nvCxnSpPr>
          <p:cNvPr id="11" name="Gerade Verbindung mit Pfeil 10"/>
          <p:cNvCxnSpPr/>
          <p:nvPr/>
        </p:nvCxnSpPr>
        <p:spPr bwMode="auto">
          <a:xfrm flipV="1">
            <a:off x="4801981" y="5409220"/>
            <a:ext cx="0" cy="2160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2" name="Gerade Verbindung mit Pfeil 521"/>
          <p:cNvCxnSpPr/>
          <p:nvPr/>
        </p:nvCxnSpPr>
        <p:spPr bwMode="auto">
          <a:xfrm flipV="1">
            <a:off x="4975018" y="5409220"/>
            <a:ext cx="0" cy="2160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 name="Textfeld 11"/>
          <p:cNvSpPr txBox="1"/>
          <p:nvPr/>
        </p:nvSpPr>
        <p:spPr>
          <a:xfrm>
            <a:off x="3887924" y="5553236"/>
            <a:ext cx="2289345" cy="307777"/>
          </a:xfrm>
          <a:prstGeom prst="rect">
            <a:avLst/>
          </a:prstGeom>
          <a:noFill/>
        </p:spPr>
        <p:txBody>
          <a:bodyPr wrap="none" rtlCol="0">
            <a:spAutoFit/>
          </a:bodyPr>
          <a:lstStyle/>
          <a:p>
            <a:r>
              <a:rPr lang="en-US" sz="1400" dirty="0" smtClean="0">
                <a:solidFill>
                  <a:schemeClr val="tx1"/>
                </a:solidFill>
                <a:latin typeface="Arial" panose="020B0604020202020204" pitchFamily="34" charset="0"/>
                <a:cs typeface="Arial" panose="020B0604020202020204" pitchFamily="34" charset="0"/>
              </a:rPr>
              <a:t>“Superframe slots” = </a:t>
            </a:r>
            <a:r>
              <a:rPr lang="en-US" sz="1400" dirty="0" smtClean="0">
                <a:solidFill>
                  <a:srgbClr val="FF0000"/>
                </a:solidFill>
                <a:latin typeface="Arial" panose="020B0604020202020204" pitchFamily="34" charset="0"/>
                <a:cs typeface="Arial" panose="020B0604020202020204" pitchFamily="34" charset="0"/>
              </a:rPr>
              <a:t>TIME</a:t>
            </a:r>
            <a:endParaRPr lang="en-US" sz="1400" dirty="0">
              <a:solidFill>
                <a:srgbClr val="FF0000"/>
              </a:solidFill>
              <a:latin typeface="Arial" panose="020B0604020202020204" pitchFamily="34" charset="0"/>
              <a:cs typeface="Arial" panose="020B0604020202020204" pitchFamily="34" charset="0"/>
            </a:endParaRPr>
          </a:p>
        </p:txBody>
      </p:sp>
      <p:cxnSp>
        <p:nvCxnSpPr>
          <p:cNvPr id="14" name="Gerade Verbindung mit Pfeil 13"/>
          <p:cNvCxnSpPr/>
          <p:nvPr/>
        </p:nvCxnSpPr>
        <p:spPr bwMode="auto">
          <a:xfrm flipH="1">
            <a:off x="8247975" y="2423018"/>
            <a:ext cx="2880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3" name="Gerade Verbindung mit Pfeil 522"/>
          <p:cNvCxnSpPr/>
          <p:nvPr/>
        </p:nvCxnSpPr>
        <p:spPr bwMode="auto">
          <a:xfrm flipH="1">
            <a:off x="8260110" y="2778519"/>
            <a:ext cx="27589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24" name="Textfeld 523"/>
          <p:cNvSpPr txBox="1"/>
          <p:nvPr/>
        </p:nvSpPr>
        <p:spPr>
          <a:xfrm>
            <a:off x="8434442" y="2336889"/>
            <a:ext cx="782074" cy="1169551"/>
          </a:xfrm>
          <a:prstGeom prst="rect">
            <a:avLst/>
          </a:prstGeom>
          <a:noFill/>
        </p:spPr>
        <p:txBody>
          <a:bodyPr wrap="none" rtlCol="0">
            <a:spAutoFit/>
          </a:bodyPr>
          <a:lstStyle/>
          <a:p>
            <a:r>
              <a:rPr lang="en-US" sz="1400" dirty="0" smtClean="0">
                <a:solidFill>
                  <a:schemeClr val="tx1"/>
                </a:solidFill>
                <a:latin typeface="Arial" panose="020B0604020202020204" pitchFamily="34" charset="0"/>
                <a:cs typeface="Arial" panose="020B0604020202020204" pitchFamily="34" charset="0"/>
              </a:rPr>
              <a:t> “OFE</a:t>
            </a:r>
            <a:br>
              <a:rPr lang="en-US" sz="1400" dirty="0" smtClean="0">
                <a:solidFill>
                  <a:schemeClr val="tx1"/>
                </a:solidFill>
                <a:latin typeface="Arial" panose="020B0604020202020204" pitchFamily="34" charset="0"/>
                <a:cs typeface="Arial" panose="020B0604020202020204" pitchFamily="34" charset="0"/>
              </a:rPr>
            </a:br>
            <a:r>
              <a:rPr lang="en-US" sz="1400" dirty="0" smtClean="0">
                <a:solidFill>
                  <a:schemeClr val="tx1"/>
                </a:solidFill>
                <a:latin typeface="Arial" panose="020B0604020202020204" pitchFamily="34" charset="0"/>
                <a:cs typeface="Arial" panose="020B0604020202020204" pitchFamily="34" charset="0"/>
              </a:rPr>
              <a:t> slots“</a:t>
            </a:r>
          </a:p>
          <a:p>
            <a:r>
              <a:rPr lang="en-US" sz="1400" dirty="0" smtClean="0">
                <a:solidFill>
                  <a:schemeClr val="tx1"/>
                </a:solidFill>
                <a:latin typeface="Arial" panose="020B0604020202020204" pitchFamily="34" charset="0"/>
                <a:cs typeface="Arial" panose="020B0604020202020204" pitchFamily="34" charset="0"/>
                <a:sym typeface="Wingdings" panose="05000000000000000000" pitchFamily="2" charset="2"/>
              </a:rPr>
              <a:t> =</a:t>
            </a:r>
          </a:p>
          <a:p>
            <a:r>
              <a:rPr lang="en-US" sz="1400" dirty="0" smtClean="0">
                <a:solidFill>
                  <a:srgbClr val="FF0000"/>
                </a:solidFill>
                <a:latin typeface="Arial" panose="020B0604020202020204" pitchFamily="34" charset="0"/>
                <a:cs typeface="Arial" panose="020B0604020202020204" pitchFamily="34" charset="0"/>
                <a:sym typeface="Wingdings" panose="05000000000000000000" pitchFamily="2" charset="2"/>
              </a:rPr>
              <a:t>SPACE</a:t>
            </a:r>
            <a:endParaRPr lang="en-US" sz="1400" dirty="0" smtClean="0">
              <a:solidFill>
                <a:srgbClr val="FF0000"/>
              </a:solidFill>
              <a:latin typeface="Arial" panose="020B0604020202020204" pitchFamily="34" charset="0"/>
              <a:cs typeface="Arial" panose="020B0604020202020204" pitchFamily="34" charset="0"/>
            </a:endParaRPr>
          </a:p>
          <a:p>
            <a:endParaRPr lang="en-US" sz="1400" dirty="0">
              <a:solidFill>
                <a:schemeClr val="tx1"/>
              </a:solidFill>
              <a:latin typeface="Arial" panose="020B0604020202020204" pitchFamily="34" charset="0"/>
              <a:cs typeface="Arial" panose="020B0604020202020204" pitchFamily="34" charset="0"/>
            </a:endParaRPr>
          </a:p>
        </p:txBody>
      </p:sp>
      <p:sp>
        <p:nvSpPr>
          <p:cNvPr id="7" name="Rechteck 6"/>
          <p:cNvSpPr/>
          <p:nvPr/>
        </p:nvSpPr>
        <p:spPr bwMode="auto">
          <a:xfrm>
            <a:off x="4878945" y="2250844"/>
            <a:ext cx="3361409" cy="1073082"/>
          </a:xfrm>
          <a:prstGeom prst="rect">
            <a:avLst/>
          </a:prstGeom>
          <a:solidFill>
            <a:schemeClr val="bg1">
              <a:alpha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solidFill>
                  <a:schemeClr val="tx1"/>
                </a:solidFill>
                <a:latin typeface="Arial" panose="020B0604020202020204" pitchFamily="34" charset="0"/>
                <a:cs typeface="Arial" panose="020B0604020202020204" pitchFamily="34" charset="0"/>
              </a:rPr>
              <a:t>Receive A</a:t>
            </a:r>
          </a:p>
        </p:txBody>
      </p:sp>
      <p:sp>
        <p:nvSpPr>
          <p:cNvPr id="241" name="Rechteck 240"/>
          <p:cNvSpPr/>
          <p:nvPr/>
        </p:nvSpPr>
        <p:spPr bwMode="auto">
          <a:xfrm>
            <a:off x="4878940" y="4049019"/>
            <a:ext cx="1838201" cy="714605"/>
          </a:xfrm>
          <a:prstGeom prst="rect">
            <a:avLst/>
          </a:prstGeom>
          <a:solidFill>
            <a:schemeClr val="bg1">
              <a:alpha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solidFill>
                  <a:schemeClr val="tx1"/>
                </a:solidFill>
                <a:latin typeface="Arial" panose="020B0604020202020204" pitchFamily="34" charset="0"/>
                <a:cs typeface="Arial" panose="020B0604020202020204" pitchFamily="34" charset="0"/>
              </a:rPr>
              <a:t>Receive C </a:t>
            </a:r>
          </a:p>
        </p:txBody>
      </p:sp>
      <p:sp>
        <p:nvSpPr>
          <p:cNvPr id="242" name="Rechteck 241"/>
          <p:cNvSpPr/>
          <p:nvPr/>
        </p:nvSpPr>
        <p:spPr bwMode="auto">
          <a:xfrm>
            <a:off x="6717141" y="4409743"/>
            <a:ext cx="1546040" cy="1073082"/>
          </a:xfrm>
          <a:prstGeom prst="rect">
            <a:avLst/>
          </a:prstGeom>
          <a:solidFill>
            <a:schemeClr val="bg1">
              <a:alpha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solidFill>
                  <a:schemeClr val="tx1"/>
                </a:solidFill>
                <a:latin typeface="Arial" panose="020B0604020202020204" pitchFamily="34" charset="0"/>
                <a:cs typeface="Arial" panose="020B0604020202020204" pitchFamily="34" charset="0"/>
              </a:rPr>
              <a:t>Receive</a:t>
            </a:r>
            <a:r>
              <a:rPr lang="en-US" sz="1800" dirty="0" smtClean="0">
                <a:solidFill>
                  <a:schemeClr val="tx1"/>
                </a:solidFill>
                <a:latin typeface="Arial" panose="020B0604020202020204" pitchFamily="34" charset="0"/>
                <a:cs typeface="Arial" panose="020B0604020202020204" pitchFamily="34" charset="0"/>
              </a:rPr>
              <a:t> D</a:t>
            </a:r>
            <a:endParaRPr lang="en-US" sz="1800" dirty="0">
              <a:solidFill>
                <a:schemeClr val="tx1"/>
              </a:solidFill>
              <a:latin typeface="Arial" panose="020B0604020202020204" pitchFamily="34" charset="0"/>
              <a:cs typeface="Arial" panose="020B0604020202020204" pitchFamily="34" charset="0"/>
            </a:endParaRPr>
          </a:p>
        </p:txBody>
      </p:sp>
      <p:sp>
        <p:nvSpPr>
          <p:cNvPr id="243" name="Rechteck 242"/>
          <p:cNvSpPr/>
          <p:nvPr/>
        </p:nvSpPr>
        <p:spPr bwMode="auto">
          <a:xfrm>
            <a:off x="4878945" y="3680892"/>
            <a:ext cx="3365925" cy="366538"/>
          </a:xfrm>
          <a:prstGeom prst="rect">
            <a:avLst/>
          </a:prstGeom>
          <a:solidFill>
            <a:schemeClr val="bg1">
              <a:alpha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solidFill>
                  <a:schemeClr val="tx1"/>
                </a:solidFill>
                <a:latin typeface="Arial" panose="020B0604020202020204" pitchFamily="34" charset="0"/>
                <a:cs typeface="Arial" panose="020B0604020202020204" pitchFamily="34" charset="0"/>
              </a:rPr>
              <a:t>Receive B</a:t>
            </a:r>
          </a:p>
        </p:txBody>
      </p:sp>
      <p:sp>
        <p:nvSpPr>
          <p:cNvPr id="10" name="Textfeld 9"/>
          <p:cNvSpPr txBox="1"/>
          <p:nvPr/>
        </p:nvSpPr>
        <p:spPr>
          <a:xfrm>
            <a:off x="3917111" y="5877272"/>
            <a:ext cx="4966424" cy="584775"/>
          </a:xfrm>
          <a:prstGeom prst="rect">
            <a:avLst/>
          </a:prstGeom>
          <a:noFill/>
        </p:spPr>
        <p:txBody>
          <a:bodyPr wrap="none" rtlCol="0">
            <a:spAutoFit/>
          </a:bodyPr>
          <a:lstStyle/>
          <a:p>
            <a:pPr algn="ctr"/>
            <a:r>
              <a:rPr lang="en-US" sz="1600" i="1" dirty="0" smtClean="0">
                <a:solidFill>
                  <a:schemeClr val="tx1"/>
                </a:solidFill>
              </a:rPr>
              <a:t>Concept of superframe structure. </a:t>
            </a:r>
            <a:r>
              <a:rPr lang="en-US" sz="1600" i="1" u="sng" dirty="0">
                <a:solidFill>
                  <a:schemeClr val="tx1"/>
                </a:solidFill>
              </a:rPr>
              <a:t>Only receive </a:t>
            </a:r>
            <a:r>
              <a:rPr lang="en-US" sz="1600" i="1" u="sng" dirty="0" smtClean="0">
                <a:solidFill>
                  <a:schemeClr val="tx1"/>
                </a:solidFill>
              </a:rPr>
              <a:t>(downlink)</a:t>
            </a:r>
          </a:p>
          <a:p>
            <a:pPr algn="ctr"/>
            <a:r>
              <a:rPr lang="en-US" sz="1600" i="1" u="sng" dirty="0" smtClean="0">
                <a:solidFill>
                  <a:schemeClr val="tx1"/>
                </a:solidFill>
              </a:rPr>
              <a:t>direction</a:t>
            </a:r>
            <a:r>
              <a:rPr lang="en-US" sz="1600" i="1" dirty="0" smtClean="0">
                <a:solidFill>
                  <a:schemeClr val="tx1"/>
                </a:solidFill>
              </a:rPr>
              <a:t> is </a:t>
            </a:r>
            <a:r>
              <a:rPr lang="en-US" sz="1600" i="1" dirty="0">
                <a:solidFill>
                  <a:schemeClr val="tx1"/>
                </a:solidFill>
              </a:rPr>
              <a:t>considered for </a:t>
            </a:r>
            <a:r>
              <a:rPr lang="en-US" sz="1600" b="1" i="1" dirty="0">
                <a:solidFill>
                  <a:schemeClr val="tx1"/>
                </a:solidFill>
              </a:rPr>
              <a:t>simplicity</a:t>
            </a:r>
            <a:r>
              <a:rPr lang="en-US" sz="1600" i="1" dirty="0">
                <a:solidFill>
                  <a:schemeClr val="tx1"/>
                </a:solidFill>
              </a:rPr>
              <a:t>. </a:t>
            </a:r>
            <a:r>
              <a:rPr lang="en-US" sz="1600" i="1" dirty="0" smtClean="0">
                <a:solidFill>
                  <a:schemeClr val="tx1"/>
                </a:solidFill>
              </a:rPr>
              <a:t>A,B,C,D </a:t>
            </a:r>
            <a:r>
              <a:rPr lang="en-US" sz="1600" i="1" dirty="0">
                <a:solidFill>
                  <a:schemeClr val="tx1"/>
                </a:solidFill>
              </a:rPr>
              <a:t>= </a:t>
            </a:r>
            <a:r>
              <a:rPr lang="en-US" sz="1600" i="1" dirty="0" smtClean="0">
                <a:solidFill>
                  <a:schemeClr val="tx1"/>
                </a:solidFill>
              </a:rPr>
              <a:t>devices.</a:t>
            </a:r>
            <a:endParaRPr lang="en-US" sz="1600" i="1" dirty="0">
              <a:solidFill>
                <a:schemeClr val="tx1"/>
              </a:solidFill>
            </a:endParaRPr>
          </a:p>
        </p:txBody>
      </p:sp>
      <p:cxnSp>
        <p:nvCxnSpPr>
          <p:cNvPr id="246" name="Gerade Verbindung mit Pfeil 245"/>
          <p:cNvCxnSpPr/>
          <p:nvPr/>
        </p:nvCxnSpPr>
        <p:spPr bwMode="auto">
          <a:xfrm flipV="1">
            <a:off x="6633908" y="5258052"/>
            <a:ext cx="221242" cy="2927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56" name="Textfeld 255"/>
          <p:cNvSpPr txBox="1"/>
          <p:nvPr/>
        </p:nvSpPr>
        <p:spPr>
          <a:xfrm>
            <a:off x="6336196" y="5550761"/>
            <a:ext cx="2916324" cy="307777"/>
          </a:xfrm>
          <a:prstGeom prst="rect">
            <a:avLst/>
          </a:prstGeom>
          <a:noFill/>
        </p:spPr>
        <p:txBody>
          <a:bodyPr wrap="square" rtlCol="0">
            <a:spAutoFit/>
          </a:bodyPr>
          <a:lstStyle/>
          <a:p>
            <a:r>
              <a:rPr lang="en-US" sz="1400" dirty="0" smtClean="0">
                <a:solidFill>
                  <a:schemeClr val="tx1"/>
                </a:solidFill>
                <a:latin typeface="Arial" panose="020B0604020202020204" pitchFamily="34" charset="0"/>
                <a:cs typeface="Arial" panose="020B0604020202020204" pitchFamily="34" charset="0"/>
              </a:rPr>
              <a:t>GTS = </a:t>
            </a:r>
            <a:r>
              <a:rPr lang="en-US" sz="1400" dirty="0" smtClean="0">
                <a:solidFill>
                  <a:srgbClr val="FF0000"/>
                </a:solidFill>
                <a:latin typeface="Arial" panose="020B0604020202020204" pitchFamily="34" charset="0"/>
                <a:cs typeface="Arial" panose="020B0604020202020204" pitchFamily="34" charset="0"/>
              </a:rPr>
              <a:t>TIME + SPACE reservation</a:t>
            </a:r>
            <a:endParaRPr lang="en-US" sz="1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4253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Descriptive: Channel Estimation, CSI Feedback and GTS Update</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6</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129" name="Inhaltsplatzhalter 4"/>
          <p:cNvSpPr>
            <a:spLocks noGrp="1"/>
          </p:cNvSpPr>
          <p:nvPr>
            <p:ph idx="1"/>
          </p:nvPr>
        </p:nvSpPr>
        <p:spPr>
          <a:xfrm>
            <a:off x="394742" y="1801205"/>
            <a:ext cx="8461734" cy="2122946"/>
          </a:xfrm>
        </p:spPr>
        <p:txBody>
          <a:bodyPr/>
          <a:lstStyle/>
          <a:p>
            <a:pPr>
              <a:buFont typeface="Arial" panose="020B0604020202020204" pitchFamily="34" charset="0"/>
              <a:buChar char="•"/>
            </a:pPr>
            <a:r>
              <a:rPr lang="en-US" sz="1800" b="0" dirty="0" smtClean="0"/>
              <a:t>Multicell channel estimation is based on multi-cell pilots in the beacon. For individual virtual cell transmissions, additional desired BAT or MCS feedback can be generated. </a:t>
            </a:r>
          </a:p>
          <a:p>
            <a:pPr>
              <a:buFont typeface="Arial" panose="020B0604020202020204" pitchFamily="34" charset="0"/>
              <a:buChar char="•"/>
            </a:pPr>
            <a:r>
              <a:rPr lang="en-US" sz="1800" b="0" dirty="0" smtClean="0"/>
              <a:t>The coordinator schedules GTS based on feedback and selects adaptive transmission.</a:t>
            </a:r>
          </a:p>
          <a:p>
            <a:pPr>
              <a:buFont typeface="Arial" panose="020B0604020202020204" pitchFamily="34" charset="0"/>
              <a:buChar char="•"/>
            </a:pPr>
            <a:r>
              <a:rPr lang="en-US" sz="1800" b="0" dirty="0" smtClean="0"/>
              <a:t>Dynamic GTSs are updated via control frames and valid during next superframe, if validity=0, otherwise for multiple superframes. Previous dynamic GTS allocations lose </a:t>
            </a:r>
            <a:r>
              <a:rPr lang="en-US" sz="1800" b="0" dirty="0"/>
              <a:t>validity. GTS update is acknowledged in next feedback frame. </a:t>
            </a:r>
            <a:endParaRPr lang="en-US" sz="1800" b="0" dirty="0" smtClean="0"/>
          </a:p>
          <a:p>
            <a:pPr>
              <a:buFont typeface="Arial" panose="020B0604020202020204" pitchFamily="34" charset="0"/>
              <a:buChar char="•"/>
            </a:pPr>
            <a:endParaRPr lang="en-US" sz="1800" b="0" dirty="0" smtClean="0"/>
          </a:p>
        </p:txBody>
      </p:sp>
      <p:cxnSp>
        <p:nvCxnSpPr>
          <p:cNvPr id="33" name="Gerader Verbinder 32">
            <a:extLst>
              <a:ext uri="{FF2B5EF4-FFF2-40B4-BE49-F238E27FC236}">
                <a16:creationId xmlns:a16="http://schemas.microsoft.com/office/drawing/2014/main" id="{C88061BF-ABE4-464A-A75C-107A818E6B8A}"/>
              </a:ext>
            </a:extLst>
          </p:cNvPr>
          <p:cNvCxnSpPr>
            <a:cxnSpLocks/>
          </p:cNvCxnSpPr>
          <p:nvPr/>
        </p:nvCxnSpPr>
        <p:spPr bwMode="auto">
          <a:xfrm>
            <a:off x="1248019" y="4554341"/>
            <a:ext cx="7180338"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r Verbinder 33">
            <a:extLst>
              <a:ext uri="{FF2B5EF4-FFF2-40B4-BE49-F238E27FC236}">
                <a16:creationId xmlns:a16="http://schemas.microsoft.com/office/drawing/2014/main" id="{96283FA2-5584-4121-BC16-9606F5799AC5}"/>
              </a:ext>
            </a:extLst>
          </p:cNvPr>
          <p:cNvCxnSpPr>
            <a:cxnSpLocks/>
          </p:cNvCxnSpPr>
          <p:nvPr/>
        </p:nvCxnSpPr>
        <p:spPr bwMode="auto">
          <a:xfrm flipV="1">
            <a:off x="1248019" y="6066508"/>
            <a:ext cx="7180338"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feld 34">
            <a:extLst>
              <a:ext uri="{FF2B5EF4-FFF2-40B4-BE49-F238E27FC236}">
                <a16:creationId xmlns:a16="http://schemas.microsoft.com/office/drawing/2014/main" id="{3435FD75-018C-406F-9D19-E341CD3C9BCA}"/>
              </a:ext>
            </a:extLst>
          </p:cNvPr>
          <p:cNvSpPr txBox="1"/>
          <p:nvPr/>
        </p:nvSpPr>
        <p:spPr>
          <a:xfrm>
            <a:off x="313979" y="4406167"/>
            <a:ext cx="984565"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Coordinator</a:t>
            </a:r>
            <a:endParaRPr lang="en-US" sz="1200" dirty="0">
              <a:solidFill>
                <a:schemeClr val="tx1"/>
              </a:solidFill>
              <a:latin typeface="Arial" panose="020B0604020202020204" pitchFamily="34" charset="0"/>
              <a:cs typeface="Arial" panose="020B0604020202020204" pitchFamily="34" charset="0"/>
            </a:endParaRPr>
          </a:p>
        </p:txBody>
      </p:sp>
      <p:sp>
        <p:nvSpPr>
          <p:cNvPr id="36" name="Textfeld 35">
            <a:extLst>
              <a:ext uri="{FF2B5EF4-FFF2-40B4-BE49-F238E27FC236}">
                <a16:creationId xmlns:a16="http://schemas.microsoft.com/office/drawing/2014/main" id="{8AFBFE45-8801-4513-A2B4-ED6FF70E1E76}"/>
              </a:ext>
            </a:extLst>
          </p:cNvPr>
          <p:cNvSpPr txBox="1"/>
          <p:nvPr/>
        </p:nvSpPr>
        <p:spPr>
          <a:xfrm>
            <a:off x="566632" y="5920100"/>
            <a:ext cx="652743"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Device</a:t>
            </a:r>
            <a:endParaRPr lang="en-US" sz="1200" dirty="0">
              <a:solidFill>
                <a:schemeClr val="tx1"/>
              </a:solidFill>
              <a:latin typeface="Arial" panose="020B0604020202020204" pitchFamily="34" charset="0"/>
              <a:cs typeface="Arial" panose="020B0604020202020204" pitchFamily="34" charset="0"/>
            </a:endParaRPr>
          </a:p>
        </p:txBody>
      </p:sp>
      <p:sp>
        <p:nvSpPr>
          <p:cNvPr id="37" name="Textfeld 36">
            <a:extLst>
              <a:ext uri="{FF2B5EF4-FFF2-40B4-BE49-F238E27FC236}">
                <a16:creationId xmlns:a16="http://schemas.microsoft.com/office/drawing/2014/main" id="{95B799E1-7A6A-45E4-A73D-F0FD6FF94B19}"/>
              </a:ext>
            </a:extLst>
          </p:cNvPr>
          <p:cNvSpPr txBox="1"/>
          <p:nvPr/>
        </p:nvSpPr>
        <p:spPr>
          <a:xfrm>
            <a:off x="1399343" y="4283078"/>
            <a:ext cx="389850"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BP</a:t>
            </a:r>
            <a:endParaRPr lang="en-US" sz="1200" dirty="0">
              <a:solidFill>
                <a:schemeClr val="tx1"/>
              </a:solidFill>
              <a:latin typeface="Arial" panose="020B0604020202020204" pitchFamily="34" charset="0"/>
              <a:cs typeface="Arial" panose="020B0604020202020204" pitchFamily="34" charset="0"/>
            </a:endParaRPr>
          </a:p>
        </p:txBody>
      </p:sp>
      <p:cxnSp>
        <p:nvCxnSpPr>
          <p:cNvPr id="38" name="Gerader Verbinder 37">
            <a:extLst>
              <a:ext uri="{FF2B5EF4-FFF2-40B4-BE49-F238E27FC236}">
                <a16:creationId xmlns:a16="http://schemas.microsoft.com/office/drawing/2014/main" id="{3D449612-14FD-419F-8310-DE459648FCCE}"/>
              </a:ext>
            </a:extLst>
          </p:cNvPr>
          <p:cNvCxnSpPr>
            <a:cxnSpLocks/>
          </p:cNvCxnSpPr>
          <p:nvPr/>
        </p:nvCxnSpPr>
        <p:spPr bwMode="auto">
          <a:xfrm>
            <a:off x="1947637" y="4194301"/>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r Verbinder 38">
            <a:extLst>
              <a:ext uri="{FF2B5EF4-FFF2-40B4-BE49-F238E27FC236}">
                <a16:creationId xmlns:a16="http://schemas.microsoft.com/office/drawing/2014/main" id="{0DB49922-E5F5-4678-A4F0-30011D2633AF}"/>
              </a:ext>
            </a:extLst>
          </p:cNvPr>
          <p:cNvCxnSpPr>
            <a:cxnSpLocks/>
          </p:cNvCxnSpPr>
          <p:nvPr/>
        </p:nvCxnSpPr>
        <p:spPr bwMode="auto">
          <a:xfrm>
            <a:off x="3315789" y="4163523"/>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Textfeld 39">
            <a:extLst>
              <a:ext uri="{FF2B5EF4-FFF2-40B4-BE49-F238E27FC236}">
                <a16:creationId xmlns:a16="http://schemas.microsoft.com/office/drawing/2014/main" id="{CC79138C-ACAA-432A-BC80-81E1BD8A56ED}"/>
              </a:ext>
            </a:extLst>
          </p:cNvPr>
          <p:cNvSpPr txBox="1"/>
          <p:nvPr/>
        </p:nvSpPr>
        <p:spPr>
          <a:xfrm>
            <a:off x="5548037" y="4283078"/>
            <a:ext cx="492443"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CFP</a:t>
            </a:r>
            <a:endParaRPr lang="en-US" sz="1200" dirty="0">
              <a:solidFill>
                <a:schemeClr val="tx1"/>
              </a:solidFill>
              <a:latin typeface="Arial" panose="020B0604020202020204" pitchFamily="34" charset="0"/>
              <a:cs typeface="Arial" panose="020B0604020202020204" pitchFamily="34" charset="0"/>
            </a:endParaRPr>
          </a:p>
        </p:txBody>
      </p:sp>
      <p:sp>
        <p:nvSpPr>
          <p:cNvPr id="41" name="Textfeld 40">
            <a:extLst>
              <a:ext uri="{FF2B5EF4-FFF2-40B4-BE49-F238E27FC236}">
                <a16:creationId xmlns:a16="http://schemas.microsoft.com/office/drawing/2014/main" id="{A6328CE8-AEF3-4C96-9355-4783F9E209FE}"/>
              </a:ext>
            </a:extLst>
          </p:cNvPr>
          <p:cNvSpPr txBox="1"/>
          <p:nvPr/>
        </p:nvSpPr>
        <p:spPr>
          <a:xfrm>
            <a:off x="2396308" y="4283078"/>
            <a:ext cx="50045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CAP</a:t>
            </a:r>
            <a:endParaRPr lang="en-US" sz="1200" dirty="0">
              <a:solidFill>
                <a:schemeClr val="tx1"/>
              </a:solidFill>
              <a:latin typeface="Arial" panose="020B0604020202020204" pitchFamily="34" charset="0"/>
              <a:cs typeface="Arial" panose="020B0604020202020204" pitchFamily="34" charset="0"/>
            </a:endParaRPr>
          </a:p>
        </p:txBody>
      </p:sp>
      <p:cxnSp>
        <p:nvCxnSpPr>
          <p:cNvPr id="42" name="Gerader Verbinder 41">
            <a:extLst>
              <a:ext uri="{FF2B5EF4-FFF2-40B4-BE49-F238E27FC236}">
                <a16:creationId xmlns:a16="http://schemas.microsoft.com/office/drawing/2014/main" id="{94EB1862-ADDE-4493-883E-6D91314D292D}"/>
              </a:ext>
            </a:extLst>
          </p:cNvPr>
          <p:cNvCxnSpPr>
            <a:cxnSpLocks/>
          </p:cNvCxnSpPr>
          <p:nvPr/>
        </p:nvCxnSpPr>
        <p:spPr bwMode="auto">
          <a:xfrm>
            <a:off x="8098461" y="4163523"/>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mit Pfeil 43">
            <a:extLst>
              <a:ext uri="{FF2B5EF4-FFF2-40B4-BE49-F238E27FC236}">
                <a16:creationId xmlns:a16="http://schemas.microsoft.com/office/drawing/2014/main" id="{CD1E18A8-5716-42CE-9DB2-BCD3B3D05316}"/>
              </a:ext>
            </a:extLst>
          </p:cNvPr>
          <p:cNvCxnSpPr>
            <a:cxnSpLocks/>
          </p:cNvCxnSpPr>
          <p:nvPr/>
        </p:nvCxnSpPr>
        <p:spPr bwMode="auto">
          <a:xfrm>
            <a:off x="1248019" y="4554341"/>
            <a:ext cx="699618" cy="1512168"/>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mit Pfeil 47">
            <a:extLst>
              <a:ext uri="{FF2B5EF4-FFF2-40B4-BE49-F238E27FC236}">
                <a16:creationId xmlns:a16="http://schemas.microsoft.com/office/drawing/2014/main" id="{388163CC-FAE5-4C07-B8CF-89A0EE8A0B06}"/>
              </a:ext>
            </a:extLst>
          </p:cNvPr>
          <p:cNvCxnSpPr>
            <a:cxnSpLocks/>
          </p:cNvCxnSpPr>
          <p:nvPr/>
        </p:nvCxnSpPr>
        <p:spPr bwMode="auto">
          <a:xfrm flipV="1">
            <a:off x="3993089" y="4556667"/>
            <a:ext cx="432059" cy="1509841"/>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Rechteck 48">
            <a:extLst>
              <a:ext uri="{FF2B5EF4-FFF2-40B4-BE49-F238E27FC236}">
                <a16:creationId xmlns:a16="http://schemas.microsoft.com/office/drawing/2014/main" id="{094722FA-BA67-4E15-B831-752B54E382F1}"/>
              </a:ext>
            </a:extLst>
          </p:cNvPr>
          <p:cNvSpPr/>
          <p:nvPr/>
        </p:nvSpPr>
        <p:spPr bwMode="auto">
          <a:xfrm>
            <a:off x="3368206" y="5190076"/>
            <a:ext cx="1785799" cy="236434"/>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feedback</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53" name="Gerade Verbindung mit Pfeil 52">
            <a:extLst>
              <a:ext uri="{FF2B5EF4-FFF2-40B4-BE49-F238E27FC236}">
                <a16:creationId xmlns:a16="http://schemas.microsoft.com/office/drawing/2014/main" id="{026613C4-08B0-4B33-909E-24EE628FB0BD}"/>
              </a:ext>
            </a:extLst>
          </p:cNvPr>
          <p:cNvCxnSpPr>
            <a:cxnSpLocks/>
          </p:cNvCxnSpPr>
          <p:nvPr/>
        </p:nvCxnSpPr>
        <p:spPr bwMode="auto">
          <a:xfrm>
            <a:off x="7197245" y="4556667"/>
            <a:ext cx="699618" cy="1512168"/>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Rechteck 53">
            <a:extLst>
              <a:ext uri="{FF2B5EF4-FFF2-40B4-BE49-F238E27FC236}">
                <a16:creationId xmlns:a16="http://schemas.microsoft.com/office/drawing/2014/main" id="{C369232A-3D91-4D2F-83A1-05EFE510D685}"/>
              </a:ext>
            </a:extLst>
          </p:cNvPr>
          <p:cNvSpPr/>
          <p:nvPr/>
        </p:nvSpPr>
        <p:spPr bwMode="auto">
          <a:xfrm>
            <a:off x="7032478" y="5217483"/>
            <a:ext cx="993975" cy="227741"/>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dynamic GTS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58" name="Textfeld 57">
            <a:extLst>
              <a:ext uri="{FF2B5EF4-FFF2-40B4-BE49-F238E27FC236}">
                <a16:creationId xmlns:a16="http://schemas.microsoft.com/office/drawing/2014/main" id="{1218E201-71EB-4016-BEF5-755A57DA8D82}"/>
              </a:ext>
            </a:extLst>
          </p:cNvPr>
          <p:cNvSpPr txBox="1"/>
          <p:nvPr/>
        </p:nvSpPr>
        <p:spPr>
          <a:xfrm>
            <a:off x="1149524" y="6221558"/>
            <a:ext cx="1659429"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Multi-cell channel est.</a:t>
            </a:r>
            <a:endParaRPr lang="en-US" sz="1200" i="1" dirty="0">
              <a:solidFill>
                <a:schemeClr val="tx1"/>
              </a:solidFill>
              <a:latin typeface="Arial" panose="020B0604020202020204" pitchFamily="34" charset="0"/>
              <a:cs typeface="Arial" panose="020B0604020202020204" pitchFamily="34" charset="0"/>
            </a:endParaRPr>
          </a:p>
        </p:txBody>
      </p:sp>
      <p:sp>
        <p:nvSpPr>
          <p:cNvPr id="59" name="Textfeld 58">
            <a:extLst>
              <a:ext uri="{FF2B5EF4-FFF2-40B4-BE49-F238E27FC236}">
                <a16:creationId xmlns:a16="http://schemas.microsoft.com/office/drawing/2014/main" id="{95B37407-FCAD-41D4-B1EF-297C0F1BAA8F}"/>
              </a:ext>
            </a:extLst>
          </p:cNvPr>
          <p:cNvSpPr txBox="1"/>
          <p:nvPr/>
        </p:nvSpPr>
        <p:spPr>
          <a:xfrm>
            <a:off x="3815851" y="4143776"/>
            <a:ext cx="1011815"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channel est.</a:t>
            </a:r>
            <a:endParaRPr lang="en-US" sz="1200" i="1" dirty="0">
              <a:solidFill>
                <a:schemeClr val="tx1"/>
              </a:solidFill>
              <a:latin typeface="Arial" panose="020B0604020202020204" pitchFamily="34" charset="0"/>
              <a:cs typeface="Arial" panose="020B0604020202020204" pitchFamily="34" charset="0"/>
            </a:endParaRPr>
          </a:p>
        </p:txBody>
      </p:sp>
      <p:cxnSp>
        <p:nvCxnSpPr>
          <p:cNvPr id="60" name="Gerade Verbindung mit Pfeil 59">
            <a:extLst>
              <a:ext uri="{FF2B5EF4-FFF2-40B4-BE49-F238E27FC236}">
                <a16:creationId xmlns:a16="http://schemas.microsoft.com/office/drawing/2014/main" id="{25A417D4-9915-4AAA-B6E0-772BC33539A7}"/>
              </a:ext>
            </a:extLst>
          </p:cNvPr>
          <p:cNvCxnSpPr>
            <a:cxnSpLocks/>
          </p:cNvCxnSpPr>
          <p:nvPr/>
        </p:nvCxnSpPr>
        <p:spPr bwMode="auto">
          <a:xfrm flipV="1">
            <a:off x="1953305" y="6104917"/>
            <a:ext cx="0" cy="164191"/>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mit Pfeil 60">
            <a:extLst>
              <a:ext uri="{FF2B5EF4-FFF2-40B4-BE49-F238E27FC236}">
                <a16:creationId xmlns:a16="http://schemas.microsoft.com/office/drawing/2014/main" id="{6FADB22F-650A-4444-87B0-617CF02F3C26}"/>
              </a:ext>
            </a:extLst>
          </p:cNvPr>
          <p:cNvCxnSpPr>
            <a:cxnSpLocks/>
          </p:cNvCxnSpPr>
          <p:nvPr/>
        </p:nvCxnSpPr>
        <p:spPr bwMode="auto">
          <a:xfrm>
            <a:off x="4427725" y="4379546"/>
            <a:ext cx="0" cy="144017"/>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feld 29">
            <a:extLst>
              <a:ext uri="{FF2B5EF4-FFF2-40B4-BE49-F238E27FC236}">
                <a16:creationId xmlns:a16="http://schemas.microsoft.com/office/drawing/2014/main" id="{95B37407-FCAD-41D4-B1EF-297C0F1BAA8F}"/>
              </a:ext>
            </a:extLst>
          </p:cNvPr>
          <p:cNvSpPr txBox="1"/>
          <p:nvPr/>
        </p:nvSpPr>
        <p:spPr>
          <a:xfrm>
            <a:off x="7390955" y="6214809"/>
            <a:ext cx="1011815"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channel est.</a:t>
            </a:r>
            <a:endParaRPr lang="en-US" sz="1200" i="1" dirty="0">
              <a:solidFill>
                <a:schemeClr val="tx1"/>
              </a:solidFill>
              <a:latin typeface="Arial" panose="020B0604020202020204" pitchFamily="34" charset="0"/>
              <a:cs typeface="Arial" panose="020B0604020202020204" pitchFamily="34" charset="0"/>
            </a:endParaRPr>
          </a:p>
        </p:txBody>
      </p:sp>
      <p:cxnSp>
        <p:nvCxnSpPr>
          <p:cNvPr id="31" name="Gerade Verbindung mit Pfeil 30">
            <a:extLst>
              <a:ext uri="{FF2B5EF4-FFF2-40B4-BE49-F238E27FC236}">
                <a16:creationId xmlns:a16="http://schemas.microsoft.com/office/drawing/2014/main" id="{6FADB22F-650A-4444-87B0-617CF02F3C26}"/>
              </a:ext>
            </a:extLst>
          </p:cNvPr>
          <p:cNvCxnSpPr>
            <a:cxnSpLocks/>
          </p:cNvCxnSpPr>
          <p:nvPr/>
        </p:nvCxnSpPr>
        <p:spPr bwMode="auto">
          <a:xfrm flipV="1">
            <a:off x="7896862" y="6125091"/>
            <a:ext cx="0" cy="144017"/>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mit Pfeil 42">
            <a:extLst>
              <a:ext uri="{FF2B5EF4-FFF2-40B4-BE49-F238E27FC236}">
                <a16:creationId xmlns:a16="http://schemas.microsoft.com/office/drawing/2014/main" id="{388163CC-FAE5-4C07-B8CF-89A0EE8A0B06}"/>
              </a:ext>
            </a:extLst>
          </p:cNvPr>
          <p:cNvCxnSpPr>
            <a:cxnSpLocks/>
          </p:cNvCxnSpPr>
          <p:nvPr/>
        </p:nvCxnSpPr>
        <p:spPr bwMode="auto">
          <a:xfrm>
            <a:off x="4342852" y="6382813"/>
            <a:ext cx="682177" cy="2649"/>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Rechteck 44">
            <a:extLst>
              <a:ext uri="{FF2B5EF4-FFF2-40B4-BE49-F238E27FC236}">
                <a16:creationId xmlns:a16="http://schemas.microsoft.com/office/drawing/2014/main" id="{094722FA-BA67-4E15-B831-752B54E382F1}"/>
              </a:ext>
            </a:extLst>
          </p:cNvPr>
          <p:cNvSpPr/>
          <p:nvPr/>
        </p:nvSpPr>
        <p:spPr bwMode="auto">
          <a:xfrm>
            <a:off x="4221149" y="6156459"/>
            <a:ext cx="998923" cy="216020"/>
          </a:xfrm>
          <a:prstGeom prst="rect">
            <a:avLst/>
          </a:prstGeom>
          <a:no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a:solidFill>
                  <a:schemeClr val="tx1"/>
                </a:solidFill>
                <a:latin typeface="Arial" panose="020B0604020202020204" pitchFamily="34" charset="0"/>
                <a:cs typeface="Arial" panose="020B0604020202020204" pitchFamily="34" charset="0"/>
              </a:rPr>
              <a:t>c</a:t>
            </a:r>
            <a:r>
              <a:rPr lang="en-US" sz="1200" dirty="0" smtClean="0">
                <a:solidFill>
                  <a:schemeClr val="tx1"/>
                </a:solidFill>
                <a:latin typeface="Arial" panose="020B0604020202020204" pitchFamily="34" charset="0"/>
                <a:cs typeface="Arial" panose="020B0604020202020204" pitchFamily="34" charset="0"/>
              </a:rPr>
              <a:t>ontrol frame</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6" name="Rechteck 45">
            <a:extLst>
              <a:ext uri="{FF2B5EF4-FFF2-40B4-BE49-F238E27FC236}">
                <a16:creationId xmlns:a16="http://schemas.microsoft.com/office/drawing/2014/main" id="{3CFF3AFE-E023-4B1F-9010-B20082AC8CD5}"/>
              </a:ext>
            </a:extLst>
          </p:cNvPr>
          <p:cNvSpPr/>
          <p:nvPr/>
        </p:nvSpPr>
        <p:spPr bwMode="auto">
          <a:xfrm>
            <a:off x="1171653" y="5190076"/>
            <a:ext cx="711557" cy="228748"/>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beacon</a:t>
            </a:r>
          </a:p>
        </p:txBody>
      </p:sp>
      <p:cxnSp>
        <p:nvCxnSpPr>
          <p:cNvPr id="32" name="Gerade Verbindung mit Pfeil 31">
            <a:extLst>
              <a:ext uri="{FF2B5EF4-FFF2-40B4-BE49-F238E27FC236}">
                <a16:creationId xmlns:a16="http://schemas.microsoft.com/office/drawing/2014/main" id="{388163CC-FAE5-4C07-B8CF-89A0EE8A0B06}"/>
              </a:ext>
            </a:extLst>
          </p:cNvPr>
          <p:cNvCxnSpPr>
            <a:cxnSpLocks/>
          </p:cNvCxnSpPr>
          <p:nvPr/>
        </p:nvCxnSpPr>
        <p:spPr bwMode="auto">
          <a:xfrm>
            <a:off x="4896036" y="4203526"/>
            <a:ext cx="1943450" cy="9969"/>
          </a:xfrm>
          <a:prstGeom prst="straightConnector1">
            <a:avLst/>
          </a:prstGeom>
          <a:noFill/>
          <a:ln w="9525" cap="flat" cmpd="sng" algn="ctr">
            <a:solidFill>
              <a:srgbClr val="92D05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feld 46">
            <a:extLst>
              <a:ext uri="{FF2B5EF4-FFF2-40B4-BE49-F238E27FC236}">
                <a16:creationId xmlns:a16="http://schemas.microsoft.com/office/drawing/2014/main" id="{95B37407-FCAD-41D4-B1EF-297C0F1BAA8F}"/>
              </a:ext>
            </a:extLst>
          </p:cNvPr>
          <p:cNvSpPr txBox="1"/>
          <p:nvPr/>
        </p:nvSpPr>
        <p:spPr>
          <a:xfrm>
            <a:off x="5401943" y="3897052"/>
            <a:ext cx="915635"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scheduling</a:t>
            </a:r>
            <a:endParaRPr lang="en-US" sz="12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7181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Multi-cell channel estimation feedback</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7</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12" name="Inhaltsplatzhalter 4"/>
          <p:cNvSpPr>
            <a:spLocks noGrp="1"/>
          </p:cNvSpPr>
          <p:nvPr>
            <p:ph idx="1"/>
          </p:nvPr>
        </p:nvSpPr>
        <p:spPr>
          <a:xfrm>
            <a:off x="685800" y="1916832"/>
            <a:ext cx="7954652" cy="4400128"/>
          </a:xfrm>
        </p:spPr>
        <p:txBody>
          <a:bodyPr/>
          <a:lstStyle/>
          <a:p>
            <a:pPr>
              <a:buFont typeface="Arial" panose="020B0604020202020204" pitchFamily="34" charset="0"/>
              <a:buChar char="•"/>
            </a:pPr>
            <a:r>
              <a:rPr lang="en-US" sz="2000" b="0" dirty="0" smtClean="0"/>
              <a:t>TAP format for the setting of variable resolutions for the taps</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smtClean="0"/>
          </a:p>
          <a:p>
            <a:pPr>
              <a:buFont typeface="Arial" panose="020B0604020202020204" pitchFamily="34" charset="0"/>
              <a:buChar char="•"/>
            </a:pPr>
            <a:r>
              <a:rPr lang="en-US" sz="2000" b="0" dirty="0" smtClean="0"/>
              <a:t>Symbol (1-7) + division (1-32)</a:t>
            </a:r>
            <a:br>
              <a:rPr lang="en-US" sz="2000" b="0" dirty="0" smtClean="0"/>
            </a:br>
            <a:r>
              <a:rPr lang="en-US" sz="2000" b="0" dirty="0" smtClean="0"/>
              <a:t>for pilot / OFE identification.</a:t>
            </a:r>
          </a:p>
          <a:p>
            <a:pPr>
              <a:buFont typeface="Arial" panose="020B0604020202020204" pitchFamily="34" charset="0"/>
              <a:buChar char="•"/>
            </a:pPr>
            <a:endParaRPr lang="en-US" sz="2000" b="0" dirty="0" smtClean="0"/>
          </a:p>
          <a:p>
            <a:pPr>
              <a:buFont typeface="Arial" panose="020B0604020202020204" pitchFamily="34" charset="0"/>
              <a:buChar char="•"/>
            </a:pPr>
            <a:endParaRPr lang="en-US" sz="2000" b="0" dirty="0" smtClean="0"/>
          </a:p>
          <a:p>
            <a:pPr>
              <a:buFont typeface="Arial" panose="020B0604020202020204" pitchFamily="34" charset="0"/>
              <a:buChar char="•"/>
            </a:pPr>
            <a:r>
              <a:rPr lang="en-US" sz="2000" b="0" dirty="0" smtClean="0"/>
              <a:t>Strength for first tap is SNR [dB].</a:t>
            </a:r>
          </a:p>
          <a:p>
            <a:pPr>
              <a:buFont typeface="Arial" panose="020B0604020202020204" pitchFamily="34" charset="0"/>
              <a:buChar char="•"/>
            </a:pPr>
            <a:r>
              <a:rPr lang="en-US" sz="2000" b="0" dirty="0" smtClean="0"/>
              <a:t>For other TAPs it is the ratio [dB] between </a:t>
            </a:r>
            <a:br>
              <a:rPr lang="en-US" sz="2000" b="0" dirty="0" smtClean="0"/>
            </a:br>
            <a:r>
              <a:rPr lang="en-US" sz="2000" b="0" dirty="0" smtClean="0"/>
              <a:t>first and current TAP</a:t>
            </a:r>
          </a:p>
          <a:p>
            <a:pPr>
              <a:buFont typeface="Arial" panose="020B0604020202020204" pitchFamily="34" charset="0"/>
              <a:buChar char="•"/>
            </a:pPr>
            <a:r>
              <a:rPr lang="en-US" sz="2000" b="0" dirty="0" smtClean="0"/>
              <a:t>First OFE / TAP is the one with lowest delay.</a:t>
            </a:r>
          </a:p>
        </p:txBody>
      </p:sp>
      <p:graphicFrame>
        <p:nvGraphicFramePr>
          <p:cNvPr id="10" name="Tabelle 9"/>
          <p:cNvGraphicFramePr>
            <a:graphicFrameLocks noGrp="1"/>
          </p:cNvGraphicFramePr>
          <p:nvPr>
            <p:extLst>
              <p:ext uri="{D42A27DB-BD31-4B8C-83A1-F6EECF244321}">
                <p14:modId xmlns:p14="http://schemas.microsoft.com/office/powerpoint/2010/main" val="3639358959"/>
              </p:ext>
            </p:extLst>
          </p:nvPr>
        </p:nvGraphicFramePr>
        <p:xfrm>
          <a:off x="3239851" y="2348880"/>
          <a:ext cx="3924438" cy="723338"/>
        </p:xfrm>
        <a:graphic>
          <a:graphicData uri="http://schemas.openxmlformats.org/drawingml/2006/table">
            <a:tbl>
              <a:tblPr firstRow="1" firstCol="1" bandRow="1"/>
              <a:tblGrid>
                <a:gridCol w="829027">
                  <a:extLst>
                    <a:ext uri="{9D8B030D-6E8A-4147-A177-3AD203B41FA5}">
                      <a16:colId xmlns:a16="http://schemas.microsoft.com/office/drawing/2014/main" val="424319780"/>
                    </a:ext>
                  </a:extLst>
                </a:gridCol>
                <a:gridCol w="844203">
                  <a:extLst>
                    <a:ext uri="{9D8B030D-6E8A-4147-A177-3AD203B41FA5}">
                      <a16:colId xmlns:a16="http://schemas.microsoft.com/office/drawing/2014/main" val="724080572"/>
                    </a:ext>
                  </a:extLst>
                </a:gridCol>
                <a:gridCol w="1387110">
                  <a:extLst>
                    <a:ext uri="{9D8B030D-6E8A-4147-A177-3AD203B41FA5}">
                      <a16:colId xmlns:a16="http://schemas.microsoft.com/office/drawing/2014/main" val="4015501921"/>
                    </a:ext>
                  </a:extLst>
                </a:gridCol>
                <a:gridCol w="864098">
                  <a:extLst>
                    <a:ext uri="{9D8B030D-6E8A-4147-A177-3AD203B41FA5}">
                      <a16:colId xmlns:a16="http://schemas.microsoft.com/office/drawing/2014/main" val="2853617356"/>
                    </a:ext>
                  </a:extLst>
                </a:gridCol>
              </a:tblGrid>
              <a:tr h="324036">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0-3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pitchFamily="49" charset="-128"/>
                        </a:rPr>
                        <a:t>4-7</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Variable</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571837"/>
                  </a:ext>
                </a:extLst>
              </a:tr>
              <a:tr h="399302">
                <a:tc>
                  <a:txBody>
                    <a:bodyPr/>
                    <a:lstStyle/>
                    <a:p>
                      <a:pPr algn="ctr">
                        <a:spcAft>
                          <a:spcPts val="0"/>
                        </a:spcAft>
                      </a:pPr>
                      <a:r>
                        <a:rPr lang="de-DE" sz="1100" dirty="0" err="1" smtClean="0">
                          <a:effectLst/>
                          <a:latin typeface="Times New Roman" panose="02020603050405020304" pitchFamily="18" charset="0"/>
                          <a:ea typeface="MS Mincho" panose="02020609040205080304" pitchFamily="49" charset="-128"/>
                        </a:rPr>
                        <a:t>Number</a:t>
                      </a:r>
                      <a:r>
                        <a:rPr lang="de-DE" sz="1100" baseline="0" dirty="0" smtClean="0">
                          <a:effectLst/>
                          <a:latin typeface="Times New Roman" panose="02020603050405020304" pitchFamily="18" charset="0"/>
                          <a:ea typeface="MS Mincho" panose="02020609040205080304" pitchFamily="49" charset="-128"/>
                        </a:rPr>
                        <a:t> </a:t>
                      </a:r>
                      <a:r>
                        <a:rPr lang="de-DE" sz="1100" baseline="0" dirty="0" err="1" smtClean="0">
                          <a:effectLst/>
                          <a:latin typeface="Times New Roman" panose="02020603050405020304" pitchFamily="18" charset="0"/>
                          <a:ea typeface="MS Mincho" panose="02020609040205080304" pitchFamily="49" charset="-128"/>
                        </a:rPr>
                        <a:t>of</a:t>
                      </a:r>
                      <a:r>
                        <a:rPr lang="de-DE" sz="1100" baseline="0" dirty="0" smtClean="0">
                          <a:effectLst/>
                          <a:latin typeface="Times New Roman" panose="02020603050405020304" pitchFamily="18" charset="0"/>
                          <a:ea typeface="MS Mincho" panose="02020609040205080304" pitchFamily="49" charset="-128"/>
                        </a:rPr>
                        <a:t> OFEs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TAP</a:t>
                      </a:r>
                      <a:r>
                        <a:rPr lang="de-DE" sz="1100" baseline="0" dirty="0" smtClean="0">
                          <a:effectLst/>
                          <a:latin typeface="Times New Roman" panose="02020603050405020304" pitchFamily="18" charset="0"/>
                          <a:ea typeface="MS Mincho" panose="02020609040205080304" pitchFamily="49" charset="-128"/>
                        </a:rPr>
                        <a:t> </a:t>
                      </a:r>
                      <a:r>
                        <a:rPr lang="de-DE" sz="1100" baseline="0" dirty="0" err="1" smtClean="0">
                          <a:effectLst/>
                          <a:latin typeface="Times New Roman" panose="02020603050405020304" pitchFamily="18" charset="0"/>
                          <a:ea typeface="MS Mincho" panose="02020609040205080304" pitchFamily="49" charset="-128"/>
                        </a:rPr>
                        <a:t>format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OFE</a:t>
                      </a:r>
                      <a:r>
                        <a:rPr lang="de-DE" sz="1100" baseline="0" dirty="0" smtClean="0">
                          <a:effectLst/>
                          <a:latin typeface="Times New Roman" panose="02020603050405020304" pitchFamily="18" charset="0"/>
                          <a:ea typeface="MS Mincho" panose="02020609040205080304" pitchFamily="49" charset="-128"/>
                        </a:rPr>
                        <a:t> </a:t>
                      </a:r>
                    </a:p>
                    <a:p>
                      <a:pPr algn="ctr">
                        <a:spcAft>
                          <a:spcPts val="0"/>
                        </a:spcAft>
                      </a:pPr>
                      <a:r>
                        <a:rPr lang="de-DE" sz="1100" baseline="0" dirty="0" err="1" smtClean="0">
                          <a:effectLst/>
                          <a:latin typeface="Times New Roman" panose="02020603050405020304" pitchFamily="18" charset="0"/>
                          <a:ea typeface="MS Mincho" panose="02020609040205080304" pitchFamily="49" charset="-128"/>
                        </a:rPr>
                        <a:t>descriptor</a:t>
                      </a:r>
                      <a:r>
                        <a:rPr lang="de-DE" sz="1100" baseline="0" dirty="0" smtClean="0">
                          <a:effectLst/>
                          <a:latin typeface="Times New Roman" panose="02020603050405020304" pitchFamily="18" charset="0"/>
                          <a:ea typeface="MS Mincho" panose="02020609040205080304" pitchFamily="49" charset="-128"/>
                        </a:rPr>
                        <a:t> 1</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763078"/>
                  </a:ext>
                </a:extLst>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3086216192"/>
              </p:ext>
            </p:extLst>
          </p:nvPr>
        </p:nvGraphicFramePr>
        <p:xfrm>
          <a:off x="4542791" y="3650405"/>
          <a:ext cx="4025653" cy="723338"/>
        </p:xfrm>
        <a:graphic>
          <a:graphicData uri="http://schemas.openxmlformats.org/drawingml/2006/table">
            <a:tbl>
              <a:tblPr firstRow="1" firstCol="1" bandRow="1"/>
              <a:tblGrid>
                <a:gridCol w="749288">
                  <a:extLst>
                    <a:ext uri="{9D8B030D-6E8A-4147-A177-3AD203B41FA5}">
                      <a16:colId xmlns:a16="http://schemas.microsoft.com/office/drawing/2014/main" val="424319780"/>
                    </a:ext>
                  </a:extLst>
                </a:gridCol>
                <a:gridCol w="684076">
                  <a:extLst>
                    <a:ext uri="{9D8B030D-6E8A-4147-A177-3AD203B41FA5}">
                      <a16:colId xmlns:a16="http://schemas.microsoft.com/office/drawing/2014/main" val="724080572"/>
                    </a:ext>
                  </a:extLst>
                </a:gridCol>
                <a:gridCol w="936104">
                  <a:extLst>
                    <a:ext uri="{9D8B030D-6E8A-4147-A177-3AD203B41FA5}">
                      <a16:colId xmlns:a16="http://schemas.microsoft.com/office/drawing/2014/main" val="840323936"/>
                    </a:ext>
                  </a:extLst>
                </a:gridCol>
                <a:gridCol w="1152128">
                  <a:extLst>
                    <a:ext uri="{9D8B030D-6E8A-4147-A177-3AD203B41FA5}">
                      <a16:colId xmlns:a16="http://schemas.microsoft.com/office/drawing/2014/main" val="4015501921"/>
                    </a:ext>
                  </a:extLst>
                </a:gridCol>
                <a:gridCol w="504057">
                  <a:extLst>
                    <a:ext uri="{9D8B030D-6E8A-4147-A177-3AD203B41FA5}">
                      <a16:colId xmlns:a16="http://schemas.microsoft.com/office/drawing/2014/main" val="3045486451"/>
                    </a:ext>
                  </a:extLst>
                </a:gridCol>
              </a:tblGrid>
              <a:tr h="324036">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0-2</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pitchFamily="49" charset="-128"/>
                        </a:rPr>
                        <a:t>3-7</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8-15</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Variable</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571837"/>
                  </a:ext>
                </a:extLst>
              </a:tr>
              <a:tr h="399302">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Symbol</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Division</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err="1" smtClean="0">
                          <a:effectLst/>
                          <a:latin typeface="Times New Roman" panose="02020603050405020304" pitchFamily="18" charset="0"/>
                          <a:ea typeface="MS Mincho" panose="02020609040205080304" pitchFamily="49" charset="-128"/>
                        </a:rPr>
                        <a:t>Number</a:t>
                      </a:r>
                      <a:r>
                        <a:rPr lang="de-DE" sz="1100" dirty="0" smtClean="0">
                          <a:effectLst/>
                          <a:latin typeface="Times New Roman" panose="02020603050405020304" pitchFamily="18" charset="0"/>
                          <a:ea typeface="MS Mincho" panose="02020609040205080304" pitchFamily="49" charset="-128"/>
                        </a:rPr>
                        <a:t> </a:t>
                      </a:r>
                      <a:r>
                        <a:rPr lang="de-DE" sz="1100" dirty="0" err="1" smtClean="0">
                          <a:effectLst/>
                          <a:latin typeface="Times New Roman" panose="02020603050405020304" pitchFamily="18" charset="0"/>
                          <a:ea typeface="MS Mincho" panose="02020609040205080304" pitchFamily="49" charset="-128"/>
                        </a:rPr>
                        <a:t>of</a:t>
                      </a:r>
                      <a:r>
                        <a:rPr lang="de-DE" sz="1100" baseline="0" dirty="0" smtClean="0">
                          <a:effectLst/>
                          <a:latin typeface="Times New Roman" panose="02020603050405020304" pitchFamily="18" charset="0"/>
                          <a:ea typeface="MS Mincho" panose="02020609040205080304" pitchFamily="49" charset="-128"/>
                        </a:rPr>
                        <a:t> TAPs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TAP</a:t>
                      </a:r>
                      <a:r>
                        <a:rPr lang="de-DE" sz="1100" baseline="0" dirty="0" smtClean="0">
                          <a:effectLst/>
                          <a:latin typeface="Times New Roman" panose="02020603050405020304" pitchFamily="18" charset="0"/>
                          <a:ea typeface="MS Mincho" panose="02020609040205080304" pitchFamily="49" charset="-128"/>
                        </a:rPr>
                        <a:t> </a:t>
                      </a:r>
                      <a:r>
                        <a:rPr lang="de-DE" sz="1100" baseline="0" dirty="0" err="1" smtClean="0">
                          <a:effectLst/>
                          <a:latin typeface="Times New Roman" panose="02020603050405020304" pitchFamily="18" charset="0"/>
                          <a:ea typeface="MS Mincho" panose="02020609040205080304" pitchFamily="49" charset="-128"/>
                        </a:rPr>
                        <a:t>descriptor</a:t>
                      </a:r>
                      <a:r>
                        <a:rPr lang="de-DE" sz="1100" baseline="0" dirty="0" smtClean="0">
                          <a:effectLst/>
                          <a:latin typeface="Times New Roman" panose="02020603050405020304" pitchFamily="18" charset="0"/>
                          <a:ea typeface="MS Mincho" panose="02020609040205080304" pitchFamily="49" charset="-128"/>
                        </a:rPr>
                        <a:t> 1</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763078"/>
                  </a:ext>
                </a:extLst>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68914287"/>
              </p:ext>
            </p:extLst>
          </p:nvPr>
        </p:nvGraphicFramePr>
        <p:xfrm>
          <a:off x="6300191" y="4861296"/>
          <a:ext cx="2556285" cy="723338"/>
        </p:xfrm>
        <a:graphic>
          <a:graphicData uri="http://schemas.openxmlformats.org/drawingml/2006/table">
            <a:tbl>
              <a:tblPr firstRow="1" firstCol="1" bandRow="1"/>
              <a:tblGrid>
                <a:gridCol w="852095">
                  <a:extLst>
                    <a:ext uri="{9D8B030D-6E8A-4147-A177-3AD203B41FA5}">
                      <a16:colId xmlns:a16="http://schemas.microsoft.com/office/drawing/2014/main" val="424319780"/>
                    </a:ext>
                  </a:extLst>
                </a:gridCol>
                <a:gridCol w="852095">
                  <a:extLst>
                    <a:ext uri="{9D8B030D-6E8A-4147-A177-3AD203B41FA5}">
                      <a16:colId xmlns:a16="http://schemas.microsoft.com/office/drawing/2014/main" val="724080572"/>
                    </a:ext>
                  </a:extLst>
                </a:gridCol>
                <a:gridCol w="852095">
                  <a:extLst>
                    <a:ext uri="{9D8B030D-6E8A-4147-A177-3AD203B41FA5}">
                      <a16:colId xmlns:a16="http://schemas.microsoft.com/office/drawing/2014/main" val="4015501921"/>
                    </a:ext>
                  </a:extLst>
                </a:gridCol>
              </a:tblGrid>
              <a:tr h="324036">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0-7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pitchFamily="49" charset="-128"/>
                        </a:rPr>
                        <a:t>8-15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16-23 ?</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571837"/>
                  </a:ext>
                </a:extLst>
              </a:tr>
              <a:tr h="399302">
                <a:tc>
                  <a:txBody>
                    <a:bodyPr/>
                    <a:lstStyle/>
                    <a:p>
                      <a:pPr algn="ctr">
                        <a:spcAft>
                          <a:spcPts val="0"/>
                        </a:spcAft>
                      </a:pPr>
                      <a:r>
                        <a:rPr lang="de-DE" sz="1100" dirty="0" err="1" smtClean="0">
                          <a:solidFill>
                            <a:srgbClr val="FF0000"/>
                          </a:solidFill>
                          <a:effectLst/>
                          <a:latin typeface="Times New Roman" panose="02020603050405020304" pitchFamily="18" charset="0"/>
                          <a:ea typeface="MS Mincho" panose="02020609040205080304" pitchFamily="49" charset="-128"/>
                        </a:rPr>
                        <a:t>Strength</a:t>
                      </a:r>
                      <a:endParaRPr lang="de-DE" sz="1100" dirty="0">
                        <a:solidFill>
                          <a:srgbClr val="FF0000"/>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Integer </a:t>
                      </a:r>
                      <a:r>
                        <a:rPr lang="de-DE" sz="1100" dirty="0" err="1" smtClean="0">
                          <a:effectLst/>
                          <a:latin typeface="Times New Roman" panose="02020603050405020304" pitchFamily="18" charset="0"/>
                          <a:ea typeface="MS Mincho" panose="02020609040205080304" pitchFamily="49" charset="-128"/>
                        </a:rPr>
                        <a:t>delay</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err="1" smtClean="0">
                          <a:effectLst/>
                          <a:latin typeface="Times New Roman" panose="02020603050405020304" pitchFamily="18" charset="0"/>
                          <a:ea typeface="MS Mincho" panose="02020609040205080304" pitchFamily="49" charset="-128"/>
                        </a:rPr>
                        <a:t>Decimal</a:t>
                      </a:r>
                      <a:r>
                        <a:rPr lang="de-DE" sz="1100" dirty="0" smtClean="0">
                          <a:effectLst/>
                          <a:latin typeface="Times New Roman" panose="02020603050405020304" pitchFamily="18" charset="0"/>
                          <a:ea typeface="MS Mincho" panose="02020609040205080304" pitchFamily="49" charset="-128"/>
                        </a:rPr>
                        <a:t> </a:t>
                      </a:r>
                      <a:r>
                        <a:rPr lang="de-DE" sz="1100" dirty="0" err="1" smtClean="0">
                          <a:effectLst/>
                          <a:latin typeface="Times New Roman" panose="02020603050405020304" pitchFamily="18" charset="0"/>
                          <a:ea typeface="MS Mincho" panose="02020609040205080304" pitchFamily="49" charset="-128"/>
                        </a:rPr>
                        <a:t>delay</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763078"/>
                  </a:ext>
                </a:extLst>
              </a:tr>
            </a:tbl>
          </a:graphicData>
        </a:graphic>
      </p:graphicFrame>
      <p:cxnSp>
        <p:nvCxnSpPr>
          <p:cNvPr id="7" name="Gerader Verbinder 6"/>
          <p:cNvCxnSpPr/>
          <p:nvPr/>
        </p:nvCxnSpPr>
        <p:spPr bwMode="auto">
          <a:xfrm flipH="1">
            <a:off x="4537483" y="3094787"/>
            <a:ext cx="358552" cy="55561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Gerader Verbinder 14"/>
          <p:cNvCxnSpPr/>
          <p:nvPr/>
        </p:nvCxnSpPr>
        <p:spPr bwMode="auto">
          <a:xfrm>
            <a:off x="6300191" y="3072039"/>
            <a:ext cx="1757400" cy="57836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Gerader Verbinder 16"/>
          <p:cNvCxnSpPr/>
          <p:nvPr/>
        </p:nvCxnSpPr>
        <p:spPr bwMode="auto">
          <a:xfrm flipH="1">
            <a:off x="6300191" y="4373743"/>
            <a:ext cx="625661" cy="48755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Gerader Verbinder 18"/>
          <p:cNvCxnSpPr/>
          <p:nvPr/>
        </p:nvCxnSpPr>
        <p:spPr bwMode="auto">
          <a:xfrm>
            <a:off x="8057591" y="4373743"/>
            <a:ext cx="798885" cy="487553"/>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305822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Adaptive bitloading feedback: </a:t>
            </a:r>
            <a:br>
              <a:rPr lang="en-US" dirty="0" smtClean="0"/>
            </a:br>
            <a:r>
              <a:rPr lang="en-US" dirty="0" smtClean="0"/>
              <a:t>requested BAT control frame format</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8</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12" name="Inhaltsplatzhalter 4"/>
          <p:cNvSpPr>
            <a:spLocks noGrp="1"/>
          </p:cNvSpPr>
          <p:nvPr>
            <p:ph idx="1"/>
          </p:nvPr>
        </p:nvSpPr>
        <p:spPr>
          <a:xfrm>
            <a:off x="539552" y="1844823"/>
            <a:ext cx="8530208" cy="4630589"/>
          </a:xfrm>
        </p:spPr>
        <p:txBody>
          <a:bodyPr/>
          <a:lstStyle/>
          <a:p>
            <a:pPr>
              <a:buFont typeface="Arial" panose="020B0604020202020204" pitchFamily="34" charset="0"/>
              <a:buChar char="•"/>
            </a:pPr>
            <a:r>
              <a:rPr lang="en-US" sz="1800" b="0" dirty="0" smtClean="0"/>
              <a:t>Valid BAT bitmap indicates applicability of each of the 24 runtime BATs for transmissions </a:t>
            </a:r>
            <a:r>
              <a:rPr lang="en-US" sz="1800" b="0" u="sng" dirty="0" smtClean="0"/>
              <a:t>from the </a:t>
            </a:r>
            <a:r>
              <a:rPr lang="en-US" sz="1800" u="sng" dirty="0" smtClean="0"/>
              <a:t>recipient</a:t>
            </a:r>
            <a:r>
              <a:rPr lang="en-US" sz="1800" b="0" u="sng" dirty="0" smtClean="0"/>
              <a:t> towards the </a:t>
            </a:r>
            <a:r>
              <a:rPr lang="en-US" sz="1800" u="sng" dirty="0" smtClean="0"/>
              <a:t>sender</a:t>
            </a:r>
            <a:r>
              <a:rPr lang="en-US" sz="1800" b="0" u="sng" dirty="0" smtClean="0"/>
              <a:t> of the BAT request frame</a:t>
            </a:r>
            <a:r>
              <a:rPr lang="en-US" sz="1800" b="0" dirty="0" smtClean="0"/>
              <a:t>.</a:t>
            </a:r>
          </a:p>
          <a:p>
            <a:pPr>
              <a:buFont typeface="Arial" panose="020B0604020202020204" pitchFamily="34" charset="0"/>
              <a:buChar char="•"/>
            </a:pPr>
            <a:r>
              <a:rPr lang="en-US" sz="1800" b="0" dirty="0" smtClean="0"/>
              <a:t>The “Updated BAT” field indicates a BAT for transmissions from the recipient towards the sender of the requested BAT frame that shall be updated.</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r>
              <a:rPr lang="en-US" sz="1800" b="0" dirty="0" smtClean="0"/>
              <a:t>If all runtime BATs are invalid, the frame</a:t>
            </a:r>
            <a:br>
              <a:rPr lang="en-US" sz="1800" b="0" dirty="0" smtClean="0"/>
            </a:br>
            <a:r>
              <a:rPr lang="en-US" sz="1800" b="0" dirty="0" smtClean="0"/>
              <a:t>contains only two octets of zeros</a:t>
            </a:r>
          </a:p>
          <a:p>
            <a:pPr marL="285750" indent="-285750">
              <a:buFont typeface="Arial" panose="020B0604020202020204" pitchFamily="34" charset="0"/>
              <a:buChar char="•"/>
            </a:pPr>
            <a:r>
              <a:rPr lang="en-US" sz="1800" b="0" dirty="0" smtClean="0"/>
              <a:t>FEC schemes: code rates (CR) </a:t>
            </a:r>
            <a:r>
              <a:rPr lang="en-US" sz="1800" b="0" dirty="0"/>
              <a:t>1/2, 2/3, 5/6, 16/18, </a:t>
            </a:r>
            <a:r>
              <a:rPr lang="en-US" sz="1800" b="0" dirty="0" smtClean="0"/>
              <a:t>20/21 &amp; block sizes (BS) 960, 4320</a:t>
            </a:r>
          </a:p>
          <a:p>
            <a:pPr marL="285750" indent="-285750">
              <a:buFont typeface="Arial" panose="020B0604020202020204" pitchFamily="34" charset="0"/>
              <a:buChar char="•"/>
            </a:pPr>
            <a:r>
              <a:rPr lang="en-US" sz="1800" b="0" dirty="0" smtClean="0"/>
              <a:t>List of groups of subcarriers to load different numbers of bit on:	</a:t>
            </a:r>
          </a:p>
          <a:p>
            <a:pPr lvl="1">
              <a:buFont typeface="Arial" panose="020B0604020202020204" pitchFamily="34" charset="0"/>
              <a:buChar char="•"/>
            </a:pPr>
            <a:r>
              <a:rPr lang="en-US" sz="1400" b="0" dirty="0" smtClean="0"/>
              <a:t>Grouping: 1, 2, 4, 8, 16, 32, 64, 128, 256, 512, 1024, 2048, 4096</a:t>
            </a:r>
          </a:p>
          <a:p>
            <a:pPr lvl="1">
              <a:buFont typeface="Arial" panose="020B0604020202020204" pitchFamily="34" charset="0"/>
              <a:buChar char="•"/>
            </a:pPr>
            <a:r>
              <a:rPr lang="en-US" sz="1400" b="0" dirty="0" smtClean="0"/>
              <a:t>Loaded bits</a:t>
            </a:r>
            <a:r>
              <a:rPr lang="en-US" sz="1400" b="0" dirty="0"/>
              <a:t>: </a:t>
            </a:r>
            <a:r>
              <a:rPr lang="en-US" sz="1400" b="0" dirty="0" smtClean="0"/>
              <a:t>0, 1</a:t>
            </a:r>
            <a:r>
              <a:rPr lang="en-US" sz="1400" b="0" dirty="0"/>
              <a:t>, 2, 3, 4, 5, 6, 7, 8, 9, 10, 11, </a:t>
            </a:r>
            <a:r>
              <a:rPr lang="en-US" sz="1400" b="0" dirty="0" smtClean="0"/>
              <a:t>12</a:t>
            </a:r>
          </a:p>
          <a:p>
            <a:pPr>
              <a:buFont typeface="Arial" panose="020B0604020202020204" pitchFamily="34" charset="0"/>
              <a:buChar char="•"/>
            </a:pPr>
            <a:r>
              <a:rPr lang="en-US" sz="1800" b="0" dirty="0" smtClean="0"/>
              <a:t>Last group is the one exceeding the actual number of subcarriers present in the PHY</a:t>
            </a:r>
          </a:p>
        </p:txBody>
      </p:sp>
      <p:graphicFrame>
        <p:nvGraphicFramePr>
          <p:cNvPr id="6" name="Tabelle 5"/>
          <p:cNvGraphicFramePr>
            <a:graphicFrameLocks noGrp="1"/>
          </p:cNvGraphicFramePr>
          <p:nvPr>
            <p:extLst>
              <p:ext uri="{D42A27DB-BD31-4B8C-83A1-F6EECF244321}">
                <p14:modId xmlns:p14="http://schemas.microsoft.com/office/powerpoint/2010/main" val="2019330370"/>
              </p:ext>
            </p:extLst>
          </p:nvPr>
        </p:nvGraphicFramePr>
        <p:xfrm>
          <a:off x="1403647" y="3248980"/>
          <a:ext cx="6192689" cy="570475"/>
        </p:xfrm>
        <a:graphic>
          <a:graphicData uri="http://schemas.openxmlformats.org/drawingml/2006/table">
            <a:tbl>
              <a:tblPr firstRow="1" firstCol="1" bandRow="1"/>
              <a:tblGrid>
                <a:gridCol w="865647">
                  <a:extLst>
                    <a:ext uri="{9D8B030D-6E8A-4147-A177-3AD203B41FA5}">
                      <a16:colId xmlns:a16="http://schemas.microsoft.com/office/drawing/2014/main" val="424319780"/>
                    </a:ext>
                  </a:extLst>
                </a:gridCol>
                <a:gridCol w="803988">
                  <a:extLst>
                    <a:ext uri="{9D8B030D-6E8A-4147-A177-3AD203B41FA5}">
                      <a16:colId xmlns:a16="http://schemas.microsoft.com/office/drawing/2014/main" val="724080572"/>
                    </a:ext>
                  </a:extLst>
                </a:gridCol>
                <a:gridCol w="803988">
                  <a:extLst>
                    <a:ext uri="{9D8B030D-6E8A-4147-A177-3AD203B41FA5}">
                      <a16:colId xmlns:a16="http://schemas.microsoft.com/office/drawing/2014/main" val="3473964720"/>
                    </a:ext>
                  </a:extLst>
                </a:gridCol>
                <a:gridCol w="886784">
                  <a:extLst>
                    <a:ext uri="{9D8B030D-6E8A-4147-A177-3AD203B41FA5}">
                      <a16:colId xmlns:a16="http://schemas.microsoft.com/office/drawing/2014/main" val="1677595689"/>
                    </a:ext>
                  </a:extLst>
                </a:gridCol>
                <a:gridCol w="886784">
                  <a:extLst>
                    <a:ext uri="{9D8B030D-6E8A-4147-A177-3AD203B41FA5}">
                      <a16:colId xmlns:a16="http://schemas.microsoft.com/office/drawing/2014/main" val="3300450312"/>
                    </a:ext>
                  </a:extLst>
                </a:gridCol>
                <a:gridCol w="1191359">
                  <a:extLst>
                    <a:ext uri="{9D8B030D-6E8A-4147-A177-3AD203B41FA5}">
                      <a16:colId xmlns:a16="http://schemas.microsoft.com/office/drawing/2014/main" val="2354177394"/>
                    </a:ext>
                  </a:extLst>
                </a:gridCol>
                <a:gridCol w="754139">
                  <a:extLst>
                    <a:ext uri="{9D8B030D-6E8A-4147-A177-3AD203B41FA5}">
                      <a16:colId xmlns:a16="http://schemas.microsoft.com/office/drawing/2014/main" val="1924655129"/>
                    </a:ext>
                  </a:extLst>
                </a:gridCol>
              </a:tblGrid>
              <a:tr h="221555">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0-23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24-28</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29-31</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pitchFamily="49" charset="-128"/>
                        </a:rPr>
                        <a:t>32-34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35-39</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Variable</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571837"/>
                  </a:ext>
                </a:extLst>
              </a:tr>
              <a:tr h="348920">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Valid</a:t>
                      </a:r>
                      <a:r>
                        <a:rPr lang="en-US" sz="1100" baseline="0" dirty="0" smtClean="0">
                          <a:effectLst/>
                          <a:latin typeface="Times New Roman" panose="02020603050405020304" pitchFamily="18" charset="0"/>
                          <a:ea typeface="SimSun" panose="02010600030101010101" pitchFamily="2" charset="-122"/>
                        </a:rPr>
                        <a:t> BATs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Updated BAT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FEC block </a:t>
                      </a:r>
                      <a:r>
                        <a:rPr lang="de-DE" sz="1100" dirty="0" err="1" smtClean="0">
                          <a:effectLst/>
                          <a:latin typeface="Times New Roman" panose="02020603050405020304" pitchFamily="18" charset="0"/>
                          <a:ea typeface="MS Mincho" panose="02020609040205080304" pitchFamily="49" charset="-128"/>
                        </a:rPr>
                        <a:t>size</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FEC code rate</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err="1" smtClean="0">
                          <a:effectLst/>
                          <a:latin typeface="Times New Roman" panose="02020603050405020304" pitchFamily="18" charset="0"/>
                          <a:ea typeface="MS Mincho" panose="02020609040205080304" pitchFamily="49" charset="-128"/>
                        </a:rPr>
                        <a:t>Reserved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Group 1</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763078"/>
                  </a:ext>
                </a:extLst>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4090999919"/>
              </p:ext>
            </p:extLst>
          </p:nvPr>
        </p:nvGraphicFramePr>
        <p:xfrm>
          <a:off x="5274560" y="4103271"/>
          <a:ext cx="1992220" cy="552181"/>
        </p:xfrm>
        <a:graphic>
          <a:graphicData uri="http://schemas.openxmlformats.org/drawingml/2006/table">
            <a:tbl>
              <a:tblPr firstRow="1" firstCol="1" bandRow="1"/>
              <a:tblGrid>
                <a:gridCol w="996110">
                  <a:extLst>
                    <a:ext uri="{9D8B030D-6E8A-4147-A177-3AD203B41FA5}">
                      <a16:colId xmlns:a16="http://schemas.microsoft.com/office/drawing/2014/main" val="424319780"/>
                    </a:ext>
                  </a:extLst>
                </a:gridCol>
                <a:gridCol w="996110">
                  <a:extLst>
                    <a:ext uri="{9D8B030D-6E8A-4147-A177-3AD203B41FA5}">
                      <a16:colId xmlns:a16="http://schemas.microsoft.com/office/drawing/2014/main" val="4015501921"/>
                    </a:ext>
                  </a:extLst>
                </a:gridCol>
              </a:tblGrid>
              <a:tr h="214132">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0-3</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4-7</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571837"/>
                  </a:ext>
                </a:extLst>
              </a:tr>
              <a:tr h="338049">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Grouping</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Loaded</a:t>
                      </a:r>
                      <a:r>
                        <a:rPr lang="de-DE" sz="1100" baseline="0" dirty="0" smtClean="0">
                          <a:effectLst/>
                          <a:latin typeface="Times New Roman" panose="02020603050405020304" pitchFamily="18" charset="0"/>
                          <a:ea typeface="MS Mincho" panose="02020609040205080304" pitchFamily="49" charset="-128"/>
                        </a:rPr>
                        <a:t> bits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763078"/>
                  </a:ext>
                </a:extLst>
              </a:tr>
            </a:tbl>
          </a:graphicData>
        </a:graphic>
      </p:graphicFrame>
      <p:cxnSp>
        <p:nvCxnSpPr>
          <p:cNvPr id="14" name="Gerader Verbinder 13"/>
          <p:cNvCxnSpPr/>
          <p:nvPr/>
        </p:nvCxnSpPr>
        <p:spPr bwMode="auto">
          <a:xfrm flipH="1">
            <a:off x="5274560" y="3819455"/>
            <a:ext cx="372353" cy="26646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Gerader Verbinder 14"/>
          <p:cNvCxnSpPr/>
          <p:nvPr/>
        </p:nvCxnSpPr>
        <p:spPr bwMode="auto">
          <a:xfrm>
            <a:off x="6840251" y="3819455"/>
            <a:ext cx="432048" cy="266465"/>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782099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Adaptive bitloading feedback: protocol</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9</a:t>
            </a:fld>
            <a:endParaRPr lang="en-US" dirty="0"/>
          </a:p>
        </p:txBody>
      </p:sp>
      <p:sp>
        <p:nvSpPr>
          <p:cNvPr id="5" name="Fußzeilenplatzhalter 4"/>
          <p:cNvSpPr>
            <a:spLocks noGrp="1"/>
          </p:cNvSpPr>
          <p:nvPr>
            <p:ph type="ftr" idx="14"/>
          </p:nvPr>
        </p:nvSpPr>
        <p:spPr>
          <a:xfrm>
            <a:off x="5282357" y="6496854"/>
            <a:ext cx="3184520" cy="180975"/>
          </a:xfrm>
        </p:spPr>
        <p:txBody>
          <a:bodyPr/>
          <a:lstStyle/>
          <a:p>
            <a:r>
              <a:rPr lang="en-US" dirty="0" smtClean="0"/>
              <a:t>Kai Lennert Bober, HHI</a:t>
            </a:r>
            <a:endParaRPr lang="en-US" dirty="0"/>
          </a:p>
        </p:txBody>
      </p:sp>
      <p:sp>
        <p:nvSpPr>
          <p:cNvPr id="12" name="Inhaltsplatzhalter 4"/>
          <p:cNvSpPr>
            <a:spLocks noGrp="1"/>
          </p:cNvSpPr>
          <p:nvPr>
            <p:ph idx="1"/>
          </p:nvPr>
        </p:nvSpPr>
        <p:spPr>
          <a:xfrm>
            <a:off x="431540" y="1628800"/>
            <a:ext cx="7996817" cy="4846613"/>
          </a:xfrm>
        </p:spPr>
        <p:txBody>
          <a:bodyPr/>
          <a:lstStyle/>
          <a:p>
            <a:pPr>
              <a:buFont typeface="Arial" panose="020B0604020202020204" pitchFamily="34" charset="0"/>
              <a:buChar char="•"/>
            </a:pPr>
            <a:r>
              <a:rPr lang="en-US" sz="1900" b="0" dirty="0" smtClean="0"/>
              <a:t>When the channel changes and a formerly valid BAT gets unusable, a new BAT is set (“updated”). The old BAT is marked invalid.</a:t>
            </a:r>
          </a:p>
          <a:p>
            <a:pPr>
              <a:buFont typeface="Arial" panose="020B0604020202020204" pitchFamily="34" charset="0"/>
              <a:buChar char="•"/>
            </a:pPr>
            <a:r>
              <a:rPr lang="en-US" sz="1900" b="0" dirty="0" smtClean="0"/>
              <a:t>The reuse of a BAT ID in an update is only allowed if the updated BAT ID was invalid before. The updated </a:t>
            </a:r>
            <a:r>
              <a:rPr lang="en-US" sz="1900" b="0" smtClean="0"/>
              <a:t>BAT ID </a:t>
            </a:r>
            <a:r>
              <a:rPr lang="en-US" sz="1900" b="0" dirty="0" smtClean="0"/>
              <a:t>must be marked valid.</a:t>
            </a:r>
          </a:p>
          <a:p>
            <a:pPr>
              <a:buFont typeface="Arial" panose="020B0604020202020204" pitchFamily="34" charset="0"/>
              <a:buChar char="•"/>
            </a:pPr>
            <a:r>
              <a:rPr lang="en-US" sz="1900" b="0" dirty="0" smtClean="0"/>
              <a:t>The reception of the requested BAT frame is confirmed by the recipient by using the latest updated BAT for a transmission towards the sender of the requested BAT frame.</a:t>
            </a:r>
          </a:p>
          <a:p>
            <a:pPr>
              <a:buFont typeface="Arial" panose="020B0604020202020204" pitchFamily="34" charset="0"/>
              <a:buChar char="•"/>
            </a:pPr>
            <a:r>
              <a:rPr lang="en-US" sz="1900" b="0" dirty="0" smtClean="0"/>
              <a:t>Loss of a requested BAT frame can be detected through usage of invalid BAT IDs in a subsequent reception.</a:t>
            </a:r>
            <a:endParaRPr lang="en-US" sz="1900" b="0" dirty="0"/>
          </a:p>
          <a:p>
            <a:pPr marL="0" indent="0"/>
            <a:endParaRPr lang="en-US" sz="1900" b="0" dirty="0" smtClean="0"/>
          </a:p>
        </p:txBody>
      </p:sp>
      <p:cxnSp>
        <p:nvCxnSpPr>
          <p:cNvPr id="10" name="Gerader Verbinder 9">
            <a:extLst>
              <a:ext uri="{FF2B5EF4-FFF2-40B4-BE49-F238E27FC236}">
                <a16:creationId xmlns:a16="http://schemas.microsoft.com/office/drawing/2014/main" id="{C88061BF-ABE4-464A-A75C-107A818E6B8A}"/>
              </a:ext>
            </a:extLst>
          </p:cNvPr>
          <p:cNvCxnSpPr>
            <a:cxnSpLocks/>
          </p:cNvCxnSpPr>
          <p:nvPr/>
        </p:nvCxnSpPr>
        <p:spPr bwMode="auto">
          <a:xfrm>
            <a:off x="1248019" y="4630558"/>
            <a:ext cx="7180338"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r Verbinder 10">
            <a:extLst>
              <a:ext uri="{FF2B5EF4-FFF2-40B4-BE49-F238E27FC236}">
                <a16:creationId xmlns:a16="http://schemas.microsoft.com/office/drawing/2014/main" id="{96283FA2-5584-4121-BC16-9606F5799AC5}"/>
              </a:ext>
            </a:extLst>
          </p:cNvPr>
          <p:cNvCxnSpPr>
            <a:cxnSpLocks/>
          </p:cNvCxnSpPr>
          <p:nvPr/>
        </p:nvCxnSpPr>
        <p:spPr bwMode="auto">
          <a:xfrm flipV="1">
            <a:off x="1248019" y="6142725"/>
            <a:ext cx="7180338"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a:extLst>
              <a:ext uri="{FF2B5EF4-FFF2-40B4-BE49-F238E27FC236}">
                <a16:creationId xmlns:a16="http://schemas.microsoft.com/office/drawing/2014/main" id="{3435FD75-018C-406F-9D19-E341CD3C9BCA}"/>
              </a:ext>
            </a:extLst>
          </p:cNvPr>
          <p:cNvSpPr txBox="1"/>
          <p:nvPr/>
        </p:nvSpPr>
        <p:spPr>
          <a:xfrm>
            <a:off x="313979" y="4482384"/>
            <a:ext cx="984565"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Coordinator</a:t>
            </a:r>
            <a:endParaRPr lang="en-US" sz="1200" dirty="0">
              <a:solidFill>
                <a:schemeClr val="tx1"/>
              </a:solidFill>
              <a:latin typeface="Arial" panose="020B0604020202020204" pitchFamily="34" charset="0"/>
              <a:cs typeface="Arial" panose="020B0604020202020204" pitchFamily="34" charset="0"/>
            </a:endParaRPr>
          </a:p>
        </p:txBody>
      </p:sp>
      <p:sp>
        <p:nvSpPr>
          <p:cNvPr id="17" name="Textfeld 16">
            <a:extLst>
              <a:ext uri="{FF2B5EF4-FFF2-40B4-BE49-F238E27FC236}">
                <a16:creationId xmlns:a16="http://schemas.microsoft.com/office/drawing/2014/main" id="{8AFBFE45-8801-4513-A2B4-ED6FF70E1E76}"/>
              </a:ext>
            </a:extLst>
          </p:cNvPr>
          <p:cNvSpPr txBox="1"/>
          <p:nvPr/>
        </p:nvSpPr>
        <p:spPr>
          <a:xfrm>
            <a:off x="566632" y="5996317"/>
            <a:ext cx="652743"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Device</a:t>
            </a:r>
            <a:endParaRPr lang="en-US" sz="1200" dirty="0">
              <a:solidFill>
                <a:schemeClr val="tx1"/>
              </a:solidFill>
              <a:latin typeface="Arial" panose="020B0604020202020204" pitchFamily="34" charset="0"/>
              <a:cs typeface="Arial" panose="020B0604020202020204" pitchFamily="34" charset="0"/>
            </a:endParaRPr>
          </a:p>
        </p:txBody>
      </p:sp>
      <p:cxnSp>
        <p:nvCxnSpPr>
          <p:cNvPr id="25" name="Gerade Verbindung mit Pfeil 24">
            <a:extLst>
              <a:ext uri="{FF2B5EF4-FFF2-40B4-BE49-F238E27FC236}">
                <a16:creationId xmlns:a16="http://schemas.microsoft.com/office/drawing/2014/main" id="{388163CC-FAE5-4C07-B8CF-89A0EE8A0B06}"/>
              </a:ext>
            </a:extLst>
          </p:cNvPr>
          <p:cNvCxnSpPr>
            <a:cxnSpLocks/>
          </p:cNvCxnSpPr>
          <p:nvPr/>
        </p:nvCxnSpPr>
        <p:spPr bwMode="auto">
          <a:xfrm flipV="1">
            <a:off x="1439652" y="4617495"/>
            <a:ext cx="432059" cy="1509841"/>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Gerade Verbindung mit Pfeil 34">
            <a:extLst>
              <a:ext uri="{FF2B5EF4-FFF2-40B4-BE49-F238E27FC236}">
                <a16:creationId xmlns:a16="http://schemas.microsoft.com/office/drawing/2014/main" id="{388163CC-FAE5-4C07-B8CF-89A0EE8A0B06}"/>
              </a:ext>
            </a:extLst>
          </p:cNvPr>
          <p:cNvCxnSpPr>
            <a:cxnSpLocks/>
          </p:cNvCxnSpPr>
          <p:nvPr/>
        </p:nvCxnSpPr>
        <p:spPr bwMode="auto">
          <a:xfrm>
            <a:off x="1417339" y="6382813"/>
            <a:ext cx="682177" cy="2649"/>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Rechteck 35">
            <a:extLst>
              <a:ext uri="{FF2B5EF4-FFF2-40B4-BE49-F238E27FC236}">
                <a16:creationId xmlns:a16="http://schemas.microsoft.com/office/drawing/2014/main" id="{094722FA-BA67-4E15-B831-752B54E382F1}"/>
              </a:ext>
            </a:extLst>
          </p:cNvPr>
          <p:cNvSpPr/>
          <p:nvPr/>
        </p:nvSpPr>
        <p:spPr bwMode="auto">
          <a:xfrm>
            <a:off x="1295636" y="6156459"/>
            <a:ext cx="998923" cy="216020"/>
          </a:xfrm>
          <a:prstGeom prst="rect">
            <a:avLst/>
          </a:prstGeom>
          <a:no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a:solidFill>
                  <a:schemeClr val="tx1"/>
                </a:solidFill>
                <a:latin typeface="Arial" panose="020B0604020202020204" pitchFamily="34" charset="0"/>
                <a:cs typeface="Arial" panose="020B0604020202020204" pitchFamily="34" charset="0"/>
              </a:rPr>
              <a:t>c</a:t>
            </a:r>
            <a:r>
              <a:rPr lang="en-US" sz="1200" dirty="0" smtClean="0">
                <a:solidFill>
                  <a:schemeClr val="tx1"/>
                </a:solidFill>
                <a:latin typeface="Arial" panose="020B0604020202020204" pitchFamily="34" charset="0"/>
                <a:cs typeface="Arial" panose="020B0604020202020204" pitchFamily="34" charset="0"/>
              </a:rPr>
              <a:t>ontrol frame</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 name="Textfeld 2"/>
          <p:cNvSpPr txBox="1"/>
          <p:nvPr/>
        </p:nvSpPr>
        <p:spPr>
          <a:xfrm>
            <a:off x="3815916" y="5259831"/>
            <a:ext cx="1037463" cy="430887"/>
          </a:xfrm>
          <a:prstGeom prst="rect">
            <a:avLst/>
          </a:prstGeom>
          <a:noFill/>
        </p:spPr>
        <p:txBody>
          <a:bodyPr wrap="none" rtlCol="0">
            <a:spAutoFit/>
          </a:bodyPr>
          <a:lstStyle/>
          <a:p>
            <a:r>
              <a:rPr lang="en-US" sz="1100" dirty="0" smtClean="0">
                <a:solidFill>
                  <a:schemeClr val="tx1"/>
                </a:solidFill>
              </a:rPr>
              <a:t>update </a:t>
            </a:r>
            <a:r>
              <a:rPr lang="en-US" sz="1100" dirty="0">
                <a:solidFill>
                  <a:schemeClr val="tx1"/>
                </a:solidFill>
              </a:rPr>
              <a:t>BAT 2</a:t>
            </a:r>
            <a:br>
              <a:rPr lang="en-US" sz="1100" dirty="0">
                <a:solidFill>
                  <a:schemeClr val="tx1"/>
                </a:solidFill>
              </a:rPr>
            </a:br>
            <a:r>
              <a:rPr lang="en-US" sz="1100" dirty="0" smtClean="0">
                <a:solidFill>
                  <a:schemeClr val="tx1"/>
                </a:solidFill>
              </a:rPr>
              <a:t>invalid: </a:t>
            </a:r>
            <a:r>
              <a:rPr lang="en-US" sz="1100" dirty="0">
                <a:solidFill>
                  <a:schemeClr val="tx1"/>
                </a:solidFill>
              </a:rPr>
              <a:t>BAT 1</a:t>
            </a:r>
          </a:p>
        </p:txBody>
      </p:sp>
      <p:sp>
        <p:nvSpPr>
          <p:cNvPr id="26" name="Textfeld 25"/>
          <p:cNvSpPr txBox="1"/>
          <p:nvPr/>
        </p:nvSpPr>
        <p:spPr>
          <a:xfrm>
            <a:off x="1155314" y="5259831"/>
            <a:ext cx="1037463" cy="430887"/>
          </a:xfrm>
          <a:prstGeom prst="rect">
            <a:avLst/>
          </a:prstGeom>
          <a:noFill/>
        </p:spPr>
        <p:txBody>
          <a:bodyPr wrap="none" rtlCol="0">
            <a:spAutoFit/>
          </a:bodyPr>
          <a:lstStyle/>
          <a:p>
            <a:r>
              <a:rPr lang="en-US" sz="1100" dirty="0" smtClean="0">
                <a:solidFill>
                  <a:schemeClr val="tx1"/>
                </a:solidFill>
              </a:rPr>
              <a:t>update BAT 2</a:t>
            </a:r>
            <a:br>
              <a:rPr lang="en-US" sz="1100" dirty="0" smtClean="0">
                <a:solidFill>
                  <a:schemeClr val="tx1"/>
                </a:solidFill>
              </a:rPr>
            </a:br>
            <a:r>
              <a:rPr lang="en-US" sz="1100" dirty="0" smtClean="0">
                <a:solidFill>
                  <a:schemeClr val="tx1"/>
                </a:solidFill>
              </a:rPr>
              <a:t>invalid: BAT 1</a:t>
            </a:r>
            <a:endParaRPr lang="en-US" sz="1100" dirty="0">
              <a:solidFill>
                <a:schemeClr val="tx1"/>
              </a:solidFill>
            </a:endParaRPr>
          </a:p>
        </p:txBody>
      </p:sp>
      <p:sp>
        <p:nvSpPr>
          <p:cNvPr id="7" name="Multiplizieren 6"/>
          <p:cNvSpPr/>
          <p:nvPr/>
        </p:nvSpPr>
        <p:spPr bwMode="auto">
          <a:xfrm>
            <a:off x="1501059" y="4563370"/>
            <a:ext cx="684076" cy="547458"/>
          </a:xfrm>
          <a:prstGeom prst="mathMultiply">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30" name="Gerade Verbindung mit Pfeil 29">
            <a:extLst>
              <a:ext uri="{FF2B5EF4-FFF2-40B4-BE49-F238E27FC236}">
                <a16:creationId xmlns:a16="http://schemas.microsoft.com/office/drawing/2014/main" id="{388163CC-FAE5-4C07-B8CF-89A0EE8A0B06}"/>
              </a:ext>
            </a:extLst>
          </p:cNvPr>
          <p:cNvCxnSpPr>
            <a:cxnSpLocks/>
          </p:cNvCxnSpPr>
          <p:nvPr/>
        </p:nvCxnSpPr>
        <p:spPr bwMode="auto">
          <a:xfrm flipV="1">
            <a:off x="4057488" y="4651529"/>
            <a:ext cx="432059" cy="1509841"/>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a:extLst>
              <a:ext uri="{FF2B5EF4-FFF2-40B4-BE49-F238E27FC236}">
                <a16:creationId xmlns:a16="http://schemas.microsoft.com/office/drawing/2014/main" id="{388163CC-FAE5-4C07-B8CF-89A0EE8A0B06}"/>
              </a:ext>
            </a:extLst>
          </p:cNvPr>
          <p:cNvCxnSpPr>
            <a:cxnSpLocks/>
          </p:cNvCxnSpPr>
          <p:nvPr/>
        </p:nvCxnSpPr>
        <p:spPr bwMode="auto">
          <a:xfrm>
            <a:off x="3030535" y="4617495"/>
            <a:ext cx="432059" cy="1509841"/>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mit Pfeil 36">
            <a:extLst>
              <a:ext uri="{FF2B5EF4-FFF2-40B4-BE49-F238E27FC236}">
                <a16:creationId xmlns:a16="http://schemas.microsoft.com/office/drawing/2014/main" id="{388163CC-FAE5-4C07-B8CF-89A0EE8A0B06}"/>
              </a:ext>
            </a:extLst>
          </p:cNvPr>
          <p:cNvCxnSpPr>
            <a:cxnSpLocks/>
          </p:cNvCxnSpPr>
          <p:nvPr/>
        </p:nvCxnSpPr>
        <p:spPr bwMode="auto">
          <a:xfrm>
            <a:off x="3169743" y="6391658"/>
            <a:ext cx="682177" cy="2649"/>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Rechteck 37">
            <a:extLst>
              <a:ext uri="{FF2B5EF4-FFF2-40B4-BE49-F238E27FC236}">
                <a16:creationId xmlns:a16="http://schemas.microsoft.com/office/drawing/2014/main" id="{094722FA-BA67-4E15-B831-752B54E382F1}"/>
              </a:ext>
            </a:extLst>
          </p:cNvPr>
          <p:cNvSpPr/>
          <p:nvPr/>
        </p:nvSpPr>
        <p:spPr bwMode="auto">
          <a:xfrm>
            <a:off x="2528961" y="6165303"/>
            <a:ext cx="1935027" cy="217509"/>
          </a:xfrm>
          <a:prstGeom prst="rect">
            <a:avLst/>
          </a:prstGeom>
          <a:no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data / management frame</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9" name="Textfeld 38"/>
          <p:cNvSpPr txBox="1"/>
          <p:nvPr/>
        </p:nvSpPr>
        <p:spPr>
          <a:xfrm>
            <a:off x="2850516" y="5238818"/>
            <a:ext cx="914033" cy="261610"/>
          </a:xfrm>
          <a:prstGeom prst="rect">
            <a:avLst/>
          </a:prstGeom>
          <a:noFill/>
        </p:spPr>
        <p:txBody>
          <a:bodyPr wrap="none" rtlCol="0">
            <a:spAutoFit/>
          </a:bodyPr>
          <a:lstStyle/>
          <a:p>
            <a:r>
              <a:rPr lang="en-US" sz="1100" dirty="0" smtClean="0">
                <a:solidFill>
                  <a:schemeClr val="tx1"/>
                </a:solidFill>
              </a:rPr>
              <a:t>using BAT 1</a:t>
            </a:r>
            <a:endParaRPr lang="en-US" sz="1100" dirty="0">
              <a:solidFill>
                <a:schemeClr val="tx1"/>
              </a:solidFill>
            </a:endParaRPr>
          </a:p>
        </p:txBody>
      </p:sp>
      <p:cxnSp>
        <p:nvCxnSpPr>
          <p:cNvPr id="40" name="Gerade Verbindung mit Pfeil 39">
            <a:extLst>
              <a:ext uri="{FF2B5EF4-FFF2-40B4-BE49-F238E27FC236}">
                <a16:creationId xmlns:a16="http://schemas.microsoft.com/office/drawing/2014/main" id="{388163CC-FAE5-4C07-B8CF-89A0EE8A0B06}"/>
              </a:ext>
            </a:extLst>
          </p:cNvPr>
          <p:cNvCxnSpPr>
            <a:cxnSpLocks/>
          </p:cNvCxnSpPr>
          <p:nvPr/>
        </p:nvCxnSpPr>
        <p:spPr bwMode="auto">
          <a:xfrm>
            <a:off x="5710384" y="4639405"/>
            <a:ext cx="432059" cy="1509841"/>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feld 40"/>
          <p:cNvSpPr txBox="1"/>
          <p:nvPr/>
        </p:nvSpPr>
        <p:spPr>
          <a:xfrm>
            <a:off x="5516212" y="5248411"/>
            <a:ext cx="914033" cy="261610"/>
          </a:xfrm>
          <a:prstGeom prst="rect">
            <a:avLst/>
          </a:prstGeom>
          <a:noFill/>
        </p:spPr>
        <p:txBody>
          <a:bodyPr wrap="none" rtlCol="0">
            <a:spAutoFit/>
          </a:bodyPr>
          <a:lstStyle/>
          <a:p>
            <a:r>
              <a:rPr lang="en-US" sz="1100" dirty="0" smtClean="0">
                <a:solidFill>
                  <a:schemeClr val="tx1"/>
                </a:solidFill>
              </a:rPr>
              <a:t>using BAT 2</a:t>
            </a:r>
            <a:endParaRPr lang="en-US" sz="1100" dirty="0">
              <a:solidFill>
                <a:schemeClr val="tx1"/>
              </a:solidFill>
            </a:endParaRPr>
          </a:p>
        </p:txBody>
      </p:sp>
      <p:sp>
        <p:nvSpPr>
          <p:cNvPr id="24" name="Textfeld 23"/>
          <p:cNvSpPr txBox="1"/>
          <p:nvPr/>
        </p:nvSpPr>
        <p:spPr>
          <a:xfrm>
            <a:off x="7485358" y="5265647"/>
            <a:ext cx="1479130" cy="446276"/>
          </a:xfrm>
          <a:prstGeom prst="rect">
            <a:avLst/>
          </a:prstGeom>
          <a:noFill/>
        </p:spPr>
        <p:txBody>
          <a:bodyPr wrap="square" rtlCol="0">
            <a:spAutoFit/>
          </a:bodyPr>
          <a:lstStyle/>
          <a:p>
            <a:r>
              <a:rPr lang="en-US" sz="1100" dirty="0">
                <a:solidFill>
                  <a:schemeClr val="tx1"/>
                </a:solidFill>
              </a:rPr>
              <a:t>u</a:t>
            </a:r>
            <a:r>
              <a:rPr lang="en-US" sz="1100" dirty="0" smtClean="0">
                <a:solidFill>
                  <a:schemeClr val="tx1"/>
                </a:solidFill>
              </a:rPr>
              <a:t>pdate BAT 1     </a:t>
            </a:r>
            <a:r>
              <a:rPr lang="en-US" sz="1200" dirty="0" smtClean="0">
                <a:solidFill>
                  <a:schemeClr val="tx1"/>
                </a:solidFill>
              </a:rPr>
              <a:t>…</a:t>
            </a:r>
            <a:endParaRPr lang="en-US" sz="1100" dirty="0" smtClean="0">
              <a:solidFill>
                <a:schemeClr val="tx1"/>
              </a:solidFill>
            </a:endParaRPr>
          </a:p>
          <a:p>
            <a:r>
              <a:rPr lang="en-US" sz="1100" dirty="0" smtClean="0">
                <a:solidFill>
                  <a:schemeClr val="tx1"/>
                </a:solidFill>
              </a:rPr>
              <a:t>invalid: BAT 2</a:t>
            </a:r>
            <a:endParaRPr lang="en-US" sz="1100" dirty="0">
              <a:solidFill>
                <a:schemeClr val="tx1"/>
              </a:solidFill>
            </a:endParaRPr>
          </a:p>
        </p:txBody>
      </p:sp>
      <p:cxnSp>
        <p:nvCxnSpPr>
          <p:cNvPr id="27" name="Gerade Verbindung mit Pfeil 26">
            <a:extLst>
              <a:ext uri="{FF2B5EF4-FFF2-40B4-BE49-F238E27FC236}">
                <a16:creationId xmlns:a16="http://schemas.microsoft.com/office/drawing/2014/main" id="{388163CC-FAE5-4C07-B8CF-89A0EE8A0B06}"/>
              </a:ext>
            </a:extLst>
          </p:cNvPr>
          <p:cNvCxnSpPr>
            <a:cxnSpLocks/>
          </p:cNvCxnSpPr>
          <p:nvPr/>
        </p:nvCxnSpPr>
        <p:spPr bwMode="auto">
          <a:xfrm flipV="1">
            <a:off x="7723964" y="4657345"/>
            <a:ext cx="432059" cy="1509841"/>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feld 27"/>
          <p:cNvSpPr txBox="1"/>
          <p:nvPr/>
        </p:nvSpPr>
        <p:spPr>
          <a:xfrm>
            <a:off x="4071899" y="5896181"/>
            <a:ext cx="752129" cy="261610"/>
          </a:xfrm>
          <a:prstGeom prst="rect">
            <a:avLst/>
          </a:prstGeom>
          <a:noFill/>
        </p:spPr>
        <p:txBody>
          <a:bodyPr wrap="none" rtlCol="0">
            <a:spAutoFit/>
          </a:bodyPr>
          <a:lstStyle/>
          <a:p>
            <a:r>
              <a:rPr lang="en-US" sz="1100" dirty="0" smtClean="0">
                <a:solidFill>
                  <a:schemeClr val="tx1"/>
                </a:solidFill>
              </a:rPr>
              <a:t>retransmit</a:t>
            </a:r>
            <a:endParaRPr lang="en-US" sz="1100" dirty="0">
              <a:solidFill>
                <a:schemeClr val="tx1"/>
              </a:solidFill>
            </a:endParaRPr>
          </a:p>
        </p:txBody>
      </p:sp>
      <p:sp>
        <p:nvSpPr>
          <p:cNvPr id="29" name="Textfeld 28"/>
          <p:cNvSpPr txBox="1"/>
          <p:nvPr/>
        </p:nvSpPr>
        <p:spPr>
          <a:xfrm>
            <a:off x="6084168" y="5723674"/>
            <a:ext cx="1638590" cy="261610"/>
          </a:xfrm>
          <a:prstGeom prst="rect">
            <a:avLst/>
          </a:prstGeom>
          <a:noFill/>
        </p:spPr>
        <p:txBody>
          <a:bodyPr wrap="none" rtlCol="0">
            <a:spAutoFit/>
          </a:bodyPr>
          <a:lstStyle/>
          <a:p>
            <a:r>
              <a:rPr lang="en-US" sz="1100" dirty="0" smtClean="0">
                <a:solidFill>
                  <a:schemeClr val="tx1"/>
                </a:solidFill>
              </a:rPr>
              <a:t>… until update needed …</a:t>
            </a:r>
            <a:endParaRPr lang="en-US" sz="1100" dirty="0">
              <a:solidFill>
                <a:schemeClr val="tx1"/>
              </a:solidFill>
            </a:endParaRPr>
          </a:p>
        </p:txBody>
      </p:sp>
      <p:sp>
        <p:nvSpPr>
          <p:cNvPr id="31" name="Textfeld 30"/>
          <p:cNvSpPr txBox="1"/>
          <p:nvPr/>
        </p:nvSpPr>
        <p:spPr>
          <a:xfrm>
            <a:off x="3109543" y="5793308"/>
            <a:ext cx="620683" cy="261610"/>
          </a:xfrm>
          <a:prstGeom prst="rect">
            <a:avLst/>
          </a:prstGeom>
          <a:noFill/>
        </p:spPr>
        <p:txBody>
          <a:bodyPr wrap="none" rtlCol="0">
            <a:spAutoFit/>
          </a:bodyPr>
          <a:lstStyle/>
          <a:p>
            <a:r>
              <a:rPr lang="en-US" sz="1100" dirty="0" smtClean="0">
                <a:solidFill>
                  <a:schemeClr val="tx1"/>
                </a:solidFill>
              </a:rPr>
              <a:t>invalid!</a:t>
            </a:r>
            <a:endParaRPr lang="en-US" sz="1100" dirty="0">
              <a:solidFill>
                <a:schemeClr val="tx1"/>
              </a:solidFill>
            </a:endParaRPr>
          </a:p>
        </p:txBody>
      </p:sp>
      <p:sp>
        <p:nvSpPr>
          <p:cNvPr id="33" name="Textfeld 32"/>
          <p:cNvSpPr txBox="1"/>
          <p:nvPr/>
        </p:nvSpPr>
        <p:spPr>
          <a:xfrm>
            <a:off x="2051720" y="4725144"/>
            <a:ext cx="877163" cy="261610"/>
          </a:xfrm>
          <a:prstGeom prst="rect">
            <a:avLst/>
          </a:prstGeom>
          <a:noFill/>
        </p:spPr>
        <p:txBody>
          <a:bodyPr wrap="none" rtlCol="0">
            <a:spAutoFit/>
          </a:bodyPr>
          <a:lstStyle/>
          <a:p>
            <a:r>
              <a:rPr lang="en-US" sz="1100" dirty="0" smtClean="0">
                <a:solidFill>
                  <a:schemeClr val="tx1"/>
                </a:solidFill>
              </a:rPr>
              <a:t>frame is lost</a:t>
            </a:r>
            <a:endParaRPr lang="en-US" sz="1100" dirty="0">
              <a:solidFill>
                <a:schemeClr val="tx1"/>
              </a:solidFill>
            </a:endParaRPr>
          </a:p>
        </p:txBody>
      </p:sp>
    </p:spTree>
    <p:extLst>
      <p:ext uri="{BB962C8B-B14F-4D97-AF65-F5344CB8AC3E}">
        <p14:creationId xmlns:p14="http://schemas.microsoft.com/office/powerpoint/2010/main" val="1622127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1180</Words>
  <Application>Microsoft Office PowerPoint</Application>
  <PresentationFormat>Bildschirmpräsentation (4:3)</PresentationFormat>
  <Paragraphs>270</Paragraphs>
  <Slides>13</Slides>
  <Notes>4</Notes>
  <HiddenSlides>0</HiddenSlides>
  <MMClips>0</MMClips>
  <ScaleCrop>false</ScaleCrop>
  <HeadingPairs>
    <vt:vector size="8" baseType="variant">
      <vt:variant>
        <vt:lpstr>Verwendete Schriftarten</vt:lpstr>
      </vt:variant>
      <vt:variant>
        <vt:i4>11</vt:i4>
      </vt:variant>
      <vt:variant>
        <vt:lpstr>Design</vt:lpstr>
      </vt:variant>
      <vt:variant>
        <vt:i4>1</vt:i4>
      </vt:variant>
      <vt:variant>
        <vt:lpstr>Eingebettete OLE-Server</vt:lpstr>
      </vt:variant>
      <vt:variant>
        <vt:i4>1</vt:i4>
      </vt:variant>
      <vt:variant>
        <vt:lpstr>Folientitel</vt:lpstr>
      </vt:variant>
      <vt:variant>
        <vt:i4>13</vt:i4>
      </vt:variant>
    </vt:vector>
  </HeadingPairs>
  <TitlesOfParts>
    <vt:vector size="26" baseType="lpstr">
      <vt:lpstr>맑은 고딕</vt:lpstr>
      <vt:lpstr>MS Gothic</vt:lpstr>
      <vt:lpstr>ＭＳ Ｐゴシック</vt:lpstr>
      <vt:lpstr>SimSun</vt:lpstr>
      <vt:lpstr>SimSun</vt:lpstr>
      <vt:lpstr>Arial</vt:lpstr>
      <vt:lpstr>Arial Unicode MS</vt:lpstr>
      <vt:lpstr>굴림</vt:lpstr>
      <vt:lpstr>MS Mincho</vt:lpstr>
      <vt:lpstr>Times New Roman</vt:lpstr>
      <vt:lpstr>Wingdings</vt:lpstr>
      <vt:lpstr>Office</vt:lpstr>
      <vt:lpstr>Document</vt:lpstr>
      <vt:lpstr>PowerPoint-Präsentation</vt:lpstr>
      <vt:lpstr>IEEE P802.15.13  MAC Layer support for Multiple Optical Frontends</vt:lpstr>
      <vt:lpstr>Content</vt:lpstr>
      <vt:lpstr>Descriptive: Targets of the Distributed Optical Frontend (OFE) Approach</vt:lpstr>
      <vt:lpstr>Descriptive: Superframe Structure for Spatial Reuse and Joint Transmission + Reception</vt:lpstr>
      <vt:lpstr>Descriptive: Channel Estimation, CSI Feedback and GTS Update</vt:lpstr>
      <vt:lpstr>Multi-cell channel estimation feedback</vt:lpstr>
      <vt:lpstr>Adaptive bitloading feedback:  requested BAT control frame format</vt:lpstr>
      <vt:lpstr>Adaptive bitloading feedback: protocol</vt:lpstr>
      <vt:lpstr>Requested BAT frame example</vt:lpstr>
      <vt:lpstr>Adaptive modulation and coding feedback</vt:lpstr>
      <vt:lpstr>Dynamic GTS Descriptor</vt:lpstr>
      <vt:lpstr>Typical superframe</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Bober, Kai Lennert</dc:creator>
  <cp:lastModifiedBy>Bober, Kai Lennert</cp:lastModifiedBy>
  <cp:revision>956</cp:revision>
  <cp:lastPrinted>1601-01-01T00:00:00Z</cp:lastPrinted>
  <dcterms:created xsi:type="dcterms:W3CDTF">2018-04-17T14:15:50Z</dcterms:created>
  <dcterms:modified xsi:type="dcterms:W3CDTF">2018-11-15T07:48:00Z</dcterms:modified>
</cp:coreProperties>
</file>