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0"/>
  </p:notesMasterIdLst>
  <p:handoutMasterIdLst>
    <p:handoutMasterId r:id="rId21"/>
  </p:handoutMasterIdLst>
  <p:sldIdLst>
    <p:sldId id="256" r:id="rId2"/>
    <p:sldId id="285" r:id="rId3"/>
    <p:sldId id="266" r:id="rId4"/>
    <p:sldId id="286" r:id="rId5"/>
    <p:sldId id="298" r:id="rId6"/>
    <p:sldId id="297" r:id="rId7"/>
    <p:sldId id="287" r:id="rId8"/>
    <p:sldId id="289" r:id="rId9"/>
    <p:sldId id="292" r:id="rId10"/>
    <p:sldId id="299" r:id="rId11"/>
    <p:sldId id="290" r:id="rId12"/>
    <p:sldId id="291" r:id="rId13"/>
    <p:sldId id="300" r:id="rId14"/>
    <p:sldId id="301" r:id="rId15"/>
    <p:sldId id="295" r:id="rId16"/>
    <p:sldId id="294" r:id="rId17"/>
    <p:sldId id="296" r:id="rId18"/>
    <p:sldId id="293"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Standardabschnitt" id="{60C61700-4714-4FBE-BCF5-F499E3CFA122}">
          <p14:sldIdLst>
            <p14:sldId id="256"/>
            <p14:sldId id="285"/>
            <p14:sldId id="266"/>
            <p14:sldId id="286"/>
            <p14:sldId id="298"/>
            <p14:sldId id="297"/>
            <p14:sldId id="287"/>
            <p14:sldId id="289"/>
            <p14:sldId id="292"/>
            <p14:sldId id="299"/>
            <p14:sldId id="290"/>
            <p14:sldId id="291"/>
            <p14:sldId id="300"/>
            <p14:sldId id="301"/>
            <p14:sldId id="295"/>
            <p14:sldId id="294"/>
            <p14:sldId id="296"/>
            <p14:sldId id="2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FFFF"/>
    <a:srgbClr val="B1B2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71" autoAdjust="0"/>
    <p:restoredTop sz="91757" autoAdjust="0"/>
  </p:normalViewPr>
  <p:slideViewPr>
    <p:cSldViewPr>
      <p:cViewPr varScale="1">
        <p:scale>
          <a:sx n="67" d="100"/>
          <a:sy n="67" d="100"/>
        </p:scale>
        <p:origin x="1572" y="7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1</a:t>
            </a:fld>
            <a:endParaRPr lang="en-US" altLang="zh-CN" dirty="0"/>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2</a:t>
            </a:fld>
            <a:endParaRPr lang="en-US" altLang="zh-CN" dirty="0"/>
          </a:p>
        </p:txBody>
      </p:sp>
    </p:spTree>
    <p:extLst>
      <p:ext uri="{BB962C8B-B14F-4D97-AF65-F5344CB8AC3E}">
        <p14:creationId xmlns:p14="http://schemas.microsoft.com/office/powerpoint/2010/main" val="1016676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‹Nr.›</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dirty="0"/>
              <a:t>May 2018</a:t>
            </a:r>
            <a:endParaRPr lang="en-GB" dirty="0"/>
          </a:p>
        </p:txBody>
      </p:sp>
      <p:sp>
        <p:nvSpPr>
          <p:cNvPr id="6" name="Footer Placeholder 5"/>
          <p:cNvSpPr>
            <a:spLocks noGrp="1"/>
          </p:cNvSpPr>
          <p:nvPr>
            <p:ph type="ftr" idx="11"/>
          </p:nvPr>
        </p:nvSpPr>
        <p:spPr/>
        <p:txBody>
          <a:bodyPr/>
          <a:lstStyle>
            <a:lvl1pPr>
              <a:defRPr/>
            </a:lvl1pPr>
          </a:lstStyle>
          <a:p>
            <a:r>
              <a:rPr lang="en-GB" dirty="0"/>
              <a:t>Kai Lennert Bober, HHI</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‹Nr.›</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dirty="0"/>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Kai Lennert Bober, HHI</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‹Nr.›</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dirty="0"/>
              <a:t>May 2018</a:t>
            </a:r>
            <a:endParaRPr lang="en-GB" dirty="0"/>
          </a:p>
        </p:txBody>
      </p:sp>
      <p:sp>
        <p:nvSpPr>
          <p:cNvPr id="4" name="Footer Placeholder 3"/>
          <p:cNvSpPr>
            <a:spLocks noGrp="1"/>
          </p:cNvSpPr>
          <p:nvPr>
            <p:ph type="ftr" idx="11"/>
          </p:nvPr>
        </p:nvSpPr>
        <p:spPr/>
        <p:txBody>
          <a:bodyPr/>
          <a:lstStyle>
            <a:lvl1pPr>
              <a:defRPr/>
            </a:lvl1pPr>
          </a:lstStyle>
          <a:p>
            <a:r>
              <a:rPr lang="en-GB" dirty="0"/>
              <a:t>Kai Lennert Bober, HHI</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‹Nr.›</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dirty="0"/>
              <a:t>May 2018</a:t>
            </a:r>
            <a:endParaRPr lang="en-GB" dirty="0"/>
          </a:p>
        </p:txBody>
      </p:sp>
      <p:sp>
        <p:nvSpPr>
          <p:cNvPr id="3" name="Footer Placeholder 2"/>
          <p:cNvSpPr>
            <a:spLocks noGrp="1"/>
          </p:cNvSpPr>
          <p:nvPr>
            <p:ph type="ftr" idx="11"/>
          </p:nvPr>
        </p:nvSpPr>
        <p:spPr/>
        <p:txBody>
          <a:bodyPr/>
          <a:lstStyle>
            <a:lvl1pPr>
              <a:defRPr/>
            </a:lvl1pPr>
          </a:lstStyle>
          <a:p>
            <a:r>
              <a:rPr lang="en-GB" dirty="0"/>
              <a:t>Kai Lennert Bober, HHI</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‹Nr.›</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‹Nr.›</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dirty="0"/>
              <a:t>May 2018</a:t>
            </a:r>
            <a:endParaRPr lang="en-GB" dirty="0"/>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‹Nr.›</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dirty="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‹Nr.›</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15-18-0410-00-0013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en-US" altLang="ko-KR" dirty="0" smtClean="0"/>
              <a:t>September</a:t>
            </a:r>
            <a:r>
              <a:rPr lang="en-US" altLang="ko-KR" dirty="0" smtClean="0"/>
              <a:t> </a:t>
            </a:r>
            <a:r>
              <a:rPr lang="en-US" altLang="ko-KR" dirty="0" smtClean="0"/>
              <a:t>2018</a:t>
            </a:r>
            <a:endParaRPr lang="en-US" altLang="zh-CN"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sz="1600" dirty="0"/>
              <a:t>IEEE </a:t>
            </a:r>
            <a:r>
              <a:rPr lang="en-US" sz="1600" dirty="0" smtClean="0"/>
              <a:t>P802.15.13 – MAC layer support for multiple optical frontends</a:t>
            </a:r>
          </a:p>
          <a:p>
            <a:r>
              <a:rPr lang="en-US" altLang="zh-CN" sz="1600" b="1" dirty="0" smtClean="0">
                <a:solidFill>
                  <a:schemeClr val="tx1">
                    <a:lumMod val="85000"/>
                    <a:lumOff val="15000"/>
                  </a:schemeClr>
                </a:solidFill>
                <a:ea typeface="宋体" charset="-122"/>
              </a:rPr>
              <a:t>Date </a:t>
            </a:r>
            <a:r>
              <a:rPr lang="en-US" altLang="zh-CN" sz="1600" b="1" dirty="0">
                <a:solidFill>
                  <a:schemeClr val="tx1">
                    <a:lumMod val="85000"/>
                    <a:lumOff val="15000"/>
                  </a:schemeClr>
                </a:solidFill>
                <a:ea typeface="宋体" charset="-122"/>
              </a:rPr>
              <a:t>Submitted: </a:t>
            </a:r>
            <a:r>
              <a:rPr lang="en-US" altLang="zh-CN" sz="1600" dirty="0" smtClean="0">
                <a:solidFill>
                  <a:schemeClr val="tx1">
                    <a:lumMod val="85000"/>
                    <a:lumOff val="15000"/>
                  </a:schemeClr>
                </a:solidFill>
                <a:ea typeface="宋体" charset="-122"/>
              </a:rPr>
              <a:t>10 Sep. </a:t>
            </a:r>
            <a:r>
              <a:rPr lang="en-US" altLang="zh-CN" sz="1600" dirty="0">
                <a:solidFill>
                  <a:schemeClr val="tx1">
                    <a:lumMod val="85000"/>
                    <a:lumOff val="15000"/>
                  </a:schemeClr>
                </a:solidFill>
                <a:ea typeface="宋体" charset="-122"/>
              </a:rPr>
              <a:t>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Kai Lennert </a:t>
            </a:r>
            <a:r>
              <a:rPr lang="en-US" altLang="zh-CN" sz="1600" dirty="0" smtClean="0">
                <a:solidFill>
                  <a:schemeClr val="tx1">
                    <a:lumMod val="85000"/>
                    <a:lumOff val="15000"/>
                  </a:schemeClr>
                </a:solidFill>
                <a:ea typeface="宋体" charset="-122"/>
              </a:rPr>
              <a:t>Bober, Volker </a:t>
            </a:r>
            <a:r>
              <a:rPr lang="en-US" altLang="zh-CN" sz="1600" dirty="0">
                <a:solidFill>
                  <a:schemeClr val="tx1">
                    <a:lumMod val="85000"/>
                    <a:lumOff val="15000"/>
                  </a:schemeClr>
                </a:solidFill>
                <a:ea typeface="宋体" charset="-122"/>
              </a:rPr>
              <a:t>Jungnickel [Fraunhofer HHI]</a:t>
            </a:r>
          </a:p>
          <a:p>
            <a:r>
              <a:rPr lang="en-US" altLang="zh-CN" sz="1600" dirty="0">
                <a:solidFill>
                  <a:schemeClr val="tx1">
                    <a:lumMod val="85000"/>
                    <a:lumOff val="15000"/>
                  </a:schemeClr>
                </a:solidFill>
                <a:ea typeface="宋体" charset="-122"/>
              </a:rPr>
              <a:t>Address: Einsteinufer 37, 10587 Berlin, Germany</a:t>
            </a: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a:t>
            </a:r>
            <a:r>
              <a:rPr lang="en-US" altLang="ko-KR" sz="1600" dirty="0" smtClean="0">
                <a:solidFill>
                  <a:schemeClr val="tx1">
                    <a:lumMod val="85000"/>
                    <a:lumOff val="15000"/>
                  </a:schemeClr>
                </a:solidFill>
                <a:ea typeface="굴림" pitchFamily="50" charset="-127"/>
              </a:rPr>
              <a:t>302</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E-Mail:[kai.lennert.bober@hhi.fraunhofer.de]	</a:t>
            </a:r>
            <a:endParaRPr lang="en-US" altLang="zh-CN" sz="1600" dirty="0" smtClean="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-31002 768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E-Mail:[volker.jungnickel@hhi.fraunhofer.de]	</a:t>
            </a:r>
          </a:p>
          <a:p>
            <a:pPr>
              <a:spcBef>
                <a:spcPts val="600"/>
              </a:spcBef>
              <a:spcAft>
                <a:spcPts val="600"/>
              </a:spcAft>
            </a:pPr>
            <a:r>
              <a:rPr lang="en-US" altLang="zh-CN" sz="1600" b="1" dirty="0" smtClean="0">
                <a:solidFill>
                  <a:schemeClr val="tx1">
                    <a:lumMod val="85000"/>
                    <a:lumOff val="15000"/>
                  </a:schemeClr>
                </a:solidFill>
                <a:ea typeface="宋体" charset="-122"/>
              </a:rPr>
              <a:t>Re</a:t>
            </a:r>
            <a:r>
              <a:rPr lang="en-US" altLang="zh-CN" sz="1600" b="1" dirty="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a:t>
            </a:r>
            <a:endParaRPr lang="en-US" altLang="zh-CN" sz="1600" dirty="0" smtClean="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Purpose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Dynamic GTS Descriptor</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10</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graphicFrame>
        <p:nvGraphicFramePr>
          <p:cNvPr id="3" name="Tabelle 2"/>
          <p:cNvGraphicFramePr>
            <a:graphicFrameLocks noGrp="1"/>
          </p:cNvGraphicFramePr>
          <p:nvPr>
            <p:extLst>
              <p:ext uri="{D42A27DB-BD31-4B8C-83A1-F6EECF244321}">
                <p14:modId xmlns:p14="http://schemas.microsoft.com/office/powerpoint/2010/main" val="2655678591"/>
              </p:ext>
            </p:extLst>
          </p:nvPr>
        </p:nvGraphicFramePr>
        <p:xfrm>
          <a:off x="6143064" y="4689140"/>
          <a:ext cx="1921324" cy="862960"/>
        </p:xfrm>
        <a:graphic>
          <a:graphicData uri="http://schemas.openxmlformats.org/drawingml/2006/table">
            <a:tbl>
              <a:tblPr firstRow="1" firstCol="1" bandRow="1"/>
              <a:tblGrid>
                <a:gridCol w="725672">
                  <a:extLst>
                    <a:ext uri="{9D8B030D-6E8A-4147-A177-3AD203B41FA5}">
                      <a16:colId xmlns:a16="http://schemas.microsoft.com/office/drawing/2014/main" val="724080572"/>
                    </a:ext>
                  </a:extLst>
                </a:gridCol>
                <a:gridCol w="547580">
                  <a:extLst>
                    <a:ext uri="{9D8B030D-6E8A-4147-A177-3AD203B41FA5}">
                      <a16:colId xmlns:a16="http://schemas.microsoft.com/office/drawing/2014/main" val="1677595689"/>
                    </a:ext>
                  </a:extLst>
                </a:gridCol>
                <a:gridCol w="648072">
                  <a:extLst>
                    <a:ext uri="{9D8B030D-6E8A-4147-A177-3AD203B41FA5}">
                      <a16:colId xmlns:a16="http://schemas.microsoft.com/office/drawing/2014/main" val="1902877900"/>
                    </a:ext>
                  </a:extLst>
                </a:gridCol>
              </a:tblGrid>
              <a:tr h="360040">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Bits: 0-3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4-7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100" b="1" kern="1200" dirty="0" smtClean="0">
                          <a:solidFill>
                            <a:schemeClr val="tx1"/>
                          </a:solidFill>
                          <a:effectLst/>
                          <a:latin typeface="Times New Roman" panose="02020603050405020304" pitchFamily="18" charset="0"/>
                          <a:ea typeface="MS Mincho" panose="02020609040205080304" pitchFamily="49" charset="-128"/>
                          <a:cs typeface="+mn-cs"/>
                        </a:rPr>
                        <a:t>8-15</a:t>
                      </a:r>
                      <a:endParaRPr lang="de-DE" sz="1100" b="1" kern="1200" dirty="0">
                        <a:solidFill>
                          <a:schemeClr val="tx1"/>
                        </a:solidFill>
                        <a:effectLst/>
                        <a:latin typeface="Times New Roman" panose="02020603050405020304" pitchFamily="18" charset="0"/>
                        <a:ea typeface="MS Mincho" panose="02020609040205080304" pitchFamily="49" charset="-128"/>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737571837"/>
                  </a:ext>
                </a:extLst>
              </a:tr>
              <a:tr h="0">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GTS</a:t>
                      </a:r>
                      <a:r>
                        <a:rPr lang="de-DE" sz="1100" baseline="0" dirty="0" smtClean="0">
                          <a:effectLst/>
                          <a:latin typeface="Times New Roman" panose="02020603050405020304" pitchFamily="18" charset="0"/>
                          <a:ea typeface="MS Mincho" panose="02020609040205080304" pitchFamily="49" charset="-128"/>
                        </a:rPr>
                        <a:t> Starting Slot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GTS</a:t>
                      </a:r>
                    </a:p>
                    <a:p>
                      <a:pPr algn="ctr">
                        <a:spcAft>
                          <a:spcPts val="0"/>
                        </a:spcAft>
                      </a:pPr>
                      <a:r>
                        <a:rPr lang="en-US" sz="1100" dirty="0" smtClean="0">
                          <a:effectLst/>
                          <a:latin typeface="Times New Roman" panose="02020603050405020304" pitchFamily="18" charset="0"/>
                          <a:ea typeface="SimSun" panose="02010600030101010101" pitchFamily="2" charset="-122"/>
                        </a:rPr>
                        <a:t>Length</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en-US" sz="1100" kern="1200" dirty="0" smtClean="0">
                          <a:solidFill>
                            <a:schemeClr val="tx1"/>
                          </a:solidFill>
                          <a:effectLst/>
                          <a:latin typeface="Times New Roman" panose="02020603050405020304" pitchFamily="18" charset="0"/>
                          <a:ea typeface="SimSun" panose="02010600030101010101" pitchFamily="2" charset="-122"/>
                          <a:cs typeface="+mn-cs"/>
                        </a:rPr>
                        <a:t>Validity</a:t>
                      </a:r>
                      <a:endParaRPr lang="de-DE" sz="1100" kern="1200" dirty="0">
                        <a:solidFill>
                          <a:schemeClr val="tx1"/>
                        </a:solidFill>
                        <a:effectLst/>
                        <a:latin typeface="Times New Roman" panose="02020603050405020304" pitchFamily="18" charset="0"/>
                        <a:ea typeface="SimSun"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72763078"/>
                  </a:ext>
                </a:extLst>
              </a:tr>
            </a:tbl>
          </a:graphicData>
        </a:graphic>
      </p:graphicFrame>
      <p:sp>
        <p:nvSpPr>
          <p:cNvPr id="9" name="Textfeld 8"/>
          <p:cNvSpPr txBox="1"/>
          <p:nvPr/>
        </p:nvSpPr>
        <p:spPr>
          <a:xfrm>
            <a:off x="5882610" y="5612927"/>
            <a:ext cx="2505814" cy="369332"/>
          </a:xfrm>
          <a:prstGeom prst="rect">
            <a:avLst/>
          </a:prstGeom>
          <a:noFill/>
        </p:spPr>
        <p:txBody>
          <a:bodyPr wrap="none" rtlCol="0">
            <a:spAutoFit/>
          </a:bodyPr>
          <a:lstStyle/>
          <a:p>
            <a:r>
              <a:rPr lang="de-DE" sz="1800" dirty="0" smtClean="0">
                <a:solidFill>
                  <a:schemeClr val="tx1"/>
                </a:solidFill>
              </a:rPr>
              <a:t>Dynamic GTS descriptor</a:t>
            </a:r>
            <a:endParaRPr lang="de-DE" sz="1800" dirty="0">
              <a:solidFill>
                <a:schemeClr val="tx1"/>
              </a:solidFill>
            </a:endParaRPr>
          </a:p>
        </p:txBody>
      </p:sp>
      <p:sp>
        <p:nvSpPr>
          <p:cNvPr id="12" name="Inhaltsplatzhalter 4"/>
          <p:cNvSpPr>
            <a:spLocks noGrp="1"/>
          </p:cNvSpPr>
          <p:nvPr>
            <p:ph idx="1"/>
          </p:nvPr>
        </p:nvSpPr>
        <p:spPr>
          <a:xfrm>
            <a:off x="685800" y="1981200"/>
            <a:ext cx="7770813" cy="4400128"/>
          </a:xfrm>
        </p:spPr>
        <p:txBody>
          <a:bodyPr/>
          <a:lstStyle/>
          <a:p>
            <a:pPr>
              <a:buFont typeface="Arial" panose="020B0604020202020204" pitchFamily="34" charset="0"/>
              <a:buChar char="•"/>
            </a:pPr>
            <a:r>
              <a:rPr lang="en-US" sz="2000" b="0" dirty="0"/>
              <a:t>Dynamic GTS descriptors are transmitted via control frames.</a:t>
            </a:r>
          </a:p>
          <a:p>
            <a:pPr>
              <a:buFont typeface="Arial" panose="020B0604020202020204" pitchFamily="34" charset="0"/>
              <a:buChar char="•"/>
            </a:pPr>
            <a:r>
              <a:rPr lang="en-US" sz="2000" b="0" dirty="0" smtClean="0"/>
              <a:t>The dynamic GTS descriptor is similar to the semi-static GTS descriptor but has no device address and contains and </a:t>
            </a:r>
            <a:r>
              <a:rPr lang="en-US" sz="2000" b="0" i="1" dirty="0" smtClean="0"/>
              <a:t>Validity </a:t>
            </a:r>
            <a:r>
              <a:rPr lang="en-US" sz="2000" b="0" dirty="0" smtClean="0"/>
              <a:t>field.</a:t>
            </a:r>
          </a:p>
          <a:p>
            <a:pPr>
              <a:buFont typeface="Arial" panose="020B0604020202020204" pitchFamily="34" charset="0"/>
              <a:buChar char="•"/>
            </a:pPr>
            <a:r>
              <a:rPr lang="en-US" sz="2000" b="0" i="1" dirty="0" smtClean="0"/>
              <a:t>Validity</a:t>
            </a:r>
            <a:r>
              <a:rPr lang="en-US" sz="2000" b="0" dirty="0" smtClean="0"/>
              <a:t> field in dynamic GTS descriptor may contain the number of subsequent superframes for which a dynamic GTS is assigned.</a:t>
            </a:r>
          </a:p>
          <a:p>
            <a:pPr>
              <a:buFont typeface="Arial" panose="020B0604020202020204" pitchFamily="34" charset="0"/>
              <a:buChar char="•"/>
            </a:pPr>
            <a:r>
              <a:rPr lang="en-US" sz="2000" b="0" dirty="0" smtClean="0"/>
              <a:t>The other fields are the same as in subclause G.2.1.6</a:t>
            </a:r>
          </a:p>
        </p:txBody>
      </p:sp>
      <p:graphicFrame>
        <p:nvGraphicFramePr>
          <p:cNvPr id="10" name="Tabelle 9"/>
          <p:cNvGraphicFramePr>
            <a:graphicFrameLocks noGrp="1"/>
          </p:cNvGraphicFramePr>
          <p:nvPr>
            <p:extLst>
              <p:ext uri="{D42A27DB-BD31-4B8C-83A1-F6EECF244321}">
                <p14:modId xmlns:p14="http://schemas.microsoft.com/office/powerpoint/2010/main" val="4035672707"/>
              </p:ext>
            </p:extLst>
          </p:nvPr>
        </p:nvGraphicFramePr>
        <p:xfrm>
          <a:off x="1151620" y="4653136"/>
          <a:ext cx="2127289" cy="862960"/>
        </p:xfrm>
        <a:graphic>
          <a:graphicData uri="http://schemas.openxmlformats.org/drawingml/2006/table">
            <a:tbl>
              <a:tblPr firstRow="1" firstCol="1" bandRow="1"/>
              <a:tblGrid>
                <a:gridCol w="854037">
                  <a:extLst>
                    <a:ext uri="{9D8B030D-6E8A-4147-A177-3AD203B41FA5}">
                      <a16:colId xmlns:a16="http://schemas.microsoft.com/office/drawing/2014/main" val="424319780"/>
                    </a:ext>
                  </a:extLst>
                </a:gridCol>
                <a:gridCol w="725672">
                  <a:extLst>
                    <a:ext uri="{9D8B030D-6E8A-4147-A177-3AD203B41FA5}">
                      <a16:colId xmlns:a16="http://schemas.microsoft.com/office/drawing/2014/main" val="724080572"/>
                    </a:ext>
                  </a:extLst>
                </a:gridCol>
                <a:gridCol w="547580">
                  <a:extLst>
                    <a:ext uri="{9D8B030D-6E8A-4147-A177-3AD203B41FA5}">
                      <a16:colId xmlns:a16="http://schemas.microsoft.com/office/drawing/2014/main" val="1677595689"/>
                    </a:ext>
                  </a:extLst>
                </a:gridCol>
              </a:tblGrid>
              <a:tr h="360040">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0-15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16-19</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20-23</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0">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Device Short Address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GTS</a:t>
                      </a:r>
                      <a:r>
                        <a:rPr lang="de-DE" sz="1100" baseline="0" dirty="0" smtClean="0">
                          <a:effectLst/>
                          <a:latin typeface="Times New Roman" panose="02020603050405020304" pitchFamily="18" charset="0"/>
                          <a:ea typeface="MS Mincho" panose="02020609040205080304" pitchFamily="49" charset="-128"/>
                        </a:rPr>
                        <a:t> Starting Slot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GTS</a:t>
                      </a:r>
                    </a:p>
                    <a:p>
                      <a:pPr algn="ctr">
                        <a:spcAft>
                          <a:spcPts val="0"/>
                        </a:spcAft>
                      </a:pPr>
                      <a:r>
                        <a:rPr lang="en-US" sz="1100" dirty="0" smtClean="0">
                          <a:effectLst/>
                          <a:latin typeface="Times New Roman" panose="02020603050405020304" pitchFamily="18" charset="0"/>
                          <a:ea typeface="SimSun" panose="02010600030101010101" pitchFamily="2" charset="-122"/>
                        </a:rPr>
                        <a:t>Length</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sp>
        <p:nvSpPr>
          <p:cNvPr id="11" name="Textfeld 10"/>
          <p:cNvSpPr txBox="1"/>
          <p:nvPr/>
        </p:nvSpPr>
        <p:spPr>
          <a:xfrm>
            <a:off x="899592" y="5576923"/>
            <a:ext cx="2698175" cy="369332"/>
          </a:xfrm>
          <a:prstGeom prst="rect">
            <a:avLst/>
          </a:prstGeom>
          <a:noFill/>
        </p:spPr>
        <p:txBody>
          <a:bodyPr wrap="none" rtlCol="0">
            <a:spAutoFit/>
          </a:bodyPr>
          <a:lstStyle/>
          <a:p>
            <a:r>
              <a:rPr lang="de-DE" sz="1800" dirty="0" smtClean="0">
                <a:solidFill>
                  <a:schemeClr val="tx1"/>
                </a:solidFill>
              </a:rPr>
              <a:t>Semi-</a:t>
            </a:r>
            <a:r>
              <a:rPr lang="de-DE" sz="1800" dirty="0" err="1" smtClean="0">
                <a:solidFill>
                  <a:schemeClr val="tx1"/>
                </a:solidFill>
              </a:rPr>
              <a:t>static</a:t>
            </a:r>
            <a:r>
              <a:rPr lang="de-DE" sz="1800" dirty="0" smtClean="0">
                <a:solidFill>
                  <a:schemeClr val="tx1"/>
                </a:solidFill>
              </a:rPr>
              <a:t> GTS </a:t>
            </a:r>
            <a:r>
              <a:rPr lang="de-DE" sz="1800" dirty="0" err="1" smtClean="0">
                <a:solidFill>
                  <a:schemeClr val="tx1"/>
                </a:solidFill>
              </a:rPr>
              <a:t>descriptor</a:t>
            </a:r>
            <a:endParaRPr lang="de-DE" sz="1800" dirty="0">
              <a:solidFill>
                <a:schemeClr val="tx1"/>
              </a:solidFill>
            </a:endParaRPr>
          </a:p>
        </p:txBody>
      </p:sp>
    </p:spTree>
    <p:extLst>
      <p:ext uri="{BB962C8B-B14F-4D97-AF65-F5344CB8AC3E}">
        <p14:creationId xmlns:p14="http://schemas.microsoft.com/office/powerpoint/2010/main" val="2313947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Gerader Verbinder 27">
            <a:extLst>
              <a:ext uri="{FF2B5EF4-FFF2-40B4-BE49-F238E27FC236}">
                <a16:creationId xmlns:a16="http://schemas.microsoft.com/office/drawing/2014/main" id="{3D449612-14FD-419F-8310-DE459648FCCE}"/>
              </a:ext>
            </a:extLst>
          </p:cNvPr>
          <p:cNvCxnSpPr>
            <a:cxnSpLocks/>
          </p:cNvCxnSpPr>
          <p:nvPr/>
        </p:nvCxnSpPr>
        <p:spPr bwMode="auto">
          <a:xfrm>
            <a:off x="2808953" y="4554280"/>
            <a:ext cx="0" cy="1512167"/>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el 1"/>
          <p:cNvSpPr>
            <a:spLocks noGrp="1"/>
          </p:cNvSpPr>
          <p:nvPr>
            <p:ph type="title"/>
          </p:nvPr>
        </p:nvSpPr>
        <p:spPr/>
        <p:txBody>
          <a:bodyPr/>
          <a:lstStyle/>
          <a:p>
            <a:r>
              <a:rPr lang="en-US" dirty="0" smtClean="0"/>
              <a:t>Association and Reconnection</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11</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981200"/>
            <a:ext cx="7954652" cy="2058145"/>
          </a:xfrm>
        </p:spPr>
        <p:txBody>
          <a:bodyPr/>
          <a:lstStyle/>
          <a:p>
            <a:pPr>
              <a:buFont typeface="Arial" panose="020B0604020202020204" pitchFamily="34" charset="0"/>
              <a:buChar char="•"/>
            </a:pPr>
            <a:r>
              <a:rPr lang="en-US" sz="2000" b="0" dirty="0" smtClean="0"/>
              <a:t>New devices or devices that lost the connection and do not have GTSs allocated can transmit association requests and reconnection feedback frames in the CAP.</a:t>
            </a:r>
          </a:p>
          <a:p>
            <a:pPr>
              <a:buFont typeface="Arial" panose="020B0604020202020204" pitchFamily="34" charset="0"/>
              <a:buChar char="•"/>
            </a:pPr>
            <a:r>
              <a:rPr lang="en-US" sz="2000" dirty="0" smtClean="0"/>
              <a:t>Proposal:</a:t>
            </a:r>
            <a:r>
              <a:rPr lang="en-US" sz="2000" b="0" dirty="0" smtClean="0"/>
              <a:t> CAP transmission: Slotted Aloha in macro slots which contain multiple </a:t>
            </a:r>
            <a:r>
              <a:rPr lang="en-US" sz="2000" b="0" dirty="0" err="1" smtClean="0"/>
              <a:t>superframe</a:t>
            </a:r>
            <a:r>
              <a:rPr lang="en-US" sz="2000" b="0" dirty="0" smtClean="0"/>
              <a:t> slots, which can hold a whole frame each.</a:t>
            </a:r>
          </a:p>
          <a:p>
            <a:pPr>
              <a:buFont typeface="Arial" panose="020B0604020202020204" pitchFamily="34" charset="0"/>
              <a:buChar char="•"/>
            </a:pPr>
            <a:r>
              <a:rPr lang="en-US" sz="2000" dirty="0" smtClean="0"/>
              <a:t>Proposal:</a:t>
            </a:r>
            <a:r>
              <a:rPr lang="en-US" sz="2000" b="0" dirty="0" smtClean="0"/>
              <a:t> </a:t>
            </a:r>
            <a:r>
              <a:rPr lang="en-US" sz="2000" b="0" dirty="0"/>
              <a:t>Estimated downlink CSI is included in random access </a:t>
            </a:r>
            <a:r>
              <a:rPr lang="en-US" sz="2000" b="0" dirty="0" smtClean="0"/>
              <a:t>frame.</a:t>
            </a:r>
            <a:endParaRPr lang="en-US" sz="2000" b="0" dirty="0"/>
          </a:p>
          <a:p>
            <a:pPr>
              <a:buFont typeface="Arial" panose="020B0604020202020204" pitchFamily="34" charset="0"/>
              <a:buChar char="•"/>
            </a:pPr>
            <a:endParaRPr lang="en-US" sz="2000" b="0" dirty="0" smtClean="0"/>
          </a:p>
        </p:txBody>
      </p:sp>
      <p:cxnSp>
        <p:nvCxnSpPr>
          <p:cNvPr id="46" name="Gerade Verbindung mit Pfeil 45">
            <a:extLst>
              <a:ext uri="{FF2B5EF4-FFF2-40B4-BE49-F238E27FC236}">
                <a16:creationId xmlns:a16="http://schemas.microsoft.com/office/drawing/2014/main" id="{0107C677-F174-451E-B25C-36BA1CF78A85}"/>
              </a:ext>
            </a:extLst>
          </p:cNvPr>
          <p:cNvCxnSpPr>
            <a:cxnSpLocks/>
          </p:cNvCxnSpPr>
          <p:nvPr/>
        </p:nvCxnSpPr>
        <p:spPr bwMode="auto">
          <a:xfrm flipV="1">
            <a:off x="2380229" y="4548614"/>
            <a:ext cx="432059" cy="150984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mit Pfeil 59">
            <a:extLst>
              <a:ext uri="{FF2B5EF4-FFF2-40B4-BE49-F238E27FC236}">
                <a16:creationId xmlns:a16="http://schemas.microsoft.com/office/drawing/2014/main" id="{25A417D4-9915-4AAA-B6E0-772BC33539A7}"/>
              </a:ext>
            </a:extLst>
          </p:cNvPr>
          <p:cNvCxnSpPr>
            <a:cxnSpLocks/>
          </p:cNvCxnSpPr>
          <p:nvPr/>
        </p:nvCxnSpPr>
        <p:spPr bwMode="auto">
          <a:xfrm flipV="1">
            <a:off x="1951183" y="6096861"/>
            <a:ext cx="0" cy="164191"/>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r Verbinder 101">
            <a:extLst>
              <a:ext uri="{FF2B5EF4-FFF2-40B4-BE49-F238E27FC236}">
                <a16:creationId xmlns:a16="http://schemas.microsoft.com/office/drawing/2014/main" id="{C88061BF-ABE4-464A-A75C-107A818E6B8A}"/>
              </a:ext>
            </a:extLst>
          </p:cNvPr>
          <p:cNvCxnSpPr>
            <a:cxnSpLocks/>
          </p:cNvCxnSpPr>
          <p:nvPr/>
        </p:nvCxnSpPr>
        <p:spPr bwMode="auto">
          <a:xfrm>
            <a:off x="1248019" y="4545124"/>
            <a:ext cx="718033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r Verbinder 102">
            <a:extLst>
              <a:ext uri="{FF2B5EF4-FFF2-40B4-BE49-F238E27FC236}">
                <a16:creationId xmlns:a16="http://schemas.microsoft.com/office/drawing/2014/main" id="{96283FA2-5584-4121-BC16-9606F5799AC5}"/>
              </a:ext>
            </a:extLst>
          </p:cNvPr>
          <p:cNvCxnSpPr>
            <a:cxnSpLocks/>
          </p:cNvCxnSpPr>
          <p:nvPr/>
        </p:nvCxnSpPr>
        <p:spPr bwMode="auto">
          <a:xfrm flipV="1">
            <a:off x="1248019" y="6057291"/>
            <a:ext cx="7180338"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Textfeld 103">
            <a:extLst>
              <a:ext uri="{FF2B5EF4-FFF2-40B4-BE49-F238E27FC236}">
                <a16:creationId xmlns:a16="http://schemas.microsoft.com/office/drawing/2014/main" id="{3435FD75-018C-406F-9D19-E341CD3C9BCA}"/>
              </a:ext>
            </a:extLst>
          </p:cNvPr>
          <p:cNvSpPr txBox="1"/>
          <p:nvPr/>
        </p:nvSpPr>
        <p:spPr>
          <a:xfrm>
            <a:off x="755576" y="4360458"/>
            <a:ext cx="41549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CO</a:t>
            </a:r>
            <a:endParaRPr lang="en-US" sz="1200" dirty="0">
              <a:solidFill>
                <a:schemeClr val="tx1"/>
              </a:solidFill>
              <a:latin typeface="Arial" panose="020B0604020202020204" pitchFamily="34" charset="0"/>
              <a:cs typeface="Arial" panose="020B0604020202020204" pitchFamily="34" charset="0"/>
            </a:endParaRPr>
          </a:p>
        </p:txBody>
      </p:sp>
      <p:sp>
        <p:nvSpPr>
          <p:cNvPr id="105" name="Textfeld 104">
            <a:extLst>
              <a:ext uri="{FF2B5EF4-FFF2-40B4-BE49-F238E27FC236}">
                <a16:creationId xmlns:a16="http://schemas.microsoft.com/office/drawing/2014/main" id="{8AFBFE45-8801-4513-A2B4-ED6FF70E1E76}"/>
              </a:ext>
            </a:extLst>
          </p:cNvPr>
          <p:cNvSpPr txBox="1"/>
          <p:nvPr/>
        </p:nvSpPr>
        <p:spPr>
          <a:xfrm>
            <a:off x="755576" y="5872626"/>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DEV</a:t>
            </a:r>
            <a:endParaRPr lang="en-US" sz="1200" dirty="0">
              <a:solidFill>
                <a:schemeClr val="tx1"/>
              </a:solidFill>
              <a:latin typeface="Arial" panose="020B0604020202020204" pitchFamily="34" charset="0"/>
              <a:cs typeface="Arial" panose="020B0604020202020204" pitchFamily="34" charset="0"/>
            </a:endParaRPr>
          </a:p>
        </p:txBody>
      </p:sp>
      <p:sp>
        <p:nvSpPr>
          <p:cNvPr id="106" name="Textfeld 105">
            <a:extLst>
              <a:ext uri="{FF2B5EF4-FFF2-40B4-BE49-F238E27FC236}">
                <a16:creationId xmlns:a16="http://schemas.microsoft.com/office/drawing/2014/main" id="{95B799E1-7A6A-45E4-A73D-F0FD6FF94B19}"/>
              </a:ext>
            </a:extLst>
          </p:cNvPr>
          <p:cNvSpPr txBox="1"/>
          <p:nvPr/>
        </p:nvSpPr>
        <p:spPr>
          <a:xfrm>
            <a:off x="1399343" y="4273861"/>
            <a:ext cx="389850"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BP</a:t>
            </a:r>
            <a:endParaRPr lang="en-US" sz="1200" dirty="0">
              <a:solidFill>
                <a:schemeClr val="tx1"/>
              </a:solidFill>
              <a:latin typeface="Arial" panose="020B0604020202020204" pitchFamily="34" charset="0"/>
              <a:cs typeface="Arial" panose="020B0604020202020204" pitchFamily="34" charset="0"/>
            </a:endParaRPr>
          </a:p>
        </p:txBody>
      </p:sp>
      <p:cxnSp>
        <p:nvCxnSpPr>
          <p:cNvPr id="107" name="Gerader Verbinder 106">
            <a:extLst>
              <a:ext uri="{FF2B5EF4-FFF2-40B4-BE49-F238E27FC236}">
                <a16:creationId xmlns:a16="http://schemas.microsoft.com/office/drawing/2014/main" id="{3D449612-14FD-419F-8310-DE459648FCCE}"/>
              </a:ext>
            </a:extLst>
          </p:cNvPr>
          <p:cNvCxnSpPr>
            <a:cxnSpLocks/>
          </p:cNvCxnSpPr>
          <p:nvPr/>
        </p:nvCxnSpPr>
        <p:spPr bwMode="auto">
          <a:xfrm>
            <a:off x="1947637" y="4185084"/>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Gerader Verbinder 107">
            <a:extLst>
              <a:ext uri="{FF2B5EF4-FFF2-40B4-BE49-F238E27FC236}">
                <a16:creationId xmlns:a16="http://schemas.microsoft.com/office/drawing/2014/main" id="{0DB49922-E5F5-4678-A4F0-30011D2633AF}"/>
              </a:ext>
            </a:extLst>
          </p:cNvPr>
          <p:cNvCxnSpPr>
            <a:cxnSpLocks/>
          </p:cNvCxnSpPr>
          <p:nvPr/>
        </p:nvCxnSpPr>
        <p:spPr bwMode="auto">
          <a:xfrm>
            <a:off x="3275309" y="4154306"/>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Textfeld 108">
            <a:extLst>
              <a:ext uri="{FF2B5EF4-FFF2-40B4-BE49-F238E27FC236}">
                <a16:creationId xmlns:a16="http://schemas.microsoft.com/office/drawing/2014/main" id="{CC79138C-ACAA-432A-BC80-81E1BD8A56ED}"/>
              </a:ext>
            </a:extLst>
          </p:cNvPr>
          <p:cNvSpPr txBox="1"/>
          <p:nvPr/>
        </p:nvSpPr>
        <p:spPr>
          <a:xfrm>
            <a:off x="5548037" y="4273861"/>
            <a:ext cx="4924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CFP</a:t>
            </a:r>
            <a:endParaRPr lang="en-US" sz="1200" dirty="0">
              <a:solidFill>
                <a:schemeClr val="tx1"/>
              </a:solidFill>
              <a:latin typeface="Arial" panose="020B0604020202020204" pitchFamily="34" charset="0"/>
              <a:cs typeface="Arial" panose="020B0604020202020204" pitchFamily="34" charset="0"/>
            </a:endParaRPr>
          </a:p>
        </p:txBody>
      </p:sp>
      <p:sp>
        <p:nvSpPr>
          <p:cNvPr id="110" name="Textfeld 109">
            <a:extLst>
              <a:ext uri="{FF2B5EF4-FFF2-40B4-BE49-F238E27FC236}">
                <a16:creationId xmlns:a16="http://schemas.microsoft.com/office/drawing/2014/main" id="{A6328CE8-AEF3-4C96-9355-4783F9E209FE}"/>
              </a:ext>
            </a:extLst>
          </p:cNvPr>
          <p:cNvSpPr txBox="1"/>
          <p:nvPr/>
        </p:nvSpPr>
        <p:spPr>
          <a:xfrm>
            <a:off x="2396308" y="4273861"/>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CAP</a:t>
            </a:r>
            <a:endParaRPr lang="en-US" sz="1200" dirty="0">
              <a:solidFill>
                <a:schemeClr val="tx1"/>
              </a:solidFill>
              <a:latin typeface="Arial" panose="020B0604020202020204" pitchFamily="34" charset="0"/>
              <a:cs typeface="Arial" panose="020B0604020202020204" pitchFamily="34" charset="0"/>
            </a:endParaRPr>
          </a:p>
        </p:txBody>
      </p:sp>
      <p:cxnSp>
        <p:nvCxnSpPr>
          <p:cNvPr id="112" name="Gerade Verbindung mit Pfeil 111">
            <a:extLst>
              <a:ext uri="{FF2B5EF4-FFF2-40B4-BE49-F238E27FC236}">
                <a16:creationId xmlns:a16="http://schemas.microsoft.com/office/drawing/2014/main" id="{CD1E18A8-5716-42CE-9DB2-BCD3B3D05316}"/>
              </a:ext>
            </a:extLst>
          </p:cNvPr>
          <p:cNvCxnSpPr>
            <a:cxnSpLocks/>
          </p:cNvCxnSpPr>
          <p:nvPr/>
        </p:nvCxnSpPr>
        <p:spPr bwMode="auto">
          <a:xfrm>
            <a:off x="1248019" y="4545124"/>
            <a:ext cx="699618" cy="1512168"/>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Rechteck 112">
            <a:extLst>
              <a:ext uri="{FF2B5EF4-FFF2-40B4-BE49-F238E27FC236}">
                <a16:creationId xmlns:a16="http://schemas.microsoft.com/office/drawing/2014/main" id="{3CFF3AFE-E023-4B1F-9010-B20082AC8CD5}"/>
              </a:ext>
            </a:extLst>
          </p:cNvPr>
          <p:cNvSpPr/>
          <p:nvPr/>
        </p:nvSpPr>
        <p:spPr bwMode="auto">
          <a:xfrm>
            <a:off x="863588" y="5075905"/>
            <a:ext cx="1033187" cy="549339"/>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beacon:</a:t>
            </a:r>
          </a:p>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multi cell pilots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116" name="Gerader Verbinder 115">
            <a:extLst>
              <a:ext uri="{FF2B5EF4-FFF2-40B4-BE49-F238E27FC236}">
                <a16:creationId xmlns:a16="http://schemas.microsoft.com/office/drawing/2014/main" id="{1B1DC348-ED3A-415A-93D5-56C5CD9A3C6B}"/>
              </a:ext>
            </a:extLst>
          </p:cNvPr>
          <p:cNvCxnSpPr>
            <a:cxnSpLocks/>
          </p:cNvCxnSpPr>
          <p:nvPr/>
        </p:nvCxnSpPr>
        <p:spPr bwMode="auto">
          <a:xfrm>
            <a:off x="5794205" y="4545124"/>
            <a:ext cx="0" cy="153048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9" name="Textfeld 118">
            <a:extLst>
              <a:ext uri="{FF2B5EF4-FFF2-40B4-BE49-F238E27FC236}">
                <a16:creationId xmlns:a16="http://schemas.microsoft.com/office/drawing/2014/main" id="{1218E201-71EB-4016-BEF5-755A57DA8D82}"/>
              </a:ext>
            </a:extLst>
          </p:cNvPr>
          <p:cNvSpPr txBox="1"/>
          <p:nvPr/>
        </p:nvSpPr>
        <p:spPr>
          <a:xfrm>
            <a:off x="1149524" y="6212341"/>
            <a:ext cx="1659429"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Multi-cell channel est.</a:t>
            </a:r>
            <a:endParaRPr lang="en-US" sz="1200" i="1" dirty="0">
              <a:solidFill>
                <a:schemeClr val="tx1"/>
              </a:solidFill>
              <a:latin typeface="Arial" panose="020B0604020202020204" pitchFamily="34" charset="0"/>
              <a:cs typeface="Arial" panose="020B0604020202020204" pitchFamily="34" charset="0"/>
            </a:endParaRPr>
          </a:p>
        </p:txBody>
      </p:sp>
      <p:sp>
        <p:nvSpPr>
          <p:cNvPr id="23" name="Textfeld 22">
            <a:extLst>
              <a:ext uri="{FF2B5EF4-FFF2-40B4-BE49-F238E27FC236}">
                <a16:creationId xmlns:a16="http://schemas.microsoft.com/office/drawing/2014/main" id="{95B37407-FCAD-41D4-B1EF-297C0F1BAA8F}"/>
              </a:ext>
            </a:extLst>
          </p:cNvPr>
          <p:cNvSpPr txBox="1"/>
          <p:nvPr/>
        </p:nvSpPr>
        <p:spPr>
          <a:xfrm>
            <a:off x="3314991" y="4185052"/>
            <a:ext cx="101181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channel est.</a:t>
            </a:r>
            <a:endParaRPr lang="en-US" sz="1200" i="1" dirty="0">
              <a:solidFill>
                <a:schemeClr val="tx1"/>
              </a:solidFill>
              <a:latin typeface="Arial" panose="020B0604020202020204" pitchFamily="34" charset="0"/>
              <a:cs typeface="Arial" panose="020B0604020202020204" pitchFamily="34" charset="0"/>
            </a:endParaRPr>
          </a:p>
        </p:txBody>
      </p:sp>
      <p:cxnSp>
        <p:nvCxnSpPr>
          <p:cNvPr id="24" name="Gerade Verbindung mit Pfeil 23">
            <a:extLst>
              <a:ext uri="{FF2B5EF4-FFF2-40B4-BE49-F238E27FC236}">
                <a16:creationId xmlns:a16="http://schemas.microsoft.com/office/drawing/2014/main" id="{6FADB22F-650A-4444-87B0-617CF02F3C26}"/>
              </a:ext>
            </a:extLst>
          </p:cNvPr>
          <p:cNvCxnSpPr>
            <a:cxnSpLocks/>
          </p:cNvCxnSpPr>
          <p:nvPr/>
        </p:nvCxnSpPr>
        <p:spPr bwMode="auto">
          <a:xfrm flipH="1">
            <a:off x="3275309" y="4398880"/>
            <a:ext cx="144563" cy="135816"/>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r Verbinder 24">
            <a:extLst>
              <a:ext uri="{FF2B5EF4-FFF2-40B4-BE49-F238E27FC236}">
                <a16:creationId xmlns:a16="http://schemas.microsoft.com/office/drawing/2014/main" id="{3D449612-14FD-419F-8310-DE459648FCCE}"/>
              </a:ext>
            </a:extLst>
          </p:cNvPr>
          <p:cNvCxnSpPr>
            <a:cxnSpLocks/>
          </p:cNvCxnSpPr>
          <p:nvPr/>
        </p:nvCxnSpPr>
        <p:spPr bwMode="auto">
          <a:xfrm>
            <a:off x="2375756" y="4545124"/>
            <a:ext cx="0" cy="1512167"/>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a:extLst>
              <a:ext uri="{FF2B5EF4-FFF2-40B4-BE49-F238E27FC236}">
                <a16:creationId xmlns:a16="http://schemas.microsoft.com/office/drawing/2014/main" id="{0107C677-F174-451E-B25C-36BA1CF78A85}"/>
              </a:ext>
            </a:extLst>
          </p:cNvPr>
          <p:cNvCxnSpPr>
            <a:cxnSpLocks/>
          </p:cNvCxnSpPr>
          <p:nvPr/>
        </p:nvCxnSpPr>
        <p:spPr bwMode="auto">
          <a:xfrm flipV="1">
            <a:off x="1950514" y="4534696"/>
            <a:ext cx="432059" cy="150984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mit Pfeil 28">
            <a:extLst>
              <a:ext uri="{FF2B5EF4-FFF2-40B4-BE49-F238E27FC236}">
                <a16:creationId xmlns:a16="http://schemas.microsoft.com/office/drawing/2014/main" id="{0107C677-F174-451E-B25C-36BA1CF78A85}"/>
              </a:ext>
            </a:extLst>
          </p:cNvPr>
          <p:cNvCxnSpPr>
            <a:cxnSpLocks/>
          </p:cNvCxnSpPr>
          <p:nvPr/>
        </p:nvCxnSpPr>
        <p:spPr bwMode="auto">
          <a:xfrm flipV="1">
            <a:off x="2820925" y="4548032"/>
            <a:ext cx="432059" cy="150984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hteck 46">
            <a:extLst>
              <a:ext uri="{FF2B5EF4-FFF2-40B4-BE49-F238E27FC236}">
                <a16:creationId xmlns:a16="http://schemas.microsoft.com/office/drawing/2014/main" id="{9ACB8CA5-5DBF-4ACB-9376-A2C1F399C37C}"/>
              </a:ext>
            </a:extLst>
          </p:cNvPr>
          <p:cNvSpPr/>
          <p:nvPr/>
        </p:nvSpPr>
        <p:spPr bwMode="auto">
          <a:xfrm>
            <a:off x="2202087" y="4905197"/>
            <a:ext cx="957967" cy="716380"/>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association /</a:t>
            </a:r>
          </a:p>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reconnection</a:t>
            </a:r>
            <a:endParaRPr lang="en-US" sz="1200" dirty="0" smtClean="0">
              <a:solidFill>
                <a:schemeClr val="tx1"/>
              </a:solidFill>
              <a:latin typeface="Arial" panose="020B0604020202020204" pitchFamily="34" charset="0"/>
              <a:cs typeface="Arial" panose="020B0604020202020204" pitchFamily="34" charset="0"/>
            </a:endParaRPr>
          </a:p>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feedback</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1" name="Textfeld 30">
            <a:extLst>
              <a:ext uri="{FF2B5EF4-FFF2-40B4-BE49-F238E27FC236}">
                <a16:creationId xmlns:a16="http://schemas.microsoft.com/office/drawing/2014/main" id="{1218E201-71EB-4016-BEF5-755A57DA8D82}"/>
              </a:ext>
            </a:extLst>
          </p:cNvPr>
          <p:cNvSpPr txBox="1"/>
          <p:nvPr/>
        </p:nvSpPr>
        <p:spPr>
          <a:xfrm>
            <a:off x="2801033" y="6100432"/>
            <a:ext cx="893194" cy="276999"/>
          </a:xfrm>
          <a:prstGeom prst="rect">
            <a:avLst/>
          </a:prstGeom>
          <a:noFill/>
        </p:spPr>
        <p:txBody>
          <a:bodyPr wrap="none" rtlCol="0">
            <a:spAutoFit/>
          </a:bodyPr>
          <a:lstStyle/>
          <a:p>
            <a:pPr algn="ctr"/>
            <a:r>
              <a:rPr lang="en-US" sz="1200" dirty="0" smtClean="0">
                <a:solidFill>
                  <a:schemeClr val="tx1"/>
                </a:solidFill>
                <a:latin typeface="Arial" panose="020B0604020202020204" pitchFamily="34" charset="0"/>
                <a:cs typeface="Arial" panose="020B0604020202020204" pitchFamily="34" charset="0"/>
              </a:rPr>
              <a:t>macro slot</a:t>
            </a:r>
            <a:endParaRPr lang="en-US" sz="1200" dirty="0">
              <a:solidFill>
                <a:schemeClr val="tx1"/>
              </a:solidFill>
              <a:latin typeface="Arial" panose="020B0604020202020204" pitchFamily="34" charset="0"/>
              <a:cs typeface="Arial" panose="020B0604020202020204" pitchFamily="34" charset="0"/>
            </a:endParaRPr>
          </a:p>
        </p:txBody>
      </p:sp>
      <p:sp>
        <p:nvSpPr>
          <p:cNvPr id="9" name="Geschweifte Klammer links 8"/>
          <p:cNvSpPr/>
          <p:nvPr/>
        </p:nvSpPr>
        <p:spPr bwMode="auto">
          <a:xfrm rot="16200000">
            <a:off x="2978411" y="5883501"/>
            <a:ext cx="126837" cy="46695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2" name="Gerade Verbindung mit Pfeil 31">
            <a:extLst>
              <a:ext uri="{FF2B5EF4-FFF2-40B4-BE49-F238E27FC236}">
                <a16:creationId xmlns:a16="http://schemas.microsoft.com/office/drawing/2014/main" id="{388163CC-FAE5-4C07-B8CF-89A0EE8A0B06}"/>
              </a:ext>
            </a:extLst>
          </p:cNvPr>
          <p:cNvCxnSpPr>
            <a:cxnSpLocks/>
          </p:cNvCxnSpPr>
          <p:nvPr/>
        </p:nvCxnSpPr>
        <p:spPr bwMode="auto">
          <a:xfrm>
            <a:off x="4342852" y="6382813"/>
            <a:ext cx="682177" cy="2649"/>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Rechteck 32">
            <a:extLst>
              <a:ext uri="{FF2B5EF4-FFF2-40B4-BE49-F238E27FC236}">
                <a16:creationId xmlns:a16="http://schemas.microsoft.com/office/drawing/2014/main" id="{094722FA-BA67-4E15-B831-752B54E382F1}"/>
              </a:ext>
            </a:extLst>
          </p:cNvPr>
          <p:cNvSpPr/>
          <p:nvPr/>
        </p:nvSpPr>
        <p:spPr bwMode="auto">
          <a:xfrm>
            <a:off x="4221149" y="6156459"/>
            <a:ext cx="998923"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a:solidFill>
                  <a:schemeClr val="tx1"/>
                </a:solidFill>
                <a:latin typeface="Arial" panose="020B0604020202020204" pitchFamily="34" charset="0"/>
                <a:cs typeface="Arial" panose="020B0604020202020204" pitchFamily="34" charset="0"/>
              </a:rPr>
              <a:t>c</a:t>
            </a:r>
            <a:r>
              <a:rPr lang="en-US" sz="1200" dirty="0" smtClean="0">
                <a:solidFill>
                  <a:schemeClr val="tx1"/>
                </a:solidFill>
                <a:latin typeface="Arial" panose="020B0604020202020204" pitchFamily="34" charset="0"/>
                <a:cs typeface="Arial" panose="020B0604020202020204" pitchFamily="34" charset="0"/>
              </a:rPr>
              <a:t>ontrol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42711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Channel Estimation, CSI Feedback and GTS Update</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12</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575556" y="1772816"/>
            <a:ext cx="8026660" cy="2122946"/>
          </a:xfrm>
        </p:spPr>
        <p:txBody>
          <a:bodyPr/>
          <a:lstStyle/>
          <a:p>
            <a:pPr>
              <a:buFont typeface="Arial" panose="020B0604020202020204" pitchFamily="34" charset="0"/>
              <a:buChar char="•"/>
            </a:pPr>
            <a:r>
              <a:rPr lang="en-US" sz="1800" b="0" dirty="0" smtClean="0"/>
              <a:t>Channel estimation is based on multi-cell pilots in the beacon. CSI feedback is transmitted regularly via control frames in GTSs.</a:t>
            </a:r>
          </a:p>
          <a:p>
            <a:pPr>
              <a:buFont typeface="Arial" panose="020B0604020202020204" pitchFamily="34" charset="0"/>
              <a:buChar char="•"/>
            </a:pPr>
            <a:r>
              <a:rPr lang="en-US" sz="1800" b="0" dirty="0" smtClean="0"/>
              <a:t>The coordinator updates the GTS allocations dynamically based on CSI feedback.</a:t>
            </a:r>
          </a:p>
          <a:p>
            <a:pPr>
              <a:buFont typeface="Arial" panose="020B0604020202020204" pitchFamily="34" charset="0"/>
              <a:buChar char="•"/>
            </a:pPr>
            <a:r>
              <a:rPr lang="en-US" sz="1800" b="0" dirty="0" smtClean="0"/>
              <a:t>Dynamic GTSs are updated via control frames and valid during next </a:t>
            </a:r>
            <a:r>
              <a:rPr lang="en-US" sz="1800" b="0" dirty="0" err="1" smtClean="0"/>
              <a:t>superframe</a:t>
            </a:r>
            <a:r>
              <a:rPr lang="en-US" sz="1800" b="0" dirty="0" smtClean="0"/>
              <a:t>, if validity=0, otherwise for multiple </a:t>
            </a:r>
            <a:r>
              <a:rPr lang="en-US" sz="1800" b="0" dirty="0" err="1" smtClean="0"/>
              <a:t>superframes</a:t>
            </a:r>
            <a:r>
              <a:rPr lang="en-US" sz="1800" b="0" dirty="0" smtClean="0"/>
              <a:t>. Previous dynamic GTS allocations lose </a:t>
            </a:r>
            <a:r>
              <a:rPr lang="en-US" sz="1800" b="0" dirty="0"/>
              <a:t>validity. GTS update is acknowledged in next feedback frame. </a:t>
            </a:r>
            <a:endParaRPr lang="en-US" sz="1800" b="0" dirty="0" smtClean="0"/>
          </a:p>
          <a:p>
            <a:pPr>
              <a:buFont typeface="Arial" panose="020B0604020202020204" pitchFamily="34" charset="0"/>
              <a:buChar char="•"/>
            </a:pPr>
            <a:endParaRPr lang="en-US" sz="1800" b="0" dirty="0" smtClean="0"/>
          </a:p>
        </p:txBody>
      </p:sp>
      <p:cxnSp>
        <p:nvCxnSpPr>
          <p:cNvPr id="33" name="Gerader Verbinder 32">
            <a:extLst>
              <a:ext uri="{FF2B5EF4-FFF2-40B4-BE49-F238E27FC236}">
                <a16:creationId xmlns:a16="http://schemas.microsoft.com/office/drawing/2014/main" id="{C88061BF-ABE4-464A-A75C-107A818E6B8A}"/>
              </a:ext>
            </a:extLst>
          </p:cNvPr>
          <p:cNvCxnSpPr>
            <a:cxnSpLocks/>
          </p:cNvCxnSpPr>
          <p:nvPr/>
        </p:nvCxnSpPr>
        <p:spPr bwMode="auto">
          <a:xfrm>
            <a:off x="1248019" y="4554341"/>
            <a:ext cx="718033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r Verbinder 33">
            <a:extLst>
              <a:ext uri="{FF2B5EF4-FFF2-40B4-BE49-F238E27FC236}">
                <a16:creationId xmlns:a16="http://schemas.microsoft.com/office/drawing/2014/main" id="{96283FA2-5584-4121-BC16-9606F5799AC5}"/>
              </a:ext>
            </a:extLst>
          </p:cNvPr>
          <p:cNvCxnSpPr>
            <a:cxnSpLocks/>
          </p:cNvCxnSpPr>
          <p:nvPr/>
        </p:nvCxnSpPr>
        <p:spPr bwMode="auto">
          <a:xfrm flipV="1">
            <a:off x="1248019" y="6066508"/>
            <a:ext cx="7180338"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feld 34">
            <a:extLst>
              <a:ext uri="{FF2B5EF4-FFF2-40B4-BE49-F238E27FC236}">
                <a16:creationId xmlns:a16="http://schemas.microsoft.com/office/drawing/2014/main" id="{3435FD75-018C-406F-9D19-E341CD3C9BCA}"/>
              </a:ext>
            </a:extLst>
          </p:cNvPr>
          <p:cNvSpPr txBox="1"/>
          <p:nvPr/>
        </p:nvSpPr>
        <p:spPr>
          <a:xfrm>
            <a:off x="755576" y="4369675"/>
            <a:ext cx="41549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CO</a:t>
            </a:r>
            <a:endParaRPr lang="en-US" sz="1200" dirty="0">
              <a:solidFill>
                <a:schemeClr val="tx1"/>
              </a:solidFill>
              <a:latin typeface="Arial" panose="020B0604020202020204" pitchFamily="34" charset="0"/>
              <a:cs typeface="Arial" panose="020B0604020202020204" pitchFamily="34" charset="0"/>
            </a:endParaRPr>
          </a:p>
        </p:txBody>
      </p:sp>
      <p:sp>
        <p:nvSpPr>
          <p:cNvPr id="36" name="Textfeld 35">
            <a:extLst>
              <a:ext uri="{FF2B5EF4-FFF2-40B4-BE49-F238E27FC236}">
                <a16:creationId xmlns:a16="http://schemas.microsoft.com/office/drawing/2014/main" id="{8AFBFE45-8801-4513-A2B4-ED6FF70E1E76}"/>
              </a:ext>
            </a:extLst>
          </p:cNvPr>
          <p:cNvSpPr txBox="1"/>
          <p:nvPr/>
        </p:nvSpPr>
        <p:spPr>
          <a:xfrm>
            <a:off x="755576" y="5881843"/>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DEV</a:t>
            </a:r>
            <a:endParaRPr lang="en-US" sz="1200" dirty="0">
              <a:solidFill>
                <a:schemeClr val="tx1"/>
              </a:solidFill>
              <a:latin typeface="Arial" panose="020B0604020202020204" pitchFamily="34" charset="0"/>
              <a:cs typeface="Arial" panose="020B0604020202020204" pitchFamily="34" charset="0"/>
            </a:endParaRPr>
          </a:p>
        </p:txBody>
      </p:sp>
      <p:sp>
        <p:nvSpPr>
          <p:cNvPr id="37" name="Textfeld 36">
            <a:extLst>
              <a:ext uri="{FF2B5EF4-FFF2-40B4-BE49-F238E27FC236}">
                <a16:creationId xmlns:a16="http://schemas.microsoft.com/office/drawing/2014/main" id="{95B799E1-7A6A-45E4-A73D-F0FD6FF94B19}"/>
              </a:ext>
            </a:extLst>
          </p:cNvPr>
          <p:cNvSpPr txBox="1"/>
          <p:nvPr/>
        </p:nvSpPr>
        <p:spPr>
          <a:xfrm>
            <a:off x="1399343" y="4283078"/>
            <a:ext cx="389850"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BP</a:t>
            </a:r>
            <a:endParaRPr lang="en-US" sz="1200" dirty="0">
              <a:solidFill>
                <a:schemeClr val="tx1"/>
              </a:solidFill>
              <a:latin typeface="Arial" panose="020B0604020202020204" pitchFamily="34" charset="0"/>
              <a:cs typeface="Arial" panose="020B0604020202020204" pitchFamily="34" charset="0"/>
            </a:endParaRPr>
          </a:p>
        </p:txBody>
      </p:sp>
      <p:cxnSp>
        <p:nvCxnSpPr>
          <p:cNvPr id="38" name="Gerader Verbinder 37">
            <a:extLst>
              <a:ext uri="{FF2B5EF4-FFF2-40B4-BE49-F238E27FC236}">
                <a16:creationId xmlns:a16="http://schemas.microsoft.com/office/drawing/2014/main" id="{3D449612-14FD-419F-8310-DE459648FCCE}"/>
              </a:ext>
            </a:extLst>
          </p:cNvPr>
          <p:cNvCxnSpPr>
            <a:cxnSpLocks/>
          </p:cNvCxnSpPr>
          <p:nvPr/>
        </p:nvCxnSpPr>
        <p:spPr bwMode="auto">
          <a:xfrm>
            <a:off x="1947637" y="4194301"/>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r Verbinder 38">
            <a:extLst>
              <a:ext uri="{FF2B5EF4-FFF2-40B4-BE49-F238E27FC236}">
                <a16:creationId xmlns:a16="http://schemas.microsoft.com/office/drawing/2014/main" id="{0DB49922-E5F5-4678-A4F0-30011D2633AF}"/>
              </a:ext>
            </a:extLst>
          </p:cNvPr>
          <p:cNvCxnSpPr>
            <a:cxnSpLocks/>
          </p:cNvCxnSpPr>
          <p:nvPr/>
        </p:nvCxnSpPr>
        <p:spPr bwMode="auto">
          <a:xfrm>
            <a:off x="3315789" y="4163523"/>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feld 39">
            <a:extLst>
              <a:ext uri="{FF2B5EF4-FFF2-40B4-BE49-F238E27FC236}">
                <a16:creationId xmlns:a16="http://schemas.microsoft.com/office/drawing/2014/main" id="{CC79138C-ACAA-432A-BC80-81E1BD8A56ED}"/>
              </a:ext>
            </a:extLst>
          </p:cNvPr>
          <p:cNvSpPr txBox="1"/>
          <p:nvPr/>
        </p:nvSpPr>
        <p:spPr>
          <a:xfrm>
            <a:off x="5548037" y="4283078"/>
            <a:ext cx="4924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CFP</a:t>
            </a:r>
            <a:endParaRPr lang="en-US" sz="1200" dirty="0">
              <a:solidFill>
                <a:schemeClr val="tx1"/>
              </a:solidFill>
              <a:latin typeface="Arial" panose="020B0604020202020204" pitchFamily="34" charset="0"/>
              <a:cs typeface="Arial" panose="020B0604020202020204" pitchFamily="34" charset="0"/>
            </a:endParaRPr>
          </a:p>
        </p:txBody>
      </p:sp>
      <p:sp>
        <p:nvSpPr>
          <p:cNvPr id="41" name="Textfeld 40">
            <a:extLst>
              <a:ext uri="{FF2B5EF4-FFF2-40B4-BE49-F238E27FC236}">
                <a16:creationId xmlns:a16="http://schemas.microsoft.com/office/drawing/2014/main" id="{A6328CE8-AEF3-4C96-9355-4783F9E209FE}"/>
              </a:ext>
            </a:extLst>
          </p:cNvPr>
          <p:cNvSpPr txBox="1"/>
          <p:nvPr/>
        </p:nvSpPr>
        <p:spPr>
          <a:xfrm>
            <a:off x="2396308" y="4283078"/>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CAP</a:t>
            </a:r>
            <a:endParaRPr lang="en-US" sz="1200" dirty="0">
              <a:solidFill>
                <a:schemeClr val="tx1"/>
              </a:solidFill>
              <a:latin typeface="Arial" panose="020B0604020202020204" pitchFamily="34" charset="0"/>
              <a:cs typeface="Arial" panose="020B0604020202020204" pitchFamily="34" charset="0"/>
            </a:endParaRPr>
          </a:p>
        </p:txBody>
      </p:sp>
      <p:cxnSp>
        <p:nvCxnSpPr>
          <p:cNvPr id="42" name="Gerader Verbinder 41">
            <a:extLst>
              <a:ext uri="{FF2B5EF4-FFF2-40B4-BE49-F238E27FC236}">
                <a16:creationId xmlns:a16="http://schemas.microsoft.com/office/drawing/2014/main" id="{94EB1862-ADDE-4493-883E-6D91314D292D}"/>
              </a:ext>
            </a:extLst>
          </p:cNvPr>
          <p:cNvCxnSpPr>
            <a:cxnSpLocks/>
          </p:cNvCxnSpPr>
          <p:nvPr/>
        </p:nvCxnSpPr>
        <p:spPr bwMode="auto">
          <a:xfrm>
            <a:off x="8098461" y="4163523"/>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mit Pfeil 43">
            <a:extLst>
              <a:ext uri="{FF2B5EF4-FFF2-40B4-BE49-F238E27FC236}">
                <a16:creationId xmlns:a16="http://schemas.microsoft.com/office/drawing/2014/main" id="{CD1E18A8-5716-42CE-9DB2-BCD3B3D05316}"/>
              </a:ext>
            </a:extLst>
          </p:cNvPr>
          <p:cNvCxnSpPr>
            <a:cxnSpLocks/>
          </p:cNvCxnSpPr>
          <p:nvPr/>
        </p:nvCxnSpPr>
        <p:spPr bwMode="auto">
          <a:xfrm>
            <a:off x="1248019" y="4554341"/>
            <a:ext cx="699618" cy="1512168"/>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mit Pfeil 47">
            <a:extLst>
              <a:ext uri="{FF2B5EF4-FFF2-40B4-BE49-F238E27FC236}">
                <a16:creationId xmlns:a16="http://schemas.microsoft.com/office/drawing/2014/main" id="{388163CC-FAE5-4C07-B8CF-89A0EE8A0B06}"/>
              </a:ext>
            </a:extLst>
          </p:cNvPr>
          <p:cNvCxnSpPr>
            <a:cxnSpLocks/>
          </p:cNvCxnSpPr>
          <p:nvPr/>
        </p:nvCxnSpPr>
        <p:spPr bwMode="auto">
          <a:xfrm flipV="1">
            <a:off x="3993089" y="4556667"/>
            <a:ext cx="432059" cy="150984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echteck 48">
            <a:extLst>
              <a:ext uri="{FF2B5EF4-FFF2-40B4-BE49-F238E27FC236}">
                <a16:creationId xmlns:a16="http://schemas.microsoft.com/office/drawing/2014/main" id="{094722FA-BA67-4E15-B831-752B54E382F1}"/>
              </a:ext>
            </a:extLst>
          </p:cNvPr>
          <p:cNvSpPr/>
          <p:nvPr/>
        </p:nvSpPr>
        <p:spPr bwMode="auto">
          <a:xfrm>
            <a:off x="3767649" y="5212579"/>
            <a:ext cx="916292" cy="216020"/>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feedback</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51" name="Gerader Verbinder 50">
            <a:extLst>
              <a:ext uri="{FF2B5EF4-FFF2-40B4-BE49-F238E27FC236}">
                <a16:creationId xmlns:a16="http://schemas.microsoft.com/office/drawing/2014/main" id="{1B1DC348-ED3A-415A-93D5-56C5CD9A3C6B}"/>
              </a:ext>
            </a:extLst>
          </p:cNvPr>
          <p:cNvCxnSpPr>
            <a:cxnSpLocks/>
          </p:cNvCxnSpPr>
          <p:nvPr/>
        </p:nvCxnSpPr>
        <p:spPr bwMode="auto">
          <a:xfrm>
            <a:off x="5794205" y="4554341"/>
            <a:ext cx="0" cy="153048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mit Pfeil 52">
            <a:extLst>
              <a:ext uri="{FF2B5EF4-FFF2-40B4-BE49-F238E27FC236}">
                <a16:creationId xmlns:a16="http://schemas.microsoft.com/office/drawing/2014/main" id="{026613C4-08B0-4B33-909E-24EE628FB0BD}"/>
              </a:ext>
            </a:extLst>
          </p:cNvPr>
          <p:cNvCxnSpPr>
            <a:cxnSpLocks/>
          </p:cNvCxnSpPr>
          <p:nvPr/>
        </p:nvCxnSpPr>
        <p:spPr bwMode="auto">
          <a:xfrm>
            <a:off x="7197245" y="4556667"/>
            <a:ext cx="699618" cy="1512168"/>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Rechteck 53">
            <a:extLst>
              <a:ext uri="{FF2B5EF4-FFF2-40B4-BE49-F238E27FC236}">
                <a16:creationId xmlns:a16="http://schemas.microsoft.com/office/drawing/2014/main" id="{C369232A-3D91-4D2F-83A1-05EFE510D685}"/>
              </a:ext>
            </a:extLst>
          </p:cNvPr>
          <p:cNvSpPr/>
          <p:nvPr/>
        </p:nvSpPr>
        <p:spPr bwMode="auto">
          <a:xfrm>
            <a:off x="7032478" y="5217483"/>
            <a:ext cx="993975" cy="227741"/>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GTS update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8" name="Textfeld 57">
            <a:extLst>
              <a:ext uri="{FF2B5EF4-FFF2-40B4-BE49-F238E27FC236}">
                <a16:creationId xmlns:a16="http://schemas.microsoft.com/office/drawing/2014/main" id="{1218E201-71EB-4016-BEF5-755A57DA8D82}"/>
              </a:ext>
            </a:extLst>
          </p:cNvPr>
          <p:cNvSpPr txBox="1"/>
          <p:nvPr/>
        </p:nvSpPr>
        <p:spPr>
          <a:xfrm>
            <a:off x="1149524" y="6221558"/>
            <a:ext cx="1659429"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Multi-cell channel est.</a:t>
            </a:r>
            <a:endParaRPr lang="en-US" sz="1200" i="1" dirty="0">
              <a:solidFill>
                <a:schemeClr val="tx1"/>
              </a:solidFill>
              <a:latin typeface="Arial" panose="020B0604020202020204" pitchFamily="34" charset="0"/>
              <a:cs typeface="Arial" panose="020B0604020202020204" pitchFamily="34" charset="0"/>
            </a:endParaRPr>
          </a:p>
        </p:txBody>
      </p:sp>
      <p:sp>
        <p:nvSpPr>
          <p:cNvPr id="59" name="Textfeld 58">
            <a:extLst>
              <a:ext uri="{FF2B5EF4-FFF2-40B4-BE49-F238E27FC236}">
                <a16:creationId xmlns:a16="http://schemas.microsoft.com/office/drawing/2014/main" id="{95B37407-FCAD-41D4-B1EF-297C0F1BAA8F}"/>
              </a:ext>
            </a:extLst>
          </p:cNvPr>
          <p:cNvSpPr txBox="1"/>
          <p:nvPr/>
        </p:nvSpPr>
        <p:spPr>
          <a:xfrm>
            <a:off x="3815851" y="4143776"/>
            <a:ext cx="101181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channel est.</a:t>
            </a:r>
            <a:endParaRPr lang="en-US" sz="1200" i="1" dirty="0">
              <a:solidFill>
                <a:schemeClr val="tx1"/>
              </a:solidFill>
              <a:latin typeface="Arial" panose="020B0604020202020204" pitchFamily="34" charset="0"/>
              <a:cs typeface="Arial" panose="020B0604020202020204" pitchFamily="34" charset="0"/>
            </a:endParaRPr>
          </a:p>
        </p:txBody>
      </p:sp>
      <p:cxnSp>
        <p:nvCxnSpPr>
          <p:cNvPr id="60" name="Gerade Verbindung mit Pfeil 59">
            <a:extLst>
              <a:ext uri="{FF2B5EF4-FFF2-40B4-BE49-F238E27FC236}">
                <a16:creationId xmlns:a16="http://schemas.microsoft.com/office/drawing/2014/main" id="{25A417D4-9915-4AAA-B6E0-772BC33539A7}"/>
              </a:ext>
            </a:extLst>
          </p:cNvPr>
          <p:cNvCxnSpPr>
            <a:cxnSpLocks/>
          </p:cNvCxnSpPr>
          <p:nvPr/>
        </p:nvCxnSpPr>
        <p:spPr bwMode="auto">
          <a:xfrm flipV="1">
            <a:off x="1953305" y="6104917"/>
            <a:ext cx="0" cy="164191"/>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mit Pfeil 60">
            <a:extLst>
              <a:ext uri="{FF2B5EF4-FFF2-40B4-BE49-F238E27FC236}">
                <a16:creationId xmlns:a16="http://schemas.microsoft.com/office/drawing/2014/main" id="{6FADB22F-650A-4444-87B0-617CF02F3C26}"/>
              </a:ext>
            </a:extLst>
          </p:cNvPr>
          <p:cNvCxnSpPr>
            <a:cxnSpLocks/>
          </p:cNvCxnSpPr>
          <p:nvPr/>
        </p:nvCxnSpPr>
        <p:spPr bwMode="auto">
          <a:xfrm>
            <a:off x="4427725" y="4379546"/>
            <a:ext cx="0" cy="144017"/>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a:extLst>
              <a:ext uri="{FF2B5EF4-FFF2-40B4-BE49-F238E27FC236}">
                <a16:creationId xmlns:a16="http://schemas.microsoft.com/office/drawing/2014/main" id="{95B37407-FCAD-41D4-B1EF-297C0F1BAA8F}"/>
              </a:ext>
            </a:extLst>
          </p:cNvPr>
          <p:cNvSpPr txBox="1"/>
          <p:nvPr/>
        </p:nvSpPr>
        <p:spPr>
          <a:xfrm>
            <a:off x="7390955" y="6214809"/>
            <a:ext cx="101181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channel est.</a:t>
            </a:r>
            <a:endParaRPr lang="en-US" sz="1200" i="1" dirty="0">
              <a:solidFill>
                <a:schemeClr val="tx1"/>
              </a:solidFill>
              <a:latin typeface="Arial" panose="020B0604020202020204" pitchFamily="34" charset="0"/>
              <a:cs typeface="Arial" panose="020B0604020202020204" pitchFamily="34" charset="0"/>
            </a:endParaRPr>
          </a:p>
        </p:txBody>
      </p:sp>
      <p:cxnSp>
        <p:nvCxnSpPr>
          <p:cNvPr id="31" name="Gerade Verbindung mit Pfeil 30">
            <a:extLst>
              <a:ext uri="{FF2B5EF4-FFF2-40B4-BE49-F238E27FC236}">
                <a16:creationId xmlns:a16="http://schemas.microsoft.com/office/drawing/2014/main" id="{6FADB22F-650A-4444-87B0-617CF02F3C26}"/>
              </a:ext>
            </a:extLst>
          </p:cNvPr>
          <p:cNvCxnSpPr>
            <a:cxnSpLocks/>
          </p:cNvCxnSpPr>
          <p:nvPr/>
        </p:nvCxnSpPr>
        <p:spPr bwMode="auto">
          <a:xfrm flipV="1">
            <a:off x="7896862" y="6125091"/>
            <a:ext cx="0" cy="144017"/>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mit Pfeil 42">
            <a:extLst>
              <a:ext uri="{FF2B5EF4-FFF2-40B4-BE49-F238E27FC236}">
                <a16:creationId xmlns:a16="http://schemas.microsoft.com/office/drawing/2014/main" id="{388163CC-FAE5-4C07-B8CF-89A0EE8A0B06}"/>
              </a:ext>
            </a:extLst>
          </p:cNvPr>
          <p:cNvCxnSpPr>
            <a:cxnSpLocks/>
          </p:cNvCxnSpPr>
          <p:nvPr/>
        </p:nvCxnSpPr>
        <p:spPr bwMode="auto">
          <a:xfrm>
            <a:off x="4342852" y="6382813"/>
            <a:ext cx="682177" cy="2649"/>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Rechteck 44">
            <a:extLst>
              <a:ext uri="{FF2B5EF4-FFF2-40B4-BE49-F238E27FC236}">
                <a16:creationId xmlns:a16="http://schemas.microsoft.com/office/drawing/2014/main" id="{094722FA-BA67-4E15-B831-752B54E382F1}"/>
              </a:ext>
            </a:extLst>
          </p:cNvPr>
          <p:cNvSpPr/>
          <p:nvPr/>
        </p:nvSpPr>
        <p:spPr bwMode="auto">
          <a:xfrm>
            <a:off x="4221149" y="6156459"/>
            <a:ext cx="998923"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a:solidFill>
                  <a:schemeClr val="tx1"/>
                </a:solidFill>
                <a:latin typeface="Arial" panose="020B0604020202020204" pitchFamily="34" charset="0"/>
                <a:cs typeface="Arial" panose="020B0604020202020204" pitchFamily="34" charset="0"/>
              </a:rPr>
              <a:t>c</a:t>
            </a:r>
            <a:r>
              <a:rPr lang="en-US" sz="1200" dirty="0" smtClean="0">
                <a:solidFill>
                  <a:schemeClr val="tx1"/>
                </a:solidFill>
                <a:latin typeface="Arial" panose="020B0604020202020204" pitchFamily="34" charset="0"/>
                <a:cs typeface="Arial" panose="020B0604020202020204" pitchFamily="34" charset="0"/>
              </a:rPr>
              <a:t>ontrol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6" name="Rechteck 45">
            <a:extLst>
              <a:ext uri="{FF2B5EF4-FFF2-40B4-BE49-F238E27FC236}">
                <a16:creationId xmlns:a16="http://schemas.microsoft.com/office/drawing/2014/main" id="{3CFF3AFE-E023-4B1F-9010-B20082AC8CD5}"/>
              </a:ext>
            </a:extLst>
          </p:cNvPr>
          <p:cNvSpPr/>
          <p:nvPr/>
        </p:nvSpPr>
        <p:spPr bwMode="auto">
          <a:xfrm>
            <a:off x="863588" y="5075905"/>
            <a:ext cx="1033187" cy="549339"/>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beacon:</a:t>
            </a:r>
          </a:p>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multi cell pilots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71813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63588" y="2744924"/>
            <a:ext cx="7770813" cy="1065213"/>
          </a:xfrm>
        </p:spPr>
        <p:txBody>
          <a:bodyPr/>
          <a:lstStyle/>
          <a:p>
            <a:r>
              <a:rPr lang="en-US" dirty="0" smtClean="0"/>
              <a:t>Backup slides</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13</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Tree>
    <p:extLst>
      <p:ext uri="{BB962C8B-B14F-4D97-AF65-F5344CB8AC3E}">
        <p14:creationId xmlns:p14="http://schemas.microsoft.com/office/powerpoint/2010/main" val="19252578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GTS Descriptor List</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14</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 name="Inhaltsplatzhalter 4"/>
          <p:cNvSpPr>
            <a:spLocks noGrp="1"/>
          </p:cNvSpPr>
          <p:nvPr>
            <p:ph idx="1"/>
          </p:nvPr>
        </p:nvSpPr>
        <p:spPr>
          <a:xfrm>
            <a:off x="685800" y="1592796"/>
            <a:ext cx="7856538" cy="4400128"/>
          </a:xfrm>
        </p:spPr>
        <p:txBody>
          <a:bodyPr/>
          <a:lstStyle/>
          <a:p>
            <a:pPr>
              <a:buFont typeface="Arial" panose="020B0604020202020204" pitchFamily="34" charset="0"/>
              <a:buChar char="•"/>
            </a:pPr>
            <a:r>
              <a:rPr lang="en-US" sz="2000" b="0" dirty="0" smtClean="0"/>
              <a:t>Multiple GTS descriptors are contained by the GTS descriptor list field.</a:t>
            </a:r>
          </a:p>
          <a:p>
            <a:pPr>
              <a:buFont typeface="Arial" panose="020B0604020202020204" pitchFamily="34" charset="0"/>
              <a:buChar char="•"/>
            </a:pPr>
            <a:r>
              <a:rPr lang="en-US" sz="2000" b="0" i="1" dirty="0" smtClean="0"/>
              <a:t>GTS Descriptor Count </a:t>
            </a:r>
            <a:r>
              <a:rPr lang="en-US" sz="2000" b="0" dirty="0" smtClean="0"/>
              <a:t>is the number of contained GTS descriptors</a:t>
            </a:r>
          </a:p>
          <a:p>
            <a:pPr>
              <a:buFont typeface="Arial" panose="020B0604020202020204" pitchFamily="34" charset="0"/>
              <a:buChar char="•"/>
            </a:pPr>
            <a:r>
              <a:rPr lang="en-US" sz="2000" b="0" i="1" dirty="0" smtClean="0"/>
              <a:t>Validity Present </a:t>
            </a:r>
            <a:r>
              <a:rPr lang="en-US" sz="2000" b="0" dirty="0" smtClean="0"/>
              <a:t>indicates whether the GTS descriptors have </a:t>
            </a:r>
            <a:r>
              <a:rPr lang="en-US" sz="2000" b="0" i="1" dirty="0" smtClean="0"/>
              <a:t>validity </a:t>
            </a:r>
            <a:r>
              <a:rPr lang="en-US" sz="2000" b="0" dirty="0" smtClean="0"/>
              <a:t>fields, i.e. describe dynamic GTSs</a:t>
            </a:r>
          </a:p>
          <a:p>
            <a:pPr>
              <a:buFont typeface="Arial" panose="020B0604020202020204" pitchFamily="34" charset="0"/>
              <a:buChar char="•"/>
            </a:pPr>
            <a:r>
              <a:rPr lang="en-US" sz="2000" b="0" i="1" dirty="0" smtClean="0"/>
              <a:t>Device Address Present </a:t>
            </a:r>
            <a:r>
              <a:rPr lang="en-US" sz="2000" b="0" dirty="0" smtClean="0"/>
              <a:t>indicates whether all descriptors have an </a:t>
            </a:r>
            <a:r>
              <a:rPr lang="en-US" sz="2000" b="0" i="1" dirty="0" smtClean="0"/>
              <a:t>Device Address </a:t>
            </a:r>
            <a:r>
              <a:rPr lang="en-US" sz="2000" b="0" dirty="0" smtClean="0"/>
              <a:t>field or the device address is deducted from the corresponding control frame destination address</a:t>
            </a:r>
          </a:p>
          <a:p>
            <a:pPr>
              <a:buFont typeface="Arial" panose="020B0604020202020204" pitchFamily="34" charset="0"/>
              <a:buChar char="•"/>
            </a:pPr>
            <a:r>
              <a:rPr lang="en-US" sz="2000" b="0" i="1" dirty="0" smtClean="0"/>
              <a:t>GTS directions </a:t>
            </a:r>
            <a:r>
              <a:rPr lang="en-US" sz="2000" b="0" dirty="0" smtClean="0"/>
              <a:t>contains a bitmap that describes the corresponding GTSs direction (X = transmit, Y = receive)</a:t>
            </a:r>
            <a:endParaRPr lang="en-US" sz="2000" b="0" i="1" dirty="0" smtClean="0"/>
          </a:p>
          <a:p>
            <a:pPr>
              <a:buFont typeface="Arial" panose="020B0604020202020204" pitchFamily="34" charset="0"/>
              <a:buChar char="•"/>
            </a:pPr>
            <a:r>
              <a:rPr lang="en-US" sz="2000" b="0" i="1" dirty="0" smtClean="0"/>
              <a:t>GTS  Descriptors </a:t>
            </a:r>
            <a:r>
              <a:rPr lang="en-US" sz="2000" b="0" dirty="0" smtClean="0"/>
              <a:t> contains the descriptors</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smtClean="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smtClean="0"/>
          </a:p>
          <a:p>
            <a:pPr marL="0" indent="0"/>
            <a:endParaRPr lang="en-US" sz="2000" b="0" dirty="0" smtClean="0"/>
          </a:p>
        </p:txBody>
      </p:sp>
      <p:graphicFrame>
        <p:nvGraphicFramePr>
          <p:cNvPr id="14" name="Tabelle 13"/>
          <p:cNvGraphicFramePr>
            <a:graphicFrameLocks noGrp="1"/>
          </p:cNvGraphicFramePr>
          <p:nvPr>
            <p:extLst>
              <p:ext uri="{D42A27DB-BD31-4B8C-83A1-F6EECF244321}">
                <p14:modId xmlns:p14="http://schemas.microsoft.com/office/powerpoint/2010/main" val="524662399"/>
              </p:ext>
            </p:extLst>
          </p:nvPr>
        </p:nvGraphicFramePr>
        <p:xfrm>
          <a:off x="2094483" y="5266339"/>
          <a:ext cx="4501009" cy="862961"/>
        </p:xfrm>
        <a:graphic>
          <a:graphicData uri="http://schemas.openxmlformats.org/drawingml/2006/table">
            <a:tbl>
              <a:tblPr firstRow="1" firstCol="1" bandRow="1"/>
              <a:tblGrid>
                <a:gridCol w="832487">
                  <a:extLst>
                    <a:ext uri="{9D8B030D-6E8A-4147-A177-3AD203B41FA5}">
                      <a16:colId xmlns:a16="http://schemas.microsoft.com/office/drawing/2014/main" val="2485486406"/>
                    </a:ext>
                  </a:extLst>
                </a:gridCol>
                <a:gridCol w="684076">
                  <a:extLst>
                    <a:ext uri="{9D8B030D-6E8A-4147-A177-3AD203B41FA5}">
                      <a16:colId xmlns:a16="http://schemas.microsoft.com/office/drawing/2014/main" val="424319780"/>
                    </a:ext>
                  </a:extLst>
                </a:gridCol>
                <a:gridCol w="792088">
                  <a:extLst>
                    <a:ext uri="{9D8B030D-6E8A-4147-A177-3AD203B41FA5}">
                      <a16:colId xmlns:a16="http://schemas.microsoft.com/office/drawing/2014/main" val="3377237820"/>
                    </a:ext>
                  </a:extLst>
                </a:gridCol>
                <a:gridCol w="648072">
                  <a:extLst>
                    <a:ext uri="{9D8B030D-6E8A-4147-A177-3AD203B41FA5}">
                      <a16:colId xmlns:a16="http://schemas.microsoft.com/office/drawing/2014/main" val="3244846019"/>
                    </a:ext>
                  </a:extLst>
                </a:gridCol>
                <a:gridCol w="734735">
                  <a:extLst>
                    <a:ext uri="{9D8B030D-6E8A-4147-A177-3AD203B41FA5}">
                      <a16:colId xmlns:a16="http://schemas.microsoft.com/office/drawing/2014/main" val="1588502753"/>
                    </a:ext>
                  </a:extLst>
                </a:gridCol>
                <a:gridCol w="809551">
                  <a:extLst>
                    <a:ext uri="{9D8B030D-6E8A-4147-A177-3AD203B41FA5}">
                      <a16:colId xmlns:a16="http://schemas.microsoft.com/office/drawing/2014/main" val="1677595689"/>
                    </a:ext>
                  </a:extLst>
                </a:gridCol>
              </a:tblGrid>
              <a:tr h="3600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smtClean="0">
                          <a:effectLst/>
                          <a:latin typeface="Times New Roman" panose="02020603050405020304" pitchFamily="18" charset="0"/>
                          <a:ea typeface="SimSun" panose="02010600030101010101" pitchFamily="2" charset="-122"/>
                        </a:rPr>
                        <a:t>Bits: 0-7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8</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9</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10-15</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variable</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variable</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4166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latin typeface="Times New Roman" panose="02020603050405020304" pitchFamily="18" charset="0"/>
                          <a:ea typeface="SimSun" panose="02010600030101010101" pitchFamily="2" charset="-122"/>
                        </a:rPr>
                        <a:t>GTS Descriptor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effectLst/>
                          <a:latin typeface="Times New Roman" panose="02020603050405020304" pitchFamily="18" charset="0"/>
                          <a:ea typeface="SimSun" panose="02010600030101010101" pitchFamily="2" charset="-122"/>
                        </a:rPr>
                        <a:t>Count</a:t>
                      </a:r>
                      <a:endParaRPr lang="de-DE" sz="1100" dirty="0" smtClean="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err="1" smtClean="0">
                          <a:effectLst/>
                          <a:latin typeface="Times New Roman" panose="02020603050405020304" pitchFamily="18" charset="0"/>
                          <a:ea typeface="MS Mincho" panose="02020609040205080304" pitchFamily="49" charset="-128"/>
                        </a:rPr>
                        <a:t>Validity</a:t>
                      </a:r>
                      <a:endParaRPr lang="de-DE" sz="1100" dirty="0" smtClean="0">
                        <a:effectLst/>
                        <a:latin typeface="Times New Roman" panose="02020603050405020304" pitchFamily="18" charset="0"/>
                        <a:ea typeface="MS Mincho" panose="02020609040205080304" pitchFamily="49" charset="-128"/>
                      </a:endParaRPr>
                    </a:p>
                    <a:p>
                      <a:pPr algn="ctr">
                        <a:spcAft>
                          <a:spcPts val="0"/>
                        </a:spcAft>
                      </a:pPr>
                      <a:r>
                        <a:rPr lang="de-DE" sz="1100" dirty="0" err="1" smtClean="0">
                          <a:effectLst/>
                          <a:latin typeface="Times New Roman" panose="02020603050405020304" pitchFamily="18" charset="0"/>
                          <a:ea typeface="MS Mincho" panose="02020609040205080304" pitchFamily="49" charset="-128"/>
                        </a:rPr>
                        <a:t>Present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Device </a:t>
                      </a:r>
                      <a:r>
                        <a:rPr lang="de-DE" sz="1100" dirty="0" err="1" smtClean="0">
                          <a:effectLst/>
                          <a:latin typeface="Times New Roman" panose="02020603050405020304" pitchFamily="18" charset="0"/>
                          <a:ea typeface="MS Mincho" panose="02020609040205080304" pitchFamily="49" charset="-128"/>
                        </a:rPr>
                        <a:t>Address</a:t>
                      </a:r>
                      <a:r>
                        <a:rPr lang="de-DE" sz="1100" dirty="0" smtClean="0">
                          <a:effectLst/>
                          <a:latin typeface="Times New Roman" panose="02020603050405020304" pitchFamily="18" charset="0"/>
                          <a:ea typeface="MS Mincho" panose="02020609040205080304" pitchFamily="49" charset="-128"/>
                        </a:rPr>
                        <a:t> </a:t>
                      </a:r>
                      <a:r>
                        <a:rPr lang="de-DE" sz="1100" dirty="0" err="1" smtClean="0">
                          <a:effectLst/>
                          <a:latin typeface="Times New Roman" panose="02020603050405020304" pitchFamily="18" charset="0"/>
                          <a:ea typeface="MS Mincho" panose="02020609040205080304" pitchFamily="49" charset="-128"/>
                        </a:rPr>
                        <a:t>Present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err="1" smtClean="0">
                          <a:effectLst/>
                          <a:latin typeface="Times New Roman" panose="02020603050405020304" pitchFamily="18" charset="0"/>
                          <a:ea typeface="MS Mincho" panose="02020609040205080304" pitchFamily="49" charset="-128"/>
                        </a:rPr>
                        <a:t>reserved</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GTS </a:t>
                      </a:r>
                      <a:r>
                        <a:rPr lang="de-DE" sz="1100" dirty="0" err="1" smtClean="0">
                          <a:effectLst/>
                          <a:latin typeface="Times New Roman" panose="02020603050405020304" pitchFamily="18" charset="0"/>
                          <a:ea typeface="MS Mincho" panose="02020609040205080304" pitchFamily="49" charset="-128"/>
                        </a:rPr>
                        <a:t>Directions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GTS</a:t>
                      </a:r>
                    </a:p>
                    <a:p>
                      <a:pPr algn="ctr">
                        <a:spcAft>
                          <a:spcPts val="0"/>
                        </a:spcAft>
                      </a:pPr>
                      <a:r>
                        <a:rPr lang="en-US" sz="1100" dirty="0" smtClean="0">
                          <a:effectLst/>
                          <a:latin typeface="Times New Roman" panose="02020603050405020304" pitchFamily="18" charset="0"/>
                          <a:ea typeface="SimSun" panose="02010600030101010101" pitchFamily="2" charset="-122"/>
                        </a:rPr>
                        <a:t>Descriptors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sp>
        <p:nvSpPr>
          <p:cNvPr id="13" name="Textfeld 12"/>
          <p:cNvSpPr txBox="1"/>
          <p:nvPr/>
        </p:nvSpPr>
        <p:spPr>
          <a:xfrm>
            <a:off x="3059832" y="6120008"/>
            <a:ext cx="2422458" cy="369332"/>
          </a:xfrm>
          <a:prstGeom prst="rect">
            <a:avLst/>
          </a:prstGeom>
          <a:noFill/>
        </p:spPr>
        <p:txBody>
          <a:bodyPr wrap="none" rtlCol="0">
            <a:spAutoFit/>
          </a:bodyPr>
          <a:lstStyle/>
          <a:p>
            <a:r>
              <a:rPr lang="de-DE" sz="1800" dirty="0" smtClean="0">
                <a:solidFill>
                  <a:schemeClr val="tx1"/>
                </a:solidFill>
              </a:rPr>
              <a:t>GTS descriptor </a:t>
            </a:r>
            <a:r>
              <a:rPr lang="de-DE" sz="1800" dirty="0" err="1" smtClean="0">
                <a:solidFill>
                  <a:schemeClr val="tx1"/>
                </a:solidFill>
              </a:rPr>
              <a:t>list</a:t>
            </a:r>
            <a:r>
              <a:rPr lang="de-DE" sz="1800" dirty="0" smtClean="0">
                <a:solidFill>
                  <a:schemeClr val="tx1"/>
                </a:solidFill>
              </a:rPr>
              <a:t> </a:t>
            </a:r>
            <a:r>
              <a:rPr lang="de-DE" sz="1800" dirty="0" err="1" smtClean="0">
                <a:solidFill>
                  <a:schemeClr val="tx1"/>
                </a:solidFill>
              </a:rPr>
              <a:t>field</a:t>
            </a:r>
            <a:endParaRPr lang="de-DE" sz="1800" dirty="0">
              <a:solidFill>
                <a:schemeClr val="tx1"/>
              </a:solidFill>
            </a:endParaRPr>
          </a:p>
        </p:txBody>
      </p:sp>
    </p:spTree>
    <p:extLst>
      <p:ext uri="{BB962C8B-B14F-4D97-AF65-F5344CB8AC3E}">
        <p14:creationId xmlns:p14="http://schemas.microsoft.com/office/powerpoint/2010/main" val="345171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and Management Transmission</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15</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981200"/>
            <a:ext cx="8098668" cy="2082815"/>
          </a:xfrm>
        </p:spPr>
        <p:txBody>
          <a:bodyPr/>
          <a:lstStyle/>
          <a:p>
            <a:pPr>
              <a:buFont typeface="Arial" panose="020B0604020202020204" pitchFamily="34" charset="0"/>
              <a:buChar char="•"/>
            </a:pPr>
            <a:r>
              <a:rPr lang="en-US" sz="2000" b="0" dirty="0" smtClean="0"/>
              <a:t>Data and management frames are transmitted in the corresponding GTSs.</a:t>
            </a:r>
          </a:p>
          <a:p>
            <a:pPr>
              <a:buFont typeface="Arial" panose="020B0604020202020204" pitchFamily="34" charset="0"/>
              <a:buChar char="•"/>
            </a:pPr>
            <a:r>
              <a:rPr lang="en-US" sz="2000" b="0" dirty="0" smtClean="0"/>
              <a:t>Due to the separation of uplink and downlink, as well as the potentially large delay introduced by the fronthaul, delayed- or block acknowledgment is used.</a:t>
            </a:r>
          </a:p>
          <a:p>
            <a:pPr>
              <a:buFont typeface="Arial" panose="020B0604020202020204" pitchFamily="34" charset="0"/>
              <a:buChar char="•"/>
            </a:pPr>
            <a:r>
              <a:rPr lang="en-US" sz="2000" b="0" dirty="0" smtClean="0"/>
              <a:t>Acknowledgment information is transmitted in control frames.</a:t>
            </a:r>
          </a:p>
        </p:txBody>
      </p:sp>
      <p:cxnSp>
        <p:nvCxnSpPr>
          <p:cNvPr id="46" name="Gerade Verbindung mit Pfeil 45">
            <a:extLst>
              <a:ext uri="{FF2B5EF4-FFF2-40B4-BE49-F238E27FC236}">
                <a16:creationId xmlns:a16="http://schemas.microsoft.com/office/drawing/2014/main" id="{0107C677-F174-451E-B25C-36BA1CF78A85}"/>
              </a:ext>
            </a:extLst>
          </p:cNvPr>
          <p:cNvCxnSpPr>
            <a:cxnSpLocks/>
          </p:cNvCxnSpPr>
          <p:nvPr/>
        </p:nvCxnSpPr>
        <p:spPr bwMode="auto">
          <a:xfrm flipV="1">
            <a:off x="4283957" y="4600297"/>
            <a:ext cx="432059" cy="1509841"/>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r Verbinder 101">
            <a:extLst>
              <a:ext uri="{FF2B5EF4-FFF2-40B4-BE49-F238E27FC236}">
                <a16:creationId xmlns:a16="http://schemas.microsoft.com/office/drawing/2014/main" id="{C88061BF-ABE4-464A-A75C-107A818E6B8A}"/>
              </a:ext>
            </a:extLst>
          </p:cNvPr>
          <p:cNvCxnSpPr>
            <a:cxnSpLocks/>
          </p:cNvCxnSpPr>
          <p:nvPr/>
        </p:nvCxnSpPr>
        <p:spPr bwMode="auto">
          <a:xfrm>
            <a:off x="1248019" y="4596807"/>
            <a:ext cx="718033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r Verbinder 102">
            <a:extLst>
              <a:ext uri="{FF2B5EF4-FFF2-40B4-BE49-F238E27FC236}">
                <a16:creationId xmlns:a16="http://schemas.microsoft.com/office/drawing/2014/main" id="{96283FA2-5584-4121-BC16-9606F5799AC5}"/>
              </a:ext>
            </a:extLst>
          </p:cNvPr>
          <p:cNvCxnSpPr>
            <a:cxnSpLocks/>
          </p:cNvCxnSpPr>
          <p:nvPr/>
        </p:nvCxnSpPr>
        <p:spPr bwMode="auto">
          <a:xfrm flipV="1">
            <a:off x="1248019" y="6108974"/>
            <a:ext cx="7180338"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Textfeld 103">
            <a:extLst>
              <a:ext uri="{FF2B5EF4-FFF2-40B4-BE49-F238E27FC236}">
                <a16:creationId xmlns:a16="http://schemas.microsoft.com/office/drawing/2014/main" id="{3435FD75-018C-406F-9D19-E341CD3C9BCA}"/>
              </a:ext>
            </a:extLst>
          </p:cNvPr>
          <p:cNvSpPr txBox="1"/>
          <p:nvPr/>
        </p:nvSpPr>
        <p:spPr>
          <a:xfrm>
            <a:off x="755576" y="4412141"/>
            <a:ext cx="405880"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CU</a:t>
            </a:r>
            <a:endParaRPr lang="en-US" sz="1200" dirty="0">
              <a:solidFill>
                <a:schemeClr val="tx1"/>
              </a:solidFill>
              <a:latin typeface="Arial" panose="020B0604020202020204" pitchFamily="34" charset="0"/>
              <a:cs typeface="Arial" panose="020B0604020202020204" pitchFamily="34" charset="0"/>
            </a:endParaRPr>
          </a:p>
        </p:txBody>
      </p:sp>
      <p:sp>
        <p:nvSpPr>
          <p:cNvPr id="105" name="Textfeld 104">
            <a:extLst>
              <a:ext uri="{FF2B5EF4-FFF2-40B4-BE49-F238E27FC236}">
                <a16:creationId xmlns:a16="http://schemas.microsoft.com/office/drawing/2014/main" id="{8AFBFE45-8801-4513-A2B4-ED6FF70E1E76}"/>
              </a:ext>
            </a:extLst>
          </p:cNvPr>
          <p:cNvSpPr txBox="1"/>
          <p:nvPr/>
        </p:nvSpPr>
        <p:spPr>
          <a:xfrm>
            <a:off x="755576" y="5924309"/>
            <a:ext cx="423514"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MU</a:t>
            </a:r>
            <a:endParaRPr lang="en-US" sz="1200" dirty="0">
              <a:solidFill>
                <a:schemeClr val="tx1"/>
              </a:solidFill>
              <a:latin typeface="Arial" panose="020B0604020202020204" pitchFamily="34" charset="0"/>
              <a:cs typeface="Arial" panose="020B0604020202020204" pitchFamily="34" charset="0"/>
            </a:endParaRPr>
          </a:p>
        </p:txBody>
      </p:sp>
      <p:sp>
        <p:nvSpPr>
          <p:cNvPr id="106" name="Textfeld 105">
            <a:extLst>
              <a:ext uri="{FF2B5EF4-FFF2-40B4-BE49-F238E27FC236}">
                <a16:creationId xmlns:a16="http://schemas.microsoft.com/office/drawing/2014/main" id="{95B799E1-7A6A-45E4-A73D-F0FD6FF94B19}"/>
              </a:ext>
            </a:extLst>
          </p:cNvPr>
          <p:cNvSpPr txBox="1"/>
          <p:nvPr/>
        </p:nvSpPr>
        <p:spPr>
          <a:xfrm>
            <a:off x="1399343" y="4325544"/>
            <a:ext cx="389850"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BP</a:t>
            </a:r>
            <a:endParaRPr lang="en-US" sz="1200" dirty="0">
              <a:solidFill>
                <a:schemeClr val="tx1"/>
              </a:solidFill>
              <a:latin typeface="Arial" panose="020B0604020202020204" pitchFamily="34" charset="0"/>
              <a:cs typeface="Arial" panose="020B0604020202020204" pitchFamily="34" charset="0"/>
            </a:endParaRPr>
          </a:p>
        </p:txBody>
      </p:sp>
      <p:cxnSp>
        <p:nvCxnSpPr>
          <p:cNvPr id="107" name="Gerader Verbinder 106">
            <a:extLst>
              <a:ext uri="{FF2B5EF4-FFF2-40B4-BE49-F238E27FC236}">
                <a16:creationId xmlns:a16="http://schemas.microsoft.com/office/drawing/2014/main" id="{3D449612-14FD-419F-8310-DE459648FCCE}"/>
              </a:ext>
            </a:extLst>
          </p:cNvPr>
          <p:cNvCxnSpPr>
            <a:cxnSpLocks/>
          </p:cNvCxnSpPr>
          <p:nvPr/>
        </p:nvCxnSpPr>
        <p:spPr bwMode="auto">
          <a:xfrm>
            <a:off x="1947637" y="4236767"/>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Gerader Verbinder 107">
            <a:extLst>
              <a:ext uri="{FF2B5EF4-FFF2-40B4-BE49-F238E27FC236}">
                <a16:creationId xmlns:a16="http://schemas.microsoft.com/office/drawing/2014/main" id="{0DB49922-E5F5-4678-A4F0-30011D2633AF}"/>
              </a:ext>
            </a:extLst>
          </p:cNvPr>
          <p:cNvCxnSpPr>
            <a:cxnSpLocks/>
          </p:cNvCxnSpPr>
          <p:nvPr/>
        </p:nvCxnSpPr>
        <p:spPr bwMode="auto">
          <a:xfrm>
            <a:off x="3315789" y="4205989"/>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Textfeld 108">
            <a:extLst>
              <a:ext uri="{FF2B5EF4-FFF2-40B4-BE49-F238E27FC236}">
                <a16:creationId xmlns:a16="http://schemas.microsoft.com/office/drawing/2014/main" id="{CC79138C-ACAA-432A-BC80-81E1BD8A56ED}"/>
              </a:ext>
            </a:extLst>
          </p:cNvPr>
          <p:cNvSpPr txBox="1"/>
          <p:nvPr/>
        </p:nvSpPr>
        <p:spPr>
          <a:xfrm>
            <a:off x="5548037" y="4325544"/>
            <a:ext cx="4924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CFP</a:t>
            </a:r>
            <a:endParaRPr lang="en-US" sz="1200" dirty="0">
              <a:solidFill>
                <a:schemeClr val="tx1"/>
              </a:solidFill>
              <a:latin typeface="Arial" panose="020B0604020202020204" pitchFamily="34" charset="0"/>
              <a:cs typeface="Arial" panose="020B0604020202020204" pitchFamily="34" charset="0"/>
            </a:endParaRPr>
          </a:p>
        </p:txBody>
      </p:sp>
      <p:sp>
        <p:nvSpPr>
          <p:cNvPr id="110" name="Textfeld 109">
            <a:extLst>
              <a:ext uri="{FF2B5EF4-FFF2-40B4-BE49-F238E27FC236}">
                <a16:creationId xmlns:a16="http://schemas.microsoft.com/office/drawing/2014/main" id="{A6328CE8-AEF3-4C96-9355-4783F9E209FE}"/>
              </a:ext>
            </a:extLst>
          </p:cNvPr>
          <p:cNvSpPr txBox="1"/>
          <p:nvPr/>
        </p:nvSpPr>
        <p:spPr>
          <a:xfrm>
            <a:off x="2396308" y="4325544"/>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CAP</a:t>
            </a:r>
            <a:endParaRPr lang="en-US" sz="1200" dirty="0">
              <a:solidFill>
                <a:schemeClr val="tx1"/>
              </a:solidFill>
              <a:latin typeface="Arial" panose="020B0604020202020204" pitchFamily="34" charset="0"/>
              <a:cs typeface="Arial" panose="020B0604020202020204" pitchFamily="34" charset="0"/>
            </a:endParaRPr>
          </a:p>
        </p:txBody>
      </p:sp>
      <p:cxnSp>
        <p:nvCxnSpPr>
          <p:cNvPr id="112" name="Gerade Verbindung mit Pfeil 111">
            <a:extLst>
              <a:ext uri="{FF2B5EF4-FFF2-40B4-BE49-F238E27FC236}">
                <a16:creationId xmlns:a16="http://schemas.microsoft.com/office/drawing/2014/main" id="{CD1E18A8-5716-42CE-9DB2-BCD3B3D05316}"/>
              </a:ext>
            </a:extLst>
          </p:cNvPr>
          <p:cNvCxnSpPr>
            <a:cxnSpLocks/>
          </p:cNvCxnSpPr>
          <p:nvPr/>
        </p:nvCxnSpPr>
        <p:spPr bwMode="auto">
          <a:xfrm>
            <a:off x="7328766" y="4596807"/>
            <a:ext cx="699618" cy="1512168"/>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Rechteck 112">
            <a:extLst>
              <a:ext uri="{FF2B5EF4-FFF2-40B4-BE49-F238E27FC236}">
                <a16:creationId xmlns:a16="http://schemas.microsoft.com/office/drawing/2014/main" id="{3CFF3AFE-E023-4B1F-9010-B20082AC8CD5}"/>
              </a:ext>
            </a:extLst>
          </p:cNvPr>
          <p:cNvSpPr/>
          <p:nvPr/>
        </p:nvSpPr>
        <p:spPr bwMode="auto">
          <a:xfrm>
            <a:off x="4004034" y="5172871"/>
            <a:ext cx="991904" cy="481737"/>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d</a:t>
            </a: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ata </a:t>
            </a:r>
            <a:r>
              <a:rPr lang="en-US" sz="1200" dirty="0" smtClean="0">
                <a:solidFill>
                  <a:schemeClr val="tx1"/>
                </a:solidFill>
                <a:latin typeface="Arial" panose="020B0604020202020204" pitchFamily="34" charset="0"/>
                <a:cs typeface="Arial" panose="020B0604020202020204" pitchFamily="34" charset="0"/>
              </a:rPr>
              <a:t>+</a:t>
            </a:r>
            <a:endPar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management</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116" name="Gerader Verbinder 115">
            <a:extLst>
              <a:ext uri="{FF2B5EF4-FFF2-40B4-BE49-F238E27FC236}">
                <a16:creationId xmlns:a16="http://schemas.microsoft.com/office/drawing/2014/main" id="{1B1DC348-ED3A-415A-93D5-56C5CD9A3C6B}"/>
              </a:ext>
            </a:extLst>
          </p:cNvPr>
          <p:cNvCxnSpPr>
            <a:cxnSpLocks/>
          </p:cNvCxnSpPr>
          <p:nvPr/>
        </p:nvCxnSpPr>
        <p:spPr bwMode="auto">
          <a:xfrm>
            <a:off x="5794205" y="4596807"/>
            <a:ext cx="0" cy="153048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hteck 24">
            <a:extLst>
              <a:ext uri="{FF2B5EF4-FFF2-40B4-BE49-F238E27FC236}">
                <a16:creationId xmlns:a16="http://schemas.microsoft.com/office/drawing/2014/main" id="{3CFF3AFE-E023-4B1F-9010-B20082AC8CD5}"/>
              </a:ext>
            </a:extLst>
          </p:cNvPr>
          <p:cNvSpPr/>
          <p:nvPr/>
        </p:nvSpPr>
        <p:spPr bwMode="auto">
          <a:xfrm>
            <a:off x="7180496" y="5172871"/>
            <a:ext cx="991904" cy="481737"/>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d</a:t>
            </a: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ata </a:t>
            </a:r>
            <a:r>
              <a:rPr lang="en-US" sz="1200" dirty="0" smtClean="0">
                <a:solidFill>
                  <a:schemeClr val="tx1"/>
                </a:solidFill>
                <a:latin typeface="Arial" panose="020B0604020202020204" pitchFamily="34" charset="0"/>
                <a:cs typeface="Arial" panose="020B0604020202020204" pitchFamily="34" charset="0"/>
              </a:rPr>
              <a:t>+</a:t>
            </a:r>
            <a:endPar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management</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9145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Transmission by Devices</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16</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981200"/>
            <a:ext cx="7770813" cy="4400128"/>
          </a:xfrm>
        </p:spPr>
        <p:txBody>
          <a:bodyPr/>
          <a:lstStyle/>
          <a:p>
            <a:pPr>
              <a:buFont typeface="Arial" panose="020B0604020202020204" pitchFamily="34" charset="0"/>
              <a:buChar char="•"/>
            </a:pPr>
            <a:r>
              <a:rPr lang="en-US" sz="2000" b="0" dirty="0" smtClean="0"/>
              <a:t>Devices are only allowed to transmit if they received the beacon frame in the corresponding superframe (as currently in the draft).</a:t>
            </a:r>
          </a:p>
          <a:p>
            <a:pPr>
              <a:buFont typeface="Arial" panose="020B0604020202020204" pitchFamily="34" charset="0"/>
              <a:buChar char="•"/>
            </a:pPr>
            <a:r>
              <a:rPr lang="en-US" sz="2000" b="0" dirty="0" smtClean="0"/>
              <a:t>Non-synchronous „blind“ transmission is thereby ruled out.</a:t>
            </a:r>
          </a:p>
          <a:p>
            <a:pPr>
              <a:buFont typeface="Arial" panose="020B0604020202020204" pitchFamily="34" charset="0"/>
              <a:buChar char="•"/>
            </a:pPr>
            <a:r>
              <a:rPr lang="en-US" sz="2000" b="0" dirty="0" smtClean="0"/>
              <a:t>Upon recovered beacon reception after beacon tracking loss, feedback is transmitted again in known GTSs or in the </a:t>
            </a:r>
            <a:r>
              <a:rPr lang="en-US" sz="2000" b="0" dirty="0"/>
              <a:t>CAP </a:t>
            </a:r>
            <a:r>
              <a:rPr lang="en-US" sz="2000" b="0" dirty="0" smtClean="0"/>
              <a:t>if </a:t>
            </a:r>
            <a:r>
              <a:rPr lang="en-US" sz="2000" b="0" dirty="0"/>
              <a:t>no </a:t>
            </a:r>
            <a:r>
              <a:rPr lang="en-US" sz="2000" b="0" dirty="0" smtClean="0"/>
              <a:t>GTS </a:t>
            </a:r>
            <a:r>
              <a:rPr lang="en-US" sz="2000" b="0" dirty="0"/>
              <a:t>allocation is present</a:t>
            </a:r>
            <a:r>
              <a:rPr lang="en-US" sz="2000" b="0" dirty="0" smtClean="0"/>
              <a:t>.</a:t>
            </a:r>
          </a:p>
          <a:p>
            <a:pPr>
              <a:buFont typeface="Arial" panose="020B0604020202020204" pitchFamily="34" charset="0"/>
              <a:buChar char="•"/>
            </a:pPr>
            <a:endParaRPr lang="en-US" sz="2000" b="0" dirty="0" smtClean="0"/>
          </a:p>
        </p:txBody>
      </p:sp>
    </p:spTree>
    <p:extLst>
      <p:ext uri="{BB962C8B-B14F-4D97-AF65-F5344CB8AC3E}">
        <p14:creationId xmlns:p14="http://schemas.microsoft.com/office/powerpoint/2010/main" val="3124044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Scheduling of (Dynamic) GTS</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17</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772816"/>
            <a:ext cx="7770813" cy="4400128"/>
          </a:xfrm>
        </p:spPr>
        <p:txBody>
          <a:bodyPr/>
          <a:lstStyle/>
          <a:p>
            <a:pPr>
              <a:buFont typeface="Arial" panose="020B0604020202020204" pitchFamily="34" charset="0"/>
              <a:buChar char="•"/>
            </a:pPr>
            <a:r>
              <a:rPr lang="en-US" sz="2000" b="0" dirty="0" smtClean="0"/>
              <a:t>The details of GTS allocation are left to the implementer‘s discretion.</a:t>
            </a:r>
          </a:p>
          <a:p>
            <a:pPr>
              <a:buFont typeface="Arial" panose="020B0604020202020204" pitchFamily="34" charset="0"/>
              <a:buChar char="•"/>
            </a:pPr>
            <a:r>
              <a:rPr lang="en-US" sz="2000" b="0" dirty="0" smtClean="0"/>
              <a:t>Implementers can differentiate themselves through proprietary scheduling algorithms.</a:t>
            </a:r>
          </a:p>
          <a:p>
            <a:pPr>
              <a:buFont typeface="Arial" panose="020B0604020202020204" pitchFamily="34" charset="0"/>
              <a:buChar char="•"/>
            </a:pPr>
            <a:r>
              <a:rPr lang="en-US" sz="2000" b="0" dirty="0" smtClean="0"/>
              <a:t>For regular control exchange, each device must have at least a single GTS allocated periodically.</a:t>
            </a:r>
          </a:p>
          <a:p>
            <a:pPr>
              <a:buFont typeface="Arial" panose="020B0604020202020204" pitchFamily="34" charset="0"/>
              <a:buChar char="•"/>
            </a:pPr>
            <a:r>
              <a:rPr lang="en-US" sz="2000" b="0" dirty="0" smtClean="0"/>
              <a:t>TDD operation:</a:t>
            </a:r>
          </a:p>
          <a:p>
            <a:pPr lvl="1">
              <a:buFont typeface="Arial" panose="020B0604020202020204" pitchFamily="34" charset="0"/>
              <a:buChar char="•"/>
            </a:pPr>
            <a:r>
              <a:rPr lang="en-US" sz="1600" dirty="0" smtClean="0"/>
              <a:t>The coordinator/scheduler can separate uplink and downlink network-wide through corresponding clever allocation of the uplink- and downlink GTSs.</a:t>
            </a:r>
          </a:p>
          <a:p>
            <a:pPr>
              <a:buFont typeface="Arial" panose="020B0604020202020204" pitchFamily="34" charset="0"/>
              <a:buChar char="•"/>
            </a:pPr>
            <a:r>
              <a:rPr lang="en-US" sz="2000" b="0" dirty="0" smtClean="0"/>
              <a:t>Support of low delays and cycle times for industrial traffic:</a:t>
            </a:r>
          </a:p>
          <a:p>
            <a:pPr lvl="1">
              <a:buFont typeface="Arial" panose="020B0604020202020204" pitchFamily="34" charset="0"/>
              <a:buChar char="•"/>
            </a:pPr>
            <a:r>
              <a:rPr lang="en-US" sz="1600" dirty="0" smtClean="0"/>
              <a:t>If every device can have at most a single GTS allocated in each superframe, packets to be transmitted can experience a long queueing delay if the superframe is long and the GTS is valid only in a small portion of the superframe.</a:t>
            </a:r>
            <a:endParaRPr lang="en-US" sz="1600" b="0" dirty="0" smtClean="0"/>
          </a:p>
          <a:p>
            <a:pPr lvl="1">
              <a:buFont typeface="Arial" panose="020B0604020202020204" pitchFamily="34" charset="0"/>
              <a:buChar char="•"/>
            </a:pPr>
            <a:r>
              <a:rPr lang="en-US" sz="1600" dirty="0" smtClean="0"/>
              <a:t>To prevent large queueing delays it should be possible to allocate multiple GTSs per device for each downlink and uplink respectively in each superframe.</a:t>
            </a:r>
            <a:endParaRPr lang="en-US" sz="1600" b="0" dirty="0" smtClean="0"/>
          </a:p>
        </p:txBody>
      </p:sp>
    </p:spTree>
    <p:extLst>
      <p:ext uri="{BB962C8B-B14F-4D97-AF65-F5344CB8AC3E}">
        <p14:creationId xmlns:p14="http://schemas.microsoft.com/office/powerpoint/2010/main" val="36533488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Affected MAC Frames</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18</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981200"/>
            <a:ext cx="7770813" cy="4400128"/>
          </a:xfrm>
        </p:spPr>
        <p:txBody>
          <a:bodyPr/>
          <a:lstStyle/>
          <a:p>
            <a:pPr>
              <a:buFont typeface="Arial" panose="020B0604020202020204" pitchFamily="34" charset="0"/>
              <a:buChar char="•"/>
            </a:pPr>
            <a:r>
              <a:rPr lang="en-US" sz="2000" dirty="0" smtClean="0"/>
              <a:t>Beacon</a:t>
            </a:r>
            <a:r>
              <a:rPr lang="en-US" sz="2000" b="0" dirty="0" smtClean="0"/>
              <a:t> frame</a:t>
            </a:r>
          </a:p>
          <a:p>
            <a:pPr>
              <a:buFont typeface="Arial" panose="020B0604020202020204" pitchFamily="34" charset="0"/>
              <a:buChar char="•"/>
            </a:pPr>
            <a:r>
              <a:rPr lang="en-US" sz="2000" dirty="0" smtClean="0"/>
              <a:t>CSI Feedback </a:t>
            </a:r>
            <a:r>
              <a:rPr lang="en-US" sz="2000" b="0" dirty="0" smtClean="0"/>
              <a:t>control frame</a:t>
            </a:r>
          </a:p>
          <a:p>
            <a:pPr>
              <a:buFont typeface="Arial" panose="020B0604020202020204" pitchFamily="34" charset="0"/>
              <a:buChar char="•"/>
            </a:pPr>
            <a:r>
              <a:rPr lang="en-US" sz="2000" dirty="0" smtClean="0"/>
              <a:t>Block Acknowledgment</a:t>
            </a:r>
            <a:r>
              <a:rPr lang="en-US" sz="2000" b="0" dirty="0" smtClean="0"/>
              <a:t> control frame</a:t>
            </a:r>
          </a:p>
          <a:p>
            <a:pPr>
              <a:buFont typeface="Arial" panose="020B0604020202020204" pitchFamily="34" charset="0"/>
              <a:buChar char="•"/>
            </a:pPr>
            <a:r>
              <a:rPr lang="en-US" sz="2000" dirty="0" smtClean="0"/>
              <a:t>GTS Update</a:t>
            </a:r>
            <a:r>
              <a:rPr lang="en-US" sz="2000" b="0" dirty="0" smtClean="0"/>
              <a:t> control frame</a:t>
            </a:r>
          </a:p>
          <a:p>
            <a:pPr>
              <a:buFont typeface="Arial" panose="020B0604020202020204" pitchFamily="34" charset="0"/>
              <a:buChar char="•"/>
            </a:pPr>
            <a:r>
              <a:rPr lang="en-US" sz="2000" dirty="0" smtClean="0"/>
              <a:t>Association request</a:t>
            </a:r>
            <a:r>
              <a:rPr lang="en-US" sz="2000" b="0" dirty="0" smtClean="0"/>
              <a:t> management frame</a:t>
            </a:r>
          </a:p>
        </p:txBody>
      </p:sp>
    </p:spTree>
    <p:extLst>
      <p:ext uri="{BB962C8B-B14F-4D97-AF65-F5344CB8AC3E}">
        <p14:creationId xmlns:p14="http://schemas.microsoft.com/office/powerpoint/2010/main" val="797188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a:t>MAC </a:t>
            </a:r>
            <a:r>
              <a:rPr lang="en-US" dirty="0" smtClean="0"/>
              <a:t>Layer support for Multiple Optical Frontends</a:t>
            </a:r>
            <a:endParaRPr lang="en-US" dirty="0"/>
          </a:p>
        </p:txBody>
      </p:sp>
      <p:sp>
        <p:nvSpPr>
          <p:cNvPr id="2" name="날짜 개체 틀 1"/>
          <p:cNvSpPr>
            <a:spLocks noGrp="1"/>
          </p:cNvSpPr>
          <p:nvPr>
            <p:ph type="dt" idx="10"/>
          </p:nvPr>
        </p:nvSpPr>
        <p:spPr/>
        <p:txBody>
          <a:bodyPr/>
          <a:lstStyle/>
          <a:p>
            <a:r>
              <a:rPr lang="en-US" altLang="ko-KR" dirty="0"/>
              <a:t>September 2018</a:t>
            </a:r>
            <a:endParaRPr lang="en-US" altLang="zh-CN"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r>
              <a:rPr lang="en-US" altLang="en-US" sz="2000" kern="0" dirty="0"/>
              <a:t>Date:</a:t>
            </a:r>
            <a:r>
              <a:rPr lang="en-US" altLang="en-US" sz="2000" b="0" kern="0" dirty="0"/>
              <a:t> </a:t>
            </a:r>
            <a:r>
              <a:rPr lang="en-US" altLang="en-US" sz="2000" b="0" kern="0" dirty="0" smtClean="0"/>
              <a:t>2018-09-10 </a:t>
            </a:r>
            <a:r>
              <a:rPr lang="en-US" altLang="en-US" sz="2000" kern="0" dirty="0"/>
              <a:t>Place: </a:t>
            </a:r>
            <a:r>
              <a:rPr lang="en-US" altLang="en-US" sz="2000" b="0" kern="0" dirty="0" smtClean="0"/>
              <a:t>Waikoloa, Hawaii</a:t>
            </a:r>
            <a:endParaRPr lang="en-US" altLang="en-US" sz="2000" b="0" kern="0" dirty="0"/>
          </a:p>
        </p:txBody>
      </p:sp>
      <p:graphicFrame>
        <p:nvGraphicFramePr>
          <p:cNvPr id="9" name="Object 11"/>
          <p:cNvGraphicFramePr>
            <a:graphicFrameLocks noChangeAspect="1"/>
          </p:cNvGraphicFramePr>
          <p:nvPr>
            <p:extLst>
              <p:ext uri="{D42A27DB-BD31-4B8C-83A1-F6EECF244321}">
                <p14:modId xmlns:p14="http://schemas.microsoft.com/office/powerpoint/2010/main" val="1111711912"/>
              </p:ext>
            </p:extLst>
          </p:nvPr>
        </p:nvGraphicFramePr>
        <p:xfrm>
          <a:off x="107505" y="4907331"/>
          <a:ext cx="10500626" cy="3044724"/>
        </p:xfrm>
        <a:graphic>
          <a:graphicData uri="http://schemas.openxmlformats.org/presentationml/2006/ole">
            <mc:AlternateContent xmlns:mc="http://schemas.openxmlformats.org/markup-compatibility/2006">
              <mc:Choice xmlns:v="urn:schemas-microsoft-com:vml" Requires="v">
                <p:oleObj spid="_x0000_s1911" name="Document" r:id="rId4" imgW="8593869" imgH="2492215" progId="Word.Document.8">
                  <p:embed/>
                </p:oleObj>
              </mc:Choice>
              <mc:Fallback>
                <p:oleObj name="Document" r:id="rId4" imgW="8593869" imgH="2492215" progId="Word.Document.8">
                  <p:embed/>
                  <p:pic>
                    <p:nvPicPr>
                      <p:cNvPr id="14342" name="Object 11"/>
                      <p:cNvPicPr>
                        <a:picLocks noChangeAspect="1" noChangeArrowheads="1"/>
                      </p:cNvPicPr>
                      <p:nvPr/>
                    </p:nvPicPr>
                    <p:blipFill>
                      <a:blip r:embed="rId5"/>
                      <a:srcRect/>
                      <a:stretch>
                        <a:fillRect/>
                      </a:stretch>
                    </p:blipFill>
                    <p:spPr bwMode="auto">
                      <a:xfrm>
                        <a:off x="107505" y="4907331"/>
                        <a:ext cx="10500626" cy="3044724"/>
                      </a:xfrm>
                      <a:prstGeom prst="rect">
                        <a:avLst/>
                      </a:prstGeom>
                      <a:noFill/>
                      <a:ln>
                        <a:noFill/>
                      </a:ln>
                      <a:effectLs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dirty="0"/>
              <a:t> Authors:</a:t>
            </a:r>
            <a:endParaRPr lang="en-US" altLang="en-US" sz="2000" b="0" dirty="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Content</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2" name="날짜 개체 틀 1"/>
          <p:cNvSpPr>
            <a:spLocks noGrp="1"/>
          </p:cNvSpPr>
          <p:nvPr>
            <p:ph type="dt" idx="15"/>
          </p:nvPr>
        </p:nvSpPr>
        <p:spPr/>
        <p:txBody>
          <a:bodyPr/>
          <a:lstStyle/>
          <a:p>
            <a:r>
              <a:rPr lang="en-US" altLang="ko-KR" dirty="0"/>
              <a:t>September 2018</a:t>
            </a:r>
            <a:endParaRPr lang="en-US" altLang="zh-CN" dirty="0"/>
          </a:p>
        </p:txBody>
      </p:sp>
      <p:sp>
        <p:nvSpPr>
          <p:cNvPr id="5" name="Inhaltsplatzhalter 4"/>
          <p:cNvSpPr>
            <a:spLocks noGrp="1"/>
          </p:cNvSpPr>
          <p:nvPr>
            <p:ph idx="1"/>
          </p:nvPr>
        </p:nvSpPr>
        <p:spPr/>
        <p:txBody>
          <a:bodyPr/>
          <a:lstStyle/>
          <a:p>
            <a:pPr marL="0" indent="0"/>
            <a:r>
              <a:rPr lang="en-US" dirty="0"/>
              <a:t>This doc. c</a:t>
            </a:r>
            <a:r>
              <a:rPr lang="en-US" dirty="0" smtClean="0"/>
              <a:t>ontains a proposal for protocol procedures and frame types, necessary to support distributed optical frontends and </a:t>
            </a:r>
            <a:r>
              <a:rPr lang="en-US" dirty="0"/>
              <a:t>MIMO techniques in </a:t>
            </a:r>
            <a:r>
              <a:rPr lang="en-US" dirty="0" smtClean="0"/>
              <a:t>the star topology.</a:t>
            </a:r>
            <a:endParaRPr lang="en-US" dirty="0"/>
          </a:p>
        </p:txBody>
      </p:sp>
    </p:spTree>
    <p:extLst>
      <p:ext uri="{BB962C8B-B14F-4D97-AF65-F5344CB8AC3E}">
        <p14:creationId xmlns:p14="http://schemas.microsoft.com/office/powerpoint/2010/main" val="1185178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Targets of the Distributed Optical Frontend (OFE) Approach</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4</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84" name="Ellipse 83"/>
          <p:cNvSpPr/>
          <p:nvPr/>
        </p:nvSpPr>
        <p:spPr bwMode="auto">
          <a:xfrm>
            <a:off x="5544558" y="3725884"/>
            <a:ext cx="360040" cy="360040"/>
          </a:xfrm>
          <a:prstGeom prst="ellipse">
            <a:avLst/>
          </a:pr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85" name="Gerader Verbinder 84"/>
          <p:cNvCxnSpPr/>
          <p:nvPr/>
        </p:nvCxnSpPr>
        <p:spPr bwMode="auto">
          <a:xfrm flipH="1" flipV="1">
            <a:off x="5573651" y="4339368"/>
            <a:ext cx="301854" cy="21602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0" name="Freihandform 89"/>
          <p:cNvSpPr/>
          <p:nvPr/>
        </p:nvSpPr>
        <p:spPr bwMode="auto">
          <a:xfrm flipH="1">
            <a:off x="5550285" y="4808836"/>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1" name="Ellipse 90"/>
          <p:cNvSpPr/>
          <p:nvPr/>
        </p:nvSpPr>
        <p:spPr bwMode="auto">
          <a:xfrm>
            <a:off x="5544558" y="5246333"/>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2" name="Textfeld 91"/>
          <p:cNvSpPr txBox="1"/>
          <p:nvPr/>
        </p:nvSpPr>
        <p:spPr>
          <a:xfrm>
            <a:off x="5976606" y="3675010"/>
            <a:ext cx="1390124"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Coordinator</a:t>
            </a:r>
            <a:endParaRPr lang="en-US" sz="1800" dirty="0">
              <a:solidFill>
                <a:schemeClr val="tx1"/>
              </a:solidFill>
              <a:latin typeface="Arial" panose="020B0604020202020204" pitchFamily="34" charset="0"/>
              <a:cs typeface="Arial" panose="020B0604020202020204" pitchFamily="34" charset="0"/>
            </a:endParaRPr>
          </a:p>
        </p:txBody>
      </p:sp>
      <p:sp>
        <p:nvSpPr>
          <p:cNvPr id="93" name="Textfeld 92"/>
          <p:cNvSpPr txBox="1"/>
          <p:nvPr/>
        </p:nvSpPr>
        <p:spPr>
          <a:xfrm>
            <a:off x="5975250" y="4254517"/>
            <a:ext cx="1159292"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Fronthaul</a:t>
            </a:r>
            <a:endParaRPr lang="en-US" sz="1800" dirty="0">
              <a:solidFill>
                <a:schemeClr val="tx1"/>
              </a:solidFill>
              <a:latin typeface="Arial" panose="020B0604020202020204" pitchFamily="34" charset="0"/>
              <a:cs typeface="Arial" panose="020B0604020202020204" pitchFamily="34" charset="0"/>
            </a:endParaRPr>
          </a:p>
        </p:txBody>
      </p:sp>
      <p:sp>
        <p:nvSpPr>
          <p:cNvPr id="94" name="Textfeld 93"/>
          <p:cNvSpPr txBox="1"/>
          <p:nvPr/>
        </p:nvSpPr>
        <p:spPr>
          <a:xfrm>
            <a:off x="5975250" y="4679516"/>
            <a:ext cx="1890261"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Optical Frontend</a:t>
            </a:r>
            <a:endParaRPr lang="en-US" sz="1800" dirty="0">
              <a:solidFill>
                <a:schemeClr val="tx1"/>
              </a:solidFill>
              <a:latin typeface="Arial" panose="020B0604020202020204" pitchFamily="34" charset="0"/>
              <a:cs typeface="Arial" panose="020B0604020202020204" pitchFamily="34" charset="0"/>
            </a:endParaRPr>
          </a:p>
        </p:txBody>
      </p:sp>
      <p:sp>
        <p:nvSpPr>
          <p:cNvPr id="95" name="Textfeld 94"/>
          <p:cNvSpPr txBox="1"/>
          <p:nvPr/>
        </p:nvSpPr>
        <p:spPr>
          <a:xfrm>
            <a:off x="5975250" y="5241687"/>
            <a:ext cx="889987"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Device</a:t>
            </a:r>
            <a:endParaRPr lang="en-US" sz="1800" dirty="0">
              <a:solidFill>
                <a:schemeClr val="tx1"/>
              </a:solidFill>
              <a:latin typeface="Arial" panose="020B0604020202020204" pitchFamily="34" charset="0"/>
              <a:cs typeface="Arial" panose="020B0604020202020204" pitchFamily="34" charset="0"/>
            </a:endParaRPr>
          </a:p>
        </p:txBody>
      </p:sp>
      <p:grpSp>
        <p:nvGrpSpPr>
          <p:cNvPr id="127" name="Gruppieren 126"/>
          <p:cNvGrpSpPr/>
          <p:nvPr/>
        </p:nvGrpSpPr>
        <p:grpSpPr>
          <a:xfrm>
            <a:off x="1494059" y="3582118"/>
            <a:ext cx="3382538" cy="2583186"/>
            <a:chOff x="1114756" y="2060848"/>
            <a:chExt cx="3382538" cy="2583186"/>
          </a:xfrm>
        </p:grpSpPr>
        <p:sp>
          <p:nvSpPr>
            <p:cNvPr id="14" name="Ellipse 13"/>
            <p:cNvSpPr/>
            <p:nvPr/>
          </p:nvSpPr>
          <p:spPr bwMode="auto">
            <a:xfrm>
              <a:off x="1224990" y="4281040"/>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82" name="Gruppieren 81"/>
            <p:cNvGrpSpPr/>
            <p:nvPr/>
          </p:nvGrpSpPr>
          <p:grpSpPr>
            <a:xfrm>
              <a:off x="1114756" y="2060848"/>
              <a:ext cx="3382538" cy="1478520"/>
              <a:chOff x="1114756" y="2060848"/>
              <a:chExt cx="3382538" cy="1478520"/>
            </a:xfrm>
          </p:grpSpPr>
          <p:sp>
            <p:nvSpPr>
              <p:cNvPr id="8" name="Ellipse 7"/>
              <p:cNvSpPr/>
              <p:nvPr/>
            </p:nvSpPr>
            <p:spPr bwMode="auto">
              <a:xfrm>
                <a:off x="2625835" y="2060848"/>
                <a:ext cx="361989" cy="360040"/>
              </a:xfrm>
              <a:prstGeom prst="ellipse">
                <a:avLst/>
              </a:pr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59" name="Gruppieren 58"/>
              <p:cNvGrpSpPr/>
              <p:nvPr/>
            </p:nvGrpSpPr>
            <p:grpSpPr>
              <a:xfrm>
                <a:off x="1114756" y="2311922"/>
                <a:ext cx="1618235" cy="1222016"/>
                <a:chOff x="1114756" y="2311922"/>
                <a:chExt cx="1618235" cy="1222016"/>
              </a:xfrm>
            </p:grpSpPr>
            <p:sp>
              <p:nvSpPr>
                <p:cNvPr id="13" name="Freihandform 12"/>
                <p:cNvSpPr/>
                <p:nvPr/>
              </p:nvSpPr>
              <p:spPr bwMode="auto">
                <a:xfrm>
                  <a:off x="204666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6" name="Gerader Verbinder 15"/>
                <p:cNvCxnSpPr/>
                <p:nvPr/>
              </p:nvCxnSpPr>
              <p:spPr bwMode="auto">
                <a:xfrm flipV="1">
                  <a:off x="2226680" y="2411934"/>
                  <a:ext cx="506311" cy="9390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Gerader Verbinder 19"/>
                <p:cNvCxnSpPr>
                  <a:endCxn id="8" idx="3"/>
                </p:cNvCxnSpPr>
                <p:nvPr/>
              </p:nvCxnSpPr>
              <p:spPr bwMode="auto">
                <a:xfrm flipV="1">
                  <a:off x="1758950" y="2368161"/>
                  <a:ext cx="919897" cy="98280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Freihandform 23"/>
                <p:cNvSpPr/>
                <p:nvPr/>
              </p:nvSpPr>
              <p:spPr bwMode="auto">
                <a:xfrm>
                  <a:off x="157893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7" name="Freihandform 26"/>
                <p:cNvSpPr/>
                <p:nvPr/>
              </p:nvSpPr>
              <p:spPr bwMode="auto">
                <a:xfrm>
                  <a:off x="1114756"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28" name="Gruppieren 27"/>
                <p:cNvGrpSpPr/>
                <p:nvPr/>
              </p:nvGrpSpPr>
              <p:grpSpPr>
                <a:xfrm flipV="1">
                  <a:off x="1294776" y="2311922"/>
                  <a:ext cx="1338202" cy="1039043"/>
                  <a:chOff x="3353244" y="2819945"/>
                  <a:chExt cx="1338202" cy="1039043"/>
                </a:xfrm>
              </p:grpSpPr>
              <p:cxnSp>
                <p:nvCxnSpPr>
                  <p:cNvPr id="29" name="Gerader Verbinder 28"/>
                  <p:cNvCxnSpPr/>
                  <p:nvPr/>
                </p:nvCxnSpPr>
                <p:spPr bwMode="auto">
                  <a:xfrm>
                    <a:off x="3353244" y="2819945"/>
                    <a:ext cx="1338202" cy="103904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0" name="Ellipse 29"/>
                  <p:cNvSpPr/>
                  <p:nvPr/>
                </p:nvSpPr>
                <p:spPr bwMode="auto">
                  <a:xfrm>
                    <a:off x="3858986" y="3275310"/>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grpSp>
          <p:grpSp>
            <p:nvGrpSpPr>
              <p:cNvPr id="60" name="Gruppieren 59"/>
              <p:cNvGrpSpPr/>
              <p:nvPr/>
            </p:nvGrpSpPr>
            <p:grpSpPr>
              <a:xfrm flipH="1">
                <a:off x="2878247" y="2316684"/>
                <a:ext cx="1619047" cy="1215777"/>
                <a:chOff x="1114756" y="2318161"/>
                <a:chExt cx="1619047" cy="1215777"/>
              </a:xfrm>
            </p:grpSpPr>
            <p:sp>
              <p:nvSpPr>
                <p:cNvPr id="61" name="Freihandform 60"/>
                <p:cNvSpPr/>
                <p:nvPr/>
              </p:nvSpPr>
              <p:spPr bwMode="auto">
                <a:xfrm>
                  <a:off x="204666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71" name="Gerader Verbinder 70"/>
                <p:cNvCxnSpPr/>
                <p:nvPr/>
              </p:nvCxnSpPr>
              <p:spPr bwMode="auto">
                <a:xfrm flipV="1">
                  <a:off x="2226680" y="2415792"/>
                  <a:ext cx="507123" cy="9351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Gerader Verbinder 68"/>
                <p:cNvCxnSpPr/>
                <p:nvPr/>
              </p:nvCxnSpPr>
              <p:spPr bwMode="auto">
                <a:xfrm flipV="1">
                  <a:off x="1758950" y="2368161"/>
                  <a:ext cx="921561" cy="98280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Freihandform 63"/>
                <p:cNvSpPr/>
                <p:nvPr/>
              </p:nvSpPr>
              <p:spPr bwMode="auto">
                <a:xfrm>
                  <a:off x="157893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Freihandform 64"/>
                <p:cNvSpPr/>
                <p:nvPr/>
              </p:nvSpPr>
              <p:spPr bwMode="auto">
                <a:xfrm>
                  <a:off x="1114756"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67" name="Gerader Verbinder 66"/>
                <p:cNvCxnSpPr/>
                <p:nvPr/>
              </p:nvCxnSpPr>
              <p:spPr bwMode="auto">
                <a:xfrm flipV="1">
                  <a:off x="1294776" y="2318161"/>
                  <a:ext cx="1336633" cy="1032804"/>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73" name="Freihandform 72"/>
              <p:cNvSpPr/>
              <p:nvPr/>
            </p:nvSpPr>
            <p:spPr bwMode="auto">
              <a:xfrm flipH="1">
                <a:off x="2620915" y="335639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74" name="Gerader Verbinder 73"/>
              <p:cNvCxnSpPr>
                <a:endCxn id="8" idx="4"/>
              </p:cNvCxnSpPr>
              <p:nvPr/>
            </p:nvCxnSpPr>
            <p:spPr bwMode="auto">
              <a:xfrm flipV="1">
                <a:off x="2796282" y="2420888"/>
                <a:ext cx="10548" cy="92860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83" name="Ellipse 82"/>
            <p:cNvSpPr/>
            <p:nvPr/>
          </p:nvSpPr>
          <p:spPr bwMode="auto">
            <a:xfrm>
              <a:off x="3600573" y="4283994"/>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98" name="Gerade Verbindung mit Pfeil 97"/>
            <p:cNvCxnSpPr>
              <a:stCxn id="65" idx="3"/>
            </p:cNvCxnSpPr>
            <p:nvPr/>
          </p:nvCxnSpPr>
          <p:spPr bwMode="auto">
            <a:xfrm flipH="1">
              <a:off x="3853100" y="3532461"/>
              <a:ext cx="464174" cy="709823"/>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99" name="Gerade Verbindung mit Pfeil 98"/>
            <p:cNvCxnSpPr>
              <a:stCxn id="64" idx="3"/>
            </p:cNvCxnSpPr>
            <p:nvPr/>
          </p:nvCxnSpPr>
          <p:spPr bwMode="auto">
            <a:xfrm flipH="1">
              <a:off x="3773597" y="3532461"/>
              <a:ext cx="79503" cy="695697"/>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4" name="Gerade Verbindung mit Pfeil 103"/>
            <p:cNvCxnSpPr>
              <a:stCxn id="61" idx="3"/>
            </p:cNvCxnSpPr>
            <p:nvPr/>
          </p:nvCxnSpPr>
          <p:spPr bwMode="auto">
            <a:xfrm>
              <a:off x="3385370" y="3532461"/>
              <a:ext cx="300003" cy="709823"/>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7" name="Gerade Verbindung mit Pfeil 106"/>
            <p:cNvCxnSpPr/>
            <p:nvPr/>
          </p:nvCxnSpPr>
          <p:spPr bwMode="auto">
            <a:xfrm flipH="1">
              <a:off x="1561783" y="3539368"/>
              <a:ext cx="650410" cy="70291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8" name="Gerade Verbindung mit Pfeil 107"/>
            <p:cNvCxnSpPr/>
            <p:nvPr/>
          </p:nvCxnSpPr>
          <p:spPr bwMode="auto">
            <a:xfrm flipH="1">
              <a:off x="1491943" y="3539368"/>
              <a:ext cx="256076" cy="652103"/>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9" name="Gerade Verbindung mit Pfeil 108"/>
            <p:cNvCxnSpPr/>
            <p:nvPr/>
          </p:nvCxnSpPr>
          <p:spPr bwMode="auto">
            <a:xfrm>
              <a:off x="1280289" y="3539368"/>
              <a:ext cx="117422" cy="652103"/>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15" name="Ellipse 114"/>
            <p:cNvSpPr/>
            <p:nvPr/>
          </p:nvSpPr>
          <p:spPr bwMode="auto">
            <a:xfrm flipV="1">
              <a:off x="2105675"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6" name="Ellipse 115"/>
            <p:cNvSpPr/>
            <p:nvPr/>
          </p:nvSpPr>
          <p:spPr bwMode="auto">
            <a:xfrm flipV="1">
              <a:off x="2413131" y="2804044"/>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7" name="Ellipse 116"/>
            <p:cNvSpPr/>
            <p:nvPr/>
          </p:nvSpPr>
          <p:spPr bwMode="auto">
            <a:xfrm flipV="1">
              <a:off x="2677150"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8" name="Ellipse 117"/>
            <p:cNvSpPr/>
            <p:nvPr/>
          </p:nvSpPr>
          <p:spPr bwMode="auto">
            <a:xfrm flipV="1">
              <a:off x="2952334" y="280155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9" name="Ellipse 118"/>
            <p:cNvSpPr/>
            <p:nvPr/>
          </p:nvSpPr>
          <p:spPr bwMode="auto">
            <a:xfrm flipV="1">
              <a:off x="3264285"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0" name="Ellipse 119"/>
            <p:cNvSpPr/>
            <p:nvPr/>
          </p:nvSpPr>
          <p:spPr bwMode="auto">
            <a:xfrm flipV="1">
              <a:off x="3563031"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121" name="Ellipse 120"/>
          <p:cNvSpPr/>
          <p:nvPr/>
        </p:nvSpPr>
        <p:spPr bwMode="auto">
          <a:xfrm flipV="1">
            <a:off x="5606854" y="4396613"/>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22" name="Gerade Verbindung mit Pfeil 121"/>
          <p:cNvCxnSpPr/>
          <p:nvPr/>
        </p:nvCxnSpPr>
        <p:spPr bwMode="auto">
          <a:xfrm>
            <a:off x="5425469" y="5868227"/>
            <a:ext cx="479129" cy="716"/>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26" name="Textfeld 125"/>
          <p:cNvSpPr txBox="1"/>
          <p:nvPr/>
        </p:nvSpPr>
        <p:spPr>
          <a:xfrm>
            <a:off x="5975250" y="5687960"/>
            <a:ext cx="1415772"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OWC signal</a:t>
            </a:r>
            <a:endParaRPr lang="en-US" sz="1800" dirty="0">
              <a:solidFill>
                <a:schemeClr val="tx1"/>
              </a:solidFill>
              <a:latin typeface="Arial" panose="020B0604020202020204" pitchFamily="34" charset="0"/>
              <a:cs typeface="Arial" panose="020B0604020202020204" pitchFamily="34" charset="0"/>
            </a:endParaRPr>
          </a:p>
        </p:txBody>
      </p:sp>
      <p:sp>
        <p:nvSpPr>
          <p:cNvPr id="129" name="Inhaltsplatzhalter 4"/>
          <p:cNvSpPr>
            <a:spLocks noGrp="1"/>
          </p:cNvSpPr>
          <p:nvPr>
            <p:ph idx="1"/>
          </p:nvPr>
        </p:nvSpPr>
        <p:spPr>
          <a:xfrm>
            <a:off x="685800" y="1981200"/>
            <a:ext cx="7770813" cy="1591815"/>
          </a:xfrm>
        </p:spPr>
        <p:txBody>
          <a:bodyPr/>
          <a:lstStyle/>
          <a:p>
            <a:pPr>
              <a:buFont typeface="Arial" panose="020B0604020202020204" pitchFamily="34" charset="0"/>
              <a:buChar char="•"/>
            </a:pPr>
            <a:r>
              <a:rPr lang="en-US" sz="2000" b="0" dirty="0" smtClean="0"/>
              <a:t>Introduction of spatial diversity on the signal level</a:t>
            </a:r>
          </a:p>
          <a:p>
            <a:pPr>
              <a:buFont typeface="Arial" panose="020B0604020202020204" pitchFamily="34" charset="0"/>
              <a:buChar char="•"/>
            </a:pPr>
            <a:r>
              <a:rPr lang="en-US" sz="2000" b="0" dirty="0" smtClean="0"/>
              <a:t>Enable spatial reuse with smooth handover performance and high QoS</a:t>
            </a:r>
          </a:p>
          <a:p>
            <a:pPr>
              <a:buFont typeface="Arial" panose="020B0604020202020204" pitchFamily="34" charset="0"/>
              <a:buChar char="•"/>
            </a:pPr>
            <a:r>
              <a:rPr lang="en-US" sz="2000" b="0" dirty="0" smtClean="0"/>
              <a:t>Low level “soft handover”: OFE form virtual cells following the device’s movement, fully transparent to the network layer</a:t>
            </a:r>
          </a:p>
        </p:txBody>
      </p:sp>
      <p:sp>
        <p:nvSpPr>
          <p:cNvPr id="54" name="Textfeld 53"/>
          <p:cNvSpPr txBox="1"/>
          <p:nvPr/>
        </p:nvSpPr>
        <p:spPr>
          <a:xfrm>
            <a:off x="287524" y="6152852"/>
            <a:ext cx="8853706" cy="369332"/>
          </a:xfrm>
          <a:prstGeom prst="rect">
            <a:avLst/>
          </a:prstGeom>
          <a:noFill/>
        </p:spPr>
        <p:txBody>
          <a:bodyPr wrap="none" rtlCol="0">
            <a:spAutoFit/>
          </a:bodyPr>
          <a:lstStyle/>
          <a:p>
            <a:r>
              <a:rPr lang="en-US" sz="1800" dirty="0" smtClean="0">
                <a:solidFill>
                  <a:schemeClr val="tx1"/>
                </a:solidFill>
              </a:rPr>
              <a:t>Fig 1: Coordinator in star topology with distributed OFEs serving two devices simultaneously</a:t>
            </a:r>
            <a:endParaRPr lang="en-US" sz="1800" dirty="0">
              <a:solidFill>
                <a:schemeClr val="tx1"/>
              </a:solidFill>
            </a:endParaRPr>
          </a:p>
        </p:txBody>
      </p:sp>
    </p:spTree>
    <p:extLst>
      <p:ext uri="{BB962C8B-B14F-4D97-AF65-F5344CB8AC3E}">
        <p14:creationId xmlns:p14="http://schemas.microsoft.com/office/powerpoint/2010/main" val="2409365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Fronthaul Technologies and Functional Split</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5</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981201"/>
            <a:ext cx="8026660" cy="4494212"/>
          </a:xfrm>
        </p:spPr>
        <p:txBody>
          <a:bodyPr/>
          <a:lstStyle/>
          <a:p>
            <a:pPr>
              <a:buFont typeface="Arial" panose="020B0604020202020204" pitchFamily="34" charset="0"/>
              <a:buChar char="•"/>
            </a:pPr>
            <a:r>
              <a:rPr lang="en-US" sz="2000" b="0" dirty="0"/>
              <a:t>The coordinator’s PHY is connected with the its OFEs via </a:t>
            </a:r>
            <a:r>
              <a:rPr lang="en-US" sz="2000" dirty="0" smtClean="0"/>
              <a:t>fronthaul</a:t>
            </a:r>
            <a:endParaRPr lang="en-US" sz="2000" b="0" dirty="0"/>
          </a:p>
          <a:p>
            <a:pPr>
              <a:buFont typeface="Arial" panose="020B0604020202020204" pitchFamily="34" charset="0"/>
              <a:buChar char="•"/>
            </a:pPr>
            <a:r>
              <a:rPr lang="en-US" sz="2000" b="0" dirty="0" smtClean="0"/>
              <a:t>The implementation of the </a:t>
            </a:r>
            <a:r>
              <a:rPr lang="en-US" sz="2000" b="0" dirty="0"/>
              <a:t>fronthaul is </a:t>
            </a:r>
            <a:r>
              <a:rPr lang="en-US" sz="2000" b="0" dirty="0" smtClean="0"/>
              <a:t>out of scope.</a:t>
            </a:r>
          </a:p>
          <a:p>
            <a:pPr lvl="1">
              <a:buFont typeface="Arial" panose="020B0604020202020204" pitchFamily="34" charset="0"/>
              <a:buChar char="•"/>
            </a:pPr>
            <a:r>
              <a:rPr lang="en-US" sz="1800" b="0" dirty="0" smtClean="0"/>
              <a:t>Analog </a:t>
            </a:r>
            <a:r>
              <a:rPr lang="en-US" sz="1800" dirty="0"/>
              <a:t>f</a:t>
            </a:r>
            <a:r>
              <a:rPr lang="en-US" sz="1800" b="0" dirty="0" smtClean="0"/>
              <a:t>ronthaul could </a:t>
            </a:r>
            <a:r>
              <a:rPr lang="en-US" sz="1800" b="0" dirty="0"/>
              <a:t>be plain coax </a:t>
            </a:r>
            <a:r>
              <a:rPr lang="en-US" sz="1800" b="0" dirty="0" smtClean="0"/>
              <a:t>cable, or fiber transport of analog signals</a:t>
            </a:r>
          </a:p>
          <a:p>
            <a:pPr lvl="1">
              <a:buFont typeface="Arial" panose="020B0604020202020204" pitchFamily="34" charset="0"/>
              <a:buChar char="•"/>
            </a:pPr>
            <a:r>
              <a:rPr lang="en-US" sz="1800" dirty="0" smtClean="0"/>
              <a:t>Digital fronthaul could be transport of digitized waveform samples (CPRI)</a:t>
            </a:r>
          </a:p>
          <a:p>
            <a:pPr lvl="1">
              <a:buFont typeface="Arial" panose="020B0604020202020204" pitchFamily="34" charset="0"/>
              <a:buChar char="•"/>
            </a:pPr>
            <a:r>
              <a:rPr lang="en-US" sz="1800" dirty="0"/>
              <a:t>A splitting of signal chain functionality, </a:t>
            </a:r>
            <a:r>
              <a:rPr lang="en-US" sz="1800" dirty="0" smtClean="0"/>
              <a:t>as also discussed as “new functional </a:t>
            </a:r>
            <a:r>
              <a:rPr lang="en-US" sz="1800" dirty="0"/>
              <a:t>splits</a:t>
            </a:r>
            <a:r>
              <a:rPr lang="en-US" sz="1800" dirty="0" smtClean="0"/>
              <a:t>” in mobile networks can be facilitated</a:t>
            </a:r>
            <a:endParaRPr lang="en-US" sz="1800" b="0" dirty="0" smtClean="0"/>
          </a:p>
          <a:p>
            <a:pPr lvl="1">
              <a:buFont typeface="Arial" panose="020B0604020202020204" pitchFamily="34" charset="0"/>
              <a:buChar char="•"/>
            </a:pPr>
            <a:r>
              <a:rPr lang="en-US" sz="1800" b="0" dirty="0" smtClean="0"/>
              <a:t>Digital f</a:t>
            </a:r>
            <a:r>
              <a:rPr lang="en-US" sz="1800" dirty="0" smtClean="0"/>
              <a:t>ronthaul transport </a:t>
            </a:r>
            <a:r>
              <a:rPr lang="en-US" sz="1800" b="0" dirty="0" smtClean="0"/>
              <a:t>technologies are currently being investigated in the context of mobile networks and requirements are being defined in different standardization activities:</a:t>
            </a:r>
            <a:endParaRPr lang="en-US" sz="1600" b="0" dirty="0" smtClean="0"/>
          </a:p>
          <a:p>
            <a:pPr lvl="2">
              <a:buFont typeface="Arial" panose="020B0604020202020204" pitchFamily="34" charset="0"/>
              <a:buChar char="•"/>
            </a:pPr>
            <a:r>
              <a:rPr lang="en-US" sz="1600" b="0" dirty="0" smtClean="0"/>
              <a:t>eCPRI</a:t>
            </a:r>
          </a:p>
          <a:p>
            <a:pPr lvl="2">
              <a:buFont typeface="Arial" panose="020B0604020202020204" pitchFamily="34" charset="0"/>
              <a:buChar char="•"/>
            </a:pPr>
            <a:r>
              <a:rPr lang="en-US" sz="1600" dirty="0" smtClean="0"/>
              <a:t>IEEE 802.1CM</a:t>
            </a:r>
          </a:p>
          <a:p>
            <a:pPr lvl="2">
              <a:buFont typeface="Arial" panose="020B0604020202020204" pitchFamily="34" charset="0"/>
              <a:buChar char="•"/>
            </a:pPr>
            <a:r>
              <a:rPr lang="en-US" sz="1600" b="0" dirty="0" smtClean="0"/>
              <a:t>… </a:t>
            </a:r>
          </a:p>
        </p:txBody>
      </p:sp>
    </p:spTree>
    <p:extLst>
      <p:ext uri="{BB962C8B-B14F-4D97-AF65-F5344CB8AC3E}">
        <p14:creationId xmlns:p14="http://schemas.microsoft.com/office/powerpoint/2010/main" val="62074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Fronthaul Delay</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6</a:t>
            </a:fld>
            <a:endParaRPr lang="en-US" dirty="0"/>
          </a:p>
        </p:txBody>
      </p:sp>
      <p:sp>
        <p:nvSpPr>
          <p:cNvPr id="5" name="Fußzeilenplatzhalter 4"/>
          <p:cNvSpPr>
            <a:spLocks noGrp="1"/>
          </p:cNvSpPr>
          <p:nvPr>
            <p:ph type="ftr" idx="14"/>
          </p:nvPr>
        </p:nvSpPr>
        <p:spPr>
          <a:xfrm>
            <a:off x="5426352" y="6511417"/>
            <a:ext cx="3184520" cy="180975"/>
          </a:xfrm>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995128"/>
            <a:ext cx="5794201" cy="4494212"/>
          </a:xfrm>
        </p:spPr>
        <p:txBody>
          <a:bodyPr/>
          <a:lstStyle/>
          <a:p>
            <a:pPr>
              <a:buFont typeface="Arial" panose="020B0604020202020204" pitchFamily="34" charset="0"/>
              <a:buChar char="•"/>
            </a:pPr>
            <a:r>
              <a:rPr lang="en-US" sz="2000" b="0" dirty="0" smtClean="0"/>
              <a:t>Fronthaul virtually increases propagation delay. Order is up to ~100 µs.</a:t>
            </a:r>
          </a:p>
          <a:p>
            <a:pPr>
              <a:buFont typeface="Arial" panose="020B0604020202020204" pitchFamily="34" charset="0"/>
              <a:buChar char="•"/>
            </a:pPr>
            <a:r>
              <a:rPr lang="en-US" sz="2000" b="0" dirty="0" smtClean="0"/>
              <a:t>Fronthaul delay </a:t>
            </a:r>
            <a:r>
              <a:rPr lang="en-US" sz="2000" b="0" dirty="0" smtClean="0">
                <a:latin typeface="Arial" panose="020B0604020202020204" pitchFamily="34" charset="0"/>
                <a:cs typeface="Arial" panose="020B0604020202020204" pitchFamily="34" charset="0"/>
              </a:rPr>
              <a:t>t</a:t>
            </a:r>
            <a:r>
              <a:rPr lang="en-US" sz="2000" b="0" baseline="-25000" dirty="0" smtClean="0">
                <a:latin typeface="Arial" panose="020B0604020202020204" pitchFamily="34" charset="0"/>
                <a:cs typeface="Arial" panose="020B0604020202020204" pitchFamily="34" charset="0"/>
              </a:rPr>
              <a:t>F </a:t>
            </a:r>
            <a:r>
              <a:rPr lang="en-US" sz="2000" b="0" dirty="0" smtClean="0">
                <a:latin typeface="+mj-lt"/>
                <a:cs typeface="Arial" panose="020B0604020202020204" pitchFamily="34" charset="0"/>
              </a:rPr>
              <a:t>must be </a:t>
            </a:r>
            <a:r>
              <a:rPr lang="en-US" sz="2000" b="0" dirty="0" smtClean="0">
                <a:cs typeface="Arial" panose="020B0604020202020204" pitchFamily="34" charset="0"/>
              </a:rPr>
              <a:t>known and</a:t>
            </a:r>
            <a:r>
              <a:rPr lang="en-US" sz="2000" b="0" dirty="0" smtClean="0">
                <a:latin typeface="+mj-lt"/>
                <a:cs typeface="Arial" panose="020B0604020202020204" pitchFamily="34" charset="0"/>
              </a:rPr>
              <a:t> </a:t>
            </a:r>
            <a:r>
              <a:rPr lang="en-US" sz="2000" b="0" u="sng" dirty="0" smtClean="0">
                <a:latin typeface="+mj-lt"/>
                <a:cs typeface="Arial" panose="020B0604020202020204" pitchFamily="34" charset="0"/>
              </a:rPr>
              <a:t>approximately</a:t>
            </a:r>
            <a:r>
              <a:rPr lang="en-US" sz="2000" b="0" dirty="0" smtClean="0">
                <a:latin typeface="+mj-lt"/>
                <a:cs typeface="Arial" panose="020B0604020202020204" pitchFamily="34" charset="0"/>
              </a:rPr>
              <a:t> the same for all OFEs.</a:t>
            </a:r>
          </a:p>
          <a:p>
            <a:pPr>
              <a:buFont typeface="Arial" panose="020B0604020202020204" pitchFamily="34" charset="0"/>
              <a:buChar char="•"/>
            </a:pPr>
            <a:r>
              <a:rPr lang="en-US" sz="2000" b="0" dirty="0" smtClean="0">
                <a:latin typeface="+mj-lt"/>
                <a:cs typeface="Arial" panose="020B0604020202020204" pitchFamily="34" charset="0"/>
              </a:rPr>
              <a:t>Remaining delay differences between air times at different OFEs must be very small, i.e. well below ½ cyclic prefix duration.</a:t>
            </a:r>
          </a:p>
        </p:txBody>
      </p:sp>
      <p:sp>
        <p:nvSpPr>
          <p:cNvPr id="7" name="Ellipse 6"/>
          <p:cNvSpPr/>
          <p:nvPr/>
        </p:nvSpPr>
        <p:spPr bwMode="auto">
          <a:xfrm>
            <a:off x="6840252" y="2643214"/>
            <a:ext cx="361989" cy="360040"/>
          </a:xfrm>
          <a:prstGeom prst="ellipse">
            <a:avLst/>
          </a:pr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 name="Freihandform 7"/>
          <p:cNvSpPr/>
          <p:nvPr/>
        </p:nvSpPr>
        <p:spPr bwMode="auto">
          <a:xfrm flipH="1">
            <a:off x="6840252" y="3542315"/>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9" name="Gerader Verbinder 8"/>
          <p:cNvCxnSpPr>
            <a:endCxn id="7" idx="4"/>
          </p:cNvCxnSpPr>
          <p:nvPr/>
        </p:nvCxnSpPr>
        <p:spPr bwMode="auto">
          <a:xfrm flipV="1">
            <a:off x="7020272" y="3003254"/>
            <a:ext cx="975" cy="54006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Ellipse 9"/>
          <p:cNvSpPr/>
          <p:nvPr/>
        </p:nvSpPr>
        <p:spPr bwMode="auto">
          <a:xfrm flipV="1">
            <a:off x="6904267" y="3183274"/>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 name="Ellipse 10"/>
          <p:cNvSpPr/>
          <p:nvPr/>
        </p:nvSpPr>
        <p:spPr bwMode="auto">
          <a:xfrm>
            <a:off x="6840252" y="4365104"/>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2" name="Gerade Verbindung mit Pfeil 11"/>
          <p:cNvCxnSpPr>
            <a:stCxn id="8" idx="3"/>
          </p:cNvCxnSpPr>
          <p:nvPr/>
        </p:nvCxnSpPr>
        <p:spPr bwMode="auto">
          <a:xfrm>
            <a:off x="7020272" y="3725289"/>
            <a:ext cx="670" cy="62069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5" name="Gerader Verbinder 14"/>
          <p:cNvCxnSpPr>
            <a:stCxn id="8" idx="3"/>
          </p:cNvCxnSpPr>
          <p:nvPr/>
        </p:nvCxnSpPr>
        <p:spPr bwMode="auto">
          <a:xfrm>
            <a:off x="7020272" y="3725289"/>
            <a:ext cx="57606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Gerader Verbinder 16"/>
          <p:cNvCxnSpPr/>
          <p:nvPr/>
        </p:nvCxnSpPr>
        <p:spPr bwMode="auto">
          <a:xfrm>
            <a:off x="7018536" y="4346774"/>
            <a:ext cx="57606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Gerader Verbinder 17"/>
          <p:cNvCxnSpPr/>
          <p:nvPr/>
        </p:nvCxnSpPr>
        <p:spPr bwMode="auto">
          <a:xfrm>
            <a:off x="7018536" y="3003254"/>
            <a:ext cx="57606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Gerade Verbindung mit Pfeil 19"/>
          <p:cNvCxnSpPr/>
          <p:nvPr/>
        </p:nvCxnSpPr>
        <p:spPr bwMode="auto">
          <a:xfrm>
            <a:off x="7809289" y="2897197"/>
            <a:ext cx="0" cy="165618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feld 20"/>
          <p:cNvSpPr txBox="1"/>
          <p:nvPr/>
        </p:nvSpPr>
        <p:spPr>
          <a:xfrm>
            <a:off x="7453201" y="3174129"/>
            <a:ext cx="325730" cy="338554"/>
          </a:xfrm>
          <a:prstGeom prst="rect">
            <a:avLst/>
          </a:prstGeom>
          <a:noFill/>
        </p:spPr>
        <p:txBody>
          <a:bodyPr wrap="none" rtlCol="0">
            <a:spAutoFit/>
          </a:bodyPr>
          <a:lstStyle/>
          <a:p>
            <a:r>
              <a:rPr lang="en-US" sz="1600" dirty="0" smtClean="0">
                <a:solidFill>
                  <a:schemeClr val="tx1"/>
                </a:solidFill>
                <a:latin typeface="Arial" panose="020B0604020202020204" pitchFamily="34" charset="0"/>
                <a:cs typeface="Arial" panose="020B0604020202020204" pitchFamily="34" charset="0"/>
              </a:rPr>
              <a:t>t</a:t>
            </a:r>
            <a:r>
              <a:rPr lang="en-US" sz="1600" baseline="-25000" dirty="0" smtClean="0">
                <a:solidFill>
                  <a:schemeClr val="tx1"/>
                </a:solidFill>
                <a:latin typeface="Arial" panose="020B0604020202020204" pitchFamily="34" charset="0"/>
                <a:cs typeface="Arial" panose="020B0604020202020204" pitchFamily="34" charset="0"/>
              </a:rPr>
              <a:t>F</a:t>
            </a:r>
            <a:endParaRPr lang="en-US" sz="1600" baseline="-25000" dirty="0">
              <a:solidFill>
                <a:schemeClr val="tx1"/>
              </a:solidFill>
              <a:latin typeface="Arial" panose="020B0604020202020204" pitchFamily="34" charset="0"/>
              <a:cs typeface="Arial" panose="020B0604020202020204" pitchFamily="34" charset="0"/>
            </a:endParaRPr>
          </a:p>
        </p:txBody>
      </p:sp>
      <p:cxnSp>
        <p:nvCxnSpPr>
          <p:cNvPr id="25" name="Gerader Verbinder 24"/>
          <p:cNvCxnSpPr/>
          <p:nvPr/>
        </p:nvCxnSpPr>
        <p:spPr bwMode="auto">
          <a:xfrm>
            <a:off x="7594600" y="3057260"/>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Gerader Verbinder 26"/>
          <p:cNvCxnSpPr/>
          <p:nvPr/>
        </p:nvCxnSpPr>
        <p:spPr bwMode="auto">
          <a:xfrm>
            <a:off x="7594600" y="3557600"/>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 name="Textfeld 27"/>
          <p:cNvSpPr txBox="1"/>
          <p:nvPr/>
        </p:nvSpPr>
        <p:spPr>
          <a:xfrm>
            <a:off x="7453201" y="3856788"/>
            <a:ext cx="333746" cy="338554"/>
          </a:xfrm>
          <a:prstGeom prst="rect">
            <a:avLst/>
          </a:prstGeom>
          <a:noFill/>
        </p:spPr>
        <p:txBody>
          <a:bodyPr wrap="none" rtlCol="0">
            <a:spAutoFit/>
          </a:bodyPr>
          <a:lstStyle/>
          <a:p>
            <a:r>
              <a:rPr lang="en-US" sz="1600" dirty="0" smtClean="0">
                <a:solidFill>
                  <a:schemeClr val="tx1"/>
                </a:solidFill>
                <a:latin typeface="Arial" panose="020B0604020202020204" pitchFamily="34" charset="0"/>
                <a:cs typeface="Arial" panose="020B0604020202020204" pitchFamily="34" charset="0"/>
              </a:rPr>
              <a:t>t</a:t>
            </a:r>
            <a:r>
              <a:rPr lang="en-US" sz="1600" baseline="-25000" dirty="0" smtClean="0">
                <a:solidFill>
                  <a:schemeClr val="tx1"/>
                </a:solidFill>
                <a:latin typeface="Arial" panose="020B0604020202020204" pitchFamily="34" charset="0"/>
                <a:cs typeface="Arial" panose="020B0604020202020204" pitchFamily="34" charset="0"/>
              </a:rPr>
              <a:t>P</a:t>
            </a:r>
            <a:endParaRPr lang="en-US" sz="1600" baseline="-25000" dirty="0">
              <a:solidFill>
                <a:schemeClr val="tx1"/>
              </a:solidFill>
              <a:latin typeface="Arial" panose="020B0604020202020204" pitchFamily="34" charset="0"/>
              <a:cs typeface="Arial" panose="020B0604020202020204" pitchFamily="34" charset="0"/>
            </a:endParaRPr>
          </a:p>
        </p:txBody>
      </p:sp>
      <p:cxnSp>
        <p:nvCxnSpPr>
          <p:cNvPr id="29" name="Gerader Verbinder 28"/>
          <p:cNvCxnSpPr/>
          <p:nvPr/>
        </p:nvCxnSpPr>
        <p:spPr bwMode="auto">
          <a:xfrm>
            <a:off x="7594600" y="37803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Gerader Verbinder 29"/>
          <p:cNvCxnSpPr/>
          <p:nvPr/>
        </p:nvCxnSpPr>
        <p:spPr bwMode="auto">
          <a:xfrm>
            <a:off x="7594600" y="4191386"/>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Textfeld 25"/>
          <p:cNvSpPr txBox="1"/>
          <p:nvPr/>
        </p:nvSpPr>
        <p:spPr>
          <a:xfrm>
            <a:off x="7776356" y="3465004"/>
            <a:ext cx="1335622" cy="584775"/>
          </a:xfrm>
          <a:prstGeom prst="rect">
            <a:avLst/>
          </a:prstGeom>
          <a:noFill/>
        </p:spPr>
        <p:txBody>
          <a:bodyPr wrap="none" rtlCol="0">
            <a:spAutoFit/>
          </a:bodyPr>
          <a:lstStyle/>
          <a:p>
            <a:r>
              <a:rPr lang="en-US" sz="1600" dirty="0" smtClean="0">
                <a:solidFill>
                  <a:schemeClr val="tx1"/>
                </a:solidFill>
                <a:latin typeface="Arial" panose="020B0604020202020204" pitchFamily="34" charset="0"/>
                <a:cs typeface="Arial" panose="020B0604020202020204" pitchFamily="34" charset="0"/>
              </a:rPr>
              <a:t>Downlink</a:t>
            </a:r>
          </a:p>
          <a:p>
            <a:r>
              <a:rPr lang="en-US" sz="1600" dirty="0" smtClean="0">
                <a:solidFill>
                  <a:schemeClr val="tx1"/>
                </a:solidFill>
                <a:latin typeface="Arial" panose="020B0604020202020204" pitchFamily="34" charset="0"/>
                <a:cs typeface="Arial" panose="020B0604020202020204" pitchFamily="34" charset="0"/>
              </a:rPr>
              <a:t>transmission</a:t>
            </a:r>
            <a:endParaRPr lang="en-US"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2164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PHY Support of Multiple OFEs</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7</a:t>
            </a:fld>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815107"/>
            <a:ext cx="5344096" cy="4494213"/>
          </a:xfrm>
        </p:spPr>
        <p:txBody>
          <a:bodyPr/>
          <a:lstStyle/>
          <a:p>
            <a:pPr>
              <a:buFont typeface="Arial" panose="020B0604020202020204" pitchFamily="34" charset="0"/>
              <a:buChar char="•"/>
            </a:pPr>
            <a:r>
              <a:rPr lang="en-US" sz="2000" b="0" dirty="0" smtClean="0"/>
              <a:t>PHY of the coordinator has multiple transmit- and receive chains (TRX chains) and multiple ports for OFEs (OFE-Ports).</a:t>
            </a:r>
          </a:p>
          <a:p>
            <a:pPr>
              <a:buFont typeface="Arial" panose="020B0604020202020204" pitchFamily="34" charset="0"/>
              <a:buChar char="•"/>
            </a:pPr>
            <a:r>
              <a:rPr lang="en-US" sz="2000" b="0" dirty="0" err="1" smtClean="0"/>
              <a:t>Fronthaul</a:t>
            </a:r>
            <a:r>
              <a:rPr lang="en-US" sz="2000" b="0" dirty="0" smtClean="0"/>
              <a:t> is transparently included in logical PHY by the implementer</a:t>
            </a:r>
          </a:p>
          <a:p>
            <a:pPr>
              <a:buFont typeface="Arial" panose="020B0604020202020204" pitchFamily="34" charset="0"/>
              <a:buChar char="•"/>
            </a:pPr>
            <a:r>
              <a:rPr lang="en-US" sz="2000" b="0" dirty="0" smtClean="0"/>
              <a:t>TX for each PSDU via  PD-SAP</a:t>
            </a:r>
          </a:p>
          <a:p>
            <a:pPr lvl="1">
              <a:buFont typeface="Arial" panose="020B0604020202020204" pitchFamily="34" charset="0"/>
              <a:buChar char="•"/>
            </a:pPr>
            <a:r>
              <a:rPr lang="en-US" sz="1600" dirty="0" smtClean="0"/>
              <a:t>On which OFEs to transmit</a:t>
            </a:r>
          </a:p>
          <a:p>
            <a:pPr lvl="1">
              <a:buFont typeface="Arial" panose="020B0604020202020204" pitchFamily="34" charset="0"/>
              <a:buChar char="•"/>
            </a:pPr>
            <a:r>
              <a:rPr lang="en-US" sz="1600" dirty="0" smtClean="0">
                <a:solidFill>
                  <a:schemeClr val="tx1"/>
                </a:solidFill>
              </a:rPr>
              <a:t>Delay difference compensation per OFE (in opt. clock cycles).</a:t>
            </a:r>
          </a:p>
          <a:p>
            <a:pPr>
              <a:buFont typeface="Arial" panose="020B0604020202020204" pitchFamily="34" charset="0"/>
              <a:buChar char="•"/>
            </a:pPr>
            <a:r>
              <a:rPr lang="en-US" sz="2000" b="0" dirty="0" smtClean="0"/>
              <a:t>RX configuration through PLME-SAP</a:t>
            </a:r>
          </a:p>
          <a:p>
            <a:pPr lvl="1">
              <a:buFont typeface="Arial" panose="020B0604020202020204" pitchFamily="34" charset="0"/>
              <a:buChar char="•"/>
            </a:pPr>
            <a:r>
              <a:rPr lang="en-US" sz="1600" dirty="0" smtClean="0"/>
              <a:t>Groups of OFEs in virtual cells for combining in uplink</a:t>
            </a:r>
          </a:p>
        </p:txBody>
      </p:sp>
      <p:grpSp>
        <p:nvGrpSpPr>
          <p:cNvPr id="17" name="Gruppieren 16"/>
          <p:cNvGrpSpPr/>
          <p:nvPr/>
        </p:nvGrpSpPr>
        <p:grpSpPr>
          <a:xfrm>
            <a:off x="6156176" y="2276872"/>
            <a:ext cx="2664296" cy="2455401"/>
            <a:chOff x="1187624" y="3443165"/>
            <a:chExt cx="2664296" cy="2455401"/>
          </a:xfrm>
        </p:grpSpPr>
        <p:grpSp>
          <p:nvGrpSpPr>
            <p:cNvPr id="11" name="Gruppieren 10"/>
            <p:cNvGrpSpPr/>
            <p:nvPr/>
          </p:nvGrpSpPr>
          <p:grpSpPr>
            <a:xfrm>
              <a:off x="1187624" y="3443165"/>
              <a:ext cx="2664296" cy="2088232"/>
              <a:chOff x="2727822" y="3501007"/>
              <a:chExt cx="2664296" cy="2088232"/>
            </a:xfrm>
          </p:grpSpPr>
          <p:sp>
            <p:nvSpPr>
              <p:cNvPr id="3" name="Rechteck 2"/>
              <p:cNvSpPr/>
              <p:nvPr/>
            </p:nvSpPr>
            <p:spPr bwMode="auto">
              <a:xfrm>
                <a:off x="2727822" y="3868176"/>
                <a:ext cx="2664296" cy="1721063"/>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r>
                  <a:rPr kumimoji="0" lang="en-US" sz="1400" b="0" i="0" u="none" strike="noStrike" cap="none" normalizeH="0" dirty="0" smtClean="0">
                    <a:ln>
                      <a:noFill/>
                    </a:ln>
                    <a:solidFill>
                      <a:schemeClr val="tx1"/>
                    </a:solidFill>
                    <a:effectLst/>
                    <a:latin typeface="Arial" panose="020B0604020202020204" pitchFamily="34" charset="0"/>
                    <a:cs typeface="Arial" panose="020B0604020202020204" pitchFamily="34" charset="0"/>
                  </a:rPr>
                  <a:t> </a:t>
                </a:r>
                <a:r>
                  <a:rPr kumimoji="0" 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PD-SAP                PLME-SAP</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400" dirty="0" smtClean="0">
                  <a:solidFill>
                    <a:schemeClr val="tx1"/>
                  </a:solidFill>
                  <a:latin typeface="Arial" panose="020B0604020202020204" pitchFamily="34" charset="0"/>
                  <a:cs typeface="Arial" panose="020B060402020202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b="1" dirty="0" smtClean="0">
                    <a:solidFill>
                      <a:schemeClr val="tx1"/>
                    </a:solidFill>
                    <a:latin typeface="Arial" panose="020B0604020202020204" pitchFamily="34" charset="0"/>
                    <a:cs typeface="Arial" panose="020B0604020202020204" pitchFamily="34" charset="0"/>
                  </a:rPr>
                  <a:t>PHY</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400" dirty="0" smtClean="0">
                  <a:solidFill>
                    <a:schemeClr val="tx1"/>
                  </a:solidFill>
                  <a:latin typeface="Arial" panose="020B0604020202020204" pitchFamily="34" charset="0"/>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cxnSp>
            <p:nvCxnSpPr>
              <p:cNvPr id="9" name="Gerade Verbindung mit Pfeil 8"/>
              <p:cNvCxnSpPr/>
              <p:nvPr/>
            </p:nvCxnSpPr>
            <p:spPr bwMode="auto">
              <a:xfrm flipV="1">
                <a:off x="3203848" y="3501008"/>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57" name="Gerade Verbindung mit Pfeil 56"/>
              <p:cNvCxnSpPr/>
              <p:nvPr/>
            </p:nvCxnSpPr>
            <p:spPr bwMode="auto">
              <a:xfrm flipV="1">
                <a:off x="4854213" y="350100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grpSp>
        <p:cxnSp>
          <p:nvCxnSpPr>
            <p:cNvPr id="62" name="Gerade Verbindung mit Pfeil 61"/>
            <p:cNvCxnSpPr/>
            <p:nvPr/>
          </p:nvCxnSpPr>
          <p:spPr bwMode="auto">
            <a:xfrm flipV="1">
              <a:off x="13350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66" name="Gerade Verbindung mit Pfeil 65"/>
            <p:cNvCxnSpPr/>
            <p:nvPr/>
          </p:nvCxnSpPr>
          <p:spPr bwMode="auto">
            <a:xfrm flipV="1">
              <a:off x="16398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70" name="Gerade Verbindung mit Pfeil 69"/>
            <p:cNvCxnSpPr/>
            <p:nvPr/>
          </p:nvCxnSpPr>
          <p:spPr bwMode="auto">
            <a:xfrm flipV="1">
              <a:off x="19446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75" name="Gerade Verbindung mit Pfeil 74"/>
            <p:cNvCxnSpPr/>
            <p:nvPr/>
          </p:nvCxnSpPr>
          <p:spPr bwMode="auto">
            <a:xfrm flipV="1">
              <a:off x="22494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77" name="Gerade Verbindung mit Pfeil 76"/>
            <p:cNvCxnSpPr/>
            <p:nvPr/>
          </p:nvCxnSpPr>
          <p:spPr bwMode="auto">
            <a:xfrm flipV="1">
              <a:off x="25542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79" name="Gerade Verbindung mit Pfeil 78"/>
            <p:cNvCxnSpPr/>
            <p:nvPr/>
          </p:nvCxnSpPr>
          <p:spPr bwMode="auto">
            <a:xfrm flipV="1">
              <a:off x="28590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81" name="Gerade Verbindung mit Pfeil 80"/>
            <p:cNvCxnSpPr/>
            <p:nvPr/>
          </p:nvCxnSpPr>
          <p:spPr bwMode="auto">
            <a:xfrm flipV="1">
              <a:off x="3198892" y="5531396"/>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87" name="Gerade Verbindung mit Pfeil 86"/>
            <p:cNvCxnSpPr/>
            <p:nvPr/>
          </p:nvCxnSpPr>
          <p:spPr bwMode="auto">
            <a:xfrm flipV="1">
              <a:off x="3715524" y="5531396"/>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sp>
          <p:nvSpPr>
            <p:cNvPr id="12" name="Textfeld 11"/>
            <p:cNvSpPr txBox="1"/>
            <p:nvPr/>
          </p:nvSpPr>
          <p:spPr>
            <a:xfrm>
              <a:off x="3245941" y="5464656"/>
              <a:ext cx="441146" cy="400110"/>
            </a:xfrm>
            <a:prstGeom prst="rect">
              <a:avLst/>
            </a:prstGeom>
            <a:noFill/>
          </p:spPr>
          <p:txBody>
            <a:bodyPr wrap="none" rtlCol="0">
              <a:spAutoFit/>
            </a:bodyPr>
            <a:lstStyle/>
            <a:p>
              <a:r>
                <a:rPr lang="en-US" sz="2000" dirty="0" smtClean="0">
                  <a:solidFill>
                    <a:schemeClr val="tx1"/>
                  </a:solidFill>
                </a:rPr>
                <a:t>…</a:t>
              </a:r>
              <a:endParaRPr lang="en-US" sz="2000" dirty="0">
                <a:solidFill>
                  <a:schemeClr val="tx1"/>
                </a:solidFill>
              </a:endParaRPr>
            </a:p>
          </p:txBody>
        </p:sp>
        <p:sp>
          <p:nvSpPr>
            <p:cNvPr id="15" name="Rechteck 14"/>
            <p:cNvSpPr/>
            <p:nvPr/>
          </p:nvSpPr>
          <p:spPr bwMode="auto">
            <a:xfrm>
              <a:off x="12270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TRX</a:t>
              </a:r>
            </a:p>
          </p:txBody>
        </p:sp>
        <p:sp>
          <p:nvSpPr>
            <p:cNvPr id="88" name="Rechteck 87"/>
            <p:cNvSpPr/>
            <p:nvPr/>
          </p:nvSpPr>
          <p:spPr bwMode="auto">
            <a:xfrm>
              <a:off x="15318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89" name="Rechteck 88"/>
            <p:cNvSpPr/>
            <p:nvPr/>
          </p:nvSpPr>
          <p:spPr bwMode="auto">
            <a:xfrm>
              <a:off x="18366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96" name="Rechteck 95"/>
            <p:cNvSpPr/>
            <p:nvPr/>
          </p:nvSpPr>
          <p:spPr bwMode="auto">
            <a:xfrm>
              <a:off x="21414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97" name="Rechteck 96"/>
            <p:cNvSpPr/>
            <p:nvPr/>
          </p:nvSpPr>
          <p:spPr bwMode="auto">
            <a:xfrm>
              <a:off x="24462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100" name="Rechteck 99"/>
            <p:cNvSpPr/>
            <p:nvPr/>
          </p:nvSpPr>
          <p:spPr bwMode="auto">
            <a:xfrm>
              <a:off x="27510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101" name="Rechteck 100"/>
            <p:cNvSpPr/>
            <p:nvPr/>
          </p:nvSpPr>
          <p:spPr bwMode="auto">
            <a:xfrm>
              <a:off x="3090880"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102" name="Rechteck 101"/>
            <p:cNvSpPr/>
            <p:nvPr/>
          </p:nvSpPr>
          <p:spPr bwMode="auto">
            <a:xfrm>
              <a:off x="3607512" y="4867299"/>
              <a:ext cx="216024" cy="622349"/>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103" name="Textfeld 102"/>
            <p:cNvSpPr txBox="1"/>
            <p:nvPr/>
          </p:nvSpPr>
          <p:spPr>
            <a:xfrm>
              <a:off x="3240445" y="5089538"/>
              <a:ext cx="441146" cy="400110"/>
            </a:xfrm>
            <a:prstGeom prst="rect">
              <a:avLst/>
            </a:prstGeom>
            <a:noFill/>
          </p:spPr>
          <p:txBody>
            <a:bodyPr wrap="none" rtlCol="0">
              <a:spAutoFit/>
            </a:bodyPr>
            <a:lstStyle/>
            <a:p>
              <a:r>
                <a:rPr lang="en-US" sz="2000" dirty="0" smtClean="0">
                  <a:solidFill>
                    <a:schemeClr val="tx1"/>
                  </a:solidFill>
                </a:rPr>
                <a:t>…</a:t>
              </a:r>
              <a:endParaRPr lang="en-US" sz="2000" dirty="0">
                <a:solidFill>
                  <a:schemeClr val="tx1"/>
                </a:solidFill>
              </a:endParaRPr>
            </a:p>
          </p:txBody>
        </p:sp>
      </p:grpSp>
      <p:sp>
        <p:nvSpPr>
          <p:cNvPr id="23" name="Textfeld 22"/>
          <p:cNvSpPr txBox="1"/>
          <p:nvPr/>
        </p:nvSpPr>
        <p:spPr>
          <a:xfrm>
            <a:off x="5648857" y="4560397"/>
            <a:ext cx="736099" cy="646331"/>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OFE-</a:t>
            </a:r>
            <a:br>
              <a:rPr lang="en-US" sz="1800" dirty="0" smtClean="0">
                <a:solidFill>
                  <a:schemeClr val="tx1"/>
                </a:solidFill>
                <a:latin typeface="Arial" panose="020B0604020202020204" pitchFamily="34" charset="0"/>
                <a:cs typeface="Arial" panose="020B0604020202020204" pitchFamily="34" charset="0"/>
              </a:rPr>
            </a:br>
            <a:r>
              <a:rPr lang="en-US" sz="1800" dirty="0" smtClean="0">
                <a:solidFill>
                  <a:schemeClr val="tx1"/>
                </a:solidFill>
                <a:latin typeface="Arial" panose="020B0604020202020204" pitchFamily="34" charset="0"/>
                <a:cs typeface="Arial" panose="020B0604020202020204" pitchFamily="34" charset="0"/>
              </a:rPr>
              <a:t>Ports</a:t>
            </a:r>
            <a:endParaRPr lang="en-US" sz="1800" dirty="0">
              <a:solidFill>
                <a:schemeClr val="tx1"/>
              </a:solidFill>
              <a:latin typeface="Arial" panose="020B0604020202020204" pitchFamily="34" charset="0"/>
              <a:cs typeface="Arial" panose="020B0604020202020204" pitchFamily="34" charset="0"/>
            </a:endParaRPr>
          </a:p>
        </p:txBody>
      </p:sp>
      <p:sp>
        <p:nvSpPr>
          <p:cNvPr id="33" name="Textfeld 32"/>
          <p:cNvSpPr txBox="1"/>
          <p:nvPr/>
        </p:nvSpPr>
        <p:spPr>
          <a:xfrm>
            <a:off x="6178861" y="5266945"/>
            <a:ext cx="2501005" cy="584775"/>
          </a:xfrm>
          <a:prstGeom prst="rect">
            <a:avLst/>
          </a:prstGeom>
          <a:noFill/>
        </p:spPr>
        <p:txBody>
          <a:bodyPr wrap="none" rtlCol="0">
            <a:spAutoFit/>
          </a:bodyPr>
          <a:lstStyle/>
          <a:p>
            <a:pPr algn="ctr"/>
            <a:r>
              <a:rPr lang="en-US" sz="1600" dirty="0" smtClean="0">
                <a:solidFill>
                  <a:schemeClr val="tx1"/>
                </a:solidFill>
              </a:rPr>
              <a:t>PHY with multiple TRX </a:t>
            </a:r>
          </a:p>
          <a:p>
            <a:pPr algn="ctr"/>
            <a:r>
              <a:rPr lang="en-US" sz="1600" dirty="0">
                <a:solidFill>
                  <a:schemeClr val="tx1"/>
                </a:solidFill>
              </a:rPr>
              <a:t> </a:t>
            </a:r>
            <a:r>
              <a:rPr lang="en-US" sz="1600" dirty="0" smtClean="0">
                <a:solidFill>
                  <a:schemeClr val="tx1"/>
                </a:solidFill>
              </a:rPr>
              <a:t>         chains and OFE-Ports</a:t>
            </a:r>
            <a:endParaRPr lang="en-US" sz="1600" dirty="0">
              <a:solidFill>
                <a:schemeClr val="tx1"/>
              </a:solidFill>
            </a:endParaRPr>
          </a:p>
        </p:txBody>
      </p:sp>
      <p:sp>
        <p:nvSpPr>
          <p:cNvPr id="32" name="Fußzeilenplatzhalter 4"/>
          <p:cNvSpPr>
            <a:spLocks noGrp="1"/>
          </p:cNvSpPr>
          <p:nvPr>
            <p:ph type="ftr" idx="14"/>
          </p:nvPr>
        </p:nvSpPr>
        <p:spPr>
          <a:xfrm>
            <a:off x="5426352" y="6511417"/>
            <a:ext cx="3184520" cy="180975"/>
          </a:xfrm>
        </p:spPr>
        <p:txBody>
          <a:bodyPr/>
          <a:lstStyle/>
          <a:p>
            <a:r>
              <a:rPr lang="en-US" dirty="0" smtClean="0"/>
              <a:t>Kai Lennert Bober, HHI</a:t>
            </a:r>
            <a:endParaRPr lang="en-US" dirty="0"/>
          </a:p>
        </p:txBody>
      </p:sp>
    </p:spTree>
    <p:extLst>
      <p:ext uri="{BB962C8B-B14F-4D97-AF65-F5344CB8AC3E}">
        <p14:creationId xmlns:p14="http://schemas.microsoft.com/office/powerpoint/2010/main" val="3859811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Superframe</a:t>
            </a:r>
            <a:r>
              <a:rPr lang="en-US" dirty="0" smtClean="0"/>
              <a:t> Structure for Spatial Reuse and Joint Transmission + Reception</a:t>
            </a:r>
            <a:endParaRPr lang="en-US" dirty="0"/>
          </a:p>
        </p:txBody>
      </p:sp>
      <p:sp>
        <p:nvSpPr>
          <p:cNvPr id="4" name="Foliennummernplatzhalter 3"/>
          <p:cNvSpPr>
            <a:spLocks noGrp="1"/>
          </p:cNvSpPr>
          <p:nvPr>
            <p:ph type="sldNum" idx="12"/>
          </p:nvPr>
        </p:nvSpPr>
        <p:spPr/>
        <p:txBody>
          <a:bodyPr/>
          <a:lstStyle/>
          <a:p>
            <a:r>
              <a:rPr lang="en-US" smtClean="0"/>
              <a:t>Slide </a:t>
            </a:r>
            <a:fld id="{440F5867-744E-4AA6-B0ED-4C44D2DFBB7B}" type="slidenum">
              <a:rPr lang="en-US" smtClean="0"/>
              <a:pPr/>
              <a:t>8</a:t>
            </a:fld>
            <a:endParaRPr lang="en-US"/>
          </a:p>
        </p:txBody>
      </p:sp>
      <p:sp>
        <p:nvSpPr>
          <p:cNvPr id="5" name="Fußzeilenplatzhalter 4"/>
          <p:cNvSpPr>
            <a:spLocks noGrp="1"/>
          </p:cNvSpPr>
          <p:nvPr>
            <p:ph type="ftr" idx="14"/>
          </p:nvPr>
        </p:nvSpPr>
        <p:spPr/>
        <p:txBody>
          <a:bodyPr/>
          <a:lstStyle/>
          <a:p>
            <a:r>
              <a:rPr lang="en-US" smtClean="0"/>
              <a:t>Kai Lennert Bober, HHI</a:t>
            </a:r>
            <a:endParaRPr lang="en-US"/>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417652" y="1981199"/>
            <a:ext cx="3338815" cy="4494213"/>
          </a:xfrm>
        </p:spPr>
        <p:txBody>
          <a:bodyPr/>
          <a:lstStyle/>
          <a:p>
            <a:pPr>
              <a:buFont typeface="Arial" panose="020B0604020202020204" pitchFamily="34" charset="0"/>
              <a:buChar char="•"/>
            </a:pPr>
            <a:r>
              <a:rPr lang="en-US" sz="1800" b="0" dirty="0" smtClean="0"/>
              <a:t>Slotted uplink random access without carrier sensing in CAP. For association and reconnection only; collisions may occur.</a:t>
            </a:r>
          </a:p>
          <a:p>
            <a:pPr>
              <a:buFont typeface="Arial" panose="020B0604020202020204" pitchFamily="34" charset="0"/>
              <a:buChar char="•"/>
            </a:pPr>
            <a:r>
              <a:rPr lang="en-US" sz="1800" b="0" dirty="0" smtClean="0"/>
              <a:t>GTS </a:t>
            </a:r>
            <a:r>
              <a:rPr lang="en-US" sz="1800" b="0" dirty="0"/>
              <a:t>allocations per device </a:t>
            </a:r>
            <a:r>
              <a:rPr lang="en-US" sz="1800" b="0" dirty="0" smtClean="0"/>
              <a:t>for regular transmission and reception in the CFP.</a:t>
            </a:r>
          </a:p>
          <a:p>
            <a:pPr>
              <a:buFont typeface="Arial" panose="020B0604020202020204" pitchFamily="34" charset="0"/>
              <a:buChar char="•"/>
            </a:pPr>
            <a:r>
              <a:rPr lang="en-US" sz="1800" b="0" dirty="0" smtClean="0"/>
              <a:t>Different GTS allocated in same superframe slot but different OFE slots (SDMA).</a:t>
            </a:r>
          </a:p>
          <a:p>
            <a:pPr>
              <a:buFont typeface="Arial" panose="020B0604020202020204" pitchFamily="34" charset="0"/>
              <a:buChar char="•"/>
            </a:pPr>
            <a:r>
              <a:rPr lang="en-US" sz="1800" b="0" dirty="0" smtClean="0"/>
              <a:t>GTS spans over multiple OFE slots, implying a “virtual cell” for joint transmission / reception.</a:t>
            </a:r>
          </a:p>
        </p:txBody>
      </p:sp>
      <p:sp>
        <p:nvSpPr>
          <p:cNvPr id="3" name="Rechteck 2"/>
          <p:cNvSpPr/>
          <p:nvPr/>
        </p:nvSpPr>
        <p:spPr bwMode="auto">
          <a:xfrm>
            <a:off x="3729298" y="2022438"/>
            <a:ext cx="288032" cy="345638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3" name="Rechteck 42"/>
          <p:cNvSpPr/>
          <p:nvPr/>
        </p:nvSpPr>
        <p:spPr bwMode="auto">
          <a:xfrm>
            <a:off x="4017330"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hteck 56"/>
          <p:cNvSpPr/>
          <p:nvPr/>
        </p:nvSpPr>
        <p:spPr bwMode="auto">
          <a:xfrm>
            <a:off x="4161346"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hteck 61"/>
          <p:cNvSpPr/>
          <p:nvPr/>
        </p:nvSpPr>
        <p:spPr bwMode="auto">
          <a:xfrm>
            <a:off x="4306126"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hteck 62"/>
          <p:cNvSpPr/>
          <p:nvPr/>
        </p:nvSpPr>
        <p:spPr bwMode="auto">
          <a:xfrm>
            <a:off x="4448584"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hteck 63"/>
          <p:cNvSpPr/>
          <p:nvPr/>
        </p:nvSpPr>
        <p:spPr bwMode="auto">
          <a:xfrm>
            <a:off x="4598857"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hteck 64"/>
          <p:cNvSpPr/>
          <p:nvPr/>
        </p:nvSpPr>
        <p:spPr bwMode="auto">
          <a:xfrm>
            <a:off x="4741199" y="2242998"/>
            <a:ext cx="144016" cy="323355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hteck 65"/>
          <p:cNvSpPr/>
          <p:nvPr/>
        </p:nvSpPr>
        <p:spPr bwMode="auto">
          <a:xfrm>
            <a:off x="4867878" y="51187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hteck 66"/>
          <p:cNvSpPr/>
          <p:nvPr/>
        </p:nvSpPr>
        <p:spPr bwMode="auto">
          <a:xfrm>
            <a:off x="4867878" y="47587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hteck 67"/>
          <p:cNvSpPr/>
          <p:nvPr/>
        </p:nvSpPr>
        <p:spPr bwMode="auto">
          <a:xfrm>
            <a:off x="4867878" y="43987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hteck 68"/>
          <p:cNvSpPr/>
          <p:nvPr/>
        </p:nvSpPr>
        <p:spPr bwMode="auto">
          <a:xfrm>
            <a:off x="4867878" y="403866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hteck 69"/>
          <p:cNvSpPr/>
          <p:nvPr/>
        </p:nvSpPr>
        <p:spPr bwMode="auto">
          <a:xfrm>
            <a:off x="4867878" y="367862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hteck 70"/>
          <p:cNvSpPr/>
          <p:nvPr/>
        </p:nvSpPr>
        <p:spPr bwMode="auto">
          <a:xfrm>
            <a:off x="4867878" y="33185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hteck 71"/>
          <p:cNvSpPr/>
          <p:nvPr/>
        </p:nvSpPr>
        <p:spPr bwMode="auto">
          <a:xfrm>
            <a:off x="4867878" y="29585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hteck 72"/>
          <p:cNvSpPr/>
          <p:nvPr/>
        </p:nvSpPr>
        <p:spPr bwMode="auto">
          <a:xfrm>
            <a:off x="4867878" y="25985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hteck 73"/>
          <p:cNvSpPr/>
          <p:nvPr/>
        </p:nvSpPr>
        <p:spPr bwMode="auto">
          <a:xfrm>
            <a:off x="4867878" y="22430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hteck 75"/>
          <p:cNvSpPr/>
          <p:nvPr/>
        </p:nvSpPr>
        <p:spPr bwMode="auto">
          <a:xfrm>
            <a:off x="5010336"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hteck 76"/>
          <p:cNvSpPr/>
          <p:nvPr/>
        </p:nvSpPr>
        <p:spPr bwMode="auto">
          <a:xfrm>
            <a:off x="5010336"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hteck 77"/>
          <p:cNvSpPr/>
          <p:nvPr/>
        </p:nvSpPr>
        <p:spPr bwMode="auto">
          <a:xfrm>
            <a:off x="5010336"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hteck 78"/>
          <p:cNvSpPr/>
          <p:nvPr/>
        </p:nvSpPr>
        <p:spPr bwMode="auto">
          <a:xfrm>
            <a:off x="5010336"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hteck 79"/>
          <p:cNvSpPr/>
          <p:nvPr/>
        </p:nvSpPr>
        <p:spPr bwMode="auto">
          <a:xfrm>
            <a:off x="5010336"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hteck 80"/>
          <p:cNvSpPr/>
          <p:nvPr/>
        </p:nvSpPr>
        <p:spPr bwMode="auto">
          <a:xfrm>
            <a:off x="5010336"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hteck 81"/>
          <p:cNvSpPr/>
          <p:nvPr/>
        </p:nvSpPr>
        <p:spPr bwMode="auto">
          <a:xfrm>
            <a:off x="5010336"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hteck 82"/>
          <p:cNvSpPr/>
          <p:nvPr/>
        </p:nvSpPr>
        <p:spPr bwMode="auto">
          <a:xfrm>
            <a:off x="5010336"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hteck 83"/>
          <p:cNvSpPr/>
          <p:nvPr/>
        </p:nvSpPr>
        <p:spPr bwMode="auto">
          <a:xfrm>
            <a:off x="5010336"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7" name="Rechteck 146"/>
          <p:cNvSpPr/>
          <p:nvPr/>
        </p:nvSpPr>
        <p:spPr bwMode="auto">
          <a:xfrm>
            <a:off x="5149360"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8" name="Rechteck 147"/>
          <p:cNvSpPr/>
          <p:nvPr/>
        </p:nvSpPr>
        <p:spPr bwMode="auto">
          <a:xfrm>
            <a:off x="5149360"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9" name="Rechteck 148"/>
          <p:cNvSpPr/>
          <p:nvPr/>
        </p:nvSpPr>
        <p:spPr bwMode="auto">
          <a:xfrm>
            <a:off x="5149360"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0" name="Rechteck 149"/>
          <p:cNvSpPr/>
          <p:nvPr/>
        </p:nvSpPr>
        <p:spPr bwMode="auto">
          <a:xfrm>
            <a:off x="5149360"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1" name="Rechteck 150"/>
          <p:cNvSpPr/>
          <p:nvPr/>
        </p:nvSpPr>
        <p:spPr bwMode="auto">
          <a:xfrm>
            <a:off x="5149360"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2" name="Rechteck 151"/>
          <p:cNvSpPr/>
          <p:nvPr/>
        </p:nvSpPr>
        <p:spPr bwMode="auto">
          <a:xfrm>
            <a:off x="5149360"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3" name="Rechteck 152"/>
          <p:cNvSpPr/>
          <p:nvPr/>
        </p:nvSpPr>
        <p:spPr bwMode="auto">
          <a:xfrm>
            <a:off x="5149360"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4" name="Rechteck 153"/>
          <p:cNvSpPr/>
          <p:nvPr/>
        </p:nvSpPr>
        <p:spPr bwMode="auto">
          <a:xfrm>
            <a:off x="5149360"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5" name="Rechteck 154"/>
          <p:cNvSpPr/>
          <p:nvPr/>
        </p:nvSpPr>
        <p:spPr bwMode="auto">
          <a:xfrm>
            <a:off x="5149360"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7" name="Rechteck 246"/>
          <p:cNvSpPr/>
          <p:nvPr/>
        </p:nvSpPr>
        <p:spPr bwMode="auto">
          <a:xfrm>
            <a:off x="5291940" y="51187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Rechteck 247"/>
          <p:cNvSpPr/>
          <p:nvPr/>
        </p:nvSpPr>
        <p:spPr bwMode="auto">
          <a:xfrm>
            <a:off x="5291940" y="47587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9" name="Rechteck 248"/>
          <p:cNvSpPr/>
          <p:nvPr/>
        </p:nvSpPr>
        <p:spPr bwMode="auto">
          <a:xfrm>
            <a:off x="5291940" y="43987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0" name="Rechteck 249"/>
          <p:cNvSpPr/>
          <p:nvPr/>
        </p:nvSpPr>
        <p:spPr bwMode="auto">
          <a:xfrm>
            <a:off x="5291940" y="403866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1" name="Rechteck 250"/>
          <p:cNvSpPr/>
          <p:nvPr/>
        </p:nvSpPr>
        <p:spPr bwMode="auto">
          <a:xfrm>
            <a:off x="5291940" y="367862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2" name="Rechteck 251"/>
          <p:cNvSpPr/>
          <p:nvPr/>
        </p:nvSpPr>
        <p:spPr bwMode="auto">
          <a:xfrm>
            <a:off x="5291940" y="33185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3" name="Rechteck 252"/>
          <p:cNvSpPr/>
          <p:nvPr/>
        </p:nvSpPr>
        <p:spPr bwMode="auto">
          <a:xfrm>
            <a:off x="5291940" y="29585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4" name="Rechteck 253"/>
          <p:cNvSpPr/>
          <p:nvPr/>
        </p:nvSpPr>
        <p:spPr bwMode="auto">
          <a:xfrm>
            <a:off x="5291940" y="25985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5" name="Rechteck 254"/>
          <p:cNvSpPr/>
          <p:nvPr/>
        </p:nvSpPr>
        <p:spPr bwMode="auto">
          <a:xfrm>
            <a:off x="5291940" y="22430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7" name="Rechteck 256"/>
          <p:cNvSpPr/>
          <p:nvPr/>
        </p:nvSpPr>
        <p:spPr bwMode="auto">
          <a:xfrm>
            <a:off x="5434398"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8" name="Rechteck 257"/>
          <p:cNvSpPr/>
          <p:nvPr/>
        </p:nvSpPr>
        <p:spPr bwMode="auto">
          <a:xfrm>
            <a:off x="5434398"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9" name="Rechteck 258"/>
          <p:cNvSpPr/>
          <p:nvPr/>
        </p:nvSpPr>
        <p:spPr bwMode="auto">
          <a:xfrm>
            <a:off x="5434398"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0" name="Rechteck 259"/>
          <p:cNvSpPr/>
          <p:nvPr/>
        </p:nvSpPr>
        <p:spPr bwMode="auto">
          <a:xfrm>
            <a:off x="5434398"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1" name="Rechteck 260"/>
          <p:cNvSpPr/>
          <p:nvPr/>
        </p:nvSpPr>
        <p:spPr bwMode="auto">
          <a:xfrm>
            <a:off x="5434398"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2" name="Rechteck 261"/>
          <p:cNvSpPr/>
          <p:nvPr/>
        </p:nvSpPr>
        <p:spPr bwMode="auto">
          <a:xfrm>
            <a:off x="5434398"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3" name="Rechteck 262"/>
          <p:cNvSpPr/>
          <p:nvPr/>
        </p:nvSpPr>
        <p:spPr bwMode="auto">
          <a:xfrm>
            <a:off x="5434398"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4" name="Rechteck 263"/>
          <p:cNvSpPr/>
          <p:nvPr/>
        </p:nvSpPr>
        <p:spPr bwMode="auto">
          <a:xfrm>
            <a:off x="5434398"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5" name="Rechteck 264"/>
          <p:cNvSpPr/>
          <p:nvPr/>
        </p:nvSpPr>
        <p:spPr bwMode="auto">
          <a:xfrm>
            <a:off x="5434398"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7" name="Rechteck 266"/>
          <p:cNvSpPr/>
          <p:nvPr/>
        </p:nvSpPr>
        <p:spPr bwMode="auto">
          <a:xfrm>
            <a:off x="5573422"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8" name="Rechteck 267"/>
          <p:cNvSpPr/>
          <p:nvPr/>
        </p:nvSpPr>
        <p:spPr bwMode="auto">
          <a:xfrm>
            <a:off x="5573422"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9" name="Rechteck 268"/>
          <p:cNvSpPr/>
          <p:nvPr/>
        </p:nvSpPr>
        <p:spPr bwMode="auto">
          <a:xfrm>
            <a:off x="5573422"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0" name="Rechteck 269"/>
          <p:cNvSpPr/>
          <p:nvPr/>
        </p:nvSpPr>
        <p:spPr bwMode="auto">
          <a:xfrm>
            <a:off x="5573422"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1" name="Rechteck 270"/>
          <p:cNvSpPr/>
          <p:nvPr/>
        </p:nvSpPr>
        <p:spPr bwMode="auto">
          <a:xfrm>
            <a:off x="5573422"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2" name="Rechteck 271"/>
          <p:cNvSpPr/>
          <p:nvPr/>
        </p:nvSpPr>
        <p:spPr bwMode="auto">
          <a:xfrm>
            <a:off x="5573422"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3" name="Rechteck 272"/>
          <p:cNvSpPr/>
          <p:nvPr/>
        </p:nvSpPr>
        <p:spPr bwMode="auto">
          <a:xfrm>
            <a:off x="5573422"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4" name="Rechteck 273"/>
          <p:cNvSpPr/>
          <p:nvPr/>
        </p:nvSpPr>
        <p:spPr bwMode="auto">
          <a:xfrm>
            <a:off x="5573422"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5" name="Rechteck 274"/>
          <p:cNvSpPr/>
          <p:nvPr/>
        </p:nvSpPr>
        <p:spPr bwMode="auto">
          <a:xfrm>
            <a:off x="5573422"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7" name="Rechteck 276"/>
          <p:cNvSpPr/>
          <p:nvPr/>
        </p:nvSpPr>
        <p:spPr bwMode="auto">
          <a:xfrm>
            <a:off x="5715880"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8" name="Rechteck 277"/>
          <p:cNvSpPr/>
          <p:nvPr/>
        </p:nvSpPr>
        <p:spPr bwMode="auto">
          <a:xfrm>
            <a:off x="5715880"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9" name="Rechteck 278"/>
          <p:cNvSpPr/>
          <p:nvPr/>
        </p:nvSpPr>
        <p:spPr bwMode="auto">
          <a:xfrm>
            <a:off x="5715880"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0" name="Rechteck 279"/>
          <p:cNvSpPr/>
          <p:nvPr/>
        </p:nvSpPr>
        <p:spPr bwMode="auto">
          <a:xfrm>
            <a:off x="5715880"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1" name="Rechteck 280"/>
          <p:cNvSpPr/>
          <p:nvPr/>
        </p:nvSpPr>
        <p:spPr bwMode="auto">
          <a:xfrm>
            <a:off x="5715880"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2" name="Rechteck 281"/>
          <p:cNvSpPr/>
          <p:nvPr/>
        </p:nvSpPr>
        <p:spPr bwMode="auto">
          <a:xfrm>
            <a:off x="5715880"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3" name="Rechteck 282"/>
          <p:cNvSpPr/>
          <p:nvPr/>
        </p:nvSpPr>
        <p:spPr bwMode="auto">
          <a:xfrm>
            <a:off x="5715880"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4" name="Rechteck 283"/>
          <p:cNvSpPr/>
          <p:nvPr/>
        </p:nvSpPr>
        <p:spPr bwMode="auto">
          <a:xfrm>
            <a:off x="5715880"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5" name="Rechteck 284"/>
          <p:cNvSpPr/>
          <p:nvPr/>
        </p:nvSpPr>
        <p:spPr bwMode="auto">
          <a:xfrm>
            <a:off x="5715880"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7" name="Rechteck 286"/>
          <p:cNvSpPr/>
          <p:nvPr/>
        </p:nvSpPr>
        <p:spPr bwMode="auto">
          <a:xfrm>
            <a:off x="5858338"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8" name="Rechteck 287"/>
          <p:cNvSpPr/>
          <p:nvPr/>
        </p:nvSpPr>
        <p:spPr bwMode="auto">
          <a:xfrm>
            <a:off x="5858338"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9" name="Rechteck 288"/>
          <p:cNvSpPr/>
          <p:nvPr/>
        </p:nvSpPr>
        <p:spPr bwMode="auto">
          <a:xfrm>
            <a:off x="5858338"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0" name="Rechteck 289"/>
          <p:cNvSpPr/>
          <p:nvPr/>
        </p:nvSpPr>
        <p:spPr bwMode="auto">
          <a:xfrm>
            <a:off x="5858338"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1" name="Rechteck 290"/>
          <p:cNvSpPr/>
          <p:nvPr/>
        </p:nvSpPr>
        <p:spPr bwMode="auto">
          <a:xfrm>
            <a:off x="5858338"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2" name="Rechteck 291"/>
          <p:cNvSpPr/>
          <p:nvPr/>
        </p:nvSpPr>
        <p:spPr bwMode="auto">
          <a:xfrm>
            <a:off x="5858338"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3" name="Rechteck 292"/>
          <p:cNvSpPr/>
          <p:nvPr/>
        </p:nvSpPr>
        <p:spPr bwMode="auto">
          <a:xfrm>
            <a:off x="5858338"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4" name="Rechteck 293"/>
          <p:cNvSpPr/>
          <p:nvPr/>
        </p:nvSpPr>
        <p:spPr bwMode="auto">
          <a:xfrm>
            <a:off x="5858338"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5" name="Rechteck 294"/>
          <p:cNvSpPr/>
          <p:nvPr/>
        </p:nvSpPr>
        <p:spPr bwMode="auto">
          <a:xfrm>
            <a:off x="5858338"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7" name="Rechteck 296"/>
          <p:cNvSpPr/>
          <p:nvPr/>
        </p:nvSpPr>
        <p:spPr bwMode="auto">
          <a:xfrm>
            <a:off x="5997362"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8" name="Rechteck 297"/>
          <p:cNvSpPr/>
          <p:nvPr/>
        </p:nvSpPr>
        <p:spPr bwMode="auto">
          <a:xfrm>
            <a:off x="5997362"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9" name="Rechteck 298"/>
          <p:cNvSpPr/>
          <p:nvPr/>
        </p:nvSpPr>
        <p:spPr bwMode="auto">
          <a:xfrm>
            <a:off x="5997362"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0" name="Rechteck 299"/>
          <p:cNvSpPr/>
          <p:nvPr/>
        </p:nvSpPr>
        <p:spPr bwMode="auto">
          <a:xfrm>
            <a:off x="5997362"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1" name="Rechteck 300"/>
          <p:cNvSpPr/>
          <p:nvPr/>
        </p:nvSpPr>
        <p:spPr bwMode="auto">
          <a:xfrm>
            <a:off x="5997362"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2" name="Rechteck 301"/>
          <p:cNvSpPr/>
          <p:nvPr/>
        </p:nvSpPr>
        <p:spPr bwMode="auto">
          <a:xfrm>
            <a:off x="5997362"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3" name="Rechteck 302"/>
          <p:cNvSpPr/>
          <p:nvPr/>
        </p:nvSpPr>
        <p:spPr bwMode="auto">
          <a:xfrm>
            <a:off x="5997362"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4" name="Rechteck 303"/>
          <p:cNvSpPr/>
          <p:nvPr/>
        </p:nvSpPr>
        <p:spPr bwMode="auto">
          <a:xfrm>
            <a:off x="5997362"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5" name="Rechteck 304"/>
          <p:cNvSpPr/>
          <p:nvPr/>
        </p:nvSpPr>
        <p:spPr bwMode="auto">
          <a:xfrm>
            <a:off x="5997362"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7" name="Rechteck 306"/>
          <p:cNvSpPr/>
          <p:nvPr/>
        </p:nvSpPr>
        <p:spPr bwMode="auto">
          <a:xfrm>
            <a:off x="6139942"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8" name="Rechteck 307"/>
          <p:cNvSpPr/>
          <p:nvPr/>
        </p:nvSpPr>
        <p:spPr bwMode="auto">
          <a:xfrm>
            <a:off x="6139942"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9" name="Rechteck 308"/>
          <p:cNvSpPr/>
          <p:nvPr/>
        </p:nvSpPr>
        <p:spPr bwMode="auto">
          <a:xfrm>
            <a:off x="6139942"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0" name="Rechteck 309"/>
          <p:cNvSpPr/>
          <p:nvPr/>
        </p:nvSpPr>
        <p:spPr bwMode="auto">
          <a:xfrm>
            <a:off x="6139942"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1" name="Rechteck 310"/>
          <p:cNvSpPr/>
          <p:nvPr/>
        </p:nvSpPr>
        <p:spPr bwMode="auto">
          <a:xfrm>
            <a:off x="6139942"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2" name="Rechteck 311"/>
          <p:cNvSpPr/>
          <p:nvPr/>
        </p:nvSpPr>
        <p:spPr bwMode="auto">
          <a:xfrm>
            <a:off x="6139942"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3" name="Rechteck 312"/>
          <p:cNvSpPr/>
          <p:nvPr/>
        </p:nvSpPr>
        <p:spPr bwMode="auto">
          <a:xfrm>
            <a:off x="6139942"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4" name="Rechteck 313"/>
          <p:cNvSpPr/>
          <p:nvPr/>
        </p:nvSpPr>
        <p:spPr bwMode="auto">
          <a:xfrm>
            <a:off x="6139942"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5" name="Rechteck 314"/>
          <p:cNvSpPr/>
          <p:nvPr/>
        </p:nvSpPr>
        <p:spPr bwMode="auto">
          <a:xfrm>
            <a:off x="6139942"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7" name="Rechteck 316"/>
          <p:cNvSpPr/>
          <p:nvPr/>
        </p:nvSpPr>
        <p:spPr bwMode="auto">
          <a:xfrm>
            <a:off x="6282400"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8" name="Rechteck 317"/>
          <p:cNvSpPr/>
          <p:nvPr/>
        </p:nvSpPr>
        <p:spPr bwMode="auto">
          <a:xfrm>
            <a:off x="6282400"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9" name="Rechteck 318"/>
          <p:cNvSpPr/>
          <p:nvPr/>
        </p:nvSpPr>
        <p:spPr bwMode="auto">
          <a:xfrm>
            <a:off x="6282400"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0" name="Rechteck 319"/>
          <p:cNvSpPr/>
          <p:nvPr/>
        </p:nvSpPr>
        <p:spPr bwMode="auto">
          <a:xfrm>
            <a:off x="6282400"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1" name="Rechteck 320"/>
          <p:cNvSpPr/>
          <p:nvPr/>
        </p:nvSpPr>
        <p:spPr bwMode="auto">
          <a:xfrm>
            <a:off x="6282400"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2" name="Rechteck 321"/>
          <p:cNvSpPr/>
          <p:nvPr/>
        </p:nvSpPr>
        <p:spPr bwMode="auto">
          <a:xfrm>
            <a:off x="6282400"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3" name="Rechteck 322"/>
          <p:cNvSpPr/>
          <p:nvPr/>
        </p:nvSpPr>
        <p:spPr bwMode="auto">
          <a:xfrm>
            <a:off x="6282400"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4" name="Rechteck 323"/>
          <p:cNvSpPr/>
          <p:nvPr/>
        </p:nvSpPr>
        <p:spPr bwMode="auto">
          <a:xfrm>
            <a:off x="6282400"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5" name="Rechteck 324"/>
          <p:cNvSpPr/>
          <p:nvPr/>
        </p:nvSpPr>
        <p:spPr bwMode="auto">
          <a:xfrm>
            <a:off x="6282400"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7" name="Rechteck 326"/>
          <p:cNvSpPr/>
          <p:nvPr/>
        </p:nvSpPr>
        <p:spPr bwMode="auto">
          <a:xfrm>
            <a:off x="6421424"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8" name="Rechteck 327"/>
          <p:cNvSpPr/>
          <p:nvPr/>
        </p:nvSpPr>
        <p:spPr bwMode="auto">
          <a:xfrm>
            <a:off x="6421424"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9" name="Rechteck 328"/>
          <p:cNvSpPr/>
          <p:nvPr/>
        </p:nvSpPr>
        <p:spPr bwMode="auto">
          <a:xfrm>
            <a:off x="6421424"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0" name="Rechteck 329"/>
          <p:cNvSpPr/>
          <p:nvPr/>
        </p:nvSpPr>
        <p:spPr bwMode="auto">
          <a:xfrm>
            <a:off x="6421424"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1" name="Rechteck 330"/>
          <p:cNvSpPr/>
          <p:nvPr/>
        </p:nvSpPr>
        <p:spPr bwMode="auto">
          <a:xfrm>
            <a:off x="6421424"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2" name="Rechteck 331"/>
          <p:cNvSpPr/>
          <p:nvPr/>
        </p:nvSpPr>
        <p:spPr bwMode="auto">
          <a:xfrm>
            <a:off x="6421424"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3" name="Rechteck 332"/>
          <p:cNvSpPr/>
          <p:nvPr/>
        </p:nvSpPr>
        <p:spPr bwMode="auto">
          <a:xfrm>
            <a:off x="6421424"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4" name="Rechteck 333"/>
          <p:cNvSpPr/>
          <p:nvPr/>
        </p:nvSpPr>
        <p:spPr bwMode="auto">
          <a:xfrm>
            <a:off x="6421424"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5" name="Rechteck 334"/>
          <p:cNvSpPr/>
          <p:nvPr/>
        </p:nvSpPr>
        <p:spPr bwMode="auto">
          <a:xfrm>
            <a:off x="6421424"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7" name="Rechteck 336"/>
          <p:cNvSpPr/>
          <p:nvPr/>
        </p:nvSpPr>
        <p:spPr bwMode="auto">
          <a:xfrm>
            <a:off x="6562548"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8" name="Rechteck 337"/>
          <p:cNvSpPr/>
          <p:nvPr/>
        </p:nvSpPr>
        <p:spPr bwMode="auto">
          <a:xfrm>
            <a:off x="6562548"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9" name="Rechteck 338"/>
          <p:cNvSpPr/>
          <p:nvPr/>
        </p:nvSpPr>
        <p:spPr bwMode="auto">
          <a:xfrm>
            <a:off x="6562548"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0" name="Rechteck 339"/>
          <p:cNvSpPr/>
          <p:nvPr/>
        </p:nvSpPr>
        <p:spPr bwMode="auto">
          <a:xfrm>
            <a:off x="6562548"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1" name="Rechteck 340"/>
          <p:cNvSpPr/>
          <p:nvPr/>
        </p:nvSpPr>
        <p:spPr bwMode="auto">
          <a:xfrm>
            <a:off x="6562548"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2" name="Rechteck 341"/>
          <p:cNvSpPr/>
          <p:nvPr/>
        </p:nvSpPr>
        <p:spPr bwMode="auto">
          <a:xfrm>
            <a:off x="6562548"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3" name="Rechteck 342"/>
          <p:cNvSpPr/>
          <p:nvPr/>
        </p:nvSpPr>
        <p:spPr bwMode="auto">
          <a:xfrm>
            <a:off x="6562548"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4" name="Rechteck 343"/>
          <p:cNvSpPr/>
          <p:nvPr/>
        </p:nvSpPr>
        <p:spPr bwMode="auto">
          <a:xfrm>
            <a:off x="6562548"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5" name="Rechteck 344"/>
          <p:cNvSpPr/>
          <p:nvPr/>
        </p:nvSpPr>
        <p:spPr bwMode="auto">
          <a:xfrm>
            <a:off x="6562548"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7" name="Rechteck 346"/>
          <p:cNvSpPr/>
          <p:nvPr/>
        </p:nvSpPr>
        <p:spPr bwMode="auto">
          <a:xfrm>
            <a:off x="6705006"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8" name="Rechteck 347"/>
          <p:cNvSpPr/>
          <p:nvPr/>
        </p:nvSpPr>
        <p:spPr bwMode="auto">
          <a:xfrm>
            <a:off x="6705006"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9" name="Rechteck 348"/>
          <p:cNvSpPr/>
          <p:nvPr/>
        </p:nvSpPr>
        <p:spPr bwMode="auto">
          <a:xfrm>
            <a:off x="6705006"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0" name="Rechteck 349"/>
          <p:cNvSpPr/>
          <p:nvPr/>
        </p:nvSpPr>
        <p:spPr bwMode="auto">
          <a:xfrm>
            <a:off x="6705006"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1" name="Rechteck 350"/>
          <p:cNvSpPr/>
          <p:nvPr/>
        </p:nvSpPr>
        <p:spPr bwMode="auto">
          <a:xfrm>
            <a:off x="6705006"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2" name="Rechteck 351"/>
          <p:cNvSpPr/>
          <p:nvPr/>
        </p:nvSpPr>
        <p:spPr bwMode="auto">
          <a:xfrm>
            <a:off x="6705006"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3" name="Rechteck 352"/>
          <p:cNvSpPr/>
          <p:nvPr/>
        </p:nvSpPr>
        <p:spPr bwMode="auto">
          <a:xfrm>
            <a:off x="6705006"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4" name="Rechteck 353"/>
          <p:cNvSpPr/>
          <p:nvPr/>
        </p:nvSpPr>
        <p:spPr bwMode="auto">
          <a:xfrm>
            <a:off x="6705006"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5" name="Rechteck 354"/>
          <p:cNvSpPr/>
          <p:nvPr/>
        </p:nvSpPr>
        <p:spPr bwMode="auto">
          <a:xfrm>
            <a:off x="6705006"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7" name="Rechteck 356"/>
          <p:cNvSpPr/>
          <p:nvPr/>
        </p:nvSpPr>
        <p:spPr bwMode="auto">
          <a:xfrm>
            <a:off x="6844030"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8" name="Rechteck 357"/>
          <p:cNvSpPr/>
          <p:nvPr/>
        </p:nvSpPr>
        <p:spPr bwMode="auto">
          <a:xfrm>
            <a:off x="6844030"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9" name="Rechteck 358"/>
          <p:cNvSpPr/>
          <p:nvPr/>
        </p:nvSpPr>
        <p:spPr bwMode="auto">
          <a:xfrm>
            <a:off x="6844030"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0" name="Rechteck 359"/>
          <p:cNvSpPr/>
          <p:nvPr/>
        </p:nvSpPr>
        <p:spPr bwMode="auto">
          <a:xfrm>
            <a:off x="6844030"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1" name="Rechteck 360"/>
          <p:cNvSpPr/>
          <p:nvPr/>
        </p:nvSpPr>
        <p:spPr bwMode="auto">
          <a:xfrm>
            <a:off x="6844030"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2" name="Rechteck 361"/>
          <p:cNvSpPr/>
          <p:nvPr/>
        </p:nvSpPr>
        <p:spPr bwMode="auto">
          <a:xfrm>
            <a:off x="6844030"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3" name="Rechteck 362"/>
          <p:cNvSpPr/>
          <p:nvPr/>
        </p:nvSpPr>
        <p:spPr bwMode="auto">
          <a:xfrm>
            <a:off x="6844030"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4" name="Rechteck 363"/>
          <p:cNvSpPr/>
          <p:nvPr/>
        </p:nvSpPr>
        <p:spPr bwMode="auto">
          <a:xfrm>
            <a:off x="6844030"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5" name="Rechteck 364"/>
          <p:cNvSpPr/>
          <p:nvPr/>
        </p:nvSpPr>
        <p:spPr bwMode="auto">
          <a:xfrm>
            <a:off x="6844030"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7" name="Rechteck 366"/>
          <p:cNvSpPr/>
          <p:nvPr/>
        </p:nvSpPr>
        <p:spPr bwMode="auto">
          <a:xfrm>
            <a:off x="6986610"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8" name="Rechteck 367"/>
          <p:cNvSpPr/>
          <p:nvPr/>
        </p:nvSpPr>
        <p:spPr bwMode="auto">
          <a:xfrm>
            <a:off x="6986610"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9" name="Rechteck 368"/>
          <p:cNvSpPr/>
          <p:nvPr/>
        </p:nvSpPr>
        <p:spPr bwMode="auto">
          <a:xfrm>
            <a:off x="6986610"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0" name="Rechteck 369"/>
          <p:cNvSpPr/>
          <p:nvPr/>
        </p:nvSpPr>
        <p:spPr bwMode="auto">
          <a:xfrm>
            <a:off x="6986610"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1" name="Rechteck 370"/>
          <p:cNvSpPr/>
          <p:nvPr/>
        </p:nvSpPr>
        <p:spPr bwMode="auto">
          <a:xfrm>
            <a:off x="6986610"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2" name="Rechteck 371"/>
          <p:cNvSpPr/>
          <p:nvPr/>
        </p:nvSpPr>
        <p:spPr bwMode="auto">
          <a:xfrm>
            <a:off x="6986610"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3" name="Rechteck 372"/>
          <p:cNvSpPr/>
          <p:nvPr/>
        </p:nvSpPr>
        <p:spPr bwMode="auto">
          <a:xfrm>
            <a:off x="6986610"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4" name="Rechteck 373"/>
          <p:cNvSpPr/>
          <p:nvPr/>
        </p:nvSpPr>
        <p:spPr bwMode="auto">
          <a:xfrm>
            <a:off x="6986610"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5" name="Rechteck 374"/>
          <p:cNvSpPr/>
          <p:nvPr/>
        </p:nvSpPr>
        <p:spPr bwMode="auto">
          <a:xfrm>
            <a:off x="6986610"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7" name="Rechteck 376"/>
          <p:cNvSpPr/>
          <p:nvPr/>
        </p:nvSpPr>
        <p:spPr bwMode="auto">
          <a:xfrm>
            <a:off x="7129068"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8" name="Rechteck 377"/>
          <p:cNvSpPr/>
          <p:nvPr/>
        </p:nvSpPr>
        <p:spPr bwMode="auto">
          <a:xfrm>
            <a:off x="7129068"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9" name="Rechteck 378"/>
          <p:cNvSpPr/>
          <p:nvPr/>
        </p:nvSpPr>
        <p:spPr bwMode="auto">
          <a:xfrm>
            <a:off x="7129068"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0" name="Rechteck 379"/>
          <p:cNvSpPr/>
          <p:nvPr/>
        </p:nvSpPr>
        <p:spPr bwMode="auto">
          <a:xfrm>
            <a:off x="7129068"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1" name="Rechteck 380"/>
          <p:cNvSpPr/>
          <p:nvPr/>
        </p:nvSpPr>
        <p:spPr bwMode="auto">
          <a:xfrm>
            <a:off x="7129068"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2" name="Rechteck 381"/>
          <p:cNvSpPr/>
          <p:nvPr/>
        </p:nvSpPr>
        <p:spPr bwMode="auto">
          <a:xfrm>
            <a:off x="7129068"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3" name="Rechteck 382"/>
          <p:cNvSpPr/>
          <p:nvPr/>
        </p:nvSpPr>
        <p:spPr bwMode="auto">
          <a:xfrm>
            <a:off x="7129068"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4" name="Rechteck 383"/>
          <p:cNvSpPr/>
          <p:nvPr/>
        </p:nvSpPr>
        <p:spPr bwMode="auto">
          <a:xfrm>
            <a:off x="7129068"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5" name="Rechteck 384"/>
          <p:cNvSpPr/>
          <p:nvPr/>
        </p:nvSpPr>
        <p:spPr bwMode="auto">
          <a:xfrm>
            <a:off x="7129068"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7" name="Rechteck 386"/>
          <p:cNvSpPr/>
          <p:nvPr/>
        </p:nvSpPr>
        <p:spPr bwMode="auto">
          <a:xfrm>
            <a:off x="7268092"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8" name="Rechteck 387"/>
          <p:cNvSpPr/>
          <p:nvPr/>
        </p:nvSpPr>
        <p:spPr bwMode="auto">
          <a:xfrm>
            <a:off x="7268092"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9" name="Rechteck 388"/>
          <p:cNvSpPr/>
          <p:nvPr/>
        </p:nvSpPr>
        <p:spPr bwMode="auto">
          <a:xfrm>
            <a:off x="7268092"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0" name="Rechteck 389"/>
          <p:cNvSpPr/>
          <p:nvPr/>
        </p:nvSpPr>
        <p:spPr bwMode="auto">
          <a:xfrm>
            <a:off x="7268092"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1" name="Rechteck 390"/>
          <p:cNvSpPr/>
          <p:nvPr/>
        </p:nvSpPr>
        <p:spPr bwMode="auto">
          <a:xfrm>
            <a:off x="7268092"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2" name="Rechteck 391"/>
          <p:cNvSpPr/>
          <p:nvPr/>
        </p:nvSpPr>
        <p:spPr bwMode="auto">
          <a:xfrm>
            <a:off x="7268092"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3" name="Rechteck 392"/>
          <p:cNvSpPr/>
          <p:nvPr/>
        </p:nvSpPr>
        <p:spPr bwMode="auto">
          <a:xfrm>
            <a:off x="7268092"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4" name="Rechteck 393"/>
          <p:cNvSpPr/>
          <p:nvPr/>
        </p:nvSpPr>
        <p:spPr bwMode="auto">
          <a:xfrm>
            <a:off x="7268092"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5" name="Rechteck 394"/>
          <p:cNvSpPr/>
          <p:nvPr/>
        </p:nvSpPr>
        <p:spPr bwMode="auto">
          <a:xfrm>
            <a:off x="7268092"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7" name="Rechteck 396"/>
          <p:cNvSpPr/>
          <p:nvPr/>
        </p:nvSpPr>
        <p:spPr bwMode="auto">
          <a:xfrm>
            <a:off x="7410550"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8" name="Rechteck 397"/>
          <p:cNvSpPr/>
          <p:nvPr/>
        </p:nvSpPr>
        <p:spPr bwMode="auto">
          <a:xfrm>
            <a:off x="7410550"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9" name="Rechteck 398"/>
          <p:cNvSpPr/>
          <p:nvPr/>
        </p:nvSpPr>
        <p:spPr bwMode="auto">
          <a:xfrm>
            <a:off x="7410550"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0" name="Rechteck 399"/>
          <p:cNvSpPr/>
          <p:nvPr/>
        </p:nvSpPr>
        <p:spPr bwMode="auto">
          <a:xfrm>
            <a:off x="7410550"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1" name="Rechteck 400"/>
          <p:cNvSpPr/>
          <p:nvPr/>
        </p:nvSpPr>
        <p:spPr bwMode="auto">
          <a:xfrm>
            <a:off x="7410550"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2" name="Rechteck 401"/>
          <p:cNvSpPr/>
          <p:nvPr/>
        </p:nvSpPr>
        <p:spPr bwMode="auto">
          <a:xfrm>
            <a:off x="7410550"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3" name="Rechteck 402"/>
          <p:cNvSpPr/>
          <p:nvPr/>
        </p:nvSpPr>
        <p:spPr bwMode="auto">
          <a:xfrm>
            <a:off x="7410550"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4" name="Rechteck 403"/>
          <p:cNvSpPr/>
          <p:nvPr/>
        </p:nvSpPr>
        <p:spPr bwMode="auto">
          <a:xfrm>
            <a:off x="7410550"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5" name="Rechteck 404"/>
          <p:cNvSpPr/>
          <p:nvPr/>
        </p:nvSpPr>
        <p:spPr bwMode="auto">
          <a:xfrm>
            <a:off x="7410550"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7" name="Rechteck 406"/>
          <p:cNvSpPr/>
          <p:nvPr/>
        </p:nvSpPr>
        <p:spPr bwMode="auto">
          <a:xfrm>
            <a:off x="7553008"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8" name="Rechteck 407"/>
          <p:cNvSpPr/>
          <p:nvPr/>
        </p:nvSpPr>
        <p:spPr bwMode="auto">
          <a:xfrm>
            <a:off x="7553008"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9" name="Rechteck 408"/>
          <p:cNvSpPr/>
          <p:nvPr/>
        </p:nvSpPr>
        <p:spPr bwMode="auto">
          <a:xfrm>
            <a:off x="7553008"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0" name="Rechteck 409"/>
          <p:cNvSpPr/>
          <p:nvPr/>
        </p:nvSpPr>
        <p:spPr bwMode="auto">
          <a:xfrm>
            <a:off x="7553008"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1" name="Rechteck 410"/>
          <p:cNvSpPr/>
          <p:nvPr/>
        </p:nvSpPr>
        <p:spPr bwMode="auto">
          <a:xfrm>
            <a:off x="7553008"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2" name="Rechteck 411"/>
          <p:cNvSpPr/>
          <p:nvPr/>
        </p:nvSpPr>
        <p:spPr bwMode="auto">
          <a:xfrm>
            <a:off x="7553008"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3" name="Rechteck 412"/>
          <p:cNvSpPr/>
          <p:nvPr/>
        </p:nvSpPr>
        <p:spPr bwMode="auto">
          <a:xfrm>
            <a:off x="7553008"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4" name="Rechteck 413"/>
          <p:cNvSpPr/>
          <p:nvPr/>
        </p:nvSpPr>
        <p:spPr bwMode="auto">
          <a:xfrm>
            <a:off x="7553008"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5" name="Rechteck 414"/>
          <p:cNvSpPr/>
          <p:nvPr/>
        </p:nvSpPr>
        <p:spPr bwMode="auto">
          <a:xfrm>
            <a:off x="7553008"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7" name="Rechteck 416"/>
          <p:cNvSpPr/>
          <p:nvPr/>
        </p:nvSpPr>
        <p:spPr bwMode="auto">
          <a:xfrm>
            <a:off x="7692032"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8" name="Rechteck 417"/>
          <p:cNvSpPr/>
          <p:nvPr/>
        </p:nvSpPr>
        <p:spPr bwMode="auto">
          <a:xfrm>
            <a:off x="7692032"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9" name="Rechteck 418"/>
          <p:cNvSpPr/>
          <p:nvPr/>
        </p:nvSpPr>
        <p:spPr bwMode="auto">
          <a:xfrm>
            <a:off x="7692032"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0" name="Rechteck 419"/>
          <p:cNvSpPr/>
          <p:nvPr/>
        </p:nvSpPr>
        <p:spPr bwMode="auto">
          <a:xfrm>
            <a:off x="7692032"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1" name="Rechteck 420"/>
          <p:cNvSpPr/>
          <p:nvPr/>
        </p:nvSpPr>
        <p:spPr bwMode="auto">
          <a:xfrm>
            <a:off x="7692032"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2" name="Rechteck 421"/>
          <p:cNvSpPr/>
          <p:nvPr/>
        </p:nvSpPr>
        <p:spPr bwMode="auto">
          <a:xfrm>
            <a:off x="7692032"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3" name="Rechteck 422"/>
          <p:cNvSpPr/>
          <p:nvPr/>
        </p:nvSpPr>
        <p:spPr bwMode="auto">
          <a:xfrm>
            <a:off x="7692032"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4" name="Rechteck 423"/>
          <p:cNvSpPr/>
          <p:nvPr/>
        </p:nvSpPr>
        <p:spPr bwMode="auto">
          <a:xfrm>
            <a:off x="7692032"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5" name="Rechteck 424"/>
          <p:cNvSpPr/>
          <p:nvPr/>
        </p:nvSpPr>
        <p:spPr bwMode="auto">
          <a:xfrm>
            <a:off x="7692032"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7" name="Rechteck 426"/>
          <p:cNvSpPr/>
          <p:nvPr/>
        </p:nvSpPr>
        <p:spPr bwMode="auto">
          <a:xfrm>
            <a:off x="7834612"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8" name="Rechteck 427"/>
          <p:cNvSpPr/>
          <p:nvPr/>
        </p:nvSpPr>
        <p:spPr bwMode="auto">
          <a:xfrm>
            <a:off x="7834612"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9" name="Rechteck 428"/>
          <p:cNvSpPr/>
          <p:nvPr/>
        </p:nvSpPr>
        <p:spPr bwMode="auto">
          <a:xfrm>
            <a:off x="7834612"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0" name="Rechteck 429"/>
          <p:cNvSpPr/>
          <p:nvPr/>
        </p:nvSpPr>
        <p:spPr bwMode="auto">
          <a:xfrm>
            <a:off x="7834612"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1" name="Rechteck 430"/>
          <p:cNvSpPr/>
          <p:nvPr/>
        </p:nvSpPr>
        <p:spPr bwMode="auto">
          <a:xfrm>
            <a:off x="7834612"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2" name="Rechteck 431"/>
          <p:cNvSpPr/>
          <p:nvPr/>
        </p:nvSpPr>
        <p:spPr bwMode="auto">
          <a:xfrm>
            <a:off x="7834612"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3" name="Rechteck 432"/>
          <p:cNvSpPr/>
          <p:nvPr/>
        </p:nvSpPr>
        <p:spPr bwMode="auto">
          <a:xfrm>
            <a:off x="7834612"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4" name="Rechteck 433"/>
          <p:cNvSpPr/>
          <p:nvPr/>
        </p:nvSpPr>
        <p:spPr bwMode="auto">
          <a:xfrm>
            <a:off x="7834612"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5" name="Rechteck 434"/>
          <p:cNvSpPr/>
          <p:nvPr/>
        </p:nvSpPr>
        <p:spPr bwMode="auto">
          <a:xfrm>
            <a:off x="7834612"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7" name="Rechteck 436"/>
          <p:cNvSpPr/>
          <p:nvPr/>
        </p:nvSpPr>
        <p:spPr bwMode="auto">
          <a:xfrm>
            <a:off x="7977070"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8" name="Rechteck 437"/>
          <p:cNvSpPr/>
          <p:nvPr/>
        </p:nvSpPr>
        <p:spPr bwMode="auto">
          <a:xfrm>
            <a:off x="7977070"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9" name="Rechteck 438"/>
          <p:cNvSpPr/>
          <p:nvPr/>
        </p:nvSpPr>
        <p:spPr bwMode="auto">
          <a:xfrm>
            <a:off x="7977070"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0" name="Rechteck 439"/>
          <p:cNvSpPr/>
          <p:nvPr/>
        </p:nvSpPr>
        <p:spPr bwMode="auto">
          <a:xfrm>
            <a:off x="7977070"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1" name="Rechteck 440"/>
          <p:cNvSpPr/>
          <p:nvPr/>
        </p:nvSpPr>
        <p:spPr bwMode="auto">
          <a:xfrm>
            <a:off x="7977070"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2" name="Rechteck 441"/>
          <p:cNvSpPr/>
          <p:nvPr/>
        </p:nvSpPr>
        <p:spPr bwMode="auto">
          <a:xfrm>
            <a:off x="7977070"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3" name="Rechteck 442"/>
          <p:cNvSpPr/>
          <p:nvPr/>
        </p:nvSpPr>
        <p:spPr bwMode="auto">
          <a:xfrm>
            <a:off x="7977070"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4" name="Rechteck 443"/>
          <p:cNvSpPr/>
          <p:nvPr/>
        </p:nvSpPr>
        <p:spPr bwMode="auto">
          <a:xfrm>
            <a:off x="7977070"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5" name="Rechteck 444"/>
          <p:cNvSpPr/>
          <p:nvPr/>
        </p:nvSpPr>
        <p:spPr bwMode="auto">
          <a:xfrm>
            <a:off x="7977070"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7" name="Rechteck 446"/>
          <p:cNvSpPr/>
          <p:nvPr/>
        </p:nvSpPr>
        <p:spPr bwMode="auto">
          <a:xfrm>
            <a:off x="8116094"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8" name="Rechteck 447"/>
          <p:cNvSpPr/>
          <p:nvPr/>
        </p:nvSpPr>
        <p:spPr bwMode="auto">
          <a:xfrm>
            <a:off x="8116094"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9" name="Rechteck 448"/>
          <p:cNvSpPr/>
          <p:nvPr/>
        </p:nvSpPr>
        <p:spPr bwMode="auto">
          <a:xfrm>
            <a:off x="8116094"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0" name="Rechteck 449"/>
          <p:cNvSpPr/>
          <p:nvPr/>
        </p:nvSpPr>
        <p:spPr bwMode="auto">
          <a:xfrm>
            <a:off x="8116094"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1" name="Rechteck 450"/>
          <p:cNvSpPr/>
          <p:nvPr/>
        </p:nvSpPr>
        <p:spPr bwMode="auto">
          <a:xfrm>
            <a:off x="8116094"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2" name="Rechteck 451"/>
          <p:cNvSpPr/>
          <p:nvPr/>
        </p:nvSpPr>
        <p:spPr bwMode="auto">
          <a:xfrm>
            <a:off x="8116094"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3" name="Rechteck 452"/>
          <p:cNvSpPr/>
          <p:nvPr/>
        </p:nvSpPr>
        <p:spPr bwMode="auto">
          <a:xfrm>
            <a:off x="8116094"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4" name="Rechteck 453"/>
          <p:cNvSpPr/>
          <p:nvPr/>
        </p:nvSpPr>
        <p:spPr bwMode="auto">
          <a:xfrm>
            <a:off x="8116094"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5" name="Rechteck 454"/>
          <p:cNvSpPr/>
          <p:nvPr/>
        </p:nvSpPr>
        <p:spPr bwMode="auto">
          <a:xfrm>
            <a:off x="8116094"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6" name="Rechteck 455"/>
          <p:cNvSpPr/>
          <p:nvPr/>
        </p:nvSpPr>
        <p:spPr bwMode="auto">
          <a:xfrm>
            <a:off x="8247975" y="2022438"/>
            <a:ext cx="288032" cy="345638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Textfeld 8"/>
          <p:cNvSpPr txBox="1"/>
          <p:nvPr/>
        </p:nvSpPr>
        <p:spPr>
          <a:xfrm>
            <a:off x="4107579" y="1898876"/>
            <a:ext cx="659155" cy="369332"/>
          </a:xfrm>
          <a:prstGeom prst="rect">
            <a:avLst/>
          </a:prstGeom>
          <a:noFill/>
        </p:spPr>
        <p:txBody>
          <a:bodyPr wrap="none" rtlCol="0">
            <a:spAutoFit/>
          </a:bodyPr>
          <a:lstStyle/>
          <a:p>
            <a:r>
              <a:rPr lang="en-US" sz="1800" smtClean="0">
                <a:solidFill>
                  <a:schemeClr val="tx1"/>
                </a:solidFill>
                <a:latin typeface="Arial" panose="020B0604020202020204" pitchFamily="34" charset="0"/>
                <a:cs typeface="Arial" panose="020B0604020202020204" pitchFamily="34" charset="0"/>
              </a:rPr>
              <a:t>CAP</a:t>
            </a:r>
            <a:endParaRPr lang="en-US" sz="1800">
              <a:solidFill>
                <a:schemeClr val="tx1"/>
              </a:solidFill>
              <a:latin typeface="Arial" panose="020B0604020202020204" pitchFamily="34" charset="0"/>
              <a:cs typeface="Arial" panose="020B0604020202020204" pitchFamily="34" charset="0"/>
            </a:endParaRPr>
          </a:p>
        </p:txBody>
      </p:sp>
      <p:sp>
        <p:nvSpPr>
          <p:cNvPr id="520" name="Textfeld 519"/>
          <p:cNvSpPr txBox="1"/>
          <p:nvPr/>
        </p:nvSpPr>
        <p:spPr>
          <a:xfrm>
            <a:off x="6397427" y="1903558"/>
            <a:ext cx="646331" cy="369332"/>
          </a:xfrm>
          <a:prstGeom prst="rect">
            <a:avLst/>
          </a:prstGeom>
          <a:noFill/>
        </p:spPr>
        <p:txBody>
          <a:bodyPr wrap="none" rtlCol="0">
            <a:spAutoFit/>
          </a:bodyPr>
          <a:lstStyle/>
          <a:p>
            <a:r>
              <a:rPr lang="en-US" sz="1800" smtClean="0">
                <a:solidFill>
                  <a:schemeClr val="tx1"/>
                </a:solidFill>
                <a:latin typeface="Arial" panose="020B0604020202020204" pitchFamily="34" charset="0"/>
                <a:cs typeface="Arial" panose="020B0604020202020204" pitchFamily="34" charset="0"/>
              </a:rPr>
              <a:t>CFP</a:t>
            </a:r>
            <a:endParaRPr lang="en-US" sz="1800">
              <a:solidFill>
                <a:schemeClr val="tx1"/>
              </a:solidFill>
              <a:latin typeface="Arial" panose="020B0604020202020204" pitchFamily="34" charset="0"/>
              <a:cs typeface="Arial" panose="020B0604020202020204" pitchFamily="34" charset="0"/>
            </a:endParaRPr>
          </a:p>
        </p:txBody>
      </p:sp>
      <p:sp>
        <p:nvSpPr>
          <p:cNvPr id="521" name="Textfeld 520"/>
          <p:cNvSpPr txBox="1"/>
          <p:nvPr/>
        </p:nvSpPr>
        <p:spPr>
          <a:xfrm>
            <a:off x="3649853" y="1700808"/>
            <a:ext cx="492443" cy="369332"/>
          </a:xfrm>
          <a:prstGeom prst="rect">
            <a:avLst/>
          </a:prstGeom>
          <a:noFill/>
        </p:spPr>
        <p:txBody>
          <a:bodyPr wrap="none" rtlCol="0">
            <a:spAutoFit/>
          </a:bodyPr>
          <a:lstStyle/>
          <a:p>
            <a:r>
              <a:rPr lang="en-US" sz="1800" smtClean="0">
                <a:solidFill>
                  <a:schemeClr val="tx1"/>
                </a:solidFill>
                <a:latin typeface="Arial" panose="020B0604020202020204" pitchFamily="34" charset="0"/>
                <a:cs typeface="Arial" panose="020B0604020202020204" pitchFamily="34" charset="0"/>
              </a:rPr>
              <a:t>BP</a:t>
            </a:r>
            <a:endParaRPr lang="en-US" sz="1800">
              <a:solidFill>
                <a:schemeClr val="tx1"/>
              </a:solidFill>
              <a:latin typeface="Arial" panose="020B0604020202020204" pitchFamily="34" charset="0"/>
              <a:cs typeface="Arial" panose="020B0604020202020204" pitchFamily="34" charset="0"/>
            </a:endParaRPr>
          </a:p>
        </p:txBody>
      </p:sp>
      <p:cxnSp>
        <p:nvCxnSpPr>
          <p:cNvPr id="11" name="Gerade Verbindung mit Pfeil 10"/>
          <p:cNvCxnSpPr/>
          <p:nvPr/>
        </p:nvCxnSpPr>
        <p:spPr bwMode="auto">
          <a:xfrm flipV="1">
            <a:off x="4801981" y="5517232"/>
            <a:ext cx="0" cy="2160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2" name="Gerade Verbindung mit Pfeil 521"/>
          <p:cNvCxnSpPr/>
          <p:nvPr/>
        </p:nvCxnSpPr>
        <p:spPr bwMode="auto">
          <a:xfrm flipV="1">
            <a:off x="4975018" y="5517232"/>
            <a:ext cx="0" cy="2160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Textfeld 11"/>
          <p:cNvSpPr txBox="1"/>
          <p:nvPr/>
        </p:nvSpPr>
        <p:spPr>
          <a:xfrm>
            <a:off x="4148115" y="5661248"/>
            <a:ext cx="1537600" cy="307777"/>
          </a:xfrm>
          <a:prstGeom prst="rect">
            <a:avLst/>
          </a:prstGeom>
          <a:noFill/>
        </p:spPr>
        <p:txBody>
          <a:bodyPr wrap="none" rtlCol="0">
            <a:spAutoFit/>
          </a:bodyPr>
          <a:lstStyle/>
          <a:p>
            <a:r>
              <a:rPr lang="en-US" sz="1400" dirty="0" smtClean="0">
                <a:solidFill>
                  <a:schemeClr val="tx1"/>
                </a:solidFill>
                <a:latin typeface="Arial" panose="020B0604020202020204" pitchFamily="34" charset="0"/>
                <a:cs typeface="Arial" panose="020B0604020202020204" pitchFamily="34" charset="0"/>
              </a:rPr>
              <a:t>Superframe slots</a:t>
            </a:r>
            <a:endParaRPr lang="en-US" sz="1400" dirty="0">
              <a:solidFill>
                <a:schemeClr val="tx1"/>
              </a:solidFill>
              <a:latin typeface="Arial" panose="020B0604020202020204" pitchFamily="34" charset="0"/>
              <a:cs typeface="Arial" panose="020B0604020202020204" pitchFamily="34" charset="0"/>
            </a:endParaRPr>
          </a:p>
        </p:txBody>
      </p:sp>
      <p:cxnSp>
        <p:nvCxnSpPr>
          <p:cNvPr id="14" name="Gerade Verbindung mit Pfeil 13"/>
          <p:cNvCxnSpPr/>
          <p:nvPr/>
        </p:nvCxnSpPr>
        <p:spPr bwMode="auto">
          <a:xfrm flipH="1">
            <a:off x="8247975" y="2423018"/>
            <a:ext cx="44243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3" name="Gerade Verbindung mit Pfeil 522"/>
          <p:cNvCxnSpPr/>
          <p:nvPr/>
        </p:nvCxnSpPr>
        <p:spPr bwMode="auto">
          <a:xfrm flipH="1">
            <a:off x="8260110" y="2778519"/>
            <a:ext cx="44243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24" name="Textfeld 523"/>
          <p:cNvSpPr txBox="1"/>
          <p:nvPr/>
        </p:nvSpPr>
        <p:spPr>
          <a:xfrm>
            <a:off x="8646730" y="2336889"/>
            <a:ext cx="553357" cy="523220"/>
          </a:xfrm>
          <a:prstGeom prst="rect">
            <a:avLst/>
          </a:prstGeom>
          <a:noFill/>
        </p:spPr>
        <p:txBody>
          <a:bodyPr wrap="none" rtlCol="0">
            <a:spAutoFit/>
          </a:bodyPr>
          <a:lstStyle/>
          <a:p>
            <a:r>
              <a:rPr lang="en-US" sz="1400" smtClean="0">
                <a:solidFill>
                  <a:schemeClr val="tx1"/>
                </a:solidFill>
                <a:latin typeface="Arial" panose="020B0604020202020204" pitchFamily="34" charset="0"/>
                <a:cs typeface="Arial" panose="020B0604020202020204" pitchFamily="34" charset="0"/>
              </a:rPr>
              <a:t>OFE</a:t>
            </a:r>
            <a:br>
              <a:rPr lang="en-US" sz="1400" smtClean="0">
                <a:solidFill>
                  <a:schemeClr val="tx1"/>
                </a:solidFill>
                <a:latin typeface="Arial" panose="020B0604020202020204" pitchFamily="34" charset="0"/>
                <a:cs typeface="Arial" panose="020B0604020202020204" pitchFamily="34" charset="0"/>
              </a:rPr>
            </a:br>
            <a:r>
              <a:rPr lang="en-US" sz="1400" smtClean="0">
                <a:solidFill>
                  <a:schemeClr val="tx1"/>
                </a:solidFill>
                <a:latin typeface="Arial" panose="020B0604020202020204" pitchFamily="34" charset="0"/>
                <a:cs typeface="Arial" panose="020B0604020202020204" pitchFamily="34" charset="0"/>
              </a:rPr>
              <a:t>slots</a:t>
            </a:r>
            <a:endParaRPr lang="en-US" sz="1400">
              <a:solidFill>
                <a:schemeClr val="tx1"/>
              </a:solidFill>
              <a:latin typeface="Arial" panose="020B0604020202020204" pitchFamily="34" charset="0"/>
              <a:cs typeface="Arial" panose="020B0604020202020204" pitchFamily="34" charset="0"/>
            </a:endParaRPr>
          </a:p>
        </p:txBody>
      </p:sp>
      <p:sp>
        <p:nvSpPr>
          <p:cNvPr id="7" name="Rechteck 6"/>
          <p:cNvSpPr/>
          <p:nvPr/>
        </p:nvSpPr>
        <p:spPr bwMode="auto">
          <a:xfrm>
            <a:off x="4878945" y="2250844"/>
            <a:ext cx="3361409" cy="1073082"/>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 A</a:t>
            </a:r>
          </a:p>
        </p:txBody>
      </p:sp>
      <p:sp>
        <p:nvSpPr>
          <p:cNvPr id="241" name="Rechteck 240"/>
          <p:cNvSpPr/>
          <p:nvPr/>
        </p:nvSpPr>
        <p:spPr bwMode="auto">
          <a:xfrm>
            <a:off x="4878940" y="4060831"/>
            <a:ext cx="1838201" cy="714605"/>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 C </a:t>
            </a:r>
          </a:p>
        </p:txBody>
      </p:sp>
      <p:sp>
        <p:nvSpPr>
          <p:cNvPr id="242" name="Rechteck 241"/>
          <p:cNvSpPr/>
          <p:nvPr/>
        </p:nvSpPr>
        <p:spPr bwMode="auto">
          <a:xfrm>
            <a:off x="6717141" y="4409743"/>
            <a:ext cx="1546040" cy="1073082"/>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a:t>
            </a:r>
            <a:r>
              <a:rPr lang="en-US" sz="1800" dirty="0" smtClean="0">
                <a:solidFill>
                  <a:schemeClr val="tx1"/>
                </a:solidFill>
                <a:latin typeface="Arial" panose="020B0604020202020204" pitchFamily="34" charset="0"/>
                <a:cs typeface="Arial" panose="020B0604020202020204" pitchFamily="34" charset="0"/>
              </a:rPr>
              <a:t> D</a:t>
            </a:r>
            <a:endParaRPr lang="en-US" sz="1800" dirty="0">
              <a:solidFill>
                <a:schemeClr val="tx1"/>
              </a:solidFill>
              <a:latin typeface="Arial" panose="020B0604020202020204" pitchFamily="34" charset="0"/>
              <a:cs typeface="Arial" panose="020B0604020202020204" pitchFamily="34" charset="0"/>
            </a:endParaRPr>
          </a:p>
        </p:txBody>
      </p:sp>
      <p:sp>
        <p:nvSpPr>
          <p:cNvPr id="243" name="Rechteck 242"/>
          <p:cNvSpPr/>
          <p:nvPr/>
        </p:nvSpPr>
        <p:spPr bwMode="auto">
          <a:xfrm>
            <a:off x="4878945" y="3680892"/>
            <a:ext cx="3365925" cy="366538"/>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 B</a:t>
            </a:r>
          </a:p>
        </p:txBody>
      </p:sp>
      <p:sp>
        <p:nvSpPr>
          <p:cNvPr id="10" name="Textfeld 9"/>
          <p:cNvSpPr txBox="1"/>
          <p:nvPr/>
        </p:nvSpPr>
        <p:spPr>
          <a:xfrm>
            <a:off x="3948690" y="5879013"/>
            <a:ext cx="4903265" cy="584775"/>
          </a:xfrm>
          <a:prstGeom prst="rect">
            <a:avLst/>
          </a:prstGeom>
          <a:noFill/>
        </p:spPr>
        <p:txBody>
          <a:bodyPr wrap="none" rtlCol="0">
            <a:spAutoFit/>
          </a:bodyPr>
          <a:lstStyle/>
          <a:p>
            <a:pPr algn="ctr"/>
            <a:r>
              <a:rPr lang="en-US" sz="1600" dirty="0" smtClean="0">
                <a:solidFill>
                  <a:schemeClr val="tx1"/>
                </a:solidFill>
              </a:rPr>
              <a:t>Concept of superframe structure. </a:t>
            </a:r>
            <a:r>
              <a:rPr lang="en-US" sz="1600" dirty="0">
                <a:solidFill>
                  <a:schemeClr val="tx1"/>
                </a:solidFill>
              </a:rPr>
              <a:t>Only receive </a:t>
            </a:r>
            <a:endParaRPr lang="en-US" sz="1600" dirty="0" smtClean="0">
              <a:solidFill>
                <a:schemeClr val="tx1"/>
              </a:solidFill>
            </a:endParaRPr>
          </a:p>
          <a:p>
            <a:pPr algn="ctr"/>
            <a:r>
              <a:rPr lang="en-US" sz="1600" dirty="0" smtClean="0">
                <a:solidFill>
                  <a:schemeClr val="tx1"/>
                </a:solidFill>
              </a:rPr>
              <a:t>direction is </a:t>
            </a:r>
            <a:r>
              <a:rPr lang="en-US" sz="1600" dirty="0">
                <a:solidFill>
                  <a:schemeClr val="tx1"/>
                </a:solidFill>
              </a:rPr>
              <a:t>considered for simplicity. </a:t>
            </a:r>
            <a:r>
              <a:rPr lang="en-US" sz="1600" dirty="0" smtClean="0">
                <a:solidFill>
                  <a:schemeClr val="tx1"/>
                </a:solidFill>
              </a:rPr>
              <a:t>A,B,C,D </a:t>
            </a:r>
            <a:r>
              <a:rPr lang="en-US" sz="1600" dirty="0">
                <a:solidFill>
                  <a:schemeClr val="tx1"/>
                </a:solidFill>
              </a:rPr>
              <a:t>= </a:t>
            </a:r>
            <a:r>
              <a:rPr lang="en-US" sz="1600" dirty="0" smtClean="0">
                <a:solidFill>
                  <a:schemeClr val="tx1"/>
                </a:solidFill>
              </a:rPr>
              <a:t>devices.</a:t>
            </a:r>
            <a:endParaRPr lang="en-US" sz="1600" dirty="0">
              <a:solidFill>
                <a:schemeClr val="tx1"/>
              </a:solidFill>
            </a:endParaRPr>
          </a:p>
        </p:txBody>
      </p:sp>
      <p:cxnSp>
        <p:nvCxnSpPr>
          <p:cNvPr id="246" name="Gerade Verbindung mit Pfeil 245"/>
          <p:cNvCxnSpPr>
            <a:stCxn id="256" idx="0"/>
          </p:cNvCxnSpPr>
          <p:nvPr/>
        </p:nvCxnSpPr>
        <p:spPr bwMode="auto">
          <a:xfrm flipH="1" flipV="1">
            <a:off x="7063122" y="5368537"/>
            <a:ext cx="598" cy="29271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6" name="Textfeld 255"/>
          <p:cNvSpPr txBox="1"/>
          <p:nvPr/>
        </p:nvSpPr>
        <p:spPr>
          <a:xfrm>
            <a:off x="6787041" y="5661248"/>
            <a:ext cx="553357" cy="307777"/>
          </a:xfrm>
          <a:prstGeom prst="rect">
            <a:avLst/>
          </a:prstGeom>
          <a:noFill/>
        </p:spPr>
        <p:txBody>
          <a:bodyPr wrap="none" rtlCol="0">
            <a:spAutoFit/>
          </a:bodyPr>
          <a:lstStyle/>
          <a:p>
            <a:r>
              <a:rPr lang="en-US" sz="1400" smtClean="0">
                <a:solidFill>
                  <a:schemeClr val="tx1"/>
                </a:solidFill>
                <a:latin typeface="Arial" panose="020B0604020202020204" pitchFamily="34" charset="0"/>
                <a:cs typeface="Arial" panose="020B0604020202020204" pitchFamily="34" charset="0"/>
              </a:rPr>
              <a:t>GTS</a:t>
            </a:r>
            <a:endParaRPr lang="en-US" sz="140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253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Dynamic GTS</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9</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1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981200"/>
            <a:ext cx="7770813" cy="4400128"/>
          </a:xfrm>
        </p:spPr>
        <p:txBody>
          <a:bodyPr/>
          <a:lstStyle/>
          <a:p>
            <a:pPr>
              <a:buFont typeface="Arial" panose="020B0604020202020204" pitchFamily="34" charset="0"/>
              <a:buChar char="•"/>
            </a:pPr>
            <a:r>
              <a:rPr lang="en-US" sz="2000" b="0" dirty="0" smtClean="0"/>
              <a:t>If the same superframe slots are “reused” in GTSs of different devices (spatial multiplex), mobility can lead to frame collisions when devices with those GTSs approach each other.</a:t>
            </a:r>
          </a:p>
          <a:p>
            <a:pPr>
              <a:buFont typeface="Arial" panose="020B0604020202020204" pitchFamily="34" charset="0"/>
              <a:buChar char="•"/>
            </a:pPr>
            <a:r>
              <a:rPr lang="en-US" sz="2000" b="0" dirty="0" smtClean="0"/>
              <a:t>Hence, the GTS allocations must be rapidly adapted to mobility.</a:t>
            </a:r>
          </a:p>
          <a:p>
            <a:pPr>
              <a:buFont typeface="Arial" panose="020B0604020202020204" pitchFamily="34" charset="0"/>
              <a:buChar char="•"/>
            </a:pPr>
            <a:r>
              <a:rPr lang="en-US" sz="2000" b="0" dirty="0" smtClean="0"/>
              <a:t>Keep </a:t>
            </a:r>
            <a:r>
              <a:rPr lang="en-US" sz="2000" b="0" dirty="0"/>
              <a:t>existing </a:t>
            </a:r>
            <a:r>
              <a:rPr lang="en-US" sz="2000" b="0" dirty="0" smtClean="0"/>
              <a:t>semi-static GTS </a:t>
            </a:r>
            <a:r>
              <a:rPr lang="en-US" sz="2000" b="0" dirty="0"/>
              <a:t>allocation mechanism via </a:t>
            </a:r>
            <a:r>
              <a:rPr lang="en-US" sz="2000" b="0" dirty="0" smtClean="0"/>
              <a:t>management frames (5.1.10 and Appendix G in D3).</a:t>
            </a:r>
          </a:p>
          <a:p>
            <a:pPr>
              <a:buFont typeface="Arial" panose="020B0604020202020204" pitchFamily="34" charset="0"/>
              <a:buChar char="•"/>
            </a:pPr>
            <a:r>
              <a:rPr lang="en-US" sz="2000" dirty="0" smtClean="0"/>
              <a:t>Proposal:</a:t>
            </a:r>
            <a:r>
              <a:rPr lang="en-US" sz="2000" b="0" dirty="0" smtClean="0"/>
              <a:t> So called </a:t>
            </a:r>
            <a:r>
              <a:rPr lang="en-US" sz="2000" b="0" i="1" dirty="0" smtClean="0"/>
              <a:t>dynamic GTSs </a:t>
            </a:r>
            <a:r>
              <a:rPr lang="en-US" sz="2000" b="0" dirty="0" smtClean="0"/>
              <a:t>can be assigned to devices by the coordinator via control frames, in addition to the semi-static GTS allocations.</a:t>
            </a:r>
          </a:p>
          <a:p>
            <a:pPr>
              <a:buFont typeface="Arial" panose="020B0604020202020204" pitchFamily="34" charset="0"/>
              <a:buChar char="•"/>
            </a:pPr>
            <a:r>
              <a:rPr lang="en-US" sz="2000" b="0" dirty="0" smtClean="0"/>
              <a:t>Dynamic GTS are only valid for a specified number of superframes and shall not be used thereafter.</a:t>
            </a:r>
          </a:p>
          <a:p>
            <a:pPr>
              <a:buFont typeface="Arial" panose="020B0604020202020204" pitchFamily="34" charset="0"/>
              <a:buChar char="•"/>
            </a:pPr>
            <a:r>
              <a:rPr lang="en-US" sz="2000" b="0" dirty="0" smtClean="0"/>
              <a:t>Semi-static GTSs are still valid </a:t>
            </a:r>
            <a:r>
              <a:rPr lang="en-US" sz="2000" b="0" dirty="0"/>
              <a:t>unless deallocated via the </a:t>
            </a:r>
            <a:r>
              <a:rPr lang="en-US" sz="2000" b="0" dirty="0" smtClean="0"/>
              <a:t>mgmt. protocol.</a:t>
            </a:r>
            <a:endParaRPr lang="en-US" sz="2000" b="0" dirty="0"/>
          </a:p>
        </p:txBody>
      </p:sp>
    </p:spTree>
    <p:extLst>
      <p:ext uri="{BB962C8B-B14F-4D97-AF65-F5344CB8AC3E}">
        <p14:creationId xmlns:p14="http://schemas.microsoft.com/office/powerpoint/2010/main" val="1478892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1516</Words>
  <Application>Microsoft Office PowerPoint</Application>
  <PresentationFormat>Bildschirmpräsentation (4:3)</PresentationFormat>
  <Paragraphs>270</Paragraphs>
  <Slides>18</Slides>
  <Notes>2</Notes>
  <HiddenSlides>0</HiddenSlides>
  <MMClips>0</MMClips>
  <ScaleCrop>false</ScaleCrop>
  <HeadingPairs>
    <vt:vector size="8" baseType="variant">
      <vt:variant>
        <vt:lpstr>Verwendete Schriftarten</vt:lpstr>
      </vt:variant>
      <vt:variant>
        <vt:i4>11</vt:i4>
      </vt: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31" baseType="lpstr">
      <vt:lpstr>Arial Unicode MS</vt:lpstr>
      <vt:lpstr>굴림</vt:lpstr>
      <vt:lpstr>맑은 고딕</vt:lpstr>
      <vt:lpstr>MS Gothic</vt:lpstr>
      <vt:lpstr>MS Mincho</vt:lpstr>
      <vt:lpstr>ＭＳ Ｐゴシック</vt:lpstr>
      <vt:lpstr>宋体</vt:lpstr>
      <vt:lpstr>宋体</vt:lpstr>
      <vt:lpstr>Arial</vt:lpstr>
      <vt:lpstr>Times New Roman</vt:lpstr>
      <vt:lpstr>Wingdings</vt:lpstr>
      <vt:lpstr>Office</vt:lpstr>
      <vt:lpstr>Document</vt:lpstr>
      <vt:lpstr>PowerPoint-Präsentation</vt:lpstr>
      <vt:lpstr>IEEE P802.15.13  MAC Layer support for Multiple Optical Frontends</vt:lpstr>
      <vt:lpstr>Content</vt:lpstr>
      <vt:lpstr>Targets of the Distributed Optical Frontend (OFE) Approach</vt:lpstr>
      <vt:lpstr>Fronthaul Technologies and Functional Split</vt:lpstr>
      <vt:lpstr>Fronthaul Delay</vt:lpstr>
      <vt:lpstr>PHY Support of Multiple OFEs</vt:lpstr>
      <vt:lpstr>Superframe Structure for Spatial Reuse and Joint Transmission + Reception</vt:lpstr>
      <vt:lpstr>Dynamic GTS</vt:lpstr>
      <vt:lpstr>Dynamic GTS Descriptor</vt:lpstr>
      <vt:lpstr>Association and Reconnection</vt:lpstr>
      <vt:lpstr>Channel Estimation, CSI Feedback and GTS Update</vt:lpstr>
      <vt:lpstr>Backup slides</vt:lpstr>
      <vt:lpstr>GTS Descriptor List</vt:lpstr>
      <vt:lpstr>Data and Management Transmission</vt:lpstr>
      <vt:lpstr>Transmission by Devices</vt:lpstr>
      <vt:lpstr>Scheduling of (Dynamic) GTS</vt:lpstr>
      <vt:lpstr>Affected MAC Frames</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Bober, Kai Lennert</dc:creator>
  <cp:lastModifiedBy>Bober, Kai Lennert</cp:lastModifiedBy>
  <cp:revision>732</cp:revision>
  <cp:lastPrinted>1601-01-01T00:00:00Z</cp:lastPrinted>
  <dcterms:created xsi:type="dcterms:W3CDTF">2018-04-17T14:15:50Z</dcterms:created>
  <dcterms:modified xsi:type="dcterms:W3CDTF">2018-09-11T17:17:29Z</dcterms:modified>
</cp:coreProperties>
</file>