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4"/>
  </p:notesMasterIdLst>
  <p:sldIdLst>
    <p:sldId id="295" r:id="rId2"/>
    <p:sldId id="349" r:id="rId3"/>
    <p:sldId id="325" r:id="rId4"/>
    <p:sldId id="326" r:id="rId5"/>
    <p:sldId id="327" r:id="rId6"/>
    <p:sldId id="339" r:id="rId7"/>
    <p:sldId id="341" r:id="rId8"/>
    <p:sldId id="342" r:id="rId9"/>
    <p:sldId id="345" r:id="rId10"/>
    <p:sldId id="346" r:id="rId11"/>
    <p:sldId id="350" r:id="rId12"/>
    <p:sldId id="347"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 id="349"/>
          </p14:sldIdLst>
        </p14:section>
        <p14:section name="Multi-User" id="{D3B47F09-52DF-4B28-B7FE-D3794BE6E79A}">
          <p14:sldIdLst>
            <p14:sldId id="325"/>
            <p14:sldId id="326"/>
            <p14:sldId id="327"/>
          </p14:sldIdLst>
        </p14:section>
        <p14:section name="Enhanced Payload Capacity (EPC)" id="{C983EAE6-B07E-448C-9E29-EB718808BB86}">
          <p14:sldIdLst>
            <p14:sldId id="339"/>
            <p14:sldId id="341"/>
            <p14:sldId id="342"/>
          </p14:sldIdLst>
        </p14:section>
        <p14:section name="Scan mode" id="{AF16E1D5-8E04-4C25-AEEF-83A4E0AC5E01}">
          <p14:sldIdLst>
            <p14:sldId id="345"/>
            <p14:sldId id="346"/>
            <p14:sldId id="350"/>
            <p14:sldId id="34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danev" initials="b" lastIdx="1" clrIdx="0"/>
  <p:cmAuthor id="1" name="David" initials="D"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49" autoAdjust="0"/>
    <p:restoredTop sz="80790" autoAdjust="0"/>
  </p:normalViewPr>
  <p:slideViewPr>
    <p:cSldViewPr>
      <p:cViewPr varScale="1">
        <p:scale>
          <a:sx n="78" d="100"/>
          <a:sy n="78" d="100"/>
        </p:scale>
        <p:origin x="-1302" y="-90"/>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372452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372452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258641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15-18-0408-00-</a:t>
            </a:r>
            <a:r>
              <a:rPr lang="en-GB" altLang="en-US" b="1" dirty="0" err="1" smtClean="0">
                <a:solidFill>
                  <a:schemeClr val="tx1"/>
                </a:solidFill>
              </a:rPr>
              <a:t>004z</a:t>
            </a:r>
            <a:r>
              <a:rPr lang="en-US" dirty="0" smtClean="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2018</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524315"/>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[LRP PHY</a:t>
            </a:r>
            <a:r>
              <a:rPr lang="de-DE" sz="1600" dirty="0">
                <a:solidFill>
                  <a:srgbClr val="000000"/>
                </a:solidFill>
                <a:ea typeface="ＭＳ Ｐゴシック" pitchFamily="-65" charset="-128"/>
              </a:rPr>
              <a:t> Enhancements</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smtClean="0">
                <a:solidFill>
                  <a:srgbClr val="000000"/>
                </a:solidFill>
                <a:ea typeface="ＭＳ Ｐゴシック" pitchFamily="-65" charset="-128"/>
              </a:rPr>
              <a:t>[</a:t>
            </a:r>
            <a:r>
              <a:rPr lang="en-US" sz="1600" dirty="0" smtClean="0">
                <a:solidFill>
                  <a:schemeClr val="tx1"/>
                </a:solidFill>
                <a:ea typeface="ＭＳ Ｐゴシック" pitchFamily="-65" charset="-128"/>
              </a:rPr>
              <a:t>7 </a:t>
            </a:r>
            <a:r>
              <a:rPr lang="en-US" sz="1600" dirty="0">
                <a:solidFill>
                  <a:schemeClr val="tx1"/>
                </a:solidFill>
                <a:ea typeface="ＭＳ Ｐゴシック" pitchFamily="-65" charset="-128"/>
              </a:rPr>
              <a:t>September 2018</a:t>
            </a:r>
            <a:r>
              <a:rPr lang="en-US" sz="1600" dirty="0">
                <a:solidFill>
                  <a:srgbClr val="000000"/>
                </a:solidFill>
                <a:ea typeface="ＭＳ Ｐゴシック" pitchFamily="-65" charset="-128"/>
              </a:rPr>
              <a:t>]	</a:t>
            </a:r>
          </a:p>
          <a:p>
            <a:r>
              <a:rPr lang="en-US" sz="1600" b="1" dirty="0">
                <a:solidFill>
                  <a:srgbClr val="000000"/>
                </a:solidFill>
                <a:ea typeface="ＭＳ Ｐゴシック" pitchFamily="-65" charset="-128"/>
              </a:rPr>
              <a:t>Source:</a:t>
            </a:r>
            <a:r>
              <a:rPr lang="en-US" sz="1600" b="1" dirty="0">
                <a:solidFill>
                  <a:schemeClr val="tx1"/>
                </a:solidFill>
                <a:ea typeface="ＭＳ Ｐゴシック" pitchFamily="-65" charset="-128"/>
              </a:rPr>
              <a:t> </a:t>
            </a:r>
            <a:r>
              <a:rPr lang="en-US" sz="1600" dirty="0">
                <a:solidFill>
                  <a:schemeClr val="tx1"/>
                </a:solidFill>
              </a:rPr>
              <a:t>Dr. </a:t>
            </a:r>
            <a:r>
              <a:rPr lang="en-US" sz="1600" dirty="0" smtClean="0">
                <a:solidFill>
                  <a:schemeClr val="tx1"/>
                </a:solidFill>
              </a:rPr>
              <a:t>David Barras(3db </a:t>
            </a:r>
            <a:r>
              <a:rPr lang="en-US" sz="1600" dirty="0">
                <a:solidFill>
                  <a:schemeClr val="tx1"/>
                </a:solidFill>
              </a:rPr>
              <a:t>Access), </a:t>
            </a:r>
            <a:r>
              <a:rPr lang="fr-CH" sz="1600" dirty="0">
                <a:solidFill>
                  <a:schemeClr val="tx1"/>
                </a:solidFill>
              </a:rPr>
              <a:t>Bernd Baer (</a:t>
            </a:r>
            <a:r>
              <a:rPr lang="fr-CH" sz="1600" dirty="0" err="1">
                <a:solidFill>
                  <a:schemeClr val="tx1"/>
                </a:solidFill>
              </a:rPr>
              <a:t>Marquardt</a:t>
            </a:r>
            <a:r>
              <a:rPr lang="fr-CH" sz="1600" dirty="0">
                <a:solidFill>
                  <a:schemeClr val="tx1"/>
                </a:solidFill>
              </a:rPr>
              <a:t>), </a:t>
            </a:r>
            <a:r>
              <a:rPr lang="de-DE" sz="1600" dirty="0">
                <a:solidFill>
                  <a:schemeClr val="tx1"/>
                </a:solidFill>
              </a:rPr>
              <a:t>Dr.</a:t>
            </a:r>
            <a:r>
              <a:rPr lang="fr-CH" sz="1600" dirty="0">
                <a:solidFill>
                  <a:schemeClr val="tx1"/>
                </a:solidFill>
              </a:rPr>
              <a:t> Peter Sauer (</a:t>
            </a:r>
            <a:r>
              <a:rPr lang="fr-CH" sz="1600" dirty="0" err="1">
                <a:solidFill>
                  <a:schemeClr val="tx1"/>
                </a:solidFill>
              </a:rPr>
              <a:t>Microchip</a:t>
            </a:r>
            <a:r>
              <a:rPr lang="fr-CH" sz="1600" dirty="0">
                <a:solidFill>
                  <a:schemeClr val="tx1"/>
                </a:solidFill>
              </a:rPr>
              <a:t> </a:t>
            </a:r>
            <a:r>
              <a:rPr lang="fr-CH" sz="1600" dirty="0" err="1">
                <a:solidFill>
                  <a:schemeClr val="tx1"/>
                </a:solidFill>
              </a:rPr>
              <a:t>Technology</a:t>
            </a:r>
            <a:r>
              <a:rPr lang="fr-CH" sz="1600" dirty="0">
                <a:solidFill>
                  <a:schemeClr val="tx1"/>
                </a:solidFill>
              </a:rPr>
              <a:t>)</a:t>
            </a:r>
            <a:endParaRPr lang="en-US" sz="1600" b="1" dirty="0">
              <a:solidFill>
                <a:schemeClr val="tx1"/>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[Changes proposal for the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smtClean="0">
                <a:solidFill>
                  <a:schemeClr val="tx1"/>
                </a:solidFill>
                <a:ea typeface="ＭＳ Ｐゴシック" pitchFamily="-65" charset="-128"/>
              </a:rPr>
              <a:t>[</a:t>
            </a:r>
            <a:r>
              <a:rPr lang="en-US" sz="1600" dirty="0" smtClean="0">
                <a:solidFill>
                  <a:schemeClr val="tx1"/>
                </a:solidFill>
              </a:rPr>
              <a:t>Propose techniques for enhancing spectrum sharing and payload capacity of secure </a:t>
            </a:r>
            <a:r>
              <a:rPr lang="en-US" sz="1600" dirty="0">
                <a:solidFill>
                  <a:schemeClr val="tx1"/>
                </a:solidFill>
              </a:rPr>
              <a:t>ranging of </a:t>
            </a:r>
            <a:r>
              <a:rPr lang="en-US" sz="1600" dirty="0" smtClean="0">
                <a:solidFill>
                  <a:schemeClr val="tx1"/>
                </a:solidFill>
              </a:rPr>
              <a:t>the LRP </a:t>
            </a:r>
            <a:r>
              <a:rPr lang="en-US" sz="1600" dirty="0">
                <a:solidFill>
                  <a:schemeClr val="tx1"/>
                </a:solidFill>
              </a:rPr>
              <a:t>UWB </a:t>
            </a:r>
            <a:r>
              <a:rPr lang="en-US" sz="1600" dirty="0" smtClean="0">
                <a:solidFill>
                  <a:schemeClr val="tx1"/>
                </a:solidFill>
              </a:rPr>
              <a:t>PHY</a:t>
            </a:r>
            <a:r>
              <a:rPr lang="en-US" sz="1600" dirty="0" smtClean="0">
                <a:solidFill>
                  <a:schemeClr val="tx1"/>
                </a:solidFill>
                <a:ea typeface="ＭＳ Ｐゴシック" pitchFamily="-65" charset="-128"/>
              </a:rPr>
              <a:t>]</a:t>
            </a:r>
            <a:endParaRPr lang="en-US" sz="1600" dirty="0">
              <a:solidFill>
                <a:schemeClr val="tx1"/>
              </a:solidFill>
              <a:ea typeface="ＭＳ Ｐゴシック" pitchFamily="-65" charset="-128"/>
            </a:endParaRP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LRP Scan </a:t>
            </a:r>
            <a:r>
              <a:rPr lang="en-US" altLang="en-US" dirty="0" smtClean="0"/>
              <a:t>Mode : Sequential</a:t>
            </a:r>
            <a:endParaRPr lang="en-US" altLang="en-US" dirty="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t 2"/>
          <p:cNvGraphicFramePr>
            <a:graphicFrameLocks noChangeAspect="1"/>
          </p:cNvGraphicFramePr>
          <p:nvPr>
            <p:extLst>
              <p:ext uri="{D42A27DB-BD31-4B8C-83A1-F6EECF244321}">
                <p14:modId xmlns:p14="http://schemas.microsoft.com/office/powerpoint/2010/main" val="3309697771"/>
              </p:ext>
            </p:extLst>
          </p:nvPr>
        </p:nvGraphicFramePr>
        <p:xfrm>
          <a:off x="931699" y="2883014"/>
          <a:ext cx="7240701" cy="3498314"/>
        </p:xfrm>
        <a:graphic>
          <a:graphicData uri="http://schemas.openxmlformats.org/presentationml/2006/ole">
            <mc:AlternateContent xmlns:mc="http://schemas.openxmlformats.org/markup-compatibility/2006">
              <mc:Choice xmlns:v="urn:schemas-microsoft-com:vml" Requires="v">
                <p:oleObj spid="_x0000_s1031" r:id="rId4" imgW="9946802" imgH="4800870" progId="Visio.Drawing.11">
                  <p:embed/>
                </p:oleObj>
              </mc:Choice>
              <mc:Fallback>
                <p:oleObj r:id="rId4" imgW="9946802" imgH="4800870"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1699" y="2883014"/>
                        <a:ext cx="7240701" cy="3498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Espace réservé du contenu 2"/>
          <p:cNvSpPr>
            <a:spLocks noGrp="1"/>
          </p:cNvSpPr>
          <p:nvPr>
            <p:ph idx="1"/>
          </p:nvPr>
        </p:nvSpPr>
        <p:spPr>
          <a:xfrm>
            <a:off x="457200" y="1484784"/>
            <a:ext cx="8435280" cy="1440160"/>
          </a:xfrm>
          <a:extLst/>
        </p:spPr>
        <p:txBody>
          <a:bodyPr>
            <a:noAutofit/>
          </a:bodyPr>
          <a:lstStyle/>
          <a:p>
            <a:pPr marL="342900" lvl="1" indent="-342900">
              <a:spcBef>
                <a:spcPts val="800"/>
              </a:spcBef>
              <a:buFont typeface="Arial" panose="020B0604020202020204" pitchFamily="34" charset="0"/>
              <a:buChar char="•"/>
              <a:defRPr/>
            </a:pPr>
            <a:r>
              <a:rPr lang="en-US" sz="1800" dirty="0"/>
              <a:t>For certain applications using </a:t>
            </a:r>
            <a:r>
              <a:rPr lang="en-US" sz="1800" dirty="0" smtClean="0"/>
              <a:t>TW </a:t>
            </a:r>
            <a:r>
              <a:rPr lang="en-US" sz="1800" dirty="0" err="1" smtClean="0"/>
              <a:t>ToF</a:t>
            </a:r>
            <a:r>
              <a:rPr lang="en-US" sz="1800" dirty="0" smtClean="0"/>
              <a:t> with </a:t>
            </a:r>
            <a:r>
              <a:rPr lang="en-US" sz="1800" dirty="0"/>
              <a:t>multiple nodes, </a:t>
            </a:r>
            <a:r>
              <a:rPr lang="en-US" sz="1800" dirty="0" err="1"/>
              <a:t>LRP</a:t>
            </a:r>
            <a:r>
              <a:rPr lang="en-US" sz="1800" dirty="0"/>
              <a:t> UWB </a:t>
            </a:r>
            <a:r>
              <a:rPr lang="en-US" sz="1800" dirty="0" err="1"/>
              <a:t>PHY</a:t>
            </a:r>
            <a:r>
              <a:rPr lang="en-US" sz="1800" dirty="0"/>
              <a:t> can be configured to perform ranging without re-transmitting each time the </a:t>
            </a:r>
            <a:r>
              <a:rPr lang="en-US" sz="1800" dirty="0" err="1"/>
              <a:t>PPDU</a:t>
            </a:r>
            <a:r>
              <a:rPr lang="en-US" sz="1800" dirty="0"/>
              <a:t> of the initiator. In this mode, the initiator is only broadcasting its TX </a:t>
            </a:r>
            <a:r>
              <a:rPr lang="en-US" sz="1800" dirty="0" err="1"/>
              <a:t>PPDU</a:t>
            </a:r>
            <a:r>
              <a:rPr lang="en-US" sz="1800" dirty="0"/>
              <a:t> once and is then listening to the multiple nodes during successive time slots.</a:t>
            </a:r>
          </a:p>
          <a:p>
            <a:pPr marL="342900" lvl="1" indent="-342900">
              <a:spcBef>
                <a:spcPts val="800"/>
              </a:spcBef>
              <a:buFont typeface="Arial" panose="020B0604020202020204" pitchFamily="34" charset="0"/>
              <a:buChar char="•"/>
              <a:defRPr/>
            </a:pPr>
            <a:endParaRPr lang="en-US" sz="1800" dirty="0"/>
          </a:p>
          <a:p>
            <a:pPr marL="342900" lvl="1" indent="-342900">
              <a:spcBef>
                <a:spcPts val="800"/>
              </a:spcBef>
              <a:buFont typeface="Arial" panose="020B0604020202020204" pitchFamily="34" charset="0"/>
              <a:buChar char="•"/>
              <a:defRPr/>
            </a:pPr>
            <a:endParaRPr lang="en-US" sz="1800" dirty="0"/>
          </a:p>
          <a:p>
            <a:pPr marL="342900" lvl="1" indent="-342900">
              <a:spcBef>
                <a:spcPts val="800"/>
              </a:spcBef>
              <a:buFont typeface="Arial" panose="020B0604020202020204" pitchFamily="34" charset="0"/>
              <a:buChar char="•"/>
              <a:defRPr/>
            </a:pPr>
            <a:endParaRPr lang="en-US" sz="1800" dirty="0"/>
          </a:p>
        </p:txBody>
      </p:sp>
    </p:spTree>
    <p:extLst>
      <p:ext uri="{BB962C8B-B14F-4D97-AF65-F5344CB8AC3E}">
        <p14:creationId xmlns:p14="http://schemas.microsoft.com/office/powerpoint/2010/main" val="1459788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err="1"/>
              <a:t>LRP</a:t>
            </a:r>
            <a:r>
              <a:rPr lang="en-US" altLang="en-US" dirty="0"/>
              <a:t> Scan Mode : </a:t>
            </a:r>
            <a:r>
              <a:rPr lang="en-US" altLang="en-US" dirty="0" smtClean="0"/>
              <a:t>Simultaneous</a:t>
            </a:r>
            <a:endParaRPr lang="en-US" altLang="en-US" dirty="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t 2"/>
          <p:cNvGraphicFramePr>
            <a:graphicFrameLocks noChangeAspect="1"/>
          </p:cNvGraphicFramePr>
          <p:nvPr>
            <p:extLst>
              <p:ext uri="{D42A27DB-BD31-4B8C-83A1-F6EECF244321}">
                <p14:modId xmlns:p14="http://schemas.microsoft.com/office/powerpoint/2010/main" val="391149760"/>
              </p:ext>
            </p:extLst>
          </p:nvPr>
        </p:nvGraphicFramePr>
        <p:xfrm>
          <a:off x="2205589" y="2351241"/>
          <a:ext cx="6725273" cy="4102095"/>
        </p:xfrm>
        <a:graphic>
          <a:graphicData uri="http://schemas.openxmlformats.org/presentationml/2006/ole">
            <mc:AlternateContent xmlns:mc="http://schemas.openxmlformats.org/markup-compatibility/2006">
              <mc:Choice xmlns:v="urn:schemas-microsoft-com:vml" Requires="v">
                <p:oleObj spid="_x0000_s2055" r:id="rId4" imgW="8951879" imgH="5463756" progId="Visio.Drawing.11">
                  <p:embed/>
                </p:oleObj>
              </mc:Choice>
              <mc:Fallback>
                <p:oleObj r:id="rId4" imgW="8951879" imgH="5463756"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5589" y="2351241"/>
                        <a:ext cx="6725273" cy="41020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Espace réservé du contenu 2"/>
          <p:cNvSpPr>
            <a:spLocks noGrp="1"/>
          </p:cNvSpPr>
          <p:nvPr>
            <p:ph idx="1"/>
          </p:nvPr>
        </p:nvSpPr>
        <p:spPr>
          <a:xfrm>
            <a:off x="457200" y="1484784"/>
            <a:ext cx="8435280" cy="1440160"/>
          </a:xfrm>
          <a:extLst/>
        </p:spPr>
        <p:txBody>
          <a:bodyPr>
            <a:noAutofit/>
          </a:bodyPr>
          <a:lstStyle/>
          <a:p>
            <a:pPr marL="342900" lvl="1" indent="-342900">
              <a:spcBef>
                <a:spcPts val="800"/>
              </a:spcBef>
              <a:buFont typeface="Arial" panose="020B0604020202020204" pitchFamily="34" charset="0"/>
              <a:buChar char="•"/>
              <a:defRPr/>
            </a:pPr>
            <a:r>
              <a:rPr lang="en-US" sz="1600" dirty="0" smtClean="0"/>
              <a:t>The </a:t>
            </a:r>
            <a:r>
              <a:rPr lang="en-US" sz="1600" dirty="0"/>
              <a:t>responders are sending back frames </a:t>
            </a:r>
            <a:r>
              <a:rPr lang="en-US" sz="1600" dirty="0" smtClean="0"/>
              <a:t>“almost” </a:t>
            </a:r>
            <a:r>
              <a:rPr lang="en-US" sz="1600" dirty="0"/>
              <a:t>simultaneously. </a:t>
            </a:r>
            <a:r>
              <a:rPr lang="en-US" sz="1600" dirty="0" err="1"/>
              <a:t>LRP</a:t>
            </a:r>
            <a:r>
              <a:rPr lang="en-US" sz="1600" dirty="0"/>
              <a:t> UWB </a:t>
            </a:r>
            <a:r>
              <a:rPr lang="en-US" sz="1600" dirty="0" err="1"/>
              <a:t>PHY</a:t>
            </a:r>
            <a:r>
              <a:rPr lang="en-US" sz="1600" dirty="0"/>
              <a:t> with its low </a:t>
            </a:r>
            <a:r>
              <a:rPr lang="en-US" sz="1600" dirty="0" err="1"/>
              <a:t>PRF</a:t>
            </a:r>
            <a:r>
              <a:rPr lang="en-US" sz="1600" dirty="0"/>
              <a:t> allows interleaving multiple responses while minimizing the interference from simultaneous transmissions. Two mechanisms </a:t>
            </a:r>
            <a:r>
              <a:rPr lang="en-US" sz="1600" dirty="0" smtClean="0"/>
              <a:t>are used in </a:t>
            </a:r>
            <a:r>
              <a:rPr lang="en-US" sz="1600" dirty="0" err="1" smtClean="0"/>
              <a:t>simult</a:t>
            </a:r>
            <a:r>
              <a:rPr lang="en-US" sz="1600" dirty="0" smtClean="0"/>
              <a:t>. </a:t>
            </a:r>
            <a:r>
              <a:rPr lang="en-US" sz="1600" dirty="0"/>
              <a:t>scan mode: </a:t>
            </a:r>
            <a:r>
              <a:rPr lang="en-US" sz="1600" dirty="0" smtClean="0"/>
              <a:t/>
            </a:r>
            <a:br>
              <a:rPr lang="en-US" sz="1600" dirty="0" smtClean="0"/>
            </a:br>
            <a:r>
              <a:rPr lang="en-US" sz="1600" dirty="0" smtClean="0"/>
              <a:t>1</a:t>
            </a:r>
            <a:r>
              <a:rPr lang="en-US" sz="1600" dirty="0"/>
              <a:t>) inserting a time delay </a:t>
            </a:r>
            <a:r>
              <a:rPr lang="en-US" sz="1600" dirty="0" err="1"/>
              <a:t>t</a:t>
            </a:r>
            <a:r>
              <a:rPr lang="en-US" sz="1600" baseline="-25000" dirty="0" err="1"/>
              <a:t>∆n</a:t>
            </a:r>
            <a:r>
              <a:rPr lang="en-US" sz="1600" dirty="0"/>
              <a:t> on the </a:t>
            </a:r>
            <a:r>
              <a:rPr lang="en-US" sz="1600" dirty="0" smtClean="0"/>
              <a:t/>
            </a:r>
            <a:br>
              <a:rPr lang="en-US" sz="1600" dirty="0" smtClean="0"/>
            </a:br>
            <a:r>
              <a:rPr lang="en-US" sz="1600" dirty="0" smtClean="0"/>
              <a:t>    transmitted </a:t>
            </a:r>
            <a:r>
              <a:rPr lang="en-US" sz="1600" dirty="0"/>
              <a:t>frame of the n</a:t>
            </a:r>
            <a:r>
              <a:rPr lang="en-US" sz="1600" baseline="30000" dirty="0"/>
              <a:t>th</a:t>
            </a:r>
            <a:r>
              <a:rPr lang="en-US" sz="1600" dirty="0"/>
              <a:t> </a:t>
            </a:r>
            <a:r>
              <a:rPr lang="en-US" sz="1600" dirty="0" smtClean="0"/>
              <a:t>responder;</a:t>
            </a:r>
            <a:br>
              <a:rPr lang="en-US" sz="1600" dirty="0" smtClean="0"/>
            </a:br>
            <a:r>
              <a:rPr lang="en-US" sz="1600" dirty="0" smtClean="0"/>
              <a:t>2</a:t>
            </a:r>
            <a:r>
              <a:rPr lang="en-US" sz="1600" dirty="0"/>
              <a:t>) using a different </a:t>
            </a:r>
            <a:r>
              <a:rPr lang="en-US" sz="1600" dirty="0" err="1"/>
              <a:t>PRF</a:t>
            </a:r>
            <a:r>
              <a:rPr lang="en-US" sz="1600" dirty="0"/>
              <a:t> per responder.</a:t>
            </a:r>
          </a:p>
          <a:p>
            <a:pPr marL="342900" lvl="1" indent="-342900">
              <a:spcBef>
                <a:spcPts val="800"/>
              </a:spcBef>
              <a:buFont typeface="Arial" panose="020B0604020202020204" pitchFamily="34" charset="0"/>
              <a:buChar char="•"/>
              <a:defRPr/>
            </a:pPr>
            <a:endParaRPr lang="en-US" sz="1600" dirty="0"/>
          </a:p>
        </p:txBody>
      </p:sp>
    </p:spTree>
    <p:extLst>
      <p:ext uri="{BB962C8B-B14F-4D97-AF65-F5344CB8AC3E}">
        <p14:creationId xmlns:p14="http://schemas.microsoft.com/office/powerpoint/2010/main" val="4154467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LRP Scan Mode - Addressing</a:t>
            </a:r>
          </a:p>
        </p:txBody>
      </p:sp>
      <p:sp>
        <p:nvSpPr>
          <p:cNvPr id="5" name="Espace réservé du contenu 2"/>
          <p:cNvSpPr>
            <a:spLocks noGrp="1"/>
          </p:cNvSpPr>
          <p:nvPr>
            <p:ph idx="1"/>
          </p:nvPr>
        </p:nvSpPr>
        <p:spPr>
          <a:xfrm>
            <a:off x="457200" y="1484784"/>
            <a:ext cx="8435280" cy="4834632"/>
          </a:xfrm>
          <a:extLst/>
        </p:spPr>
        <p:txBody>
          <a:bodyPr>
            <a:noAutofit/>
          </a:bodyPr>
          <a:lstStyle/>
          <a:p>
            <a:pPr marL="342900" lvl="1" indent="-342900">
              <a:spcBef>
                <a:spcPts val="800"/>
              </a:spcBef>
              <a:buFont typeface="Arial" panose="020B0604020202020204" pitchFamily="34" charset="0"/>
              <a:buChar char="•"/>
              <a:defRPr/>
            </a:pPr>
            <a:r>
              <a:rPr lang="en-US" altLang="en-US" sz="1800" dirty="0"/>
              <a:t>Optional node addressing ID is performed in data payload</a:t>
            </a:r>
          </a:p>
          <a:p>
            <a:pPr marL="342900" lvl="1" indent="-342900">
              <a:spcBef>
                <a:spcPts val="800"/>
              </a:spcBef>
              <a:buFont typeface="Arial" panose="020B0604020202020204" pitchFamily="34" charset="0"/>
              <a:buChar char="•"/>
              <a:defRPr/>
            </a:pPr>
            <a:r>
              <a:rPr lang="en-US" altLang="en-US" sz="1800" dirty="0"/>
              <a:t>Auto addressing will be performed according to time slot </a:t>
            </a:r>
            <a:r>
              <a:rPr lang="en-US" altLang="en-US" sz="1800" dirty="0" err="1"/>
              <a:t>t</a:t>
            </a:r>
            <a:r>
              <a:rPr lang="en-US" altLang="en-US" sz="1800" baseline="-25000" dirty="0" err="1"/>
              <a:t>Ri</a:t>
            </a:r>
            <a:endParaRPr lang="en-US" altLang="en-US" sz="1800" baseline="-25000" dirty="0"/>
          </a:p>
          <a:p>
            <a:pPr marL="342900" lvl="1" indent="-342900">
              <a:spcBef>
                <a:spcPts val="800"/>
              </a:spcBef>
              <a:buFont typeface="Arial" panose="020B0604020202020204" pitchFamily="34" charset="0"/>
              <a:buChar char="•"/>
              <a:defRPr/>
            </a:pPr>
            <a:r>
              <a:rPr lang="en-US" sz="1800" dirty="0"/>
              <a:t>Initiator will broadcast one TX message with ID address (LSB set to 0)</a:t>
            </a:r>
            <a:br>
              <a:rPr lang="en-US" sz="1800" dirty="0"/>
            </a:br>
            <a:r>
              <a:rPr lang="en-US" sz="1800" dirty="0"/>
              <a:t>	</a:t>
            </a:r>
            <a:r>
              <a:rPr lang="en-US" sz="1400" dirty="0"/>
              <a:t>example: 32bit ID = ‘0001 0010 0011 0100 0101 0110 0111 </a:t>
            </a:r>
            <a:r>
              <a:rPr lang="en-US" sz="1400" b="1" dirty="0"/>
              <a:t>0000</a:t>
            </a:r>
            <a:r>
              <a:rPr lang="en-US" sz="1400" dirty="0"/>
              <a:t>’</a:t>
            </a:r>
          </a:p>
          <a:p>
            <a:pPr marL="342900" lvl="1" indent="-342900">
              <a:spcBef>
                <a:spcPts val="800"/>
              </a:spcBef>
              <a:buFont typeface="Arial" panose="020B0604020202020204" pitchFamily="34" charset="0"/>
              <a:buChar char="•"/>
              <a:defRPr/>
            </a:pPr>
            <a:r>
              <a:rPr lang="en-US" sz="1800" dirty="0"/>
              <a:t>Responder 1…n </a:t>
            </a:r>
            <a:r>
              <a:rPr lang="en-US" sz="1800" u="sng" dirty="0"/>
              <a:t>receive</a:t>
            </a:r>
            <a:r>
              <a:rPr lang="en-US" sz="1800" dirty="0"/>
              <a:t> message and mask LSB bits of ID address</a:t>
            </a:r>
            <a:br>
              <a:rPr lang="en-US" sz="1800" dirty="0"/>
            </a:br>
            <a:r>
              <a:rPr lang="en-US" sz="1800" dirty="0"/>
              <a:t>	</a:t>
            </a:r>
            <a:r>
              <a:rPr lang="en-US" sz="1400" dirty="0"/>
              <a:t>example: 32bit ID = ‘0001 0010 0011 0100 0101 0110 0111 </a:t>
            </a:r>
            <a:r>
              <a:rPr lang="en-US" sz="1400" b="1" dirty="0" err="1"/>
              <a:t>xxxx</a:t>
            </a:r>
            <a:r>
              <a:rPr lang="en-US" sz="1400" dirty="0"/>
              <a:t>’</a:t>
            </a:r>
          </a:p>
          <a:p>
            <a:pPr marL="342900" lvl="1" indent="-342900">
              <a:spcBef>
                <a:spcPts val="800"/>
              </a:spcBef>
              <a:buFont typeface="Arial" panose="020B0604020202020204" pitchFamily="34" charset="0"/>
              <a:buChar char="•"/>
              <a:defRPr/>
            </a:pPr>
            <a:r>
              <a:rPr lang="en-US" sz="1800" dirty="0"/>
              <a:t>Responder </a:t>
            </a:r>
            <a:r>
              <a:rPr lang="en-US" sz="1800" dirty="0" err="1"/>
              <a:t>i</a:t>
            </a:r>
            <a:r>
              <a:rPr lang="en-US" sz="1800" dirty="0"/>
              <a:t> </a:t>
            </a:r>
            <a:r>
              <a:rPr lang="en-US" sz="1800" u="sng" dirty="0" smtClean="0"/>
              <a:t>send back</a:t>
            </a:r>
            <a:r>
              <a:rPr lang="en-US" sz="1800" dirty="0" smtClean="0"/>
              <a:t> </a:t>
            </a:r>
            <a:r>
              <a:rPr lang="en-US" sz="1800" dirty="0" err="1"/>
              <a:t>TXi</a:t>
            </a:r>
            <a:r>
              <a:rPr lang="en-US" sz="1800" dirty="0"/>
              <a:t> message with own ID address (LSB bits)</a:t>
            </a:r>
            <a:br>
              <a:rPr lang="en-US" sz="1800" dirty="0"/>
            </a:br>
            <a:r>
              <a:rPr lang="en-US" sz="1800" dirty="0"/>
              <a:t>	</a:t>
            </a:r>
            <a:r>
              <a:rPr lang="en-US" sz="1400" dirty="0"/>
              <a:t>example: 32bit ID = ‘0001 0010 0011 0100 0101 0110 0111 </a:t>
            </a:r>
            <a:r>
              <a:rPr lang="en-US" sz="1400" b="1" dirty="0"/>
              <a:t>0001</a:t>
            </a:r>
            <a:r>
              <a:rPr lang="en-US" sz="1400" dirty="0"/>
              <a:t>’ for </a:t>
            </a:r>
            <a:r>
              <a:rPr lang="en-US" sz="1400" dirty="0" err="1"/>
              <a:t>i</a:t>
            </a:r>
            <a:r>
              <a:rPr lang="en-US" sz="1400" dirty="0"/>
              <a:t>=1</a:t>
            </a:r>
          </a:p>
          <a:p>
            <a:pPr marL="342900" lvl="1" indent="-342900">
              <a:spcBef>
                <a:spcPts val="800"/>
              </a:spcBef>
              <a:buFont typeface="Arial" panose="020B0604020202020204" pitchFamily="34" charset="0"/>
              <a:buChar char="•"/>
              <a:defRPr/>
            </a:pPr>
            <a:r>
              <a:rPr lang="en-US" sz="1800" dirty="0"/>
              <a:t>LSB bits determine the time slot for response</a:t>
            </a:r>
            <a:br>
              <a:rPr lang="en-US" sz="1800" dirty="0"/>
            </a:br>
            <a:r>
              <a:rPr lang="en-US" sz="1800" dirty="0"/>
              <a:t>	</a:t>
            </a:r>
            <a:r>
              <a:rPr lang="en-US" sz="1400" dirty="0"/>
              <a:t>example:‘0001’  = TX1, ‘0010’  = TX2, ‘0011’  = TX3, …</a:t>
            </a:r>
          </a:p>
          <a:p>
            <a:pPr marL="0" lvl="1" indent="0">
              <a:spcBef>
                <a:spcPts val="800"/>
              </a:spcBef>
              <a:defRPr/>
            </a:pPr>
            <a:endParaRPr lang="en-US" sz="1400" dirty="0"/>
          </a:p>
          <a:p>
            <a:pPr marL="342900" lvl="1" indent="-342900">
              <a:spcBef>
                <a:spcPts val="800"/>
              </a:spcBef>
              <a:buFont typeface="Arial" panose="020B0604020202020204" pitchFamily="34" charset="0"/>
              <a:buChar char="•"/>
              <a:defRPr/>
            </a:pPr>
            <a:endParaRPr lang="en-US" sz="1800" dirty="0"/>
          </a:p>
          <a:p>
            <a:pPr marL="342900" lvl="1" indent="-342900">
              <a:spcBef>
                <a:spcPts val="800"/>
              </a:spcBef>
              <a:buFont typeface="Arial" panose="020B0604020202020204" pitchFamily="34" charset="0"/>
              <a:buChar char="•"/>
              <a:defRPr/>
            </a:pPr>
            <a:endParaRPr lang="en-US" sz="1800" dirty="0"/>
          </a:p>
        </p:txBody>
      </p:sp>
    </p:spTree>
    <p:extLst>
      <p:ext uri="{BB962C8B-B14F-4D97-AF65-F5344CB8AC3E}">
        <p14:creationId xmlns:p14="http://schemas.microsoft.com/office/powerpoint/2010/main" val="4262371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Introduction</a:t>
            </a:r>
            <a:endParaRPr lang="en-US" dirty="0"/>
          </a:p>
        </p:txBody>
      </p:sp>
      <p:sp>
        <p:nvSpPr>
          <p:cNvPr id="3" name="Espace réservé du contenu 2"/>
          <p:cNvSpPr>
            <a:spLocks noGrp="1"/>
          </p:cNvSpPr>
          <p:nvPr>
            <p:ph idx="1"/>
          </p:nvPr>
        </p:nvSpPr>
        <p:spPr/>
        <p:txBody>
          <a:bodyPr/>
          <a:lstStyle/>
          <a:p>
            <a:pPr marL="457200" indent="-457200">
              <a:buFont typeface="Arial" panose="020B0604020202020204" pitchFamily="34" charset="0"/>
              <a:buChar char="•"/>
            </a:pPr>
            <a:r>
              <a:rPr lang="en-US" sz="2400" dirty="0" smtClean="0"/>
              <a:t>Proposition of 3 new mechanisms for LRP UWB PHY to enhance the sharing of the air channel and increase the efficiency and the security level of distance </a:t>
            </a:r>
            <a:r>
              <a:rPr lang="en-US" sz="2400" smtClean="0"/>
              <a:t>bounding protocols:</a:t>
            </a:r>
            <a:endParaRPr lang="en-US" sz="2400" dirty="0" smtClean="0"/>
          </a:p>
          <a:p>
            <a:pPr marL="457200" indent="-457200">
              <a:buFont typeface="Arial" panose="020B0604020202020204" pitchFamily="34" charset="0"/>
              <a:buChar char="•"/>
            </a:pPr>
            <a:endParaRPr lang="en-US" sz="2400" dirty="0" smtClean="0"/>
          </a:p>
          <a:p>
            <a:pPr marL="857250" lvl="1" indent="-457200">
              <a:buFont typeface="Arial" panose="020B0604020202020204" pitchFamily="34" charset="0"/>
              <a:buChar char="•"/>
            </a:pPr>
            <a:r>
              <a:rPr lang="en-US" sz="2000" b="1" dirty="0" smtClean="0"/>
              <a:t>Multi-user</a:t>
            </a:r>
            <a:r>
              <a:rPr lang="en-US" sz="2000" dirty="0" smtClean="0"/>
              <a:t> through variable PRFs</a:t>
            </a:r>
          </a:p>
          <a:p>
            <a:pPr marL="857250" lvl="1" indent="-457200">
              <a:buFont typeface="Arial" panose="020B0604020202020204" pitchFamily="34" charset="0"/>
              <a:buChar char="•"/>
            </a:pPr>
            <a:endParaRPr lang="en-US" sz="2000" dirty="0" smtClean="0"/>
          </a:p>
          <a:p>
            <a:pPr marL="857250" lvl="1" indent="-457200">
              <a:buFont typeface="Arial" panose="020B0604020202020204" pitchFamily="34" charset="0"/>
              <a:buChar char="•"/>
            </a:pPr>
            <a:r>
              <a:rPr lang="en-US" sz="2000" dirty="0" smtClean="0"/>
              <a:t> Enhancement of the </a:t>
            </a:r>
            <a:r>
              <a:rPr lang="en-US" sz="2000" b="1" dirty="0" smtClean="0"/>
              <a:t>payload capacity and data rates</a:t>
            </a:r>
          </a:p>
          <a:p>
            <a:pPr marL="857250" lvl="1" indent="-457200">
              <a:buFont typeface="Arial" panose="020B0604020202020204" pitchFamily="34" charset="0"/>
              <a:buChar char="•"/>
            </a:pPr>
            <a:endParaRPr lang="en-US" sz="2000" dirty="0"/>
          </a:p>
          <a:p>
            <a:pPr marL="857250" lvl="1" indent="-457200">
              <a:buFont typeface="Arial" panose="020B0604020202020204" pitchFamily="34" charset="0"/>
              <a:buChar char="•"/>
            </a:pPr>
            <a:r>
              <a:rPr lang="en-US" sz="2000" b="1" dirty="0" smtClean="0"/>
              <a:t>Scan mode </a:t>
            </a:r>
            <a:r>
              <a:rPr lang="en-US" sz="2000" dirty="0" smtClean="0"/>
              <a:t>to optimize two-way time-of-flight with multiple nodes</a:t>
            </a:r>
            <a:endParaRPr lang="en-US" sz="2000" dirty="0"/>
          </a:p>
        </p:txBody>
      </p:sp>
    </p:spTree>
    <p:extLst>
      <p:ext uri="{BB962C8B-B14F-4D97-AF65-F5344CB8AC3E}">
        <p14:creationId xmlns:p14="http://schemas.microsoft.com/office/powerpoint/2010/main" val="3443290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err="1" smtClean="0"/>
              <a:t>LRP</a:t>
            </a:r>
            <a:r>
              <a:rPr lang="en-US" altLang="en-US" dirty="0" smtClean="0"/>
              <a:t> Multi-User: Introduction</a:t>
            </a:r>
            <a:endParaRPr lang="en-US" altLang="en-US" dirty="0"/>
          </a:p>
        </p:txBody>
      </p:sp>
      <p:sp>
        <p:nvSpPr>
          <p:cNvPr id="5" name="Espace réservé du contenu 2"/>
          <p:cNvSpPr>
            <a:spLocks noGrp="1"/>
          </p:cNvSpPr>
          <p:nvPr>
            <p:ph idx="1"/>
          </p:nvPr>
        </p:nvSpPr>
        <p:spPr>
          <a:xfrm>
            <a:off x="457200" y="1618704"/>
            <a:ext cx="8435280" cy="4834632"/>
          </a:xfrm>
          <a:extLst/>
        </p:spPr>
        <p:txBody>
          <a:bodyPr>
            <a:noAutofit/>
          </a:bodyPr>
          <a:lstStyle/>
          <a:p>
            <a:pPr>
              <a:buFont typeface="Arial" panose="020B0604020202020204" pitchFamily="34" charset="0"/>
              <a:buChar char="•"/>
            </a:pPr>
            <a:r>
              <a:rPr lang="en-US" sz="1800" dirty="0" smtClean="0"/>
              <a:t>LRP already provides three* frequency channels to allows multiple devices to share the spectrum at the same time (i.e. Band 0, 1, 2 and 3)</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This document proposes </a:t>
            </a:r>
            <a:r>
              <a:rPr lang="en-US" sz="1800" dirty="0"/>
              <a:t>a </a:t>
            </a:r>
            <a:r>
              <a:rPr lang="en-US" sz="1800" dirty="0" smtClean="0"/>
              <a:t>simple </a:t>
            </a:r>
            <a:r>
              <a:rPr lang="en-US" sz="1800" dirty="0"/>
              <a:t>mechanism to </a:t>
            </a:r>
            <a:r>
              <a:rPr lang="en-US" sz="1800" dirty="0" smtClean="0"/>
              <a:t>further enhance </a:t>
            </a:r>
            <a:r>
              <a:rPr lang="en-US" sz="1800" dirty="0"/>
              <a:t>the sharing of the UWB LRP </a:t>
            </a:r>
            <a:r>
              <a:rPr lang="en-US" sz="1800" dirty="0" smtClean="0"/>
              <a:t>bands</a:t>
            </a:r>
            <a:endParaRPr lang="en-US" sz="1400" dirty="0" smtClean="0"/>
          </a:p>
          <a:p>
            <a:pPr lvl="1">
              <a:buFont typeface="Arial" panose="020B0604020202020204" pitchFamily="34" charset="0"/>
              <a:buChar char="•"/>
            </a:pPr>
            <a:r>
              <a:rPr lang="en-US" sz="1400" dirty="0" smtClean="0"/>
              <a:t>allows multiple devices/users to share the same frequency band</a:t>
            </a:r>
          </a:p>
          <a:p>
            <a:pPr lvl="1">
              <a:buFont typeface="Arial" panose="020B0604020202020204" pitchFamily="34" charset="0"/>
              <a:buChar char="•"/>
            </a:pPr>
            <a:r>
              <a:rPr lang="en-US" sz="1400" dirty="0" smtClean="0"/>
              <a:t>provides robustness to the “near-far” problem</a:t>
            </a:r>
          </a:p>
          <a:p>
            <a:pPr lvl="1">
              <a:buFont typeface="Arial" panose="020B0604020202020204" pitchFamily="34" charset="0"/>
              <a:buChar char="•"/>
            </a:pPr>
            <a:r>
              <a:rPr lang="en-US" sz="1400" dirty="0" smtClean="0"/>
              <a:t>ensures backward compatibility with the current PHY implementation</a:t>
            </a:r>
          </a:p>
          <a:p>
            <a:pPr lvl="1">
              <a:buFont typeface="Arial" panose="020B0604020202020204" pitchFamily="34" charset="0"/>
              <a:buChar char="•"/>
            </a:pPr>
            <a:r>
              <a:rPr lang="en-US" sz="1400" dirty="0" smtClean="0"/>
              <a:t>avoids complexity increase (</a:t>
            </a:r>
            <a:r>
              <a:rPr lang="en-US" sz="1400" dirty="0" err="1" smtClean="0"/>
              <a:t>eg</a:t>
            </a:r>
            <a:r>
              <a:rPr lang="en-US" sz="1400" dirty="0" smtClean="0"/>
              <a:t>. RAM, analog clock schemes) </a:t>
            </a:r>
            <a:r>
              <a:rPr lang="en-US" sz="1400" dirty="0" err="1" smtClean="0"/>
              <a:t>wrt</a:t>
            </a:r>
            <a:r>
              <a:rPr lang="en-US" sz="1400" dirty="0" smtClean="0"/>
              <a:t>. the existing implementations</a:t>
            </a:r>
          </a:p>
          <a:p>
            <a:pPr lvl="1">
              <a:buFont typeface="Arial" panose="020B0604020202020204" pitchFamily="34" charset="0"/>
              <a:buChar char="•"/>
            </a:pPr>
            <a:r>
              <a:rPr lang="en-US" sz="1400" dirty="0" smtClean="0">
                <a:solidFill>
                  <a:schemeClr val="tx1"/>
                </a:solidFill>
              </a:rPr>
              <a:t>enables group security (a device is using a PRF related to its group key)</a:t>
            </a:r>
          </a:p>
          <a:p>
            <a:pPr lvl="1">
              <a:buFont typeface="Arial" panose="020B0604020202020204" pitchFamily="34" charset="0"/>
              <a:buChar char="•"/>
            </a:pPr>
            <a:endParaRPr lang="en-US" sz="1400" dirty="0">
              <a:solidFill>
                <a:schemeClr val="tx1"/>
              </a:solidFill>
            </a:endParaRPr>
          </a:p>
          <a:p>
            <a:pPr>
              <a:buFont typeface="Wingdings"/>
              <a:buChar char="à"/>
            </a:pPr>
            <a:r>
              <a:rPr lang="en-US" sz="1800" b="1" dirty="0" smtClean="0"/>
              <a:t>Proposal: add optional pulse repetition frequencies (PRF)</a:t>
            </a:r>
          </a:p>
          <a:p>
            <a:pPr marL="0" indent="0"/>
            <a:endParaRPr lang="en-US" sz="1400" b="1" dirty="0"/>
          </a:p>
          <a:p>
            <a:pPr marL="0" indent="0"/>
            <a:r>
              <a:rPr lang="en-US" sz="1400" dirty="0" smtClean="0"/>
              <a:t>* four channels </a:t>
            </a:r>
            <a:r>
              <a:rPr lang="en-US" sz="1400" dirty="0"/>
              <a:t>with “Japan” band, see </a:t>
            </a:r>
            <a:r>
              <a:rPr lang="en-US" sz="1400" dirty="0" smtClean="0"/>
              <a:t>15-18-0290-00-</a:t>
            </a:r>
            <a:r>
              <a:rPr lang="en-US" sz="1400" dirty="0" err="1" smtClean="0"/>
              <a:t>004z</a:t>
            </a:r>
            <a:endParaRPr lang="en-US" sz="1400" dirty="0" smtClean="0"/>
          </a:p>
          <a:p>
            <a:pPr lvl="1">
              <a:buFont typeface="Arial" panose="020B0604020202020204" pitchFamily="34" charset="0"/>
              <a:buChar char="•"/>
            </a:pPr>
            <a:endParaRPr lang="en-US" sz="1400" dirty="0"/>
          </a:p>
        </p:txBody>
      </p:sp>
    </p:spTree>
    <p:extLst>
      <p:ext uri="{BB962C8B-B14F-4D97-AF65-F5344CB8AC3E}">
        <p14:creationId xmlns:p14="http://schemas.microsoft.com/office/powerpoint/2010/main" val="363074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err="1"/>
              <a:t>LRP</a:t>
            </a:r>
            <a:r>
              <a:rPr lang="en-US" altLang="en-US" dirty="0"/>
              <a:t> </a:t>
            </a:r>
            <a:r>
              <a:rPr lang="en-US" altLang="en-US" dirty="0" smtClean="0"/>
              <a:t>Multi-User: Proposal</a:t>
            </a:r>
            <a:endParaRPr lang="en-US" dirty="0"/>
          </a:p>
        </p:txBody>
      </p:sp>
      <p:sp>
        <p:nvSpPr>
          <p:cNvPr id="3" name="Espace réservé du contenu 2"/>
          <p:cNvSpPr>
            <a:spLocks noGrp="1"/>
          </p:cNvSpPr>
          <p:nvPr>
            <p:ph idx="1"/>
          </p:nvPr>
        </p:nvSpPr>
        <p:spPr>
          <a:xfrm>
            <a:off x="195046" y="1371601"/>
            <a:ext cx="8753908" cy="3137520"/>
          </a:xfrm>
        </p:spPr>
        <p:txBody>
          <a:bodyPr/>
          <a:lstStyle/>
          <a:p>
            <a:pPr marL="457200" indent="-457200">
              <a:buFont typeface="Arial" panose="020B0604020202020204" pitchFamily="34" charset="0"/>
              <a:buChar char="•"/>
            </a:pPr>
            <a:r>
              <a:rPr lang="en-US" sz="1600" dirty="0" smtClean="0"/>
              <a:t>The proposed PRFs are selected to ensure a minimum cross-correlation between devices using the same PHY channel</a:t>
            </a:r>
            <a:endParaRPr lang="en-US" sz="1600" dirty="0"/>
          </a:p>
          <a:p>
            <a:pPr marL="457200" indent="-457200">
              <a:buFont typeface="Arial" panose="020B0604020202020204" pitchFamily="34" charset="0"/>
              <a:buChar char="•"/>
            </a:pPr>
            <a:r>
              <a:rPr lang="en-US" sz="1600" dirty="0" smtClean="0"/>
              <a:t>The </a:t>
            </a:r>
            <a:r>
              <a:rPr lang="en-US" sz="1600" dirty="0"/>
              <a:t>nominal PRF is 1 MHz for </a:t>
            </a:r>
            <a:r>
              <a:rPr lang="en-US" sz="1600" dirty="0" smtClean="0"/>
              <a:t>“base” and “extended” modes and 2 MHz for “dual-frequency” mode</a:t>
            </a:r>
            <a:endParaRPr lang="en-US" sz="1600" dirty="0"/>
          </a:p>
          <a:p>
            <a:pPr marL="457200" indent="-457200">
              <a:buFont typeface="Arial" panose="020B0604020202020204" pitchFamily="34" charset="0"/>
              <a:buChar char="•"/>
            </a:pPr>
            <a:r>
              <a:rPr lang="en-US" sz="1600" dirty="0" smtClean="0"/>
              <a:t>The optional PRFs are exclusively larger than 1 MHz, </a:t>
            </a:r>
            <a:r>
              <a:rPr lang="en-US" sz="1600" dirty="0" err="1" smtClean="0"/>
              <a:t>i.e</a:t>
            </a:r>
            <a:r>
              <a:rPr lang="en-US" sz="1600" dirty="0" smtClean="0"/>
              <a:t> the pulse repetition period (PRP) is only modified towards smaller periods than 1µs (or smaller than 2µs for the “dual-frequency mode”)</a:t>
            </a:r>
          </a:p>
          <a:p>
            <a:pPr marL="457200" indent="-457200">
              <a:buFont typeface="Arial" panose="020B0604020202020204" pitchFamily="34" charset="0"/>
              <a:buChar char="•"/>
            </a:pPr>
            <a:r>
              <a:rPr lang="en-US" sz="1600" dirty="0" smtClean="0"/>
              <a:t>The nominal pulse period of 1µs is split at least in 128 samples </a:t>
            </a:r>
            <a:r>
              <a:rPr lang="en-US" sz="1600" dirty="0"/>
              <a:t>of </a:t>
            </a:r>
            <a:r>
              <a:rPr lang="en-US" sz="1600" dirty="0" smtClean="0"/>
              <a:t>7.8125 ns, the optional pulse repetition periods (</a:t>
            </a:r>
            <a:r>
              <a:rPr lang="en-US" sz="1600" dirty="0" err="1" smtClean="0"/>
              <a:t>PRP</a:t>
            </a:r>
            <a:r>
              <a:rPr lang="en-US" sz="1600" dirty="0" smtClean="0"/>
              <a:t>) are adjusted on a multiple </a:t>
            </a:r>
            <a:r>
              <a:rPr lang="en-US" sz="1600" dirty="0" err="1" smtClean="0"/>
              <a:t>k</a:t>
            </a:r>
            <a:r>
              <a:rPr lang="en-US" sz="1600" baseline="-25000" dirty="0" err="1" smtClean="0"/>
              <a:t>PRF</a:t>
            </a:r>
            <a:r>
              <a:rPr lang="en-US" sz="1600" dirty="0" smtClean="0"/>
              <a:t> of this sub-sampling rate. </a:t>
            </a:r>
            <a:endParaRPr lang="en-US" sz="1600" dirty="0"/>
          </a:p>
        </p:txBody>
      </p:sp>
      <p:cxnSp>
        <p:nvCxnSpPr>
          <p:cNvPr id="6" name="Connecteur droit avec flèche 5"/>
          <p:cNvCxnSpPr/>
          <p:nvPr/>
        </p:nvCxnSpPr>
        <p:spPr bwMode="auto">
          <a:xfrm>
            <a:off x="827584" y="4869160"/>
            <a:ext cx="7488832" cy="0"/>
          </a:xfrm>
          <a:prstGeom prst="straightConnector1">
            <a:avLst/>
          </a:prstGeom>
          <a:solidFill>
            <a:srgbClr val="00B8FF"/>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61" name="Groupe 60"/>
          <p:cNvGrpSpPr/>
          <p:nvPr/>
        </p:nvGrpSpPr>
        <p:grpSpPr>
          <a:xfrm>
            <a:off x="1124526" y="4088105"/>
            <a:ext cx="6382689" cy="1118307"/>
            <a:chOff x="1124526" y="4088105"/>
            <a:chExt cx="6382689" cy="1118307"/>
          </a:xfrm>
        </p:grpSpPr>
        <p:grpSp>
          <p:nvGrpSpPr>
            <p:cNvPr id="21" name="Groupe 20"/>
            <p:cNvGrpSpPr/>
            <p:nvPr/>
          </p:nvGrpSpPr>
          <p:grpSpPr>
            <a:xfrm>
              <a:off x="1124526" y="4556747"/>
              <a:ext cx="207080" cy="599143"/>
              <a:chOff x="1151068" y="4234795"/>
              <a:chExt cx="942584" cy="1198286"/>
            </a:xfrm>
          </p:grpSpPr>
          <p:sp>
            <p:nvSpPr>
              <p:cNvPr id="9" name="Forme libre 8"/>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0" name="Forme libre 9"/>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1" name="Forme libre 10"/>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2" name="Forme libre 11"/>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7" name="Forme libre 16"/>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8" name="Forme libre 17"/>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19" name="Forme libre 18"/>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0" name="Forme libre 19"/>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grpSp>
          <p:nvGrpSpPr>
            <p:cNvPr id="22" name="Groupe 21"/>
            <p:cNvGrpSpPr/>
            <p:nvPr/>
          </p:nvGrpSpPr>
          <p:grpSpPr>
            <a:xfrm>
              <a:off x="4211960" y="4607269"/>
              <a:ext cx="207080" cy="599143"/>
              <a:chOff x="1151068" y="4234795"/>
              <a:chExt cx="942584" cy="1198286"/>
            </a:xfrm>
          </p:grpSpPr>
          <p:sp>
            <p:nvSpPr>
              <p:cNvPr id="23" name="Forme libre 22"/>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4" name="Forme libre 23"/>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5" name="Forme libre 24"/>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6" name="Forme libre 25"/>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7" name="Forme libre 26"/>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8" name="Forme libre 27"/>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29" name="Forme libre 28"/>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30" name="Forme libre 29"/>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grpSp>
          <p:nvGrpSpPr>
            <p:cNvPr id="40" name="Groupe 39"/>
            <p:cNvGrpSpPr/>
            <p:nvPr/>
          </p:nvGrpSpPr>
          <p:grpSpPr>
            <a:xfrm>
              <a:off x="7300135" y="4597783"/>
              <a:ext cx="207080" cy="599143"/>
              <a:chOff x="1151068" y="4234795"/>
              <a:chExt cx="942584" cy="1198286"/>
            </a:xfrm>
          </p:grpSpPr>
          <p:sp>
            <p:nvSpPr>
              <p:cNvPr id="41" name="Forme libre 40"/>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2" name="Forme libre 41"/>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3" name="Forme libre 42"/>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4" name="Forme libre 43"/>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5" name="Forme libre 44"/>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6" name="Forme libre 45"/>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7" name="Forme libre 46"/>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48" name="Forme libre 47"/>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cxnSp>
          <p:nvCxnSpPr>
            <p:cNvPr id="50" name="Connecteur droit 49"/>
            <p:cNvCxnSpPr/>
            <p:nvPr/>
          </p:nvCxnSpPr>
          <p:spPr bwMode="auto">
            <a:xfrm flipV="1">
              <a:off x="1124526" y="4221088"/>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1" name="Connecteur droit 50"/>
            <p:cNvCxnSpPr/>
            <p:nvPr/>
          </p:nvCxnSpPr>
          <p:spPr bwMode="auto">
            <a:xfrm flipV="1">
              <a:off x="4211960" y="4175542"/>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2" name="Connecteur droit 51"/>
            <p:cNvCxnSpPr/>
            <p:nvPr/>
          </p:nvCxnSpPr>
          <p:spPr bwMode="auto">
            <a:xfrm flipV="1">
              <a:off x="7308304" y="4149080"/>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4" name="Connecteur droit avec flèche 53"/>
            <p:cNvCxnSpPr/>
            <p:nvPr/>
          </p:nvCxnSpPr>
          <p:spPr bwMode="auto">
            <a:xfrm>
              <a:off x="1137524" y="4365104"/>
              <a:ext cx="3074436" cy="0"/>
            </a:xfrm>
            <a:prstGeom prst="straightConnector1">
              <a:avLst/>
            </a:prstGeom>
            <a:solidFill>
              <a:srgbClr val="00B8FF"/>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7" name="ZoneTexte 56"/>
            <p:cNvSpPr txBox="1"/>
            <p:nvPr/>
          </p:nvSpPr>
          <p:spPr>
            <a:xfrm>
              <a:off x="2466993" y="4088105"/>
              <a:ext cx="415498"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1</a:t>
              </a:r>
              <a:r>
                <a:rPr lang="el-GR" dirty="0" smtClean="0">
                  <a:latin typeface="Calibri"/>
                </a:rPr>
                <a:t>μ</a:t>
              </a:r>
              <a:r>
                <a:rPr lang="en-US" dirty="0" smtClean="0">
                  <a:latin typeface="Calibri"/>
                </a:rPr>
                <a:t>s</a:t>
              </a:r>
              <a:endParaRPr lang="en-US" dirty="0"/>
            </a:p>
          </p:txBody>
        </p:sp>
        <p:cxnSp>
          <p:nvCxnSpPr>
            <p:cNvPr id="59" name="Connecteur droit avec flèche 58"/>
            <p:cNvCxnSpPr/>
            <p:nvPr/>
          </p:nvCxnSpPr>
          <p:spPr bwMode="auto">
            <a:xfrm>
              <a:off x="4225699" y="4365104"/>
              <a:ext cx="3074436" cy="0"/>
            </a:xfrm>
            <a:prstGeom prst="straightConnector1">
              <a:avLst/>
            </a:prstGeom>
            <a:solidFill>
              <a:srgbClr val="00B8FF"/>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0" name="ZoneTexte 59"/>
            <p:cNvSpPr txBox="1"/>
            <p:nvPr/>
          </p:nvSpPr>
          <p:spPr>
            <a:xfrm>
              <a:off x="5555168" y="4088105"/>
              <a:ext cx="415498"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1</a:t>
              </a:r>
              <a:r>
                <a:rPr lang="el-GR" dirty="0" smtClean="0">
                  <a:latin typeface="Calibri"/>
                </a:rPr>
                <a:t>μ</a:t>
              </a:r>
              <a:r>
                <a:rPr lang="en-US" dirty="0" smtClean="0">
                  <a:latin typeface="Calibri"/>
                </a:rPr>
                <a:t>s</a:t>
              </a:r>
              <a:endParaRPr lang="en-US" dirty="0"/>
            </a:p>
          </p:txBody>
        </p:sp>
      </p:grpSp>
      <p:cxnSp>
        <p:nvCxnSpPr>
          <p:cNvPr id="62" name="Connecteur droit avec flèche 61"/>
          <p:cNvCxnSpPr/>
          <p:nvPr/>
        </p:nvCxnSpPr>
        <p:spPr bwMode="auto">
          <a:xfrm>
            <a:off x="827584" y="5972068"/>
            <a:ext cx="7488832" cy="0"/>
          </a:xfrm>
          <a:prstGeom prst="straightConnector1">
            <a:avLst/>
          </a:prstGeom>
          <a:solidFill>
            <a:srgbClr val="00B8FF"/>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63" name="Groupe 62"/>
          <p:cNvGrpSpPr/>
          <p:nvPr/>
        </p:nvGrpSpPr>
        <p:grpSpPr>
          <a:xfrm>
            <a:off x="1124527" y="5191013"/>
            <a:ext cx="5883791" cy="1118307"/>
            <a:chOff x="1124526" y="4088105"/>
            <a:chExt cx="6382689" cy="1118307"/>
          </a:xfrm>
        </p:grpSpPr>
        <p:grpSp>
          <p:nvGrpSpPr>
            <p:cNvPr id="64" name="Groupe 63"/>
            <p:cNvGrpSpPr/>
            <p:nvPr/>
          </p:nvGrpSpPr>
          <p:grpSpPr>
            <a:xfrm>
              <a:off x="1124526" y="4556747"/>
              <a:ext cx="207080" cy="599143"/>
              <a:chOff x="1151068" y="4234795"/>
              <a:chExt cx="942584" cy="1198286"/>
            </a:xfrm>
          </p:grpSpPr>
          <p:sp>
            <p:nvSpPr>
              <p:cNvPr id="90" name="Forme libre 89"/>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1" name="Forme libre 90"/>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2" name="Forme libre 91"/>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3" name="Forme libre 92"/>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4" name="Forme libre 93"/>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5" name="Forme libre 94"/>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6" name="Forme libre 95"/>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97" name="Forme libre 96"/>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grpSp>
          <p:nvGrpSpPr>
            <p:cNvPr id="65" name="Groupe 64"/>
            <p:cNvGrpSpPr/>
            <p:nvPr/>
          </p:nvGrpSpPr>
          <p:grpSpPr>
            <a:xfrm>
              <a:off x="4211960" y="4607269"/>
              <a:ext cx="207080" cy="599143"/>
              <a:chOff x="1151068" y="4234795"/>
              <a:chExt cx="942584" cy="1198286"/>
            </a:xfrm>
          </p:grpSpPr>
          <p:sp>
            <p:nvSpPr>
              <p:cNvPr id="82" name="Forme libre 81"/>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3" name="Forme libre 82"/>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4" name="Forme libre 83"/>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5" name="Forme libre 84"/>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6" name="Forme libre 85"/>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7" name="Forme libre 86"/>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8" name="Forme libre 87"/>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9" name="Forme libre 88"/>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grpSp>
          <p:nvGrpSpPr>
            <p:cNvPr id="66" name="Groupe 65"/>
            <p:cNvGrpSpPr/>
            <p:nvPr/>
          </p:nvGrpSpPr>
          <p:grpSpPr>
            <a:xfrm>
              <a:off x="7300135" y="4597783"/>
              <a:ext cx="207080" cy="599143"/>
              <a:chOff x="1151068" y="4234795"/>
              <a:chExt cx="942584" cy="1198286"/>
            </a:xfrm>
          </p:grpSpPr>
          <p:sp>
            <p:nvSpPr>
              <p:cNvPr id="74" name="Forme libre 73"/>
              <p:cNvSpPr/>
              <p:nvPr/>
            </p:nvSpPr>
            <p:spPr bwMode="auto">
              <a:xfrm>
                <a:off x="1151068" y="4614909"/>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75" name="Forme libre 74"/>
              <p:cNvSpPr/>
              <p:nvPr/>
            </p:nvSpPr>
            <p:spPr bwMode="auto">
              <a:xfrm>
                <a:off x="1269402"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76" name="Forme libre 75"/>
              <p:cNvSpPr/>
              <p:nvPr/>
            </p:nvSpPr>
            <p:spPr bwMode="auto">
              <a:xfrm>
                <a:off x="1393078"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77" name="Forme libre 76"/>
              <p:cNvSpPr/>
              <p:nvPr/>
            </p:nvSpPr>
            <p:spPr bwMode="auto">
              <a:xfrm>
                <a:off x="151141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78" name="Forme libre 77"/>
              <p:cNvSpPr/>
              <p:nvPr/>
            </p:nvSpPr>
            <p:spPr bwMode="auto">
              <a:xfrm>
                <a:off x="1625732" y="4234795"/>
                <a:ext cx="118334" cy="1198286"/>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79" name="Forme libre 78"/>
              <p:cNvSpPr/>
              <p:nvPr/>
            </p:nvSpPr>
            <p:spPr bwMode="auto">
              <a:xfrm>
                <a:off x="1744066" y="4357354"/>
                <a:ext cx="118334" cy="953168"/>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0" name="Forme libre 79"/>
              <p:cNvSpPr/>
              <p:nvPr/>
            </p:nvSpPr>
            <p:spPr bwMode="auto">
              <a:xfrm>
                <a:off x="1856984" y="4435505"/>
                <a:ext cx="118334" cy="796867"/>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sp>
            <p:nvSpPr>
              <p:cNvPr id="81" name="Forme libre 80"/>
              <p:cNvSpPr/>
              <p:nvPr/>
            </p:nvSpPr>
            <p:spPr bwMode="auto">
              <a:xfrm>
                <a:off x="1975318" y="4598801"/>
                <a:ext cx="118334" cy="470275"/>
              </a:xfrm>
              <a:custGeom>
                <a:avLst/>
                <a:gdLst>
                  <a:gd name="connsiteX0" fmla="*/ 0 w 118334"/>
                  <a:gd name="connsiteY0" fmla="*/ 638419 h 1198286"/>
                  <a:gd name="connsiteX1" fmla="*/ 32273 w 118334"/>
                  <a:gd name="connsiteY1" fmla="*/ 14476 h 1198286"/>
                  <a:gd name="connsiteX2" fmla="*/ 86061 w 118334"/>
                  <a:gd name="connsiteY2" fmla="*/ 1187059 h 1198286"/>
                  <a:gd name="connsiteX3" fmla="*/ 118334 w 118334"/>
                  <a:gd name="connsiteY3" fmla="*/ 638419 h 1198286"/>
                  <a:gd name="connsiteX4" fmla="*/ 118334 w 118334"/>
                  <a:gd name="connsiteY4" fmla="*/ 638419 h 1198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34" h="1198286">
                    <a:moveTo>
                      <a:pt x="0" y="638419"/>
                    </a:moveTo>
                    <a:cubicBezTo>
                      <a:pt x="8964" y="280727"/>
                      <a:pt x="17929" y="-76964"/>
                      <a:pt x="32273" y="14476"/>
                    </a:cubicBezTo>
                    <a:cubicBezTo>
                      <a:pt x="46617" y="105916"/>
                      <a:pt x="71718" y="1083069"/>
                      <a:pt x="86061" y="1187059"/>
                    </a:cubicBezTo>
                    <a:cubicBezTo>
                      <a:pt x="100404" y="1291049"/>
                      <a:pt x="118334" y="638419"/>
                      <a:pt x="118334" y="638419"/>
                    </a:cubicBezTo>
                    <a:lnTo>
                      <a:pt x="118334" y="638419"/>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1270">
                    <a:solidFill>
                      <a:schemeClr val="tx1"/>
                    </a:solidFill>
                  </a:ln>
                  <a:solidFill>
                    <a:schemeClr val="bg1"/>
                  </a:solidFill>
                  <a:effectLst/>
                  <a:latin typeface="Times New Roman" charset="0"/>
                  <a:ea typeface="ＭＳ Ｐゴシック" charset="0"/>
                  <a:cs typeface="ＭＳ Ｐゴシック" charset="0"/>
                </a:endParaRPr>
              </a:p>
            </p:txBody>
          </p:sp>
        </p:grpSp>
        <p:cxnSp>
          <p:nvCxnSpPr>
            <p:cNvPr id="67" name="Connecteur droit 66"/>
            <p:cNvCxnSpPr/>
            <p:nvPr/>
          </p:nvCxnSpPr>
          <p:spPr bwMode="auto">
            <a:xfrm flipV="1">
              <a:off x="1124526" y="4221088"/>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8" name="Connecteur droit 67"/>
            <p:cNvCxnSpPr/>
            <p:nvPr/>
          </p:nvCxnSpPr>
          <p:spPr bwMode="auto">
            <a:xfrm flipV="1">
              <a:off x="4211960" y="4175542"/>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9" name="Connecteur droit 68"/>
            <p:cNvCxnSpPr/>
            <p:nvPr/>
          </p:nvCxnSpPr>
          <p:spPr bwMode="auto">
            <a:xfrm flipV="1">
              <a:off x="7308304" y="4149080"/>
              <a:ext cx="0" cy="884970"/>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0" name="Connecteur droit avec flèche 69"/>
            <p:cNvCxnSpPr/>
            <p:nvPr/>
          </p:nvCxnSpPr>
          <p:spPr bwMode="auto">
            <a:xfrm>
              <a:off x="1137524" y="4365104"/>
              <a:ext cx="3074436" cy="0"/>
            </a:xfrm>
            <a:prstGeom prst="straightConnector1">
              <a:avLst/>
            </a:prstGeom>
            <a:solidFill>
              <a:srgbClr val="00B8FF"/>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1" name="ZoneTexte 70"/>
            <p:cNvSpPr txBox="1"/>
            <p:nvPr/>
          </p:nvSpPr>
          <p:spPr>
            <a:xfrm>
              <a:off x="2466993" y="4088105"/>
              <a:ext cx="182621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1</a:t>
              </a:r>
              <a:r>
                <a:rPr lang="el-GR" dirty="0" smtClean="0">
                  <a:latin typeface="Calibri"/>
                </a:rPr>
                <a:t>μ</a:t>
              </a:r>
              <a:r>
                <a:rPr lang="en-US" dirty="0" smtClean="0">
                  <a:latin typeface="Calibri"/>
                </a:rPr>
                <a:t>s – </a:t>
              </a:r>
              <a:r>
                <a:rPr lang="en-US" dirty="0" err="1"/>
                <a:t>k</a:t>
              </a:r>
              <a:r>
                <a:rPr lang="en-US" baseline="-25000" dirty="0" err="1"/>
                <a:t>PRF</a:t>
              </a:r>
              <a:r>
                <a:rPr lang="en-US" dirty="0" smtClean="0">
                  <a:latin typeface="Calibri"/>
                </a:rPr>
                <a:t> </a:t>
              </a:r>
              <a:r>
                <a:rPr lang="en-US" dirty="0" smtClean="0"/>
                <a:t>∙ 7.8125 </a:t>
              </a:r>
              <a:r>
                <a:rPr lang="en-US" dirty="0"/>
                <a:t>ns </a:t>
              </a:r>
            </a:p>
          </p:txBody>
        </p:sp>
        <p:cxnSp>
          <p:nvCxnSpPr>
            <p:cNvPr id="72" name="Connecteur droit avec flèche 71"/>
            <p:cNvCxnSpPr/>
            <p:nvPr/>
          </p:nvCxnSpPr>
          <p:spPr bwMode="auto">
            <a:xfrm>
              <a:off x="4225699" y="4365104"/>
              <a:ext cx="3074436" cy="0"/>
            </a:xfrm>
            <a:prstGeom prst="straightConnector1">
              <a:avLst/>
            </a:prstGeom>
            <a:solidFill>
              <a:srgbClr val="00B8FF"/>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73" name="ZoneTexte 72"/>
            <p:cNvSpPr txBox="1"/>
            <p:nvPr/>
          </p:nvSpPr>
          <p:spPr>
            <a:xfrm>
              <a:off x="5555168" y="4088105"/>
              <a:ext cx="183491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1</a:t>
              </a:r>
              <a:r>
                <a:rPr lang="el-GR" dirty="0" smtClean="0">
                  <a:latin typeface="Calibri"/>
                </a:rPr>
                <a:t>μ</a:t>
              </a:r>
              <a:r>
                <a:rPr lang="en-US" dirty="0" smtClean="0">
                  <a:latin typeface="Calibri"/>
                </a:rPr>
                <a:t>s – </a:t>
              </a:r>
              <a:r>
                <a:rPr lang="en-US" dirty="0" err="1"/>
                <a:t>k</a:t>
              </a:r>
              <a:r>
                <a:rPr lang="en-US" baseline="-25000" dirty="0" err="1"/>
                <a:t>PRF</a:t>
              </a:r>
              <a:r>
                <a:rPr lang="en-US" dirty="0" smtClean="0"/>
                <a:t> ∙ 7.8125 </a:t>
              </a:r>
              <a:r>
                <a:rPr lang="en-US" dirty="0"/>
                <a:t>ns </a:t>
              </a:r>
            </a:p>
          </p:txBody>
        </p:sp>
      </p:grpSp>
    </p:spTree>
    <p:extLst>
      <p:ext uri="{BB962C8B-B14F-4D97-AF65-F5344CB8AC3E}">
        <p14:creationId xmlns:p14="http://schemas.microsoft.com/office/powerpoint/2010/main" val="147416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err="1"/>
              <a:t>LRP</a:t>
            </a:r>
            <a:r>
              <a:rPr lang="en-US" altLang="en-US" dirty="0"/>
              <a:t> </a:t>
            </a:r>
            <a:r>
              <a:rPr lang="en-US" altLang="en-US" dirty="0" smtClean="0"/>
              <a:t>Multi-User: Variable </a:t>
            </a:r>
            <a:r>
              <a:rPr lang="en-US" altLang="en-US" dirty="0" err="1" smtClean="0"/>
              <a:t>PRF</a:t>
            </a:r>
            <a:endParaRPr lang="en-US" dirty="0"/>
          </a:p>
        </p:txBody>
      </p:sp>
      <p:sp>
        <p:nvSpPr>
          <p:cNvPr id="3" name="Espace réservé du contenu 2"/>
          <p:cNvSpPr>
            <a:spLocks noGrp="1"/>
          </p:cNvSpPr>
          <p:nvPr>
            <p:ph idx="1"/>
          </p:nvPr>
        </p:nvSpPr>
        <p:spPr/>
        <p:txBody>
          <a:bodyPr/>
          <a:lstStyle/>
          <a:p>
            <a:pPr marL="457200" indent="-457200">
              <a:buFont typeface="Arial" panose="020B0604020202020204" pitchFamily="34" charset="0"/>
              <a:buChar char="•"/>
            </a:pPr>
            <a:r>
              <a:rPr lang="en-US" sz="2400" dirty="0" smtClean="0"/>
              <a:t>PRF mode definitions for “base” and “extended” modes:</a:t>
            </a:r>
          </a:p>
        </p:txBody>
      </p:sp>
      <p:graphicFrame>
        <p:nvGraphicFramePr>
          <p:cNvPr id="4" name="Tableau 3"/>
          <p:cNvGraphicFramePr>
            <a:graphicFrameLocks noGrp="1"/>
          </p:cNvGraphicFramePr>
          <p:nvPr>
            <p:extLst>
              <p:ext uri="{D42A27DB-BD31-4B8C-83A1-F6EECF244321}">
                <p14:modId xmlns:p14="http://schemas.microsoft.com/office/powerpoint/2010/main" val="3189085564"/>
              </p:ext>
            </p:extLst>
          </p:nvPr>
        </p:nvGraphicFramePr>
        <p:xfrm>
          <a:off x="683568" y="3212976"/>
          <a:ext cx="7704856" cy="2225040"/>
        </p:xfrm>
        <a:graphic>
          <a:graphicData uri="http://schemas.openxmlformats.org/drawingml/2006/table">
            <a:tbl>
              <a:tblPr firstRow="1" bandRow="1">
                <a:tableStyleId>{21E4AEA4-8DFA-4A89-87EB-49C32662AFE0}</a:tableStyleId>
              </a:tblPr>
              <a:tblGrid>
                <a:gridCol w="1440160"/>
                <a:gridCol w="1512168"/>
                <a:gridCol w="1512168"/>
                <a:gridCol w="3240360"/>
              </a:tblGrid>
              <a:tr h="370840">
                <a:tc>
                  <a:txBody>
                    <a:bodyPr/>
                    <a:lstStyle/>
                    <a:p>
                      <a:pPr algn="l"/>
                      <a:r>
                        <a:rPr lang="en-US" dirty="0" smtClean="0"/>
                        <a:t>PRF mode</a:t>
                      </a:r>
                      <a:endParaRPr lang="en-US" dirty="0"/>
                    </a:p>
                  </a:txBody>
                  <a:tcPr/>
                </a:tc>
                <a:tc>
                  <a:txBody>
                    <a:bodyPr/>
                    <a:lstStyle/>
                    <a:p>
                      <a:pPr algn="l"/>
                      <a:r>
                        <a:rPr lang="en-US" dirty="0" err="1" smtClean="0"/>
                        <a:t>PRF</a:t>
                      </a:r>
                      <a:r>
                        <a:rPr lang="en-US" dirty="0" smtClean="0"/>
                        <a:t> [MHz]</a:t>
                      </a:r>
                      <a:endParaRPr lang="en-US" dirty="0"/>
                    </a:p>
                  </a:txBody>
                  <a:tcPr/>
                </a:tc>
                <a:tc>
                  <a:txBody>
                    <a:bodyPr/>
                    <a:lstStyle/>
                    <a:p>
                      <a:pPr algn="l"/>
                      <a:r>
                        <a:rPr lang="en-US" dirty="0" err="1" smtClean="0"/>
                        <a:t>PRP</a:t>
                      </a:r>
                      <a:r>
                        <a:rPr lang="en-US" dirty="0" smtClean="0"/>
                        <a:t> [µs]</a:t>
                      </a:r>
                      <a:endParaRPr lang="en-US" dirty="0"/>
                    </a:p>
                  </a:txBody>
                  <a:tcPr/>
                </a:tc>
                <a:tc>
                  <a:txBody>
                    <a:bodyPr/>
                    <a:lstStyle/>
                    <a:p>
                      <a:pPr algn="l"/>
                      <a:r>
                        <a:rPr lang="en-US" dirty="0" smtClean="0"/>
                        <a:t>comments</a:t>
                      </a:r>
                      <a:endParaRPr lang="en-US" dirty="0"/>
                    </a:p>
                  </a:txBody>
                  <a:tcPr/>
                </a:tc>
              </a:tr>
              <a:tr h="370840">
                <a:tc>
                  <a:txBody>
                    <a:bodyPr/>
                    <a:lstStyle/>
                    <a:p>
                      <a:pPr algn="l"/>
                      <a:r>
                        <a:rPr lang="en-US" dirty="0" err="1" smtClean="0"/>
                        <a:t>k</a:t>
                      </a:r>
                      <a:r>
                        <a:rPr lang="en-US" baseline="-25000" dirty="0" err="1" smtClean="0"/>
                        <a:t>PRF</a:t>
                      </a:r>
                      <a:r>
                        <a:rPr lang="en-US" dirty="0" smtClean="0"/>
                        <a:t>=0</a:t>
                      </a:r>
                      <a:endParaRPr lang="en-US" dirty="0"/>
                    </a:p>
                  </a:txBody>
                  <a:tcPr/>
                </a:tc>
                <a:tc>
                  <a:txBody>
                    <a:bodyPr/>
                    <a:lstStyle/>
                    <a:p>
                      <a:pPr algn="l"/>
                      <a:r>
                        <a:rPr lang="en-US" dirty="0" smtClean="0"/>
                        <a:t>1</a:t>
                      </a:r>
                      <a:endParaRPr lang="en-US" dirty="0"/>
                    </a:p>
                  </a:txBody>
                  <a:tcPr/>
                </a:tc>
                <a:tc>
                  <a:txBody>
                    <a:bodyPr/>
                    <a:lstStyle/>
                    <a:p>
                      <a:pPr algn="l"/>
                      <a:r>
                        <a:rPr lang="en-US" dirty="0" smtClean="0"/>
                        <a:t>1</a:t>
                      </a:r>
                      <a:endParaRPr lang="en-US" dirty="0"/>
                    </a:p>
                  </a:txBody>
                  <a:tcPr/>
                </a:tc>
                <a:tc>
                  <a:txBody>
                    <a:bodyPr/>
                    <a:lstStyle/>
                    <a:p>
                      <a:pPr algn="l"/>
                      <a:r>
                        <a:rPr lang="en-US" dirty="0" smtClean="0"/>
                        <a:t>nominal</a:t>
                      </a:r>
                      <a:r>
                        <a:rPr lang="en-US" baseline="0" dirty="0" smtClean="0"/>
                        <a:t> (</a:t>
                      </a:r>
                      <a:r>
                        <a:rPr lang="en-US" dirty="0" smtClean="0"/>
                        <a:t>mandatory) mode</a:t>
                      </a:r>
                      <a:endParaRPr lang="en-US" dirty="0"/>
                    </a:p>
                  </a:txBody>
                  <a:tcPr/>
                </a:tc>
              </a:tr>
              <a:tr h="370840">
                <a:tc>
                  <a:txBody>
                    <a:bodyPr/>
                    <a:lstStyle/>
                    <a:p>
                      <a:pPr algn="l"/>
                      <a:r>
                        <a:rPr lang="en-US" dirty="0" err="1" smtClean="0"/>
                        <a:t>k</a:t>
                      </a:r>
                      <a:r>
                        <a:rPr lang="en-US" baseline="-25000" dirty="0" err="1" smtClean="0"/>
                        <a:t>PRF</a:t>
                      </a:r>
                      <a:r>
                        <a:rPr lang="en-US" dirty="0" smtClean="0"/>
                        <a:t>=1</a:t>
                      </a:r>
                      <a:endParaRPr lang="en-US" dirty="0"/>
                    </a:p>
                  </a:txBody>
                  <a:tcPr/>
                </a:tc>
                <a:tc>
                  <a:txBody>
                    <a:bodyPr/>
                    <a:lstStyle/>
                    <a:p>
                      <a:pPr algn="l"/>
                      <a:r>
                        <a:rPr lang="en-US" dirty="0" smtClean="0"/>
                        <a:t>1.00787…</a:t>
                      </a:r>
                      <a:endParaRPr lang="en-US" dirty="0"/>
                    </a:p>
                  </a:txBody>
                  <a:tcPr/>
                </a:tc>
                <a:tc>
                  <a:txBody>
                    <a:bodyPr/>
                    <a:lstStyle/>
                    <a:p>
                      <a:pPr algn="l"/>
                      <a:r>
                        <a:rPr lang="en-US" dirty="0" smtClean="0"/>
                        <a:t>0.9921875</a:t>
                      </a:r>
                      <a:endParaRPr lang="en-US" dirty="0"/>
                    </a:p>
                  </a:txBody>
                  <a:tcPr/>
                </a:tc>
                <a:tc>
                  <a:txBody>
                    <a:bodyPr/>
                    <a:lstStyle/>
                    <a:p>
                      <a:pPr algn="l"/>
                      <a:r>
                        <a:rPr lang="en-US" dirty="0" smtClean="0"/>
                        <a:t>shift of</a:t>
                      </a:r>
                      <a:r>
                        <a:rPr lang="en-US" baseline="0" dirty="0" smtClean="0"/>
                        <a:t> 1 ∙ 7.8125 ns</a:t>
                      </a:r>
                      <a:endParaRPr lang="en-US" dirty="0"/>
                    </a:p>
                  </a:txBody>
                  <a:tcPr/>
                </a:tc>
              </a:tr>
              <a:tr h="370840">
                <a:tc>
                  <a:txBody>
                    <a:bodyPr/>
                    <a:lstStyle/>
                    <a:p>
                      <a:pPr algn="l"/>
                      <a:r>
                        <a:rPr lang="en-US" dirty="0" err="1" smtClean="0"/>
                        <a:t>k</a:t>
                      </a:r>
                      <a:r>
                        <a:rPr lang="en-US" baseline="-25000" dirty="0" err="1" smtClean="0"/>
                        <a:t>PRF</a:t>
                      </a:r>
                      <a:r>
                        <a:rPr lang="en-US" dirty="0" smtClean="0"/>
                        <a:t>=2</a:t>
                      </a:r>
                      <a:endParaRPr lang="en-US" dirty="0"/>
                    </a:p>
                  </a:txBody>
                  <a:tcPr/>
                </a:tc>
                <a:tc>
                  <a:txBody>
                    <a:bodyPr/>
                    <a:lstStyle/>
                    <a:p>
                      <a:pPr algn="l"/>
                      <a:r>
                        <a:rPr lang="en-US" dirty="0" smtClean="0"/>
                        <a:t>1.01587…</a:t>
                      </a:r>
                      <a:endParaRPr lang="en-US" dirty="0"/>
                    </a:p>
                  </a:txBody>
                  <a:tcPr/>
                </a:tc>
                <a:tc>
                  <a:txBody>
                    <a:bodyPr/>
                    <a:lstStyle/>
                    <a:p>
                      <a:pPr algn="l"/>
                      <a:r>
                        <a:rPr lang="en-US" dirty="0" smtClean="0"/>
                        <a:t>0.9843750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shift of</a:t>
                      </a:r>
                      <a:r>
                        <a:rPr lang="en-US" baseline="0" dirty="0" smtClean="0"/>
                        <a:t> 2 ∙ 7.8125 ns</a:t>
                      </a:r>
                      <a:endParaRPr lang="en-US" dirty="0" smtClean="0"/>
                    </a:p>
                  </a:txBody>
                  <a:tcPr/>
                </a:tc>
              </a:tr>
              <a:tr h="370840">
                <a:tc>
                  <a:txBody>
                    <a:bodyPr/>
                    <a:lstStyle/>
                    <a:p>
                      <a:pPr algn="l"/>
                      <a:r>
                        <a:rPr lang="en-US" dirty="0" smtClean="0"/>
                        <a:t>…</a:t>
                      </a:r>
                      <a:endParaRPr lang="en-US" dirty="0"/>
                    </a:p>
                  </a:txBody>
                  <a:tcPr/>
                </a:tc>
                <a:tc>
                  <a:txBody>
                    <a:bodyPr/>
                    <a:lstStyle/>
                    <a:p>
                      <a:pPr algn="l"/>
                      <a:r>
                        <a:rPr lang="en-US" dirty="0" smtClean="0"/>
                        <a:t>…</a:t>
                      </a:r>
                      <a:endParaRPr lang="en-US" dirty="0"/>
                    </a:p>
                  </a:txBody>
                  <a:tcPr/>
                </a:tc>
                <a:tc>
                  <a:txBody>
                    <a:bodyPr/>
                    <a:lstStyle/>
                    <a:p>
                      <a:pPr algn="l"/>
                      <a:r>
                        <a:rPr lang="en-US" dirty="0" smtClean="0"/>
                        <a:t>…</a:t>
                      </a:r>
                      <a:endParaRPr lang="en-US" dirty="0"/>
                    </a:p>
                  </a:txBody>
                  <a:tcPr/>
                </a:tc>
                <a:tc>
                  <a:txBody>
                    <a:bodyPr/>
                    <a:lstStyle/>
                    <a:p>
                      <a:pPr algn="l"/>
                      <a:r>
                        <a:rPr lang="en-US" dirty="0" smtClean="0"/>
                        <a:t>…</a:t>
                      </a:r>
                      <a:endParaRPr lang="en-US" dirty="0"/>
                    </a:p>
                  </a:txBody>
                  <a:tcPr/>
                </a:tc>
              </a:tr>
              <a:tr h="370840">
                <a:tc>
                  <a:txBody>
                    <a:bodyPr/>
                    <a:lstStyle/>
                    <a:p>
                      <a:pPr algn="l"/>
                      <a:r>
                        <a:rPr lang="en-US" dirty="0" err="1" smtClean="0"/>
                        <a:t>k</a:t>
                      </a:r>
                      <a:r>
                        <a:rPr lang="en-US" baseline="-25000" dirty="0" err="1" smtClean="0"/>
                        <a:t>PRF</a:t>
                      </a:r>
                      <a:r>
                        <a:rPr lang="en-US" dirty="0" smtClean="0"/>
                        <a:t>=7</a:t>
                      </a:r>
                      <a:endParaRPr lang="en-US" dirty="0"/>
                    </a:p>
                  </a:txBody>
                  <a:tcPr/>
                </a:tc>
                <a:tc>
                  <a:txBody>
                    <a:bodyPr/>
                    <a:lstStyle/>
                    <a:p>
                      <a:pPr algn="l"/>
                      <a:r>
                        <a:rPr lang="en-US" dirty="0" smtClean="0"/>
                        <a:t>1.057851…</a:t>
                      </a:r>
                      <a:endParaRPr lang="en-US" dirty="0"/>
                    </a:p>
                  </a:txBody>
                  <a:tcPr/>
                </a:tc>
                <a:tc>
                  <a:txBody>
                    <a:bodyPr/>
                    <a:lstStyle/>
                    <a:p>
                      <a:pPr algn="l"/>
                      <a:r>
                        <a:rPr lang="en-US" dirty="0" smtClean="0"/>
                        <a:t>0.9453125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shift of</a:t>
                      </a:r>
                      <a:r>
                        <a:rPr lang="en-US" baseline="0" dirty="0" smtClean="0"/>
                        <a:t> 7 ∙ 7.8125 ns</a:t>
                      </a:r>
                      <a:endParaRPr lang="en-US" dirty="0" smtClean="0"/>
                    </a:p>
                  </a:txBody>
                  <a:tcPr/>
                </a:tc>
              </a:tr>
            </a:tbl>
          </a:graphicData>
        </a:graphic>
      </p:graphicFrame>
    </p:spTree>
    <p:extLst>
      <p:ext uri="{BB962C8B-B14F-4D97-AF65-F5344CB8AC3E}">
        <p14:creationId xmlns:p14="http://schemas.microsoft.com/office/powerpoint/2010/main" val="2137316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LRP Enhanced Payload Capacity (EPC)</a:t>
            </a:r>
            <a:endParaRPr lang="en-US" altLang="en-US" dirty="0"/>
          </a:p>
        </p:txBody>
      </p:sp>
      <p:sp>
        <p:nvSpPr>
          <p:cNvPr id="5" name="Espace réservé du contenu 2"/>
          <p:cNvSpPr>
            <a:spLocks noGrp="1"/>
          </p:cNvSpPr>
          <p:nvPr>
            <p:ph idx="1"/>
          </p:nvPr>
        </p:nvSpPr>
        <p:spPr>
          <a:xfrm>
            <a:off x="457200" y="1618704"/>
            <a:ext cx="8435280" cy="4834632"/>
          </a:xfrm>
          <a:extLst/>
        </p:spPr>
        <p:txBody>
          <a:bodyPr>
            <a:noAutofit/>
          </a:bodyPr>
          <a:lstStyle/>
          <a:p>
            <a:pPr>
              <a:buFont typeface="Arial" panose="020B0604020202020204" pitchFamily="34" charset="0"/>
              <a:buChar char="•"/>
            </a:pPr>
            <a:r>
              <a:rPr lang="en-US" sz="1800" dirty="0" err="1" smtClean="0"/>
              <a:t>LRP</a:t>
            </a:r>
            <a:r>
              <a:rPr lang="en-US" sz="1800" dirty="0" smtClean="0"/>
              <a:t> UWB </a:t>
            </a:r>
            <a:r>
              <a:rPr lang="en-US" sz="1800" dirty="0" err="1" smtClean="0"/>
              <a:t>PHY</a:t>
            </a:r>
            <a:r>
              <a:rPr lang="en-US" sz="1800" dirty="0" smtClean="0"/>
              <a:t> Status &amp; Limitations:</a:t>
            </a:r>
          </a:p>
          <a:p>
            <a:pPr lvl="1">
              <a:buFont typeface="Arial" panose="020B0604020202020204" pitchFamily="34" charset="0"/>
              <a:buChar char="•"/>
            </a:pPr>
            <a:r>
              <a:rPr lang="en-US" sz="1400" dirty="0" smtClean="0"/>
              <a:t>only implements a maximum payload capacity of at best 1 bit per pulse @ 1 Mbps in base mode (and 0.25 bit/</a:t>
            </a:r>
            <a:r>
              <a:rPr lang="en-US" sz="1400" dirty="0" err="1" smtClean="0"/>
              <a:t>pls</a:t>
            </a:r>
            <a:r>
              <a:rPr lang="en-US" sz="1400" dirty="0" smtClean="0"/>
              <a:t> @ 250 kbps for Extended, optional 2 Mbps in Dual-Frequency)</a:t>
            </a:r>
          </a:p>
          <a:p>
            <a:pPr lvl="1">
              <a:buFont typeface="Arial" panose="020B0604020202020204" pitchFamily="34" charset="0"/>
              <a:buChar char="•"/>
            </a:pPr>
            <a:r>
              <a:rPr lang="en-US" sz="1400" dirty="0" smtClean="0"/>
              <a:t>amount </a:t>
            </a:r>
            <a:r>
              <a:rPr lang="en-US" sz="1400" dirty="0"/>
              <a:t>of payload in PSDU </a:t>
            </a:r>
            <a:r>
              <a:rPr lang="en-US" sz="1400" dirty="0" smtClean="0"/>
              <a:t>is therefore </a:t>
            </a:r>
            <a:r>
              <a:rPr lang="en-US" sz="1400" dirty="0"/>
              <a:t>limited by </a:t>
            </a:r>
            <a:r>
              <a:rPr lang="en-US" sz="1400" dirty="0" smtClean="0"/>
              <a:t>Regulation (i.e. # of pulses within 1 </a:t>
            </a:r>
            <a:r>
              <a:rPr lang="en-US" sz="1400" dirty="0" err="1" smtClean="0"/>
              <a:t>ms</a:t>
            </a:r>
            <a:r>
              <a:rPr lang="en-US" sz="1400" dirty="0" smtClean="0"/>
              <a:t>)</a:t>
            </a:r>
          </a:p>
          <a:p>
            <a:pPr lvl="1">
              <a:buFont typeface="Arial" panose="020B0604020202020204" pitchFamily="34" charset="0"/>
              <a:buChar char="•"/>
            </a:pPr>
            <a:r>
              <a:rPr lang="en-US" sz="1400" dirty="0" smtClean="0"/>
              <a:t>enables a very accurate timing information of the pulses position at the end of the SHR.</a:t>
            </a:r>
          </a:p>
          <a:p>
            <a:pPr marL="0" indent="0"/>
            <a:r>
              <a:rPr lang="en-US" sz="1800" b="1" dirty="0" smtClean="0">
                <a:sym typeface="Wingdings" panose="05000000000000000000" pitchFamily="2" charset="2"/>
              </a:rPr>
              <a:t> </a:t>
            </a:r>
            <a:r>
              <a:rPr lang="en-US" sz="1800" b="1" dirty="0" smtClean="0"/>
              <a:t>The readily available pulse position information can be used to enable</a:t>
            </a:r>
            <a:br>
              <a:rPr lang="en-US" sz="1800" b="1" dirty="0" smtClean="0"/>
            </a:br>
            <a:r>
              <a:rPr lang="en-US" sz="1800" b="1" dirty="0" smtClean="0"/>
              <a:t>     </a:t>
            </a:r>
            <a:r>
              <a:rPr lang="en-US" sz="1800" b="1" u="sng" dirty="0" smtClean="0"/>
              <a:t>M-</a:t>
            </a:r>
            <a:r>
              <a:rPr lang="en-US" sz="1800" b="1" u="sng" dirty="0" err="1" smtClean="0"/>
              <a:t>ary</a:t>
            </a:r>
            <a:r>
              <a:rPr lang="en-US" sz="1800" b="1" u="sng" dirty="0" smtClean="0"/>
              <a:t> Pulse Position Modulation </a:t>
            </a:r>
            <a:r>
              <a:rPr lang="en-US" sz="1800" b="1" dirty="0" smtClean="0"/>
              <a:t>(M-PPM) for PSDU</a:t>
            </a:r>
            <a:endParaRPr lang="en-US" sz="1800" b="1" dirty="0"/>
          </a:p>
          <a:p>
            <a:pPr>
              <a:buFont typeface="Arial" panose="020B0604020202020204" pitchFamily="34" charset="0"/>
              <a:buChar char="•"/>
            </a:pPr>
            <a:r>
              <a:rPr lang="en-US" sz="1800" dirty="0" smtClean="0"/>
              <a:t>higher </a:t>
            </a:r>
            <a:r>
              <a:rPr lang="en-US" sz="1800" dirty="0"/>
              <a:t>PSDU </a:t>
            </a:r>
            <a:r>
              <a:rPr lang="en-US" sz="1800" dirty="0" smtClean="0"/>
              <a:t>capacity enables to </a:t>
            </a:r>
          </a:p>
          <a:p>
            <a:pPr lvl="1">
              <a:buFont typeface="Arial" panose="020B0604020202020204" pitchFamily="34" charset="0"/>
              <a:buChar char="•"/>
            </a:pPr>
            <a:r>
              <a:rPr lang="en-US" sz="1400" dirty="0"/>
              <a:t>transmit more data </a:t>
            </a:r>
            <a:r>
              <a:rPr lang="en-US" sz="1400" dirty="0" smtClean="0"/>
              <a:t>with </a:t>
            </a:r>
            <a:r>
              <a:rPr lang="en-US" sz="1400" dirty="0"/>
              <a:t>the same power spectral </a:t>
            </a:r>
            <a:r>
              <a:rPr lang="en-US" sz="1400" dirty="0" smtClean="0"/>
              <a:t>density, </a:t>
            </a:r>
            <a:r>
              <a:rPr lang="en-US" sz="1400" dirty="0" err="1" smtClean="0"/>
              <a:t>eg</a:t>
            </a:r>
            <a:r>
              <a:rPr lang="en-US" sz="1400" dirty="0"/>
              <a:t>. </a:t>
            </a:r>
            <a:r>
              <a:rPr lang="en-US" sz="1400" dirty="0" smtClean="0"/>
              <a:t>for stronger shared key security </a:t>
            </a:r>
            <a:br>
              <a:rPr lang="en-US" sz="1400" dirty="0" smtClean="0"/>
            </a:br>
            <a:r>
              <a:rPr lang="en-US" sz="1400" dirty="0" smtClean="0"/>
              <a:t>(AES-256) and asymmetric key security (RSA), or exchanging more security data</a:t>
            </a:r>
          </a:p>
          <a:p>
            <a:pPr lvl="1">
              <a:buFont typeface="Arial" panose="020B0604020202020204" pitchFamily="34" charset="0"/>
              <a:buChar char="•"/>
            </a:pPr>
            <a:r>
              <a:rPr lang="en-US" sz="1400" dirty="0" smtClean="0"/>
              <a:t>save air time for increased number of secure distance measurements per second</a:t>
            </a:r>
          </a:p>
          <a:p>
            <a:pPr lvl="1">
              <a:buFont typeface="Arial" panose="020B0604020202020204" pitchFamily="34" charset="0"/>
              <a:buChar char="•"/>
            </a:pPr>
            <a:r>
              <a:rPr lang="en-US" sz="1400" dirty="0" smtClean="0"/>
              <a:t>transmit stronger instantaneous RF power to increase the link budget of secure distance measurements</a:t>
            </a:r>
            <a:endParaRPr lang="en-US" sz="1400" dirty="0"/>
          </a:p>
          <a:p>
            <a:pPr lvl="1">
              <a:buFont typeface="Arial" panose="020B0604020202020204" pitchFamily="34" charset="0"/>
              <a:buChar char="•"/>
            </a:pPr>
            <a:r>
              <a:rPr lang="en-US" sz="1400" dirty="0" smtClean="0"/>
              <a:t>reduce </a:t>
            </a:r>
            <a:r>
              <a:rPr lang="en-US" sz="1400" dirty="0"/>
              <a:t>the power </a:t>
            </a:r>
            <a:r>
              <a:rPr lang="en-US" sz="1400" dirty="0" smtClean="0"/>
              <a:t>consumption and increase device’s battery life</a:t>
            </a:r>
          </a:p>
          <a:p>
            <a:pPr lvl="1">
              <a:buFont typeface="Arial" panose="020B0604020202020204" pitchFamily="34" charset="0"/>
              <a:buChar char="•"/>
            </a:pPr>
            <a:r>
              <a:rPr lang="en-US" sz="1400" dirty="0" smtClean="0"/>
              <a:t>increase peak PSDU data rates to several Mbps</a:t>
            </a:r>
          </a:p>
          <a:p>
            <a:pPr lvl="1">
              <a:buFont typeface="Arial" panose="020B0604020202020204" pitchFamily="34" charset="0"/>
              <a:buChar char="•"/>
            </a:pPr>
            <a:endParaRPr lang="en-US" sz="1400" dirty="0" smtClean="0"/>
          </a:p>
          <a:p>
            <a:pPr>
              <a:buFont typeface="Arial" panose="020B0604020202020204" pitchFamily="34" charset="0"/>
              <a:buChar char="•"/>
            </a:pPr>
            <a:endParaRPr lang="en-US" sz="1400" dirty="0"/>
          </a:p>
        </p:txBody>
      </p:sp>
    </p:spTree>
    <p:extLst>
      <p:ext uri="{BB962C8B-B14F-4D97-AF65-F5344CB8AC3E}">
        <p14:creationId xmlns:p14="http://schemas.microsoft.com/office/powerpoint/2010/main" val="336116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LRP Enhanced Payload Capacity (EPC)</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291" y="2907871"/>
            <a:ext cx="7727141" cy="3113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Espace réservé du contenu 2"/>
          <p:cNvSpPr>
            <a:spLocks noGrp="1"/>
          </p:cNvSpPr>
          <p:nvPr>
            <p:ph idx="1"/>
          </p:nvPr>
        </p:nvSpPr>
        <p:spPr>
          <a:xfrm>
            <a:off x="195046" y="1371600"/>
            <a:ext cx="8753908" cy="4868863"/>
          </a:xfrm>
        </p:spPr>
        <p:txBody>
          <a:bodyPr/>
          <a:lstStyle/>
          <a:p>
            <a:pPr>
              <a:buFont typeface="Arial" panose="020B0604020202020204" pitchFamily="34" charset="0"/>
              <a:buChar char="•"/>
            </a:pPr>
            <a:r>
              <a:rPr lang="en-US" sz="2000" dirty="0" smtClean="0"/>
              <a:t>EPC </a:t>
            </a:r>
            <a:r>
              <a:rPr lang="en-US" sz="2000" dirty="0"/>
              <a:t>mode </a:t>
            </a:r>
            <a:r>
              <a:rPr lang="en-US" sz="2000" dirty="0" err="1"/>
              <a:t>LRP</a:t>
            </a:r>
            <a:r>
              <a:rPr lang="en-US" sz="2000" dirty="0"/>
              <a:t> </a:t>
            </a:r>
            <a:r>
              <a:rPr lang="en-US" sz="2000" dirty="0" err="1"/>
              <a:t>PHY</a:t>
            </a:r>
            <a:r>
              <a:rPr lang="en-US" sz="2000" dirty="0"/>
              <a:t> symbol </a:t>
            </a:r>
            <a:r>
              <a:rPr lang="en-US" sz="2000" dirty="0" smtClean="0"/>
              <a:t>structure</a:t>
            </a:r>
          </a:p>
          <a:p>
            <a:pPr lvl="1">
              <a:buFont typeface="Arial" panose="020B0604020202020204" pitchFamily="34" charset="0"/>
              <a:buChar char="•"/>
            </a:pPr>
            <a:r>
              <a:rPr lang="en-US" sz="1600" dirty="0" smtClean="0"/>
              <a:t>The symbol is </a:t>
            </a:r>
            <a:r>
              <a:rPr lang="en-US" sz="1600" dirty="0" err="1" smtClean="0"/>
              <a:t>splitted</a:t>
            </a:r>
            <a:r>
              <a:rPr lang="en-US" sz="1600" dirty="0" smtClean="0"/>
              <a:t> into 2 parts: </a:t>
            </a:r>
            <a:br>
              <a:rPr lang="en-US" sz="1600" dirty="0" smtClean="0"/>
            </a:br>
            <a:r>
              <a:rPr lang="en-US" sz="1600" dirty="0" smtClean="0"/>
              <a:t>1) PPM active part with duration of </a:t>
            </a:r>
            <a:r>
              <a:rPr lang="en-US" sz="1600" dirty="0" err="1" smtClean="0"/>
              <a:t>T</a:t>
            </a:r>
            <a:r>
              <a:rPr lang="en-US" sz="1600" baseline="-25000" dirty="0" err="1" smtClean="0"/>
              <a:t>PPM</a:t>
            </a:r>
            <a:r>
              <a:rPr lang="en-US" sz="1600" dirty="0" smtClean="0"/>
              <a:t/>
            </a:r>
            <a:br>
              <a:rPr lang="en-US" sz="1600" dirty="0" smtClean="0"/>
            </a:br>
            <a:r>
              <a:rPr lang="en-US" sz="1600" dirty="0" smtClean="0"/>
              <a:t>2) guard interval part of duration </a:t>
            </a:r>
            <a:r>
              <a:rPr lang="en-US" sz="1600" dirty="0" err="1" smtClean="0"/>
              <a:t>T</a:t>
            </a:r>
            <a:r>
              <a:rPr lang="en-US" sz="1600" baseline="-25000" dirty="0" err="1" smtClean="0"/>
              <a:t>guard</a:t>
            </a:r>
            <a:r>
              <a:rPr lang="en-US" sz="1600" dirty="0" smtClean="0"/>
              <a:t> = </a:t>
            </a:r>
            <a:r>
              <a:rPr lang="en-US" sz="1600" dirty="0" err="1" smtClean="0"/>
              <a:t>T</a:t>
            </a:r>
            <a:r>
              <a:rPr lang="en-US" sz="1600" baseline="-25000" dirty="0" err="1" smtClean="0"/>
              <a:t>dsym</a:t>
            </a:r>
            <a:r>
              <a:rPr lang="en-US" sz="1600" dirty="0" err="1" smtClean="0"/>
              <a:t>-T</a:t>
            </a:r>
            <a:r>
              <a:rPr lang="en-US" sz="1600" baseline="-25000" dirty="0" err="1" smtClean="0"/>
              <a:t>PPM</a:t>
            </a:r>
            <a:endParaRPr lang="en-US" sz="1600" baseline="-25000" dirty="0" smtClean="0"/>
          </a:p>
        </p:txBody>
      </p:sp>
    </p:spTree>
    <p:extLst>
      <p:ext uri="{BB962C8B-B14F-4D97-AF65-F5344CB8AC3E}">
        <p14:creationId xmlns:p14="http://schemas.microsoft.com/office/powerpoint/2010/main" val="462944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LRP Enhanced Payload Capacity (EPC)</a:t>
            </a:r>
            <a:endParaRPr lang="en-US"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000" dirty="0" smtClean="0"/>
              <a:t>Proposed EPC modes:</a:t>
            </a:r>
          </a:p>
          <a:p>
            <a:pPr lvl="1">
              <a:buFont typeface="Arial" panose="020B0604020202020204" pitchFamily="34" charset="0"/>
              <a:buChar char="•"/>
            </a:pPr>
            <a:r>
              <a:rPr lang="en-US" sz="1600" dirty="0" smtClean="0"/>
              <a:t>2 modes: “A” with ≈15 ns PPM shift and “B” with </a:t>
            </a:r>
            <a:r>
              <a:rPr lang="en-US" sz="1600" dirty="0"/>
              <a:t>≈ </a:t>
            </a:r>
            <a:r>
              <a:rPr lang="en-US" sz="1600" dirty="0" smtClean="0"/>
              <a:t>8 ns PPM shift.</a:t>
            </a:r>
          </a:p>
          <a:p>
            <a:pPr lvl="1">
              <a:buFont typeface="Arial" panose="020B0604020202020204" pitchFamily="34" charset="0"/>
              <a:buChar char="•"/>
            </a:pPr>
            <a:r>
              <a:rPr lang="en-US" sz="1600" dirty="0" smtClean="0"/>
              <a:t>2 symbol periods to cover </a:t>
            </a:r>
            <a:r>
              <a:rPr lang="en-US" sz="1600" dirty="0" err="1" smtClean="0"/>
              <a:t>PSDU</a:t>
            </a:r>
            <a:r>
              <a:rPr lang="en-US" sz="1600" dirty="0" smtClean="0"/>
              <a:t> data rates from 3 to 10 Mb/s with variable guard intervals to accommodate different multipath conditions</a:t>
            </a:r>
            <a:endParaRPr lang="en-US" sz="1600" dirty="0"/>
          </a:p>
        </p:txBody>
      </p:sp>
      <p:graphicFrame>
        <p:nvGraphicFramePr>
          <p:cNvPr id="4" name="Tableau 3"/>
          <p:cNvGraphicFramePr>
            <a:graphicFrameLocks noGrp="1"/>
          </p:cNvGraphicFramePr>
          <p:nvPr>
            <p:extLst>
              <p:ext uri="{D42A27DB-BD31-4B8C-83A1-F6EECF244321}">
                <p14:modId xmlns:p14="http://schemas.microsoft.com/office/powerpoint/2010/main" val="2122213497"/>
              </p:ext>
            </p:extLst>
          </p:nvPr>
        </p:nvGraphicFramePr>
        <p:xfrm>
          <a:off x="791765" y="2896142"/>
          <a:ext cx="7560470" cy="3485186"/>
        </p:xfrm>
        <a:graphic>
          <a:graphicData uri="http://schemas.openxmlformats.org/drawingml/2006/table">
            <a:tbl>
              <a:tblPr firstRow="1" bandRow="1">
                <a:tableStyleId>{21E4AEA4-8DFA-4A89-87EB-49C32662AFE0}</a:tableStyleId>
              </a:tblPr>
              <a:tblGrid>
                <a:gridCol w="1512166"/>
                <a:gridCol w="504056"/>
                <a:gridCol w="1224136"/>
                <a:gridCol w="1008112"/>
                <a:gridCol w="828000"/>
                <a:gridCol w="828000"/>
                <a:gridCol w="828000"/>
                <a:gridCol w="828000"/>
              </a:tblGrid>
              <a:tr h="432048">
                <a:tc rowSpan="2">
                  <a:txBody>
                    <a:bodyPr/>
                    <a:lstStyle/>
                    <a:p>
                      <a:r>
                        <a:rPr lang="en-US" sz="1600" smtClean="0"/>
                        <a:t>EPC mode</a:t>
                      </a:r>
                      <a:endParaRPr lang="en-US" sz="1600" dirty="0"/>
                    </a:p>
                  </a:txBody>
                  <a:tcPr marL="45720" marR="45720"/>
                </a:tc>
                <a:tc rowSpan="2">
                  <a:txBody>
                    <a:bodyPr/>
                    <a:lstStyle/>
                    <a:p>
                      <a:r>
                        <a:rPr lang="en-US" sz="1600" dirty="0" smtClean="0"/>
                        <a:t>bits</a:t>
                      </a:r>
                    </a:p>
                    <a:p>
                      <a:r>
                        <a:rPr lang="en-US" sz="1600" dirty="0" smtClean="0"/>
                        <a:t>/</a:t>
                      </a:r>
                      <a:r>
                        <a:rPr lang="en-US" sz="1600" dirty="0" err="1" smtClean="0"/>
                        <a:t>pls</a:t>
                      </a:r>
                      <a:endParaRPr lang="en-US" sz="1600" dirty="0"/>
                    </a:p>
                  </a:txBody>
                  <a:tcPr marL="45720" marR="45720"/>
                </a:tc>
                <a:tc rowSpan="2">
                  <a:txBody>
                    <a:bodyPr/>
                    <a:lstStyle/>
                    <a:p>
                      <a:r>
                        <a:rPr lang="en-US" sz="1600" dirty="0" smtClean="0"/>
                        <a:t>PPM</a:t>
                      </a:r>
                    </a:p>
                    <a:p>
                      <a:r>
                        <a:rPr lang="en-US" sz="1600" dirty="0" smtClean="0"/>
                        <a:t>modulation</a:t>
                      </a:r>
                    </a:p>
                    <a:p>
                      <a:r>
                        <a:rPr lang="en-US" sz="1600" dirty="0" smtClean="0"/>
                        <a:t>type</a:t>
                      </a:r>
                      <a:endParaRPr lang="en-US" sz="1600" dirty="0"/>
                    </a:p>
                  </a:txBody>
                  <a:tcPr marL="45720" marR="45720"/>
                </a:tc>
                <a:tc rowSpan="2">
                  <a:txBody>
                    <a:bodyPr/>
                    <a:lstStyle/>
                    <a:p>
                      <a:r>
                        <a:rPr lang="en-US" sz="1600" dirty="0" smtClean="0"/>
                        <a:t>max. </a:t>
                      </a:r>
                    </a:p>
                    <a:p>
                      <a:r>
                        <a:rPr lang="en-US" sz="1600" dirty="0" smtClean="0"/>
                        <a:t>pulse</a:t>
                      </a:r>
                    </a:p>
                    <a:p>
                      <a:r>
                        <a:rPr lang="en-US" sz="1600" dirty="0" smtClean="0"/>
                        <a:t>position</a:t>
                      </a:r>
                      <a:endParaRPr lang="en-US" sz="1600" dirty="0"/>
                    </a:p>
                  </a:txBody>
                  <a:tcPr marL="45720" marR="45720"/>
                </a:tc>
                <a:tc gridSpan="2">
                  <a:txBody>
                    <a:bodyPr/>
                    <a:lstStyle/>
                    <a:p>
                      <a:r>
                        <a:rPr lang="en-US" sz="1600" dirty="0" smtClean="0">
                          <a:solidFill>
                            <a:srgbClr val="FFFF00"/>
                          </a:solidFill>
                        </a:rPr>
                        <a:t>T</a:t>
                      </a:r>
                      <a:r>
                        <a:rPr lang="en-US" sz="1600" baseline="-25000" dirty="0" smtClean="0">
                          <a:solidFill>
                            <a:srgbClr val="FFFF00"/>
                          </a:solidFill>
                        </a:rPr>
                        <a:t>DSYM </a:t>
                      </a:r>
                      <a:r>
                        <a:rPr lang="en-US" sz="1600" dirty="0" smtClean="0">
                          <a:solidFill>
                            <a:srgbClr val="FFFF00"/>
                          </a:solidFill>
                        </a:rPr>
                        <a:t>= </a:t>
                      </a:r>
                      <a:r>
                        <a:rPr lang="en-US" sz="1600" dirty="0" err="1" smtClean="0">
                          <a:solidFill>
                            <a:srgbClr val="FFFF00"/>
                          </a:solidFill>
                        </a:rPr>
                        <a:t>1us</a:t>
                      </a:r>
                      <a:endParaRPr lang="en-US" sz="1600" dirty="0">
                        <a:solidFill>
                          <a:srgbClr val="FFFF00"/>
                        </a:solidFill>
                      </a:endParaRPr>
                    </a:p>
                  </a:txBody>
                  <a:tcPr marL="45720" marR="45720">
                    <a:solidFill>
                      <a:srgbClr val="0070C0"/>
                    </a:solidFill>
                  </a:tcPr>
                </a:tc>
                <a:tc hMerge="1">
                  <a:txBody>
                    <a:bodyPr/>
                    <a:lstStyle/>
                    <a:p>
                      <a:endParaRPr lang="en-US" sz="1600" dirty="0"/>
                    </a:p>
                  </a:txBody>
                  <a:tcPr marL="45720" marR="45720"/>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err="1" smtClean="0">
                          <a:solidFill>
                            <a:srgbClr val="FFFF00"/>
                          </a:solidFill>
                        </a:rPr>
                        <a:t>T</a:t>
                      </a:r>
                      <a:r>
                        <a:rPr lang="en-US" sz="1600" baseline="-25000" dirty="0" err="1" smtClean="0">
                          <a:solidFill>
                            <a:srgbClr val="FFFF00"/>
                          </a:solidFill>
                        </a:rPr>
                        <a:t>DSYM</a:t>
                      </a:r>
                      <a:r>
                        <a:rPr lang="en-US" sz="1600" baseline="-25000" dirty="0" smtClean="0">
                          <a:solidFill>
                            <a:srgbClr val="FFFF00"/>
                          </a:solidFill>
                        </a:rPr>
                        <a:t> </a:t>
                      </a:r>
                      <a:r>
                        <a:rPr lang="en-US" sz="1600" dirty="0" smtClean="0">
                          <a:solidFill>
                            <a:srgbClr val="FFFF00"/>
                          </a:solidFill>
                        </a:rPr>
                        <a:t>= 0.5 us</a:t>
                      </a:r>
                    </a:p>
                  </a:txBody>
                  <a:tcPr marL="45720" marR="45720">
                    <a:solidFill>
                      <a:srgbClr val="0070C0"/>
                    </a:solidFill>
                  </a:tcPr>
                </a:tc>
                <a:tc hMerge="1">
                  <a:txBody>
                    <a:bodyPr/>
                    <a:lstStyle/>
                    <a:p>
                      <a:endParaRPr lang="en-US" sz="1600" dirty="0"/>
                    </a:p>
                  </a:txBody>
                  <a:tcPr marL="45720" marR="45720"/>
                </a:tc>
              </a:tr>
              <a:tr h="518458">
                <a:tc vMerge="1">
                  <a:txBody>
                    <a:bodyPr/>
                    <a:lstStyle/>
                    <a:p>
                      <a:endParaRPr lang="en-US" sz="1600" dirty="0"/>
                    </a:p>
                  </a:txBody>
                  <a:tcPr marL="45720" marR="45720"/>
                </a:tc>
                <a:tc vMerge="1">
                  <a:txBody>
                    <a:bodyPr/>
                    <a:lstStyle/>
                    <a:p>
                      <a:endParaRPr lang="en-US" sz="1600" dirty="0"/>
                    </a:p>
                  </a:txBody>
                  <a:tcPr marL="45720" marR="45720"/>
                </a:tc>
                <a:tc vMerge="1">
                  <a:txBody>
                    <a:bodyPr/>
                    <a:lstStyle/>
                    <a:p>
                      <a:endParaRPr lang="en-US" sz="1600" dirty="0"/>
                    </a:p>
                  </a:txBody>
                  <a:tcPr marL="45720" marR="45720"/>
                </a:tc>
                <a:tc vMerge="1">
                  <a:txBody>
                    <a:bodyPr/>
                    <a:lstStyle/>
                    <a:p>
                      <a:endParaRPr lang="en-US" sz="1600" dirty="0"/>
                    </a:p>
                  </a:txBody>
                  <a:tcPr marL="45720" marR="45720"/>
                </a:tc>
                <a:tc>
                  <a:txBody>
                    <a:bodyPr/>
                    <a:lstStyle/>
                    <a:p>
                      <a:r>
                        <a:rPr lang="en-US" sz="1600" dirty="0" err="1" smtClean="0">
                          <a:solidFill>
                            <a:schemeClr val="bg1"/>
                          </a:solidFill>
                        </a:rPr>
                        <a:t>T</a:t>
                      </a:r>
                      <a:r>
                        <a:rPr lang="en-US" sz="1600" baseline="-25000" dirty="0" err="1" smtClean="0">
                          <a:solidFill>
                            <a:schemeClr val="bg1"/>
                          </a:solidFill>
                        </a:rPr>
                        <a:t>guard</a:t>
                      </a:r>
                      <a:endParaRPr lang="en-US" sz="1600" baseline="-25000" dirty="0" smtClean="0">
                        <a:solidFill>
                          <a:schemeClr val="bg1"/>
                        </a:solidFill>
                      </a:endParaRPr>
                    </a:p>
                  </a:txBody>
                  <a:tcPr marL="45720" marR="45720">
                    <a:solidFill>
                      <a:srgbClr val="0070C0"/>
                    </a:solidFill>
                  </a:tcPr>
                </a:tc>
                <a:tc>
                  <a:txBody>
                    <a:bodyPr/>
                    <a:lstStyle/>
                    <a:p>
                      <a:r>
                        <a:rPr lang="en-US" sz="1400" dirty="0" err="1" smtClean="0">
                          <a:solidFill>
                            <a:schemeClr val="bg1"/>
                          </a:solidFill>
                        </a:rPr>
                        <a:t>PSDU</a:t>
                      </a:r>
                      <a:endParaRPr lang="en-US" sz="1400" dirty="0" smtClean="0">
                        <a:solidFill>
                          <a:schemeClr val="bg1"/>
                        </a:solidFill>
                      </a:endParaRPr>
                    </a:p>
                    <a:p>
                      <a:r>
                        <a:rPr lang="en-US" sz="1400" dirty="0" err="1" smtClean="0">
                          <a:solidFill>
                            <a:schemeClr val="bg1"/>
                          </a:solidFill>
                        </a:rPr>
                        <a:t>datarate</a:t>
                      </a:r>
                      <a:endParaRPr lang="en-US" sz="1400" dirty="0">
                        <a:solidFill>
                          <a:schemeClr val="bg1"/>
                        </a:solidFill>
                      </a:endParaRPr>
                    </a:p>
                  </a:txBody>
                  <a:tcPr marL="45720" marR="45720">
                    <a:solidFill>
                      <a:srgbClr val="0070C0"/>
                    </a:solidFill>
                  </a:tcPr>
                </a:tc>
                <a:tc>
                  <a:txBody>
                    <a:bodyPr/>
                    <a:lstStyle/>
                    <a:p>
                      <a:r>
                        <a:rPr lang="en-US" sz="1600" dirty="0" err="1" smtClean="0">
                          <a:solidFill>
                            <a:schemeClr val="bg1"/>
                          </a:solidFill>
                        </a:rPr>
                        <a:t>T</a:t>
                      </a:r>
                      <a:r>
                        <a:rPr lang="en-US" sz="1600" baseline="-25000" dirty="0" err="1" smtClean="0">
                          <a:solidFill>
                            <a:schemeClr val="bg1"/>
                          </a:solidFill>
                        </a:rPr>
                        <a:t>guard</a:t>
                      </a:r>
                      <a:endParaRPr lang="en-US" sz="1600" baseline="-25000" dirty="0" smtClean="0">
                        <a:solidFill>
                          <a:schemeClr val="bg1"/>
                        </a:solidFill>
                      </a:endParaRPr>
                    </a:p>
                  </a:txBody>
                  <a:tcPr marL="45720" marR="45720">
                    <a:solidFill>
                      <a:srgbClr val="0070C0"/>
                    </a:solidFill>
                  </a:tcPr>
                </a:tc>
                <a:tc>
                  <a:txBody>
                    <a:bodyPr/>
                    <a:lstStyle/>
                    <a:p>
                      <a:r>
                        <a:rPr lang="en-US" sz="1400" dirty="0" err="1" smtClean="0">
                          <a:solidFill>
                            <a:schemeClr val="bg1"/>
                          </a:solidFill>
                        </a:rPr>
                        <a:t>PSDU</a:t>
                      </a:r>
                      <a:endParaRPr lang="en-US" sz="1400" dirty="0" smtClean="0">
                        <a:solidFill>
                          <a:schemeClr val="bg1"/>
                        </a:solidFill>
                      </a:endParaRPr>
                    </a:p>
                    <a:p>
                      <a:r>
                        <a:rPr lang="en-US" sz="1400" dirty="0" err="1" smtClean="0">
                          <a:solidFill>
                            <a:schemeClr val="bg1"/>
                          </a:solidFill>
                        </a:rPr>
                        <a:t>datarate</a:t>
                      </a:r>
                      <a:endParaRPr lang="en-US" sz="1400" dirty="0">
                        <a:solidFill>
                          <a:schemeClr val="bg1"/>
                        </a:solidFill>
                      </a:endParaRPr>
                    </a:p>
                  </a:txBody>
                  <a:tcPr marL="45720" marR="45720">
                    <a:solidFill>
                      <a:srgbClr val="0070C0"/>
                    </a:solidFill>
                  </a:tcPr>
                </a:tc>
              </a:tr>
              <a:tr h="633670">
                <a:tc rowSpan="2">
                  <a:txBody>
                    <a:bodyPr/>
                    <a:lstStyle/>
                    <a:p>
                      <a:r>
                        <a:rPr lang="en-US" sz="1600" b="1" dirty="0" smtClean="0">
                          <a:solidFill>
                            <a:srgbClr val="FFFF00"/>
                          </a:solidFill>
                        </a:rPr>
                        <a:t>mode “A”</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err="1" smtClean="0">
                          <a:solidFill>
                            <a:srgbClr val="FFFF00"/>
                          </a:solidFill>
                        </a:rPr>
                        <a:t>dt</a:t>
                      </a:r>
                      <a:r>
                        <a:rPr lang="en-US" sz="1600" baseline="0" dirty="0" smtClean="0">
                          <a:solidFill>
                            <a:srgbClr val="FFFF00"/>
                          </a:solidFill>
                        </a:rPr>
                        <a:t>=</a:t>
                      </a:r>
                      <a:r>
                        <a:rPr lang="en-US" sz="1600" dirty="0" smtClean="0">
                          <a:solidFill>
                            <a:srgbClr val="FFFF00"/>
                          </a:solidFill>
                        </a:rPr>
                        <a:t>(16/1024)</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rgbClr val="FFFF00"/>
                          </a:solidFill>
                        </a:rPr>
                        <a:t>=15.625</a:t>
                      </a:r>
                      <a:r>
                        <a:rPr lang="en-US" sz="1600" baseline="0" dirty="0" smtClean="0">
                          <a:solidFill>
                            <a:srgbClr val="FFFF00"/>
                          </a:solidFill>
                        </a:rPr>
                        <a:t> ns</a:t>
                      </a:r>
                      <a:endParaRPr lang="en-US" sz="1600" dirty="0" smtClean="0">
                        <a:solidFill>
                          <a:srgbClr val="FFFF00"/>
                        </a:solidFill>
                      </a:endParaRPr>
                    </a:p>
                    <a:p>
                      <a:endParaRPr lang="en-US" sz="1600" dirty="0">
                        <a:solidFill>
                          <a:srgbClr val="FFFF00"/>
                        </a:solidFill>
                      </a:endParaRPr>
                    </a:p>
                  </a:txBody>
                  <a:tcPr marL="45720" marR="45720">
                    <a:solidFill>
                      <a:srgbClr val="0070C0"/>
                    </a:solidFill>
                  </a:tcPr>
                </a:tc>
                <a:tc>
                  <a:txBody>
                    <a:bodyPr/>
                    <a:lstStyle/>
                    <a:p>
                      <a:r>
                        <a:rPr lang="en-US" sz="1600" dirty="0" smtClean="0"/>
                        <a:t>3</a:t>
                      </a:r>
                      <a:endParaRPr lang="en-US" sz="1600" dirty="0"/>
                    </a:p>
                  </a:txBody>
                  <a:tcPr marL="45720" marR="45720"/>
                </a:tc>
                <a:tc>
                  <a:txBody>
                    <a:bodyPr/>
                    <a:lstStyle/>
                    <a:p>
                      <a:r>
                        <a:rPr lang="en-US" sz="1600" dirty="0" smtClean="0"/>
                        <a:t>8-PPM</a:t>
                      </a:r>
                      <a:endParaRPr lang="en-US" sz="1600" dirty="0"/>
                    </a:p>
                  </a:txBody>
                  <a:tcPr marL="45720" marR="45720"/>
                </a:tc>
                <a:tc>
                  <a:txBody>
                    <a:bodyPr/>
                    <a:lstStyle/>
                    <a:p>
                      <a:r>
                        <a:rPr lang="en-US" sz="1600" dirty="0" smtClean="0"/>
                        <a:t>8∙dt =</a:t>
                      </a:r>
                    </a:p>
                    <a:p>
                      <a:r>
                        <a:rPr lang="en-US" sz="1600" baseline="0" dirty="0" smtClean="0"/>
                        <a:t>125 ns</a:t>
                      </a:r>
                      <a:endParaRPr lang="en-US" sz="1600" dirty="0"/>
                    </a:p>
                  </a:txBody>
                  <a:tcPr marL="45720" marR="45720"/>
                </a:tc>
                <a:tc>
                  <a:txBody>
                    <a:bodyPr/>
                    <a:lstStyle/>
                    <a:p>
                      <a:r>
                        <a:rPr lang="en-US" sz="1600" dirty="0" smtClean="0"/>
                        <a:t>875 ns</a:t>
                      </a:r>
                      <a:endParaRPr lang="en-US" sz="1600" dirty="0"/>
                    </a:p>
                  </a:txBody>
                  <a:tcPr marL="45720" marR="45720"/>
                </a:tc>
                <a:tc>
                  <a:txBody>
                    <a:bodyPr/>
                    <a:lstStyle/>
                    <a:p>
                      <a:r>
                        <a:rPr lang="en-US" sz="1600" dirty="0" smtClean="0"/>
                        <a:t>3</a:t>
                      </a:r>
                      <a:r>
                        <a:rPr lang="en-US" sz="1600" baseline="0" dirty="0" smtClean="0"/>
                        <a:t> Mb/s</a:t>
                      </a:r>
                    </a:p>
                    <a:p>
                      <a:endParaRPr lang="en-US" sz="1600" dirty="0"/>
                    </a:p>
                  </a:txBody>
                  <a:tcPr marL="45720" marR="45720"/>
                </a:tc>
                <a:tc>
                  <a:txBody>
                    <a:bodyPr/>
                    <a:lstStyle/>
                    <a:p>
                      <a:r>
                        <a:rPr lang="en-US" sz="1600" dirty="0" smtClean="0"/>
                        <a:t>375 ns</a:t>
                      </a:r>
                      <a:endParaRPr lang="en-US" sz="1600" dirty="0"/>
                    </a:p>
                  </a:txBody>
                  <a:tcPr marL="45720" marR="45720"/>
                </a:tc>
                <a:tc>
                  <a:txBody>
                    <a:bodyPr/>
                    <a:lstStyle/>
                    <a:p>
                      <a:r>
                        <a:rPr lang="en-US" sz="1600" dirty="0" smtClean="0"/>
                        <a:t>6 Mb/s</a:t>
                      </a:r>
                      <a:endParaRPr lang="en-US" sz="1600" dirty="0"/>
                    </a:p>
                  </a:txBody>
                  <a:tcPr marL="45720" marR="45720"/>
                </a:tc>
              </a:tr>
              <a:tr h="633670">
                <a:tc vMerge="1">
                  <a:txBody>
                    <a:bodyPr/>
                    <a:lstStyle/>
                    <a:p>
                      <a:endParaRPr lang="en-US" sz="1600" dirty="0"/>
                    </a:p>
                  </a:txBody>
                  <a:tcPr marL="45720" marR="45720"/>
                </a:tc>
                <a:tc>
                  <a:txBody>
                    <a:bodyPr/>
                    <a:lstStyle/>
                    <a:p>
                      <a:r>
                        <a:rPr lang="en-US" sz="1600" dirty="0" smtClean="0"/>
                        <a:t>4</a:t>
                      </a:r>
                      <a:endParaRPr lang="en-US" sz="1600" dirty="0"/>
                    </a:p>
                  </a:txBody>
                  <a:tcPr marL="45720" marR="45720"/>
                </a:tc>
                <a:tc>
                  <a:txBody>
                    <a:bodyPr/>
                    <a:lstStyle/>
                    <a:p>
                      <a:r>
                        <a:rPr lang="en-US" sz="1600" dirty="0" smtClean="0"/>
                        <a:t>16-PPM</a:t>
                      </a:r>
                      <a:endParaRPr lang="en-US" sz="1600" dirty="0"/>
                    </a:p>
                  </a:txBody>
                  <a:tcPr marL="45720" marR="45720"/>
                </a:tc>
                <a:tc>
                  <a:txBody>
                    <a:bodyPr/>
                    <a:lstStyle/>
                    <a:p>
                      <a:r>
                        <a:rPr lang="en-US" sz="1600" dirty="0" smtClean="0"/>
                        <a:t>16∙dt =</a:t>
                      </a:r>
                    </a:p>
                    <a:p>
                      <a:r>
                        <a:rPr lang="en-US" sz="1600" dirty="0" smtClean="0"/>
                        <a:t>250 ns</a:t>
                      </a:r>
                      <a:endParaRPr lang="en-US" sz="1600" dirty="0"/>
                    </a:p>
                  </a:txBody>
                  <a:tcPr marL="45720" marR="45720"/>
                </a:tc>
                <a:tc>
                  <a:txBody>
                    <a:bodyPr/>
                    <a:lstStyle/>
                    <a:p>
                      <a:r>
                        <a:rPr lang="en-US" sz="1600" dirty="0" smtClean="0"/>
                        <a:t>750 ns</a:t>
                      </a:r>
                      <a:endParaRPr lang="en-US" sz="1600" dirty="0"/>
                    </a:p>
                  </a:txBody>
                  <a:tcPr marL="45720" marR="457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3</a:t>
                      </a:r>
                      <a:r>
                        <a:rPr lang="en-US" sz="1600" baseline="0" dirty="0" smtClean="0"/>
                        <a:t> Mb/s</a:t>
                      </a:r>
                    </a:p>
                    <a:p>
                      <a:endParaRPr lang="en-US" sz="1600" dirty="0"/>
                    </a:p>
                  </a:txBody>
                  <a:tcPr marL="45720" marR="45720"/>
                </a:tc>
                <a:tc>
                  <a:txBody>
                    <a:bodyPr/>
                    <a:lstStyle/>
                    <a:p>
                      <a:r>
                        <a:rPr lang="en-US" sz="1600" dirty="0" smtClean="0"/>
                        <a:t>250 ns</a:t>
                      </a:r>
                      <a:endParaRPr lang="en-US" sz="1600" dirty="0"/>
                    </a:p>
                  </a:txBody>
                  <a:tcPr marL="45720" marR="45720"/>
                </a:tc>
                <a:tc>
                  <a:txBody>
                    <a:bodyPr/>
                    <a:lstStyle/>
                    <a:p>
                      <a:r>
                        <a:rPr lang="en-US" sz="1600" dirty="0" smtClean="0"/>
                        <a:t>8 Mb/s</a:t>
                      </a:r>
                      <a:endParaRPr lang="en-US" sz="1600" dirty="0"/>
                    </a:p>
                  </a:txBody>
                  <a:tcPr marL="45720" marR="45720"/>
                </a:tc>
              </a:tr>
              <a:tr h="633670">
                <a:tc rowSpan="2">
                  <a:txBody>
                    <a:bodyPr/>
                    <a:lstStyle/>
                    <a:p>
                      <a:r>
                        <a:rPr lang="en-US" sz="1600" b="1" dirty="0" smtClean="0">
                          <a:solidFill>
                            <a:srgbClr val="FFFF00"/>
                          </a:solidFill>
                        </a:rPr>
                        <a:t>mode “B”</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err="1" smtClean="0">
                          <a:solidFill>
                            <a:srgbClr val="FFFF00"/>
                          </a:solidFill>
                        </a:rPr>
                        <a:t>dt</a:t>
                      </a:r>
                      <a:r>
                        <a:rPr lang="en-US" sz="1600" baseline="0" dirty="0" smtClean="0">
                          <a:solidFill>
                            <a:srgbClr val="FFFF00"/>
                          </a:solidFill>
                        </a:rPr>
                        <a:t>=</a:t>
                      </a:r>
                      <a:r>
                        <a:rPr lang="en-US" sz="1600" dirty="0" smtClean="0">
                          <a:solidFill>
                            <a:srgbClr val="FFFF00"/>
                          </a:solidFill>
                        </a:rPr>
                        <a:t>(8/1024)</a:t>
                      </a:r>
                    </a:p>
                    <a:p>
                      <a:r>
                        <a:rPr lang="en-US" sz="1600" dirty="0" smtClean="0">
                          <a:solidFill>
                            <a:srgbClr val="FFFF00"/>
                          </a:solidFill>
                        </a:rPr>
                        <a:t>=7.8125</a:t>
                      </a:r>
                      <a:r>
                        <a:rPr lang="en-US" sz="1600" baseline="0" dirty="0" smtClean="0">
                          <a:solidFill>
                            <a:srgbClr val="FFFF00"/>
                          </a:solidFill>
                        </a:rPr>
                        <a:t> ns</a:t>
                      </a:r>
                      <a:endParaRPr lang="en-US" sz="1600" dirty="0">
                        <a:solidFill>
                          <a:srgbClr val="FFFF00"/>
                        </a:solidFill>
                      </a:endParaRPr>
                    </a:p>
                  </a:txBody>
                  <a:tcPr marL="45720" marR="45720">
                    <a:solidFill>
                      <a:srgbClr val="0070C0"/>
                    </a:solidFill>
                  </a:tcPr>
                </a:tc>
                <a:tc>
                  <a:txBody>
                    <a:bodyPr/>
                    <a:lstStyle/>
                    <a:p>
                      <a:r>
                        <a:rPr lang="en-US" sz="1600" dirty="0" smtClean="0"/>
                        <a:t>4</a:t>
                      </a:r>
                      <a:endParaRPr lang="en-US" sz="1600" dirty="0"/>
                    </a:p>
                  </a:txBody>
                  <a:tcPr marL="45720" marR="45720"/>
                </a:tc>
                <a:tc>
                  <a:txBody>
                    <a:bodyPr/>
                    <a:lstStyle/>
                    <a:p>
                      <a:r>
                        <a:rPr lang="en-US" sz="1600" dirty="0" smtClean="0"/>
                        <a:t>16-PPM</a:t>
                      </a:r>
                      <a:endParaRPr lang="en-US" sz="1600" dirty="0"/>
                    </a:p>
                  </a:txBody>
                  <a:tcPr marL="45720" marR="457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16∙dt =</a:t>
                      </a:r>
                    </a:p>
                    <a:p>
                      <a:r>
                        <a:rPr lang="en-US" sz="1600" dirty="0" smtClean="0"/>
                        <a:t>125 ns</a:t>
                      </a:r>
                      <a:endParaRPr lang="en-US" sz="1600" dirty="0"/>
                    </a:p>
                  </a:txBody>
                  <a:tcPr marL="45720" marR="45720"/>
                </a:tc>
                <a:tc>
                  <a:txBody>
                    <a:bodyPr/>
                    <a:lstStyle/>
                    <a:p>
                      <a:r>
                        <a:rPr lang="en-US" sz="1600" dirty="0" smtClean="0"/>
                        <a:t>875 ns</a:t>
                      </a:r>
                      <a:endParaRPr lang="en-US" sz="1600" dirty="0"/>
                    </a:p>
                  </a:txBody>
                  <a:tcPr marL="45720" marR="45720"/>
                </a:tc>
                <a:tc>
                  <a:txBody>
                    <a:bodyPr/>
                    <a:lstStyle/>
                    <a:p>
                      <a:r>
                        <a:rPr lang="en-US" sz="1600" dirty="0" smtClean="0"/>
                        <a:t>4 Mb/s</a:t>
                      </a:r>
                      <a:endParaRPr lang="en-US" sz="1600" dirty="0"/>
                    </a:p>
                  </a:txBody>
                  <a:tcPr marL="45720" marR="45720"/>
                </a:tc>
                <a:tc>
                  <a:txBody>
                    <a:bodyPr/>
                    <a:lstStyle/>
                    <a:p>
                      <a:r>
                        <a:rPr lang="en-US" sz="1600" dirty="0" smtClean="0"/>
                        <a:t>375 ns</a:t>
                      </a:r>
                      <a:endParaRPr lang="en-US" sz="1600" dirty="0"/>
                    </a:p>
                  </a:txBody>
                  <a:tcPr marL="45720" marR="45720"/>
                </a:tc>
                <a:tc>
                  <a:txBody>
                    <a:bodyPr/>
                    <a:lstStyle/>
                    <a:p>
                      <a:r>
                        <a:rPr lang="en-US" sz="1600" dirty="0" smtClean="0"/>
                        <a:t>8 Mb/s</a:t>
                      </a:r>
                      <a:endParaRPr lang="en-US" sz="1600" dirty="0"/>
                    </a:p>
                  </a:txBody>
                  <a:tcPr marL="45720" marR="45720"/>
                </a:tc>
              </a:tr>
              <a:tr h="633670">
                <a:tc vMerge="1">
                  <a:txBody>
                    <a:bodyPr/>
                    <a:lstStyle/>
                    <a:p>
                      <a:endParaRPr lang="en-US" sz="1600" dirty="0"/>
                    </a:p>
                  </a:txBody>
                  <a:tcPr marL="45720" marR="45720"/>
                </a:tc>
                <a:tc>
                  <a:txBody>
                    <a:bodyPr/>
                    <a:lstStyle/>
                    <a:p>
                      <a:r>
                        <a:rPr lang="en-US" sz="1600" dirty="0" smtClean="0"/>
                        <a:t>5</a:t>
                      </a:r>
                      <a:endParaRPr lang="en-US" sz="1600" dirty="0"/>
                    </a:p>
                  </a:txBody>
                  <a:tcPr marL="45720" marR="45720"/>
                </a:tc>
                <a:tc>
                  <a:txBody>
                    <a:bodyPr/>
                    <a:lstStyle/>
                    <a:p>
                      <a:r>
                        <a:rPr lang="en-US" sz="1600" dirty="0" smtClean="0"/>
                        <a:t>32-PPM</a:t>
                      </a:r>
                      <a:endParaRPr lang="en-US" sz="1600" dirty="0"/>
                    </a:p>
                  </a:txBody>
                  <a:tcPr marL="45720" marR="457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32∙dt =</a:t>
                      </a:r>
                    </a:p>
                    <a:p>
                      <a:r>
                        <a:rPr lang="en-US" sz="1600" dirty="0" smtClean="0"/>
                        <a:t>250 ns</a:t>
                      </a:r>
                      <a:endParaRPr lang="en-US" sz="1600" dirty="0"/>
                    </a:p>
                  </a:txBody>
                  <a:tcPr marL="45720" marR="45720"/>
                </a:tc>
                <a:tc>
                  <a:txBody>
                    <a:bodyPr/>
                    <a:lstStyle/>
                    <a:p>
                      <a:r>
                        <a:rPr lang="en-US" sz="1600" dirty="0" smtClean="0"/>
                        <a:t>750 ns</a:t>
                      </a:r>
                      <a:endParaRPr lang="en-US" sz="1600" dirty="0"/>
                    </a:p>
                  </a:txBody>
                  <a:tcPr marL="45720" marR="45720"/>
                </a:tc>
                <a:tc>
                  <a:txBody>
                    <a:bodyPr/>
                    <a:lstStyle/>
                    <a:p>
                      <a:r>
                        <a:rPr lang="en-US" sz="1600" dirty="0" smtClean="0"/>
                        <a:t>5 Mb/s</a:t>
                      </a:r>
                      <a:endParaRPr lang="en-US" sz="1600" dirty="0"/>
                    </a:p>
                  </a:txBody>
                  <a:tcPr marL="45720" marR="45720"/>
                </a:tc>
                <a:tc>
                  <a:txBody>
                    <a:bodyPr/>
                    <a:lstStyle/>
                    <a:p>
                      <a:r>
                        <a:rPr lang="en-US" sz="1600" dirty="0" smtClean="0"/>
                        <a:t>250 ns</a:t>
                      </a:r>
                      <a:endParaRPr lang="en-US" sz="1600" dirty="0"/>
                    </a:p>
                  </a:txBody>
                  <a:tcPr marL="45720" marR="45720"/>
                </a:tc>
                <a:tc>
                  <a:txBody>
                    <a:bodyPr/>
                    <a:lstStyle/>
                    <a:p>
                      <a:r>
                        <a:rPr lang="en-US" sz="1600" dirty="0" smtClean="0"/>
                        <a:t>10 Mb/s</a:t>
                      </a:r>
                      <a:endParaRPr lang="en-US" sz="1600" dirty="0"/>
                    </a:p>
                  </a:txBody>
                  <a:tcPr marL="45720" marR="45720"/>
                </a:tc>
              </a:tr>
            </a:tbl>
          </a:graphicData>
        </a:graphic>
      </p:graphicFrame>
    </p:spTree>
    <p:extLst>
      <p:ext uri="{BB962C8B-B14F-4D97-AF65-F5344CB8AC3E}">
        <p14:creationId xmlns:p14="http://schemas.microsoft.com/office/powerpoint/2010/main" val="2769470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LRP Scan Mode</a:t>
            </a:r>
          </a:p>
        </p:txBody>
      </p:sp>
      <p:sp>
        <p:nvSpPr>
          <p:cNvPr id="5" name="Espace réservé du contenu 2"/>
          <p:cNvSpPr>
            <a:spLocks noGrp="1"/>
          </p:cNvSpPr>
          <p:nvPr>
            <p:ph idx="1"/>
          </p:nvPr>
        </p:nvSpPr>
        <p:spPr>
          <a:xfrm>
            <a:off x="457200" y="1484784"/>
            <a:ext cx="8435280" cy="4834632"/>
          </a:xfrm>
          <a:extLst/>
        </p:spPr>
        <p:txBody>
          <a:bodyPr>
            <a:noAutofit/>
          </a:bodyPr>
          <a:lstStyle/>
          <a:p>
            <a:pPr marL="342900" lvl="1" indent="-342900">
              <a:spcBef>
                <a:spcPts val="800"/>
              </a:spcBef>
              <a:buFont typeface="Arial" panose="020B0604020202020204" pitchFamily="34" charset="0"/>
              <a:buChar char="•"/>
              <a:defRPr/>
            </a:pPr>
            <a:r>
              <a:rPr lang="en-US" altLang="en-US" sz="1800" dirty="0"/>
              <a:t>Optimize distance ranging with multiple nodes regarding</a:t>
            </a:r>
          </a:p>
          <a:p>
            <a:pPr marL="742950" lvl="2" indent="-342900">
              <a:spcBef>
                <a:spcPts val="800"/>
              </a:spcBef>
              <a:buFont typeface="Arial" panose="020B0604020202020204" pitchFamily="34" charset="0"/>
              <a:buChar char="•"/>
              <a:defRPr/>
            </a:pPr>
            <a:r>
              <a:rPr lang="en-US" sz="1400" dirty="0"/>
              <a:t>reduction of measurement time for several nodes</a:t>
            </a:r>
          </a:p>
          <a:p>
            <a:pPr marL="742950" lvl="2" indent="-342900">
              <a:spcBef>
                <a:spcPts val="800"/>
              </a:spcBef>
              <a:buFont typeface="Arial" panose="020B0604020202020204" pitchFamily="34" charset="0"/>
              <a:buChar char="•"/>
              <a:defRPr/>
            </a:pPr>
            <a:r>
              <a:rPr lang="en-US" sz="1400" dirty="0"/>
              <a:t>reduction of power consumption</a:t>
            </a:r>
          </a:p>
          <a:p>
            <a:pPr marL="342900" lvl="1" indent="-342900">
              <a:spcBef>
                <a:spcPts val="800"/>
              </a:spcBef>
              <a:buFont typeface="Arial" panose="020B0604020202020204" pitchFamily="34" charset="0"/>
              <a:buChar char="•"/>
              <a:defRPr/>
            </a:pPr>
            <a:r>
              <a:rPr lang="en-US" sz="1800" dirty="0"/>
              <a:t>Initiator broadcast challenge</a:t>
            </a:r>
          </a:p>
          <a:p>
            <a:pPr marL="342900" lvl="1" indent="-342900">
              <a:spcBef>
                <a:spcPts val="800"/>
              </a:spcBef>
              <a:buFont typeface="Arial" panose="020B0604020202020204" pitchFamily="34" charset="0"/>
              <a:buChar char="•"/>
              <a:defRPr/>
            </a:pPr>
            <a:r>
              <a:rPr lang="en-US" sz="1800" dirty="0"/>
              <a:t>Responder </a:t>
            </a:r>
            <a:r>
              <a:rPr lang="en-US" sz="1800" dirty="0" err="1"/>
              <a:t>i</a:t>
            </a:r>
            <a:r>
              <a:rPr lang="en-US" sz="1800" dirty="0"/>
              <a:t> will reply using predefined time slot </a:t>
            </a:r>
            <a:r>
              <a:rPr lang="en-US" sz="1800" dirty="0" err="1"/>
              <a:t>t</a:t>
            </a:r>
            <a:r>
              <a:rPr lang="en-US" sz="1800" baseline="-25000" dirty="0" err="1"/>
              <a:t>Ri</a:t>
            </a:r>
            <a:endParaRPr lang="en-US" sz="1800" baseline="-25000" dirty="0"/>
          </a:p>
          <a:p>
            <a:pPr marL="342900" lvl="1" indent="-342900">
              <a:spcBef>
                <a:spcPts val="800"/>
              </a:spcBef>
              <a:buFont typeface="Arial" panose="020B0604020202020204" pitchFamily="34" charset="0"/>
              <a:buChar char="•"/>
              <a:defRPr/>
            </a:pPr>
            <a:r>
              <a:rPr lang="en-US" sz="1800" dirty="0"/>
              <a:t>Responder </a:t>
            </a:r>
            <a:r>
              <a:rPr lang="en-US" sz="1800" dirty="0" err="1"/>
              <a:t>i</a:t>
            </a:r>
            <a:r>
              <a:rPr lang="en-US" sz="1800" dirty="0"/>
              <a:t> send after delay of </a:t>
            </a:r>
            <a:r>
              <a:rPr lang="de-DE" sz="1800" dirty="0">
                <a:solidFill>
                  <a:schemeClr val="tx1"/>
                </a:solidFill>
              </a:rPr>
              <a:t>t</a:t>
            </a:r>
            <a:r>
              <a:rPr lang="de-DE" sz="1800" baseline="-25000" dirty="0">
                <a:solidFill>
                  <a:schemeClr val="tx1"/>
                </a:solidFill>
              </a:rPr>
              <a:t>di</a:t>
            </a:r>
            <a:r>
              <a:rPr lang="de-DE" sz="1800" dirty="0">
                <a:solidFill>
                  <a:schemeClr val="tx1"/>
                </a:solidFill>
              </a:rPr>
              <a:t> = (i-1)(t</a:t>
            </a:r>
            <a:r>
              <a:rPr lang="de-DE" sz="1800" baseline="-25000" dirty="0">
                <a:solidFill>
                  <a:schemeClr val="tx1"/>
                </a:solidFill>
              </a:rPr>
              <a:t>TX</a:t>
            </a:r>
            <a:r>
              <a:rPr lang="de-DE" sz="1800" dirty="0">
                <a:solidFill>
                  <a:schemeClr val="tx1"/>
                </a:solidFill>
              </a:rPr>
              <a:t> + t</a:t>
            </a:r>
            <a:r>
              <a:rPr lang="de-DE" sz="1800" baseline="-25000" dirty="0">
                <a:solidFill>
                  <a:schemeClr val="tx1"/>
                </a:solidFill>
              </a:rPr>
              <a:t>M</a:t>
            </a:r>
            <a:r>
              <a:rPr lang="de-DE" sz="1800" dirty="0">
                <a:solidFill>
                  <a:schemeClr val="tx1"/>
                </a:solidFill>
              </a:rPr>
              <a:t>)</a:t>
            </a:r>
            <a:br>
              <a:rPr lang="de-DE" sz="1800" dirty="0">
                <a:solidFill>
                  <a:schemeClr val="tx1"/>
                </a:solidFill>
              </a:rPr>
            </a:br>
            <a:r>
              <a:rPr lang="de-DE" sz="1800" dirty="0">
                <a:solidFill>
                  <a:schemeClr val="tx1"/>
                </a:solidFill>
              </a:rPr>
              <a:t>	</a:t>
            </a:r>
            <a:r>
              <a:rPr lang="de-DE" sz="1400" dirty="0">
                <a:solidFill>
                  <a:schemeClr val="tx1"/>
                </a:solidFill>
              </a:rPr>
              <a:t>with	t</a:t>
            </a:r>
            <a:r>
              <a:rPr lang="de-DE" sz="1400" baseline="-25000" dirty="0">
                <a:solidFill>
                  <a:schemeClr val="tx1"/>
                </a:solidFill>
              </a:rPr>
              <a:t>TX</a:t>
            </a:r>
            <a:r>
              <a:rPr lang="de-DE" sz="1400" dirty="0">
                <a:solidFill>
                  <a:schemeClr val="tx1"/>
                </a:solidFill>
              </a:rPr>
              <a:t>=t</a:t>
            </a:r>
            <a:r>
              <a:rPr lang="de-DE" sz="1400" baseline="-25000" dirty="0">
                <a:solidFill>
                  <a:schemeClr val="tx1"/>
                </a:solidFill>
              </a:rPr>
              <a:t>RX</a:t>
            </a:r>
            <a:r>
              <a:rPr lang="de-DE" sz="1400" dirty="0">
                <a:solidFill>
                  <a:schemeClr val="tx1"/>
                </a:solidFill>
              </a:rPr>
              <a:t>:	time to send telegram</a:t>
            </a:r>
            <a:br>
              <a:rPr lang="de-DE" sz="1400" dirty="0">
                <a:solidFill>
                  <a:schemeClr val="tx1"/>
                </a:solidFill>
              </a:rPr>
            </a:br>
            <a:r>
              <a:rPr lang="de-DE" sz="1400" dirty="0">
                <a:solidFill>
                  <a:schemeClr val="tx1"/>
                </a:solidFill>
              </a:rPr>
              <a:t>		t</a:t>
            </a:r>
            <a:r>
              <a:rPr lang="de-DE" sz="1400" baseline="-25000" dirty="0">
                <a:solidFill>
                  <a:schemeClr val="tx1"/>
                </a:solidFill>
              </a:rPr>
              <a:t>M</a:t>
            </a:r>
            <a:r>
              <a:rPr lang="de-DE" sz="1400" dirty="0">
                <a:solidFill>
                  <a:schemeClr val="tx1"/>
                </a:solidFill>
              </a:rPr>
              <a:t>:		sum of max. ToF time (2-way) and time for restart of receiver</a:t>
            </a:r>
            <a:endParaRPr lang="en-US" sz="1800" dirty="0"/>
          </a:p>
          <a:p>
            <a:pPr marL="342900" lvl="1" indent="-342900">
              <a:spcBef>
                <a:spcPts val="800"/>
              </a:spcBef>
              <a:buFont typeface="Arial" panose="020B0604020202020204" pitchFamily="34" charset="0"/>
              <a:buChar char="•"/>
              <a:defRPr/>
            </a:pPr>
            <a:r>
              <a:rPr lang="en-US" sz="1800" dirty="0"/>
              <a:t>Optional node addressing is performed within the data payload</a:t>
            </a:r>
          </a:p>
          <a:p>
            <a:pPr marL="342900" lvl="1" indent="-342900">
              <a:spcBef>
                <a:spcPts val="800"/>
              </a:spcBef>
              <a:buFont typeface="Arial" panose="020B0604020202020204" pitchFamily="34" charset="0"/>
              <a:buChar char="•"/>
              <a:defRPr/>
            </a:pPr>
            <a:r>
              <a:rPr lang="en-US" sz="1800" dirty="0"/>
              <a:t>Clock offset between initiator and responder </a:t>
            </a:r>
            <a:r>
              <a:rPr lang="en-US" sz="1800" dirty="0" err="1"/>
              <a:t>i</a:t>
            </a:r>
            <a:r>
              <a:rPr lang="en-US" sz="1800" dirty="0"/>
              <a:t> will need an adjustment before transmitting responder </a:t>
            </a:r>
            <a:r>
              <a:rPr lang="en-US" sz="1800" dirty="0" err="1"/>
              <a:t>i</a:t>
            </a:r>
            <a:r>
              <a:rPr lang="en-US" sz="1800" dirty="0"/>
              <a:t> </a:t>
            </a:r>
            <a:r>
              <a:rPr lang="en-US" sz="1800" dirty="0" err="1"/>
              <a:t>TXi</a:t>
            </a:r>
            <a:r>
              <a:rPr lang="en-US" sz="1800" dirty="0"/>
              <a:t> message to keep time slot </a:t>
            </a:r>
            <a:r>
              <a:rPr lang="en-US" sz="1800" dirty="0" err="1"/>
              <a:t>t</a:t>
            </a:r>
            <a:r>
              <a:rPr lang="en-US" sz="1800" baseline="-25000" dirty="0" err="1"/>
              <a:t>Ri</a:t>
            </a:r>
            <a:endParaRPr lang="en-US" sz="1800" dirty="0"/>
          </a:p>
          <a:p>
            <a:pPr marL="342900" lvl="1" indent="-342900">
              <a:spcBef>
                <a:spcPts val="800"/>
              </a:spcBef>
              <a:buFont typeface="Arial" panose="020B0604020202020204" pitchFamily="34" charset="0"/>
              <a:buChar char="•"/>
              <a:defRPr/>
            </a:pPr>
            <a:endParaRPr lang="en-US" sz="1800" dirty="0"/>
          </a:p>
          <a:p>
            <a:pPr marL="342900" lvl="1" indent="-342900">
              <a:spcBef>
                <a:spcPts val="800"/>
              </a:spcBef>
              <a:buFont typeface="Arial" panose="020B0604020202020204" pitchFamily="34" charset="0"/>
              <a:buChar char="•"/>
              <a:defRPr/>
            </a:pPr>
            <a:endParaRPr lang="en-US" sz="1800" dirty="0"/>
          </a:p>
          <a:p>
            <a:pPr marL="342900" lvl="1" indent="-342900">
              <a:spcBef>
                <a:spcPts val="800"/>
              </a:spcBef>
              <a:buFont typeface="Arial" panose="020B0604020202020204" pitchFamily="34" charset="0"/>
              <a:buChar char="•"/>
              <a:defRPr/>
            </a:pPr>
            <a:endParaRPr lang="en-US" sz="1800" dirty="0"/>
          </a:p>
        </p:txBody>
      </p:sp>
    </p:spTree>
    <p:extLst>
      <p:ext uri="{BB962C8B-B14F-4D97-AF65-F5344CB8AC3E}">
        <p14:creationId xmlns:p14="http://schemas.microsoft.com/office/powerpoint/2010/main" val="10781999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2636</TotalTime>
  <Words>911</Words>
  <Application>Microsoft Office PowerPoint</Application>
  <PresentationFormat>Affichage à l'écran (4:3)</PresentationFormat>
  <Paragraphs>176</Paragraphs>
  <Slides>12</Slides>
  <Notes>6</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4" baseType="lpstr">
      <vt:lpstr>Office Theme</vt:lpstr>
      <vt:lpstr>Dessin Microsoft Visio</vt:lpstr>
      <vt:lpstr>Présentation PowerPoint</vt:lpstr>
      <vt:lpstr>Introduction</vt:lpstr>
      <vt:lpstr>LRP Multi-User: Introduction</vt:lpstr>
      <vt:lpstr>LRP Multi-User: Proposal</vt:lpstr>
      <vt:lpstr>LRP Multi-User: Variable PRF</vt:lpstr>
      <vt:lpstr>LRP Enhanced Payload Capacity (EPC)</vt:lpstr>
      <vt:lpstr>LRP Enhanced Payload Capacity (EPC)</vt:lpstr>
      <vt:lpstr>LRP Enhanced Payload Capacity (EPC)</vt:lpstr>
      <vt:lpstr>LRP Scan Mode</vt:lpstr>
      <vt:lpstr>LRP Scan Mode : Sequential</vt:lpstr>
      <vt:lpstr>LRP Scan Mode : Simultaneous</vt:lpstr>
      <vt:lpstr>LRP Scan Mode - Addressing</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582</cp:revision>
  <cp:lastPrinted>2000-03-07T00:55:37Z</cp:lastPrinted>
  <dcterms:created xsi:type="dcterms:W3CDTF">2016-01-17T22:48:36Z</dcterms:created>
  <dcterms:modified xsi:type="dcterms:W3CDTF">2018-09-08T08:14:19Z</dcterms:modified>
</cp:coreProperties>
</file>