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69" r:id="rId3"/>
    <p:sldId id="260" r:id="rId4"/>
    <p:sldId id="261" r:id="rId5"/>
    <p:sldId id="262" r:id="rId6"/>
    <p:sldId id="263" r:id="rId7"/>
    <p:sldId id="264" r:id="rId8"/>
    <p:sldId id="258" r:id="rId9"/>
    <p:sldId id="265" r:id="rId10"/>
    <p:sldId id="273" r:id="rId11"/>
    <p:sldId id="274" r:id="rId12"/>
    <p:sldId id="266" r:id="rId13"/>
    <p:sldId id="275" r:id="rId14"/>
    <p:sldId id="279" r:id="rId15"/>
    <p:sldId id="280" r:id="rId16"/>
    <p:sldId id="270" r:id="rId17"/>
    <p:sldId id="27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1922"/>
    <p:restoredTop sz="86322"/>
  </p:normalViewPr>
  <p:slideViewPr>
    <p:cSldViewPr>
      <p:cViewPr varScale="1">
        <p:scale>
          <a:sx n="87" d="100"/>
          <a:sy n="87" d="100"/>
        </p:scale>
        <p:origin x="2008"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802.15-&lt;0403-00-04md&gt;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802.15-&lt;0403-00-04md&gt;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802.15-&lt;0403-00-04md&gt;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99655" y="271918"/>
            <a:ext cx="1600200" cy="215444"/>
          </a:xfrm>
        </p:spPr>
        <p:txBody>
          <a:bodyPr/>
          <a:lstStyle>
            <a:lvl1pPr>
              <a:defRPr/>
            </a:lvl1p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r>
              <a:rPr lang="en-US"/>
              <a:t>&lt;Gary Stuebing&gt;, &lt;Cisco Systems&gt;</a:t>
            </a:r>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r>
              <a:rPr lang="en-US"/>
              <a:t>&lt;Gary Stuebing&gt;, &lt;Cisco Systems&gt;</a:t>
            </a:r>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r>
              <a:rPr lang="en-US"/>
              <a:t>&lt;Gary Stuebing&gt;, &lt;Cisco Systems&gt;</a:t>
            </a:r>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7" name="Date Placeholder 6">
            <a:extLst>
              <a:ext uri="{FF2B5EF4-FFF2-40B4-BE49-F238E27FC236}">
                <a16:creationId xmlns:a16="http://schemas.microsoft.com/office/drawing/2014/main" id="{96D5F3CE-8578-714B-83C5-F609405C0D59}"/>
              </a:ext>
            </a:extLst>
          </p:cNvPr>
          <p:cNvSpPr>
            <a:spLocks noGrp="1"/>
          </p:cNvSpPr>
          <p:nvPr>
            <p:ph type="dt" sz="half" idx="10"/>
          </p:nvPr>
        </p:nvSpPr>
        <p:spPr/>
        <p:txBody>
          <a:bodyPr/>
          <a:lstStyle/>
          <a:p>
            <a:r>
              <a:rPr lang="en-US" altLang="en-US"/>
              <a:t>September, 2018</a:t>
            </a:r>
            <a:endParaRPr lang="en-US" altLang="en-US" dirty="0"/>
          </a:p>
        </p:txBody>
      </p:sp>
      <p:sp>
        <p:nvSpPr>
          <p:cNvPr id="8" name="Footer Placeholder 7">
            <a:extLst>
              <a:ext uri="{FF2B5EF4-FFF2-40B4-BE49-F238E27FC236}">
                <a16:creationId xmlns:a16="http://schemas.microsoft.com/office/drawing/2014/main" id="{DAC78258-27B1-9A4F-86F1-4ADE94AD77ED}"/>
              </a:ext>
            </a:extLst>
          </p:cNvPr>
          <p:cNvSpPr>
            <a:spLocks noGrp="1"/>
          </p:cNvSpPr>
          <p:nvPr>
            <p:ph type="ftr" sz="quarter" idx="11"/>
          </p:nvPr>
        </p:nvSpPr>
        <p:spPr/>
        <p:txBody>
          <a:bodyPr/>
          <a:lstStyle/>
          <a:p>
            <a:r>
              <a:rPr lang="en-US" altLang="en-US"/>
              <a:t>&lt;Gary Stuebing&gt;, &lt;Cisco Systems&gt;</a:t>
            </a:r>
            <a:endParaRPr lang="en-US" altLang="en-US" dirty="0"/>
          </a:p>
        </p:txBody>
      </p:sp>
      <p:sp>
        <p:nvSpPr>
          <p:cNvPr id="9" name="Slide Number Placeholder 8">
            <a:extLst>
              <a:ext uri="{FF2B5EF4-FFF2-40B4-BE49-F238E27FC236}">
                <a16:creationId xmlns:a16="http://schemas.microsoft.com/office/drawing/2014/main" id="{28211191-059D-DC42-A3E3-DB930D694361}"/>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September, 2018</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September, 2018</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September, 2018</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September, 2018</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&lt;Gary Stuebing&gt;, &lt;Cisco Systems&gt;</a:t>
            </a:r>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a:solidFill>
                  <a:schemeClr val="tx1"/>
                </a:solidFill>
                <a:effectLst/>
                <a:latin typeface="Times New Roman" panose="02020603050405020304" pitchFamily="18" charset="0"/>
                <a:ea typeface="+mn-ea"/>
                <a:cs typeface="+mn-cs"/>
              </a:rPr>
              <a:t>DCN</a:t>
            </a:r>
            <a:r>
              <a:rPr lang="en-US" sz="1200" b="1" i="0" u="none" strike="noStrike" kern="1200">
                <a:solidFill>
                  <a:schemeClr val="tx1"/>
                </a:solidFill>
                <a:effectLst/>
                <a:latin typeface="Times New Roman" panose="02020603050405020304" pitchFamily="18" charset="0"/>
                <a:ea typeface="+mn-ea"/>
                <a:cs typeface="+mn-cs"/>
              </a:rPr>
              <a:t> 15-18-0403-02-04md </a:t>
            </a:r>
            <a:r>
              <a:rPr lang="en-US" sz="1200" b="1" i="0" kern="1200" dirty="0">
                <a:solidFill>
                  <a:schemeClr val="tx1"/>
                </a:solidFill>
                <a:effectLst/>
                <a:latin typeface="Times New Roman" panose="02020603050405020304" pitchFamily="18" charset="0"/>
                <a:ea typeface="+mn-ea"/>
                <a:cs typeface="+mn-cs"/>
              </a:rPr>
              <a:t>	</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&lt;Gary Stuebing&gt;, &lt;Cisco Systems&gt;</a:t>
            </a:r>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September 2019 IEEE 802.15.4md Interim Plenary Closing Report</a:t>
            </a:r>
          </a:p>
          <a:p>
            <a:r>
              <a:rPr lang="en-US" altLang="en-US" sz="1600" b="1" dirty="0">
                <a:solidFill>
                  <a:schemeClr val="tx2"/>
                </a:solidFill>
              </a:rPr>
              <a:t>Date Submitted: </a:t>
            </a:r>
            <a:r>
              <a:rPr lang="en-US" altLang="en-US" sz="1600" dirty="0">
                <a:solidFill>
                  <a:schemeClr val="tx2"/>
                </a:solidFill>
              </a:rPr>
              <a:t>08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a:solidFill>
                  <a:schemeClr val="accent2"/>
                </a:solidFill>
              </a:rPr>
              <a:t>	</a:t>
            </a:r>
            <a:r>
              <a:rPr lang="en-US" sz="1800" b="1"/>
              <a:t>15-18-0153-01-04md</a:t>
            </a:r>
            <a:endParaRPr lang="en-US" altLang="en-US" sz="28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March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732F-2816-1D49-9D05-B5015ECDCEB6}"/>
              </a:ext>
            </a:extLst>
          </p:cNvPr>
          <p:cNvSpPr>
            <a:spLocks noGrp="1"/>
          </p:cNvSpPr>
          <p:nvPr>
            <p:ph type="title"/>
          </p:nvPr>
        </p:nvSpPr>
        <p:spPr/>
        <p:txBody>
          <a:bodyPr/>
          <a:lstStyle/>
          <a:p>
            <a:r>
              <a:rPr lang="en-US" dirty="0"/>
              <a:t>RESULTS OF LB 150 - 1</a:t>
            </a:r>
          </a:p>
        </p:txBody>
      </p:sp>
      <p:sp>
        <p:nvSpPr>
          <p:cNvPr id="3" name="Date Placeholder 2">
            <a:extLst>
              <a:ext uri="{FF2B5EF4-FFF2-40B4-BE49-F238E27FC236}">
                <a16:creationId xmlns:a16="http://schemas.microsoft.com/office/drawing/2014/main" id="{F347B282-80E0-9F40-9140-CE5F3FA98605}"/>
              </a:ext>
            </a:extLst>
          </p:cNvPr>
          <p:cNvSpPr>
            <a:spLocks noGrp="1"/>
          </p:cNvSpPr>
          <p:nvPr>
            <p:ph type="dt" sz="half" idx="10"/>
          </p:nvPr>
        </p:nvSpPr>
        <p:spPr/>
        <p:txBody>
          <a:bodyPr/>
          <a:lstStyle/>
          <a:p>
            <a:r>
              <a:rPr lang="en-US" altLang="en-US"/>
              <a:t>September, 2018</a:t>
            </a:r>
          </a:p>
        </p:txBody>
      </p:sp>
      <p:sp>
        <p:nvSpPr>
          <p:cNvPr id="4" name="Footer Placeholder 3">
            <a:extLst>
              <a:ext uri="{FF2B5EF4-FFF2-40B4-BE49-F238E27FC236}">
                <a16:creationId xmlns:a16="http://schemas.microsoft.com/office/drawing/2014/main" id="{6250BC29-01E4-BF4B-AB6E-5792D99314DD}"/>
              </a:ext>
            </a:extLst>
          </p:cNvPr>
          <p:cNvSpPr>
            <a:spLocks noGrp="1"/>
          </p:cNvSpPr>
          <p:nvPr>
            <p:ph type="ftr" sz="quarter" idx="11"/>
          </p:nvPr>
        </p:nvSpPr>
        <p:spPr/>
        <p:txBody>
          <a:bodyPr/>
          <a:lstStyle/>
          <a:p>
            <a:r>
              <a:rPr lang="en-US" altLang="en-US"/>
              <a:t>&lt;Gary Stuebing&gt;, &lt;Cisco Systems&gt;</a:t>
            </a:r>
          </a:p>
        </p:txBody>
      </p:sp>
      <p:sp>
        <p:nvSpPr>
          <p:cNvPr id="5" name="Slide Number Placeholder 4">
            <a:extLst>
              <a:ext uri="{FF2B5EF4-FFF2-40B4-BE49-F238E27FC236}">
                <a16:creationId xmlns:a16="http://schemas.microsoft.com/office/drawing/2014/main" id="{8BA2C5E1-3ACD-324D-9687-C2ED682C538A}"/>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pic>
        <p:nvPicPr>
          <p:cNvPr id="6" name="Picture 5">
            <a:extLst>
              <a:ext uri="{FF2B5EF4-FFF2-40B4-BE49-F238E27FC236}">
                <a16:creationId xmlns:a16="http://schemas.microsoft.com/office/drawing/2014/main" id="{DD2F4DB1-4414-8E40-A1E0-8FCFDFB31C85}"/>
              </a:ext>
            </a:extLst>
          </p:cNvPr>
          <p:cNvPicPr>
            <a:picLocks noChangeAspect="1"/>
          </p:cNvPicPr>
          <p:nvPr/>
        </p:nvPicPr>
        <p:blipFill>
          <a:blip r:embed="rId2"/>
          <a:stretch>
            <a:fillRect/>
          </a:stretch>
        </p:blipFill>
        <p:spPr>
          <a:xfrm>
            <a:off x="1928110" y="2292350"/>
            <a:ext cx="3809716" cy="1338700"/>
          </a:xfrm>
          <a:prstGeom prst="rect">
            <a:avLst/>
          </a:prstGeom>
        </p:spPr>
      </p:pic>
      <p:pic>
        <p:nvPicPr>
          <p:cNvPr id="7" name="Picture 6">
            <a:extLst>
              <a:ext uri="{FF2B5EF4-FFF2-40B4-BE49-F238E27FC236}">
                <a16:creationId xmlns:a16="http://schemas.microsoft.com/office/drawing/2014/main" id="{EC3335DB-2841-F942-B5A0-5A8C631CE0C5}"/>
              </a:ext>
            </a:extLst>
          </p:cNvPr>
          <p:cNvPicPr>
            <a:picLocks noChangeAspect="1"/>
          </p:cNvPicPr>
          <p:nvPr/>
        </p:nvPicPr>
        <p:blipFill>
          <a:blip r:embed="rId3"/>
          <a:stretch>
            <a:fillRect/>
          </a:stretch>
        </p:blipFill>
        <p:spPr>
          <a:xfrm>
            <a:off x="1905000" y="3886200"/>
            <a:ext cx="4495800" cy="535480"/>
          </a:xfrm>
          <a:prstGeom prst="rect">
            <a:avLst/>
          </a:prstGeom>
        </p:spPr>
      </p:pic>
    </p:spTree>
    <p:extLst>
      <p:ext uri="{BB962C8B-B14F-4D97-AF65-F5344CB8AC3E}">
        <p14:creationId xmlns:p14="http://schemas.microsoft.com/office/powerpoint/2010/main" val="4231724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Accomplishments - 1</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838200" y="1512094"/>
            <a:ext cx="7772400" cy="275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dirty="0"/>
              <a:t>NON Audited </a:t>
            </a:r>
            <a:r>
              <a:rPr lang="en-US" sz="2400" dirty="0"/>
              <a:t>Letter Ballot 1 Completed</a:t>
            </a:r>
          </a:p>
          <a:p>
            <a:pPr marL="914400" lvl="1" indent="-457200" algn="l">
              <a:buFont typeface="Arial" panose="020B0604020202020204" pitchFamily="34" charset="0"/>
              <a:buChar char="•"/>
            </a:pPr>
            <a:endParaRPr lang="en-US" dirty="0"/>
          </a:p>
          <a:p>
            <a:pPr marL="914400" lvl="1" indent="-457200" algn="l">
              <a:buFont typeface="Arial" panose="020B0604020202020204" pitchFamily="34" charset="0"/>
              <a:buChar char="•"/>
            </a:pPr>
            <a:endParaRPr lang="en-US" sz="2400" dirty="0"/>
          </a:p>
        </p:txBody>
      </p:sp>
      <p:pic>
        <p:nvPicPr>
          <p:cNvPr id="3" name="Picture 2">
            <a:extLst>
              <a:ext uri="{FF2B5EF4-FFF2-40B4-BE49-F238E27FC236}">
                <a16:creationId xmlns:a16="http://schemas.microsoft.com/office/drawing/2014/main" id="{1D558A30-B097-F244-A2B7-ED566CD6A4FE}"/>
              </a:ext>
            </a:extLst>
          </p:cNvPr>
          <p:cNvPicPr>
            <a:picLocks noChangeAspect="1"/>
          </p:cNvPicPr>
          <p:nvPr/>
        </p:nvPicPr>
        <p:blipFill>
          <a:blip r:embed="rId2"/>
          <a:stretch>
            <a:fillRect/>
          </a:stretch>
        </p:blipFill>
        <p:spPr>
          <a:xfrm>
            <a:off x="861310" y="1905000"/>
            <a:ext cx="4337050" cy="1524000"/>
          </a:xfrm>
          <a:prstGeom prst="rect">
            <a:avLst/>
          </a:prstGeom>
        </p:spPr>
      </p:pic>
      <p:pic>
        <p:nvPicPr>
          <p:cNvPr id="8" name="Picture 7">
            <a:extLst>
              <a:ext uri="{FF2B5EF4-FFF2-40B4-BE49-F238E27FC236}">
                <a16:creationId xmlns:a16="http://schemas.microsoft.com/office/drawing/2014/main" id="{7B3EA153-F0AF-E146-ACE0-4390F90F12CD}"/>
              </a:ext>
            </a:extLst>
          </p:cNvPr>
          <p:cNvPicPr>
            <a:picLocks noChangeAspect="1"/>
          </p:cNvPicPr>
          <p:nvPr/>
        </p:nvPicPr>
        <p:blipFill>
          <a:blip r:embed="rId3"/>
          <a:stretch>
            <a:fillRect/>
          </a:stretch>
        </p:blipFill>
        <p:spPr>
          <a:xfrm>
            <a:off x="838200" y="3498850"/>
            <a:ext cx="5118100" cy="609600"/>
          </a:xfrm>
          <a:prstGeom prst="rect">
            <a:avLst/>
          </a:prstGeom>
        </p:spPr>
      </p:pic>
      <p:sp>
        <p:nvSpPr>
          <p:cNvPr id="9" name="TextBox 8">
            <a:extLst>
              <a:ext uri="{FF2B5EF4-FFF2-40B4-BE49-F238E27FC236}">
                <a16:creationId xmlns:a16="http://schemas.microsoft.com/office/drawing/2014/main" id="{ACAF3A2C-5158-C349-90C0-C22A41D8494A}"/>
              </a:ext>
            </a:extLst>
          </p:cNvPr>
          <p:cNvSpPr txBox="1"/>
          <p:nvPr/>
        </p:nvSpPr>
        <p:spPr>
          <a:xfrm>
            <a:off x="838200" y="4337050"/>
            <a:ext cx="8458200"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t>Accepted Additional Rogue comments (37) from:</a:t>
            </a:r>
          </a:p>
          <a:p>
            <a:pPr marL="742950" lvl="1" indent="-285750">
              <a:buFont typeface="Arial" panose="020B0604020202020204" pitchFamily="34" charset="0"/>
              <a:buChar char="•"/>
            </a:pPr>
            <a:r>
              <a:rPr lang="en-US" sz="2400" dirty="0"/>
              <a:t>Pat Kinney</a:t>
            </a:r>
          </a:p>
          <a:p>
            <a:pPr marL="742950" lvl="1" indent="-285750">
              <a:buFont typeface="Arial" panose="020B0604020202020204" pitchFamily="34" charset="0"/>
              <a:buChar char="•"/>
            </a:pPr>
            <a:r>
              <a:rPr lang="en-US" sz="2400" dirty="0"/>
              <a:t>Chris </a:t>
            </a:r>
            <a:r>
              <a:rPr lang="en-US" sz="2400" dirty="0" err="1"/>
              <a:t>Hett</a:t>
            </a:r>
            <a:endParaRPr lang="en-US" sz="2400" dirty="0"/>
          </a:p>
          <a:p>
            <a:pPr marL="742950" lvl="1" indent="-285750">
              <a:buFont typeface="Arial" panose="020B0604020202020204" pitchFamily="34" charset="0"/>
              <a:buChar char="•"/>
            </a:pPr>
            <a:r>
              <a:rPr lang="en-US" sz="2400" dirty="0"/>
              <a:t>Tero Kivinen</a:t>
            </a:r>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12</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Accomplishments – 2</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838200" y="1512094"/>
            <a:ext cx="7772400" cy="275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00100" lvl="1" indent="-342900" algn="l">
              <a:buFont typeface="Arial" panose="020B0604020202020204" pitchFamily="34" charset="0"/>
              <a:buChar char="•"/>
            </a:pPr>
            <a:r>
              <a:rPr lang="en-US" sz="2400" dirty="0"/>
              <a:t>Validated Editorial Comments</a:t>
            </a:r>
          </a:p>
          <a:p>
            <a:pPr marL="800100" lvl="1" indent="-342900" algn="l">
              <a:buFont typeface="Arial" panose="020B0604020202020204" pitchFamily="34" charset="0"/>
              <a:buChar char="•"/>
            </a:pPr>
            <a:r>
              <a:rPr lang="en-US" sz="2400" dirty="0"/>
              <a:t>Sent 118 Approved Editorial Comments to the Editor</a:t>
            </a:r>
          </a:p>
          <a:p>
            <a:pPr marL="800100" lvl="1" indent="-342900" algn="l">
              <a:buFont typeface="Arial" panose="020B0604020202020204" pitchFamily="34" charset="0"/>
              <a:buChar char="•"/>
            </a:pPr>
            <a:r>
              <a:rPr lang="en-US" sz="2400" dirty="0"/>
              <a:t>Latest Count:</a:t>
            </a:r>
          </a:p>
          <a:p>
            <a:pPr lvl="1" algn="l"/>
            <a:r>
              <a:rPr lang="en-US" sz="2400" dirty="0"/>
              <a:t> </a:t>
            </a:r>
          </a:p>
          <a:p>
            <a:pPr marL="800100" lvl="1" indent="-342900" algn="l">
              <a:buFont typeface="Arial" panose="020B0604020202020204" pitchFamily="34" charset="0"/>
              <a:buChar char="•"/>
            </a:pPr>
            <a:endParaRPr lang="en-US" sz="2400" dirty="0"/>
          </a:p>
          <a:p>
            <a:pPr marL="800100" lvl="1" indent="-342900" algn="l">
              <a:buFont typeface="Arial" panose="020B0604020202020204" pitchFamily="34" charset="0"/>
              <a:buChar char="•"/>
            </a:pPr>
            <a:endParaRPr lang="en-US" sz="2400" dirty="0"/>
          </a:p>
          <a:p>
            <a:pPr marL="800100" lvl="1" indent="-342900" algn="l">
              <a:buFont typeface="Arial" panose="020B0604020202020204" pitchFamily="34" charset="0"/>
              <a:buChar char="•"/>
            </a:pPr>
            <a:r>
              <a:rPr lang="en-US" sz="2400" dirty="0"/>
              <a:t>Latest Version: 15-18-0433-02-04md-lb150-consolidated-comments.xlsx</a:t>
            </a:r>
          </a:p>
          <a:p>
            <a:pPr marL="800100" lvl="1" indent="-342900" algn="l">
              <a:buFont typeface="Arial" panose="020B0604020202020204" pitchFamily="34" charset="0"/>
              <a:buChar char="•"/>
            </a:pPr>
            <a:r>
              <a:rPr lang="en-US" sz="2400" dirty="0"/>
              <a:t>Assigned some leaders for Technical comments</a:t>
            </a:r>
          </a:p>
          <a:p>
            <a:pPr marL="800100" lvl="1" indent="-342900" algn="l">
              <a:buFont typeface="Arial" panose="020B0604020202020204" pitchFamily="34" charset="0"/>
              <a:buChar char="•"/>
            </a:pPr>
            <a:r>
              <a:rPr lang="en-US" sz="2400" dirty="0"/>
              <a:t>Set up BRC</a:t>
            </a:r>
          </a:p>
          <a:p>
            <a:pPr marL="800100" lvl="1" indent="-342900" algn="l">
              <a:buFont typeface="Arial" panose="020B0604020202020204" pitchFamily="34" charset="0"/>
              <a:buChar char="•"/>
            </a:pPr>
            <a:r>
              <a:rPr lang="en-US" sz="2400" dirty="0"/>
              <a:t>Set up BRC Schedule</a:t>
            </a:r>
          </a:p>
        </p:txBody>
      </p:sp>
      <p:graphicFrame>
        <p:nvGraphicFramePr>
          <p:cNvPr id="3" name="Table 2">
            <a:extLst>
              <a:ext uri="{FF2B5EF4-FFF2-40B4-BE49-F238E27FC236}">
                <a16:creationId xmlns:a16="http://schemas.microsoft.com/office/drawing/2014/main" id="{D0FEEA34-4E2C-F14B-9DA4-85EB7C359F65}"/>
              </a:ext>
            </a:extLst>
          </p:cNvPr>
          <p:cNvGraphicFramePr>
            <a:graphicFrameLocks noGrp="1"/>
          </p:cNvGraphicFramePr>
          <p:nvPr>
            <p:extLst>
              <p:ext uri="{D42A27DB-BD31-4B8C-83A1-F6EECF244321}">
                <p14:modId xmlns:p14="http://schemas.microsoft.com/office/powerpoint/2010/main" val="2941018413"/>
              </p:ext>
            </p:extLst>
          </p:nvPr>
        </p:nvGraphicFramePr>
        <p:xfrm>
          <a:off x="1727615" y="3527469"/>
          <a:ext cx="4038600" cy="858043"/>
        </p:xfrm>
        <a:graphic>
          <a:graphicData uri="http://schemas.openxmlformats.org/drawingml/2006/table">
            <a:tbl>
              <a:tblPr/>
              <a:tblGrid>
                <a:gridCol w="1009650">
                  <a:extLst>
                    <a:ext uri="{9D8B030D-6E8A-4147-A177-3AD203B41FA5}">
                      <a16:colId xmlns:a16="http://schemas.microsoft.com/office/drawing/2014/main" val="3492694799"/>
                    </a:ext>
                  </a:extLst>
                </a:gridCol>
                <a:gridCol w="776654">
                  <a:extLst>
                    <a:ext uri="{9D8B030D-6E8A-4147-A177-3AD203B41FA5}">
                      <a16:colId xmlns:a16="http://schemas.microsoft.com/office/drawing/2014/main" val="2766775763"/>
                    </a:ext>
                  </a:extLst>
                </a:gridCol>
                <a:gridCol w="1033096">
                  <a:extLst>
                    <a:ext uri="{9D8B030D-6E8A-4147-A177-3AD203B41FA5}">
                      <a16:colId xmlns:a16="http://schemas.microsoft.com/office/drawing/2014/main" val="3685530156"/>
                    </a:ext>
                  </a:extLst>
                </a:gridCol>
                <a:gridCol w="1219200">
                  <a:extLst>
                    <a:ext uri="{9D8B030D-6E8A-4147-A177-3AD203B41FA5}">
                      <a16:colId xmlns:a16="http://schemas.microsoft.com/office/drawing/2014/main" val="670042087"/>
                    </a:ext>
                  </a:extLst>
                </a:gridCol>
              </a:tblGrid>
              <a:tr h="218411">
                <a:tc>
                  <a:txBody>
                    <a:bodyPr/>
                    <a:lstStyle/>
                    <a:p>
                      <a:pPr marL="0" marR="0" algn="ctr">
                        <a:spcBef>
                          <a:spcPts val="0"/>
                        </a:spcBef>
                        <a:spcAft>
                          <a:spcPts val="0"/>
                        </a:spcAft>
                      </a:pPr>
                      <a:r>
                        <a:rPr lang="en-US" sz="1000">
                          <a:effectLst/>
                          <a:latin typeface="Arial" panose="020B0604020202020204" pitchFamily="34" charset="0"/>
                        </a:rPr>
                        <a:t> </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LB150</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Rogue</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Total</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0084112"/>
                  </a:ext>
                </a:extLst>
              </a:tr>
              <a:tr h="202810">
                <a:tc>
                  <a:txBody>
                    <a:bodyPr/>
                    <a:lstStyle/>
                    <a:p>
                      <a:pPr marL="0" marR="0" algn="ctr">
                        <a:spcBef>
                          <a:spcPts val="0"/>
                        </a:spcBef>
                        <a:spcAft>
                          <a:spcPts val="0"/>
                        </a:spcAft>
                      </a:pPr>
                      <a:r>
                        <a:rPr lang="en-US" sz="1000">
                          <a:effectLst/>
                          <a:latin typeface="Arial" panose="020B0604020202020204" pitchFamily="34" charset="0"/>
                        </a:rPr>
                        <a:t>Technical</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127</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45</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172</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2921994"/>
                  </a:ext>
                </a:extLst>
              </a:tr>
              <a:tr h="218411">
                <a:tc>
                  <a:txBody>
                    <a:bodyPr/>
                    <a:lstStyle/>
                    <a:p>
                      <a:pPr marL="0" marR="0" algn="ctr">
                        <a:spcBef>
                          <a:spcPts val="0"/>
                        </a:spcBef>
                        <a:spcAft>
                          <a:spcPts val="0"/>
                        </a:spcAft>
                      </a:pPr>
                      <a:r>
                        <a:rPr lang="en-US" sz="1000">
                          <a:effectLst/>
                          <a:latin typeface="Arial" panose="020B0604020202020204" pitchFamily="34" charset="0"/>
                        </a:rPr>
                        <a:t>Editorial</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108</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10</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118</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275208"/>
                  </a:ext>
                </a:extLst>
              </a:tr>
              <a:tr h="218411">
                <a:tc>
                  <a:txBody>
                    <a:bodyPr/>
                    <a:lstStyle/>
                    <a:p>
                      <a:pPr marL="0" marR="0" algn="ctr">
                        <a:spcBef>
                          <a:spcPts val="0"/>
                        </a:spcBef>
                        <a:spcAft>
                          <a:spcPts val="0"/>
                        </a:spcAft>
                      </a:pPr>
                      <a:r>
                        <a:rPr lang="en-US" sz="1000">
                          <a:effectLst/>
                          <a:latin typeface="Arial" panose="020B0604020202020204" pitchFamily="34" charset="0"/>
                        </a:rPr>
                        <a:t> </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b="1">
                          <a:effectLst/>
                          <a:latin typeface="Arial" panose="020B0604020202020204" pitchFamily="34" charset="0"/>
                        </a:rPr>
                        <a:t>Total Comments</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b="1" dirty="0">
                          <a:effectLst/>
                          <a:latin typeface="Arial" panose="020B0604020202020204" pitchFamily="34" charset="0"/>
                        </a:rPr>
                        <a:t>290</a:t>
                      </a:r>
                      <a:endParaRPr lang="en-US" sz="1200"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729633"/>
                  </a:ext>
                </a:extLst>
              </a:tr>
            </a:tbl>
          </a:graphicData>
        </a:graphic>
      </p:graphicFrame>
      <p:sp>
        <p:nvSpPr>
          <p:cNvPr id="8" name="Rectangle 1">
            <a:extLst>
              <a:ext uri="{FF2B5EF4-FFF2-40B4-BE49-F238E27FC236}">
                <a16:creationId xmlns:a16="http://schemas.microsoft.com/office/drawing/2014/main" id="{D6A0106D-1793-DA4A-B7B7-DFBAB21BA97F}"/>
              </a:ext>
            </a:extLst>
          </p:cNvPr>
          <p:cNvSpPr>
            <a:spLocks noChangeArrowheads="1"/>
          </p:cNvSpPr>
          <p:nvPr/>
        </p:nvSpPr>
        <p:spPr bwMode="auto">
          <a:xfrm>
            <a:off x="1752599" y="3017327"/>
            <a:ext cx="1118381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3885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4A18BB-0DDE-B24C-A835-5707CAA04D7A}"/>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4614E9C7-515A-7A46-AEA4-0834819B3ABC}"/>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ABE4590C-6CFA-A74B-A87D-83245F71E59B}"/>
              </a:ext>
            </a:extLst>
          </p:cNvPr>
          <p:cNvSpPr/>
          <p:nvPr/>
        </p:nvSpPr>
        <p:spPr>
          <a:xfrm>
            <a:off x="685800" y="838200"/>
            <a:ext cx="7696200" cy="5016758"/>
          </a:xfrm>
          <a:prstGeom prst="rect">
            <a:avLst/>
          </a:prstGeom>
        </p:spPr>
        <p:txBody>
          <a:bodyPr wrap="square">
            <a:spAutoFit/>
          </a:bodyPr>
          <a:lstStyle/>
          <a:p>
            <a:r>
              <a:rPr lang="en-US" sz="1800" dirty="0"/>
              <a:t>TG BRC Motion</a:t>
            </a:r>
          </a:p>
          <a:p>
            <a:r>
              <a:rPr lang="en-US" sz="2000" dirty="0"/>
              <a:t> </a:t>
            </a:r>
          </a:p>
          <a:p>
            <a:r>
              <a:rPr lang="en-US" sz="2000" dirty="0"/>
              <a:t>Move that TG4md requests 802.15 WG approve the formation of a Ballot Resolution Committee (BRC) </a:t>
            </a:r>
            <a:r>
              <a:rPr lang="en-US" sz="2400" dirty="0"/>
              <a:t>for</a:t>
            </a:r>
            <a:r>
              <a:rPr lang="en-US" sz="2000" dirty="0"/>
              <a:t> the WG balloting of the P802.15.4-REVd-D01 with the following membership: Gary Stuebing, Don Sturek, Kunal Shah, Ruben Salazar, Tero Kivinen, Phil Beecher, </a:t>
            </a:r>
            <a:r>
              <a:rPr lang="en-US" sz="2000" dirty="0" err="1"/>
              <a:t>Shoichi</a:t>
            </a:r>
            <a:r>
              <a:rPr lang="en-US" sz="2000" dirty="0"/>
              <a:t> </a:t>
            </a:r>
            <a:r>
              <a:rPr lang="en-US" sz="2000" dirty="0" err="1"/>
              <a:t>Kitizawa</a:t>
            </a:r>
            <a:r>
              <a:rPr lang="en-US" sz="2000" dirty="0"/>
              <a:t> and Clint Powell.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 scheduled weekly starting Sept 27, 2018 on Thursdays at 3pm PT which will also be announced to the reflector as per the LMSC 802 WG P&amp;P</a:t>
            </a:r>
          </a:p>
          <a:p>
            <a:r>
              <a:rPr lang="en-US" sz="2000" dirty="0"/>
              <a:t>Moved By: Phil Beecher</a:t>
            </a:r>
          </a:p>
          <a:p>
            <a:r>
              <a:rPr lang="en-US" sz="2000" dirty="0"/>
              <a:t>Seconded By</a:t>
            </a:r>
            <a:r>
              <a:rPr lang="en-US" sz="1800" dirty="0"/>
              <a:t>: Tero Kivinen	</a:t>
            </a:r>
          </a:p>
          <a:p>
            <a:endParaRPr lang="en-US" sz="1800" dirty="0"/>
          </a:p>
        </p:txBody>
      </p:sp>
    </p:spTree>
    <p:extLst>
      <p:ext uri="{BB962C8B-B14F-4D97-AF65-F5344CB8AC3E}">
        <p14:creationId xmlns:p14="http://schemas.microsoft.com/office/powerpoint/2010/main" val="2106396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83AAA7-5FBE-6340-8004-C25C95B710B2}"/>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9E3091AA-2FFC-AF46-BD70-E209EA55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9F8C699E-4BB9-4448-89AB-E57506FF9F9D}"/>
              </a:ext>
            </a:extLst>
          </p:cNvPr>
          <p:cNvSpPr/>
          <p:nvPr/>
        </p:nvSpPr>
        <p:spPr>
          <a:xfrm>
            <a:off x="671945" y="593725"/>
            <a:ext cx="7772400" cy="5632311"/>
          </a:xfrm>
          <a:prstGeom prst="rect">
            <a:avLst/>
          </a:prstGeom>
        </p:spPr>
        <p:txBody>
          <a:bodyPr wrap="square">
            <a:spAutoFit/>
          </a:bodyPr>
          <a:lstStyle/>
          <a:p>
            <a:r>
              <a:rPr lang="en-US" sz="2000" dirty="0"/>
              <a:t>WG BRC Motion</a:t>
            </a:r>
          </a:p>
          <a:p>
            <a:r>
              <a:rPr lang="en-US" sz="2400" dirty="0"/>
              <a:t> </a:t>
            </a:r>
          </a:p>
          <a:p>
            <a:r>
              <a:rPr lang="en-US" sz="2400" dirty="0"/>
              <a:t>Move that 802.15 WG approve the formation of a Ballot Resolution Committee (BRC) </a:t>
            </a:r>
            <a:r>
              <a:rPr lang="en-US" sz="2800" dirty="0"/>
              <a:t>for</a:t>
            </a:r>
            <a:r>
              <a:rPr lang="en-US" sz="2400" dirty="0"/>
              <a:t> the WG balloting of the P802.15.4-REVd-D01 with the following membership: Gary Stuebing, Don Sturek, Kunal Shah, Ruben Salazar, </a:t>
            </a:r>
            <a:r>
              <a:rPr lang="en-US" sz="2400" dirty="0" err="1"/>
              <a:t>Shoichi</a:t>
            </a:r>
            <a:r>
              <a:rPr lang="en-US" sz="2400" dirty="0"/>
              <a:t>  Kitazawa, Tero Kivinen, Phil Beecher, and Clint Powell.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p>
        </p:txBody>
      </p:sp>
    </p:spTree>
    <p:extLst>
      <p:ext uri="{BB962C8B-B14F-4D97-AF65-F5344CB8AC3E}">
        <p14:creationId xmlns:p14="http://schemas.microsoft.com/office/powerpoint/2010/main" val="3335063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AF3D464F-AC7E-A540-A3A0-7B38A6E7D2F2}"/>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E4265A13-C858-C24F-AE11-4D8136802B2A}"/>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2AD03D07-A50C-A34D-9500-F509FEFAEE8A}"/>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1C163171-8C64-3A4D-BADF-D4869B42FAC7}"/>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77FADA61-F690-7B4D-89B4-970AE4F4E6CF}"/>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39573F42-5E17-E949-8164-858578BF85D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5CE3D8F5-05D2-D145-AEC5-000CFD20F3E1}"/>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19986CF1-AB9B-4643-AC2F-E2944BC5D372}"/>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9DE71BC6-7522-834D-809C-90B495C81FE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A7A79ECB-CA29-BB40-AAB9-7B424B7DA147}"/>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F0643DDC-EE6D-F547-A661-8566CBF10725}"/>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AA088449-F149-F84B-9989-9E7898BE3A86}"/>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381000" y="-29135"/>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8990131F-36AA-D743-A3FB-6D5998304420}"/>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221E05DD-C8B7-B84A-B1C7-D0CB18EA8B4F}"/>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24F97E5A-A9EC-7044-8DAF-EB5B28349D42}"/>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Closing Report Opening and Closing 2018 September Interim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48306621"/>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Kings 2</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pPr algn="ctr"/>
                      <a:r>
                        <a:rPr lang="en-US" dirty="0"/>
                        <a:t>Waikoloa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r>
                        <a:rPr lang="en-US" dirty="0"/>
                        <a:t>Kings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Waters Edge</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algn="ctr"/>
                      <a:r>
                        <a:rPr lang="en-US" dirty="0"/>
                        <a:t>Waikoloa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r>
                        <a:rPr lang="en-US" dirty="0"/>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Kings 2</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400" dirty="0"/>
              <a:t>Monday AM 2</a:t>
            </a:r>
          </a:p>
          <a:p>
            <a:pPr lvl="1"/>
            <a:r>
              <a:rPr lang="en-US" sz="2000" dirty="0"/>
              <a:t>Approve Minutes</a:t>
            </a:r>
          </a:p>
          <a:p>
            <a:pPr lvl="1"/>
            <a:r>
              <a:rPr lang="en-US" sz="2000" dirty="0"/>
              <a:t>Approve Agenda</a:t>
            </a:r>
          </a:p>
          <a:p>
            <a:pPr lvl="1"/>
            <a:r>
              <a:rPr lang="en-US" sz="2000" dirty="0"/>
              <a:t>Results of LB 1</a:t>
            </a:r>
          </a:p>
          <a:p>
            <a:pPr lvl="1"/>
            <a:r>
              <a:rPr lang="en-US" sz="2000" dirty="0"/>
              <a:t>Discuss Editorial Comments</a:t>
            </a:r>
          </a:p>
          <a:p>
            <a:r>
              <a:rPr lang="en-US" sz="2400" dirty="0"/>
              <a:t>Monday PM 2</a:t>
            </a:r>
          </a:p>
          <a:p>
            <a:pPr lvl="1"/>
            <a:r>
              <a:rPr lang="en-US" sz="2000" dirty="0"/>
              <a:t>Comments Resolution </a:t>
            </a:r>
          </a:p>
          <a:p>
            <a:r>
              <a:rPr lang="en-US" sz="2400" dirty="0"/>
              <a:t>Tuesday AM 2, PM 1, PM 2</a:t>
            </a:r>
          </a:p>
          <a:p>
            <a:pPr lvl="1"/>
            <a:r>
              <a:rPr lang="en-US" sz="2000" dirty="0"/>
              <a:t>Comment Resolution </a:t>
            </a:r>
          </a:p>
          <a:p>
            <a:pPr lvl="1"/>
            <a:r>
              <a:rPr lang="en-US" sz="2000" dirty="0"/>
              <a:t>Review where we are</a:t>
            </a:r>
          </a:p>
          <a:p>
            <a:r>
              <a:rPr lang="en-US" sz="2400" dirty="0"/>
              <a:t>Thursday AM 2</a:t>
            </a:r>
          </a:p>
          <a:p>
            <a:pPr lvl="1"/>
            <a:r>
              <a:rPr lang="en-US" sz="2000" dirty="0"/>
              <a:t> Next Steps</a:t>
            </a:r>
          </a:p>
          <a:p>
            <a:pPr lvl="1"/>
            <a:r>
              <a:rPr lang="en-US" sz="2000" dirty="0"/>
              <a:t> Resolutions and motions</a:t>
            </a:r>
          </a:p>
          <a:p>
            <a:pPr lvl="1"/>
            <a:endParaRPr lang="en-US" sz="2000" dirty="0"/>
          </a:p>
          <a:p>
            <a:endParaRPr lang="en-US" sz="24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September, 2018</a:t>
            </a:r>
          </a:p>
        </p:txBody>
      </p:sp>
      <p:sp>
        <p:nvSpPr>
          <p:cNvPr id="5" name="Footer Placeholder 4">
            <a:extLst>
              <a:ext uri="{FF2B5EF4-FFF2-40B4-BE49-F238E27FC236}">
                <a16:creationId xmlns:a16="http://schemas.microsoft.com/office/drawing/2014/main" id="{40920941-4535-0A4E-BB70-41F953999EE7}"/>
              </a:ext>
            </a:extLst>
          </p:cNvPr>
          <p:cNvSpPr>
            <a:spLocks noGrp="1"/>
          </p:cNvSpPr>
          <p:nvPr>
            <p:ph type="ftr" sz="quarter" idx="11"/>
          </p:nvPr>
        </p:nvSpPr>
        <p:spPr/>
        <p:txBody>
          <a:bodyPr/>
          <a:lstStyle/>
          <a:p>
            <a:r>
              <a:rPr lang="en-US" altLang="en-US"/>
              <a:t>&lt;Gary Stuebing&gt;, &lt;Cisco Systems&gt;</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TotalTime>
  <Words>1170</Words>
  <Application>Microsoft Macintosh PowerPoint</Application>
  <PresentationFormat>On-screen Show (4:3)</PresentationFormat>
  <Paragraphs>227</Paragraphs>
  <Slides>16</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Closing Report Opening and Closing 2018 September Interim Plenary</vt:lpstr>
      <vt:lpstr>15.4md Sessions this Week</vt:lpstr>
      <vt:lpstr>Agenda </vt:lpstr>
      <vt:lpstr>RESULTS OF LB 150 - 1</vt:lpstr>
      <vt:lpstr>Accomplishments - 1</vt:lpstr>
      <vt:lpstr>Accomplishments – 2</vt:lpstr>
      <vt:lpstr>PowerPoint Presentation</vt:lpstr>
      <vt:lpstr>PowerPoint Presentation</vt:lpstr>
      <vt:lpstr>Proposed Timeline</vt:lpstr>
      <vt:lpstr>Proposed Timeline</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33</cp:revision>
  <cp:lastPrinted>1998-02-10T13:28:06Z</cp:lastPrinted>
  <dcterms:created xsi:type="dcterms:W3CDTF">2018-03-03T14:04:29Z</dcterms:created>
  <dcterms:modified xsi:type="dcterms:W3CDTF">2018-09-14T02:27:07Z</dcterms:modified>
</cp:coreProperties>
</file>