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9"/>
  </p:notesMasterIdLst>
  <p:handoutMasterIdLst>
    <p:handoutMasterId r:id="rId30"/>
  </p:handoutMasterIdLst>
  <p:sldIdLst>
    <p:sldId id="259" r:id="rId3"/>
    <p:sldId id="258" r:id="rId4"/>
    <p:sldId id="275" r:id="rId5"/>
    <p:sldId id="256" r:id="rId6"/>
    <p:sldId id="261" r:id="rId7"/>
    <p:sldId id="278" r:id="rId8"/>
    <p:sldId id="293" r:id="rId9"/>
    <p:sldId id="303" r:id="rId10"/>
    <p:sldId id="304" r:id="rId11"/>
    <p:sldId id="305" r:id="rId12"/>
    <p:sldId id="306" r:id="rId13"/>
    <p:sldId id="307" r:id="rId14"/>
    <p:sldId id="279" r:id="rId15"/>
    <p:sldId id="280" r:id="rId16"/>
    <p:sldId id="308" r:id="rId17"/>
    <p:sldId id="310" r:id="rId18"/>
    <p:sldId id="312" r:id="rId19"/>
    <p:sldId id="284" r:id="rId20"/>
    <p:sldId id="285" r:id="rId21"/>
    <p:sldId id="292" r:id="rId22"/>
    <p:sldId id="295" r:id="rId23"/>
    <p:sldId id="296" r:id="rId24"/>
    <p:sldId id="309" r:id="rId25"/>
    <p:sldId id="313" r:id="rId26"/>
    <p:sldId id="314" r:id="rId27"/>
    <p:sldId id="315" r:id="rId2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6" autoAdjust="0"/>
    <p:restoredTop sz="94660"/>
  </p:normalViewPr>
  <p:slideViewPr>
    <p:cSldViewPr>
      <p:cViewPr>
        <p:scale>
          <a:sx n="75" d="100"/>
          <a:sy n="75" d="100"/>
        </p:scale>
        <p:origin x="-9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212207C7-B572-4C87-8F0C-45748E64ED7C}" type="slidenum">
              <a:rPr lang="en-US" altLang="en-US"/>
              <a:pPr>
                <a:defRPr/>
              </a:pPr>
              <a:t>‹#›</a:t>
            </a:fld>
            <a:endParaRPr lang="en-US" altLang="en-US"/>
          </a:p>
        </p:txBody>
      </p:sp>
      <p:sp>
        <p:nvSpPr>
          <p:cNvPr id="717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717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1462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F33911AA-BB3A-4905-BF9C-437B009EA13E}"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4651832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en-US" sz="1400"/>
              <a:t>doc.: IEEE 802.15-&lt;doc#&gt;</a:t>
            </a:r>
          </a:p>
        </p:txBody>
      </p:sp>
      <p:sp>
        <p:nvSpPr>
          <p:cNvPr id="614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en-US" sz="1400"/>
              <a:t>&lt;month year&gt;</a:t>
            </a:r>
          </a:p>
        </p:txBody>
      </p:sp>
      <p:sp>
        <p:nvSpPr>
          <p:cNvPr id="614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ltLang="en-US"/>
              <a:t>&lt;author&gt;, &lt;company&gt;</a:t>
            </a:r>
          </a:p>
        </p:txBody>
      </p:sp>
      <p:sp>
        <p:nvSpPr>
          <p:cNvPr id="614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en-US"/>
              <a:t>Page </a:t>
            </a:r>
            <a:fld id="{62133324-159A-44C0-B23A-DD8913CB27DD}" type="slidenum">
              <a:rPr lang="en-US" altLang="en-US"/>
              <a:pPr/>
              <a:t>4</a:t>
            </a:fld>
            <a:endParaRPr lang="en-US" altLang="en-US"/>
          </a:p>
        </p:txBody>
      </p:sp>
      <p:sp>
        <p:nvSpPr>
          <p:cNvPr id="6150" name="Rectangle 2"/>
          <p:cNvSpPr>
            <a:spLocks noGrp="1" noRot="1" noChangeAspect="1" noChangeArrowheads="1" noTextEdit="1"/>
          </p:cNvSpPr>
          <p:nvPr>
            <p:ph type="sldImg"/>
          </p:nvPr>
        </p:nvSpPr>
        <p:spPr>
          <a:xfrm>
            <a:off x="1154113" y="701675"/>
            <a:ext cx="4625975" cy="3468688"/>
          </a:xfrm>
          <a:ln/>
        </p:spPr>
      </p:sp>
      <p:sp>
        <p:nvSpPr>
          <p:cNvPr id="615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en-US" sz="1400"/>
              <a:t>doc.: IEEE 802.15-&lt;doc#&gt;</a:t>
            </a:r>
          </a:p>
        </p:txBody>
      </p:sp>
      <p:sp>
        <p:nvSpPr>
          <p:cNvPr id="614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en-US" sz="1400"/>
              <a:t>&lt;month year&gt;</a:t>
            </a:r>
          </a:p>
        </p:txBody>
      </p:sp>
      <p:sp>
        <p:nvSpPr>
          <p:cNvPr id="614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ltLang="en-US"/>
              <a:t>&lt;author&gt;, &lt;company&gt;</a:t>
            </a:r>
          </a:p>
        </p:txBody>
      </p:sp>
      <p:sp>
        <p:nvSpPr>
          <p:cNvPr id="614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ltLang="en-US"/>
              <a:t>Page </a:t>
            </a:r>
            <a:fld id="{62133324-159A-44C0-B23A-DD8913CB27DD}" type="slidenum">
              <a:rPr lang="en-US" altLang="en-US"/>
              <a:pPr/>
              <a:t>5</a:t>
            </a:fld>
            <a:endParaRPr lang="en-US" altLang="en-US"/>
          </a:p>
        </p:txBody>
      </p:sp>
      <p:sp>
        <p:nvSpPr>
          <p:cNvPr id="6150" name="Rectangle 2"/>
          <p:cNvSpPr>
            <a:spLocks noGrp="1" noRot="1" noChangeAspect="1" noChangeArrowheads="1" noTextEdit="1"/>
          </p:cNvSpPr>
          <p:nvPr>
            <p:ph type="sldImg"/>
          </p:nvPr>
        </p:nvSpPr>
        <p:spPr>
          <a:xfrm>
            <a:off x="1154113" y="701675"/>
            <a:ext cx="4625975" cy="3468688"/>
          </a:xfrm>
          <a:ln/>
        </p:spPr>
      </p:sp>
      <p:sp>
        <p:nvSpPr>
          <p:cNvPr id="615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27F0C7F-06BF-4556-80E9-961285C4EE8B}" type="slidenum">
              <a:rPr lang="en-US" altLang="en-US"/>
              <a:pPr>
                <a:defRPr/>
              </a:pPr>
              <a:t>‹#›</a:t>
            </a:fld>
            <a:endParaRPr lang="en-US" altLang="en-US"/>
          </a:p>
        </p:txBody>
      </p:sp>
    </p:spTree>
    <p:extLst>
      <p:ext uri="{BB962C8B-B14F-4D97-AF65-F5344CB8AC3E}">
        <p14:creationId xmlns:p14="http://schemas.microsoft.com/office/powerpoint/2010/main" val="9382329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38F6149-F6F1-4A14-B4BB-64C7082143E9}" type="slidenum">
              <a:rPr lang="en-US" altLang="en-US"/>
              <a:pPr>
                <a:defRPr/>
              </a:pPr>
              <a:t>‹#›</a:t>
            </a:fld>
            <a:endParaRPr lang="en-US" altLang="en-US"/>
          </a:p>
        </p:txBody>
      </p:sp>
    </p:spTree>
    <p:extLst>
      <p:ext uri="{BB962C8B-B14F-4D97-AF65-F5344CB8AC3E}">
        <p14:creationId xmlns:p14="http://schemas.microsoft.com/office/powerpoint/2010/main" val="235739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0A5ABD60-510C-4098-A579-E1DD911E11D0}" type="slidenum">
              <a:rPr lang="en-US" altLang="en-US"/>
              <a:pPr>
                <a:defRPr/>
              </a:pPr>
              <a:t>‹#›</a:t>
            </a:fld>
            <a:endParaRPr lang="en-US" altLang="en-US"/>
          </a:p>
        </p:txBody>
      </p:sp>
    </p:spTree>
    <p:extLst>
      <p:ext uri="{BB962C8B-B14F-4D97-AF65-F5344CB8AC3E}">
        <p14:creationId xmlns:p14="http://schemas.microsoft.com/office/powerpoint/2010/main" val="141476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4"/>
            <a:ext cx="9144000" cy="665163"/>
          </a:xfrm>
          <a:prstGeom prst="rect">
            <a:avLst/>
          </a:prstGeom>
          <a:gradFill rotWithShape="1">
            <a:gsLst>
              <a:gs pos="0">
                <a:srgbClr val="000033"/>
              </a:gs>
              <a:gs pos="100000">
                <a:srgbClr val="000066"/>
              </a:gs>
            </a:gsLst>
            <a:lin ang="0" scaled="1"/>
          </a:gradFill>
          <a:ln w="9525">
            <a:noFill/>
            <a:miter lim="800000"/>
            <a:headEnd/>
            <a:tailEnd/>
          </a:ln>
          <a:effectLst/>
        </p:spPr>
        <p:txBody>
          <a:bodyPr wrap="none" anchor="ctr"/>
          <a:lstStyle/>
          <a:p>
            <a:pPr algn="ctr" eaLnBrk="1" fontAlgn="auto" hangingPunct="1">
              <a:spcBef>
                <a:spcPts val="0"/>
              </a:spcBef>
              <a:spcAft>
                <a:spcPts val="0"/>
              </a:spcAft>
              <a:defRPr/>
            </a:pPr>
            <a:endParaRPr lang="ja-JP" altLang="ja-JP" sz="1800">
              <a:solidFill>
                <a:srgbClr val="000000"/>
              </a:solidFill>
              <a:latin typeface="Verdana"/>
            </a:endParaRPr>
          </a:p>
        </p:txBody>
      </p:sp>
      <p:pic>
        <p:nvPicPr>
          <p:cNvPr id="5" name="Picture 7" descr="RD5a_2"/>
          <p:cNvPicPr>
            <a:picLocks noChangeAspect="1" noChangeArrowheads="1"/>
          </p:cNvPicPr>
          <p:nvPr/>
        </p:nvPicPr>
        <p:blipFill>
          <a:blip r:embed="rId2" cstate="print"/>
          <a:srcRect/>
          <a:stretch>
            <a:fillRect/>
          </a:stretch>
        </p:blipFill>
        <p:spPr bwMode="auto">
          <a:xfrm>
            <a:off x="7" y="0"/>
            <a:ext cx="1166813" cy="661988"/>
          </a:xfrm>
          <a:prstGeom prst="rect">
            <a:avLst/>
          </a:prstGeom>
          <a:noFill/>
          <a:ln w="9525">
            <a:noFill/>
            <a:miter lim="800000"/>
            <a:headEnd/>
            <a:tailEnd/>
          </a:ln>
        </p:spPr>
      </p:pic>
      <p:pic>
        <p:nvPicPr>
          <p:cNvPr id="6" name="Picture 6" descr="[本文ページ用ｰ小]01_日英_02_秘"/>
          <p:cNvPicPr>
            <a:picLocks noChangeAspect="1" noChangeArrowheads="1"/>
          </p:cNvPicPr>
          <p:nvPr/>
        </p:nvPicPr>
        <p:blipFill>
          <a:blip r:embed="rId3" cstate="print"/>
          <a:srcRect/>
          <a:stretch>
            <a:fillRect/>
          </a:stretch>
        </p:blipFill>
        <p:spPr bwMode="auto">
          <a:xfrm>
            <a:off x="7791450" y="142875"/>
            <a:ext cx="1354138" cy="412750"/>
          </a:xfrm>
          <a:prstGeom prst="rect">
            <a:avLst/>
          </a:prstGeom>
          <a:noFill/>
          <a:ln w="9525">
            <a:noFill/>
            <a:miter lim="800000"/>
            <a:headEnd/>
            <a:tailEnd/>
          </a:ln>
        </p:spPr>
      </p:pic>
      <p:sp>
        <p:nvSpPr>
          <p:cNvPr id="3462147" name="Rectangle 3"/>
          <p:cNvSpPr>
            <a:spLocks noGrp="1" noChangeArrowheads="1"/>
          </p:cNvSpPr>
          <p:nvPr>
            <p:ph type="subTitle" idx="1"/>
          </p:nvPr>
        </p:nvSpPr>
        <p:spPr>
          <a:xfrm>
            <a:off x="1371601" y="3886200"/>
            <a:ext cx="6400800" cy="1752600"/>
          </a:xfrm>
        </p:spPr>
        <p:txBody>
          <a:bodyPr/>
          <a:lstStyle>
            <a:lvl1pPr marL="0" indent="0" algn="ctr">
              <a:buFont typeface="Wingdings" pitchFamily="2" charset="2"/>
              <a:buNone/>
              <a:defRPr sz="2400"/>
            </a:lvl1pPr>
          </a:lstStyle>
          <a:p>
            <a:r>
              <a:rPr lang="en-US" altLang="ja-JP" smtClean="0"/>
              <a:t>Click to edit Master subtitle style</a:t>
            </a:r>
            <a:endParaRPr lang="ja-JP" altLang="en-US" dirty="0"/>
          </a:p>
        </p:txBody>
      </p:sp>
      <p:sp>
        <p:nvSpPr>
          <p:cNvPr id="3462152" name="Rectangle 8"/>
          <p:cNvSpPr>
            <a:spLocks noGrp="1" noChangeArrowheads="1"/>
          </p:cNvSpPr>
          <p:nvPr>
            <p:ph type="ctrTitle" sz="quarter"/>
          </p:nvPr>
        </p:nvSpPr>
        <p:spPr>
          <a:xfrm>
            <a:off x="685800" y="2130439"/>
            <a:ext cx="7772400" cy="1470025"/>
          </a:xfrm>
        </p:spPr>
        <p:txBody>
          <a:bodyPr wrap="square"/>
          <a:lstStyle>
            <a:lvl1pPr>
              <a:defRPr sz="4000">
                <a:solidFill>
                  <a:schemeClr val="tx1"/>
                </a:solidFill>
                <a:effectLst/>
              </a:defRPr>
            </a:lvl1pPr>
          </a:lstStyle>
          <a:p>
            <a:r>
              <a:rPr lang="en-US" altLang="ja-JP" smtClean="0"/>
              <a:t>Click to edit Master title style</a:t>
            </a:r>
            <a:endParaRPr lang="ja-JP" altLang="en-US" dirty="0"/>
          </a:p>
        </p:txBody>
      </p:sp>
      <p:sp>
        <p:nvSpPr>
          <p:cNvPr id="7"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1890012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effectLst/>
              </a:defRPr>
            </a:lvl1pPr>
          </a:lstStyle>
          <a:p>
            <a:r>
              <a:rPr lang="en-US" altLang="ja-JP" smtClean="0"/>
              <a:t>Click to edit Master title style</a:t>
            </a:r>
            <a:endParaRPr lang="ja-JP" altLang="en-US" dirty="0"/>
          </a:p>
        </p:txBody>
      </p:sp>
      <p:sp>
        <p:nvSpPr>
          <p:cNvPr id="3" name="コンテンツ プレースホルダ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81724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en-US" altLang="ja-JP" smtClean="0"/>
              <a:t>Click to edit Master title style</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4"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74122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dirty="0"/>
          </a:p>
        </p:txBody>
      </p:sp>
      <p:sp>
        <p:nvSpPr>
          <p:cNvPr id="3" name="コンテンツ プレースホルダ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コンテンツ プレースホルダ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2799906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0" cy="1143000"/>
          </a:xfrm>
        </p:spPr>
        <p:txBody>
          <a:bodyPr/>
          <a:lstStyle>
            <a:lvl1pPr>
              <a:defRPr/>
            </a:lvl1pPr>
          </a:lstStyle>
          <a:p>
            <a:r>
              <a:rPr lang="en-US" altLang="ja-JP" smtClean="0"/>
              <a:t>Click to edit Master title style</a:t>
            </a:r>
            <a:endParaRPr lang="ja-JP" altLang="en-US" dirty="0"/>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Slide Number Placeholder 5"/>
          <p:cNvSpPr>
            <a:spLocks noGrp="1"/>
          </p:cNvSpPr>
          <p:nvPr>
            <p:ph type="sldNum" sz="quarter" idx="10"/>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1650592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dirty="0"/>
          </a:p>
        </p:txBody>
      </p:sp>
      <p:sp>
        <p:nvSpPr>
          <p:cNvPr id="3"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2654382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33306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コンテンツ プレースホルダ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テキスト プレースホルダ 3"/>
          <p:cNvSpPr>
            <a:spLocks noGrp="1"/>
          </p:cNvSpPr>
          <p:nvPr>
            <p:ph type="body" sz="half" idx="2"/>
          </p:nvPr>
        </p:nvSpPr>
        <p:spPr>
          <a:xfrm>
            <a:off x="457207"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3072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altLang="en-US" dirty="0" smtClean="0"/>
              <a:t>Nabil Loghin, SONY</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9668F83-D261-40F4-9E23-3FBB288658AE}" type="slidenum">
              <a:rPr lang="en-US" altLang="en-US"/>
              <a:pPr>
                <a:defRPr/>
              </a:pPr>
              <a:t>‹#›</a:t>
            </a:fld>
            <a:endParaRPr lang="en-US" altLang="en-US"/>
          </a:p>
        </p:txBody>
      </p:sp>
    </p:spTree>
    <p:extLst>
      <p:ext uri="{BB962C8B-B14F-4D97-AF65-F5344CB8AC3E}">
        <p14:creationId xmlns:p14="http://schemas.microsoft.com/office/powerpoint/2010/main" val="35843482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2137591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1783110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6688" y="55577"/>
            <a:ext cx="1943100" cy="5430837"/>
          </a:xfrm>
        </p:spPr>
        <p:txBody>
          <a:bodyPr vert="eaVert"/>
          <a:lstStyle/>
          <a:p>
            <a:r>
              <a:rPr lang="en-US" altLang="ja-JP" smtClean="0"/>
              <a:t>Click to edit Master title style</a:t>
            </a:r>
            <a:endParaRPr lang="ja-JP" altLang="en-US" dirty="0"/>
          </a:p>
        </p:txBody>
      </p:sp>
      <p:sp>
        <p:nvSpPr>
          <p:cNvPr id="3" name="縦書きテキスト プレースホルダ 2"/>
          <p:cNvSpPr>
            <a:spLocks noGrp="1"/>
          </p:cNvSpPr>
          <p:nvPr>
            <p:ph type="body" orient="vert" idx="1"/>
          </p:nvPr>
        </p:nvSpPr>
        <p:spPr>
          <a:xfrm>
            <a:off x="685800" y="55577"/>
            <a:ext cx="5678488" cy="5430837"/>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Slide Number Placeholder 5"/>
          <p:cNvSpPr>
            <a:spLocks noGrp="1"/>
          </p:cNvSpPr>
          <p:nvPr>
            <p:ph type="sldNum" sz="quarter" idx="4"/>
          </p:nvPr>
        </p:nvSpPr>
        <p:spPr>
          <a:xfrm>
            <a:off x="8458200" y="6400814"/>
            <a:ext cx="685800" cy="365125"/>
          </a:xfrm>
          <a:prstGeom prst="rect">
            <a:avLst/>
          </a:prstGeom>
        </p:spPr>
        <p:txBody>
          <a:bodyPr/>
          <a:lstStyle/>
          <a:p>
            <a:fld id="{18F43637-CF58-4F34-A56C-4A1DBAB27404}"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2201005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MiddlePage_1_white">
    <p:spTree>
      <p:nvGrpSpPr>
        <p:cNvPr id="1" name=""/>
        <p:cNvGrpSpPr/>
        <p:nvPr/>
      </p:nvGrpSpPr>
      <p:grpSpPr>
        <a:xfrm>
          <a:off x="0" y="0"/>
          <a:ext cx="0" cy="0"/>
          <a:chOff x="0" y="0"/>
          <a:chExt cx="0" cy="0"/>
        </a:xfrm>
      </p:grpSpPr>
      <p:sp>
        <p:nvSpPr>
          <p:cNvPr id="13" name="タイトル 1"/>
          <p:cNvSpPr>
            <a:spLocks noGrp="1"/>
          </p:cNvSpPr>
          <p:nvPr>
            <p:ph type="title"/>
          </p:nvPr>
        </p:nvSpPr>
        <p:spPr>
          <a:xfrm>
            <a:off x="432000" y="44624"/>
            <a:ext cx="8280000" cy="792000"/>
          </a:xfrm>
          <a:prstGeom prst="rect">
            <a:avLst/>
          </a:prstGeom>
        </p:spPr>
        <p:txBody>
          <a:bodyPr wrap="none" lIns="0" tIns="0" rIns="0" bIns="0" anchor="b"/>
          <a:lstStyle>
            <a:lvl1pPr>
              <a:defRPr baseline="0">
                <a:solidFill>
                  <a:schemeClr val="tx1"/>
                </a:solidFill>
                <a:latin typeface="Tahoma" pitchFamily="34" charset="0"/>
                <a:ea typeface="ＭＳ Ｐゴシック" pitchFamily="50" charset="-128"/>
              </a:defRPr>
            </a:lvl1pPr>
          </a:lstStyle>
          <a:p>
            <a:r>
              <a:rPr kumimoji="1" lang="en-US" altLang="ja-JP" smtClean="0"/>
              <a:t>Click to edit Master title style</a:t>
            </a:r>
            <a:endParaRPr kumimoji="1" lang="ja-JP" altLang="en-US" dirty="0"/>
          </a:p>
        </p:txBody>
      </p:sp>
      <p:sp>
        <p:nvSpPr>
          <p:cNvPr id="14" name="コンテンツ プレースホルダー 4"/>
          <p:cNvSpPr>
            <a:spLocks noGrp="1"/>
          </p:cNvSpPr>
          <p:nvPr>
            <p:ph sz="quarter" idx="10"/>
          </p:nvPr>
        </p:nvSpPr>
        <p:spPr>
          <a:xfrm>
            <a:off x="432000" y="1052514"/>
            <a:ext cx="8280000" cy="5113337"/>
          </a:xfrm>
          <a:prstGeom prst="rect">
            <a:avLst/>
          </a:prstGeom>
        </p:spPr>
        <p:txBody>
          <a:bodyPr/>
          <a:lstStyle>
            <a:lvl1pPr marL="304800" indent="-342900">
              <a:spcBef>
                <a:spcPts val="0"/>
              </a:spcBef>
              <a:buClr>
                <a:srgbClr val="003366"/>
              </a:buClr>
              <a:buSzPct val="80000"/>
              <a:buFont typeface="Wingdings" panose="05000000000000000000" pitchFamily="2" charset="2"/>
              <a:buChar char="Ø"/>
              <a:defRPr sz="2400" baseline="0">
                <a:solidFill>
                  <a:srgbClr val="003366"/>
                </a:solidFill>
              </a:defRPr>
            </a:lvl1pPr>
            <a:lvl2pPr marL="717550" indent="-269875">
              <a:spcBef>
                <a:spcPts val="0"/>
              </a:spcBef>
              <a:buFont typeface="Arial" pitchFamily="34" charset="0"/>
              <a:buChar char="•"/>
              <a:defRPr sz="2000">
                <a:solidFill>
                  <a:schemeClr val="tx1"/>
                </a:solidFill>
              </a:defRPr>
            </a:lvl2pPr>
            <a:lvl3pPr marL="990600" indent="-266700">
              <a:spcBef>
                <a:spcPts val="0"/>
              </a:spcBef>
              <a:buFont typeface="メイリオ" panose="020B0604030504040204" pitchFamily="50" charset="-128"/>
              <a:buChar char="‣"/>
              <a:defRPr sz="1800">
                <a:solidFill>
                  <a:schemeClr val="tx1"/>
                </a:solidFill>
              </a:defRPr>
            </a:lvl3pPr>
            <a:lvl4pPr marL="1257300" indent="-174625" defTabSz="1076325">
              <a:spcBef>
                <a:spcPts val="0"/>
              </a:spcBef>
              <a:buFont typeface="Arial" pitchFamily="34" charset="0"/>
              <a:buChar char="•"/>
              <a:defRPr sz="1800">
                <a:solidFill>
                  <a:schemeClr val="tx1"/>
                </a:solidFill>
              </a:defRPr>
            </a:lvl4pPr>
            <a:lvl5pPr marL="1431925" indent="-171450">
              <a:spcBef>
                <a:spcPts val="0"/>
              </a:spcBef>
              <a:buFont typeface="Arial" pitchFamily="34" charset="0"/>
              <a:buChar char="•"/>
              <a:defRPr sz="1800">
                <a:solidFill>
                  <a:schemeClr val="tx1"/>
                </a:solidFill>
              </a:defRPr>
            </a:lvl5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cxnSp>
        <p:nvCxnSpPr>
          <p:cNvPr id="7" name="直線コネクタ 6"/>
          <p:cNvCxnSpPr/>
          <p:nvPr userDrawn="1"/>
        </p:nvCxnSpPr>
        <p:spPr>
          <a:xfrm>
            <a:off x="269860" y="908720"/>
            <a:ext cx="8635502" cy="0"/>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 7"/>
          <p:cNvSpPr txBox="1">
            <a:spLocks noGrp="1"/>
          </p:cNvSpPr>
          <p:nvPr userDrawn="1"/>
        </p:nvSpPr>
        <p:spPr bwMode="auto">
          <a:xfrm>
            <a:off x="69839" y="6405307"/>
            <a:ext cx="453820" cy="360000"/>
          </a:xfrm>
          <a:prstGeom prst="rect">
            <a:avLst/>
          </a:prstGeom>
          <a:noFill/>
          <a:ln w="9525">
            <a:noFill/>
            <a:miter lim="800000"/>
            <a:headEnd/>
            <a:tailEnd/>
          </a:ln>
        </p:spPr>
        <p:txBody>
          <a:bodyPr wrap="none" lIns="0" tIns="0" rIns="0" bIns="0" anchor="ctr"/>
          <a:lstStyle/>
          <a:p>
            <a:pPr algn="r" defTabSz="913601" eaLnBrk="1" hangingPunct="1">
              <a:defRPr/>
            </a:pPr>
            <a:fld id="{27D7B6D7-B93D-4A81-9951-1EF138C68E07}" type="slidenum">
              <a:rPr lang="en-US" altLang="ja-JP" sz="1700" b="1" kern="0" smtClean="0">
                <a:solidFill>
                  <a:prstClr val="white">
                    <a:lumMod val="50000"/>
                  </a:prstClr>
                </a:solidFill>
                <a:latin typeface="Tahoma" pitchFamily="34" charset="0"/>
                <a:ea typeface="Tahoma" pitchFamily="34" charset="0"/>
                <a:cs typeface="Tahoma" pitchFamily="34" charset="0"/>
              </a:rPr>
              <a:pPr algn="r" defTabSz="913601" eaLnBrk="1" hangingPunct="1">
                <a:defRPr/>
              </a:pPr>
              <a:t>‹#›</a:t>
            </a:fld>
            <a:endParaRPr lang="ja-JP" altLang="ja-JP" sz="1600" dirty="0" smtClean="0">
              <a:solidFill>
                <a:srgbClr val="FFFFFF">
                  <a:lumMod val="75000"/>
                </a:srgbClr>
              </a:solidFill>
              <a:latin typeface="Myriad Pro" pitchFamily="34" charset="0"/>
              <a:ea typeface="Adobe Gothic Std B" pitchFamily="34" charset="-128"/>
              <a:cs typeface="ＭＳ Ｐゴシック"/>
            </a:endParaRPr>
          </a:p>
        </p:txBody>
      </p:sp>
    </p:spTree>
    <p:extLst>
      <p:ext uri="{BB962C8B-B14F-4D97-AF65-F5344CB8AC3E}">
        <p14:creationId xmlns:p14="http://schemas.microsoft.com/office/powerpoint/2010/main" val="11575071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BDE3739-78AA-4098-83B6-9033BD255F7D}" type="slidenum">
              <a:rPr lang="en-US" altLang="en-US"/>
              <a:pPr>
                <a:defRPr/>
              </a:pPr>
              <a:t>‹#›</a:t>
            </a:fld>
            <a:endParaRPr lang="en-US" altLang="en-US"/>
          </a:p>
        </p:txBody>
      </p:sp>
    </p:spTree>
    <p:extLst>
      <p:ext uri="{BB962C8B-B14F-4D97-AF65-F5344CB8AC3E}">
        <p14:creationId xmlns:p14="http://schemas.microsoft.com/office/powerpoint/2010/main" val="260898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A3339A-3F6D-4075-BA9E-8A72CBBD35F8}" type="slidenum">
              <a:rPr lang="en-US" altLang="en-US"/>
              <a:pPr>
                <a:defRPr/>
              </a:pPr>
              <a:t>‹#›</a:t>
            </a:fld>
            <a:endParaRPr lang="en-US" altLang="en-US"/>
          </a:p>
        </p:txBody>
      </p:sp>
    </p:spTree>
    <p:extLst>
      <p:ext uri="{BB962C8B-B14F-4D97-AF65-F5344CB8AC3E}">
        <p14:creationId xmlns:p14="http://schemas.microsoft.com/office/powerpoint/2010/main" val="360740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B590D39F-9ED8-4BE5-89EE-37A0DA6EAA83}" type="slidenum">
              <a:rPr lang="en-US" altLang="en-US"/>
              <a:pPr>
                <a:defRPr/>
              </a:pPr>
              <a:t>‹#›</a:t>
            </a:fld>
            <a:endParaRPr lang="en-US" altLang="en-US"/>
          </a:p>
        </p:txBody>
      </p:sp>
    </p:spTree>
    <p:extLst>
      <p:ext uri="{BB962C8B-B14F-4D97-AF65-F5344CB8AC3E}">
        <p14:creationId xmlns:p14="http://schemas.microsoft.com/office/powerpoint/2010/main" val="402319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E471FB57-6409-48DA-BC0F-2E9783C2C7FB}" type="slidenum">
              <a:rPr lang="en-US" altLang="en-US"/>
              <a:pPr>
                <a:defRPr/>
              </a:pPr>
              <a:t>‹#›</a:t>
            </a:fld>
            <a:endParaRPr lang="en-US" altLang="en-US"/>
          </a:p>
        </p:txBody>
      </p:sp>
    </p:spTree>
    <p:extLst>
      <p:ext uri="{BB962C8B-B14F-4D97-AF65-F5344CB8AC3E}">
        <p14:creationId xmlns:p14="http://schemas.microsoft.com/office/powerpoint/2010/main" val="131009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78281"/>
            <a:ext cx="1600200" cy="215444"/>
          </a:xfrm>
          <a:ln/>
        </p:spPr>
        <p:txBody>
          <a:bodyPr/>
          <a:lstStyle>
            <a:lvl1pPr>
              <a:defRPr/>
            </a:lvl1pPr>
          </a:lstStyle>
          <a:p>
            <a:pPr>
              <a:defRPr/>
            </a:pPr>
            <a:r>
              <a:rPr lang="en-US" altLang="en-US" dirty="0" smtClean="0"/>
              <a:t>September 2018</a:t>
            </a: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5C842DB6-E0BF-4B44-B526-6091B6A77477}" type="slidenum">
              <a:rPr lang="en-US" altLang="en-US"/>
              <a:pPr>
                <a:defRPr/>
              </a:pPr>
              <a:t>‹#›</a:t>
            </a:fld>
            <a:endParaRPr lang="en-US" altLang="en-US"/>
          </a:p>
        </p:txBody>
      </p:sp>
    </p:spTree>
    <p:extLst>
      <p:ext uri="{BB962C8B-B14F-4D97-AF65-F5344CB8AC3E}">
        <p14:creationId xmlns:p14="http://schemas.microsoft.com/office/powerpoint/2010/main" val="12608161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8DCF951B-3C8C-4D78-8463-549499F61632}" type="slidenum">
              <a:rPr lang="en-US" altLang="en-US"/>
              <a:pPr>
                <a:defRPr/>
              </a:pPr>
              <a:t>‹#›</a:t>
            </a:fld>
            <a:endParaRPr lang="en-US" altLang="en-US"/>
          </a:p>
        </p:txBody>
      </p:sp>
    </p:spTree>
    <p:extLst>
      <p:ext uri="{BB962C8B-B14F-4D97-AF65-F5344CB8AC3E}">
        <p14:creationId xmlns:p14="http://schemas.microsoft.com/office/powerpoint/2010/main" val="562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t>July 2018</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Nabil Loghin, SONY</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DF28AFCE-AF6E-4D08-AF60-7C79305509BB}" type="slidenum">
              <a:rPr lang="en-US" altLang="en-US"/>
              <a:pPr>
                <a:defRPr/>
              </a:pPr>
              <a:t>‹#›</a:t>
            </a:fld>
            <a:endParaRPr lang="en-US" altLang="en-US"/>
          </a:p>
        </p:txBody>
      </p:sp>
    </p:spTree>
    <p:extLst>
      <p:ext uri="{BB962C8B-B14F-4D97-AF65-F5344CB8AC3E}">
        <p14:creationId xmlns:p14="http://schemas.microsoft.com/office/powerpoint/2010/main" val="7992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en-US"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mtClean="0"/>
              <a:t>July 2018</a:t>
            </a:r>
            <a:endParaRPr lang="en-US" altLang="en-US"/>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mtClean="0"/>
            </a:lvl1pPr>
          </a:lstStyle>
          <a:p>
            <a:pPr>
              <a:defRPr/>
            </a:pPr>
            <a:r>
              <a:rPr lang="en-US" altLang="en-US" dirty="0" smtClean="0"/>
              <a:t>Nabil Loghin, SONY</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C7A808B3-D66F-4DCD-B9B6-9C33E354682F}" type="slidenum">
              <a:rPr lang="en-US" altLang="en-US"/>
              <a:pPr>
                <a:defRPr/>
              </a:pPr>
              <a:t>‹#›</a:t>
            </a:fld>
            <a:endParaRPr lang="en-US" altLang="en-US"/>
          </a:p>
        </p:txBody>
      </p:sp>
      <p:sp>
        <p:nvSpPr>
          <p:cNvPr id="1031" name="Rectangle 7"/>
          <p:cNvSpPr>
            <a:spLocks noChangeArrowheads="1"/>
          </p:cNvSpPr>
          <p:nvPr/>
        </p:nvSpPr>
        <p:spPr bwMode="auto">
          <a:xfrm>
            <a:off x="3491880" y="394156"/>
            <a:ext cx="49663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802.15-18-0399-00-004w</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61122" name="Rectangle 2"/>
          <p:cNvSpPr>
            <a:spLocks noChangeArrowheads="1"/>
          </p:cNvSpPr>
          <p:nvPr/>
        </p:nvSpPr>
        <p:spPr bwMode="auto">
          <a:xfrm>
            <a:off x="1588" y="14"/>
            <a:ext cx="9144000" cy="665163"/>
          </a:xfrm>
          <a:prstGeom prst="rect">
            <a:avLst/>
          </a:prstGeom>
          <a:gradFill rotWithShape="1">
            <a:gsLst>
              <a:gs pos="0">
                <a:srgbClr val="000033"/>
              </a:gs>
              <a:gs pos="100000">
                <a:srgbClr val="000066"/>
              </a:gs>
            </a:gsLst>
            <a:lin ang="0" scaled="1"/>
          </a:gradFill>
          <a:ln w="9525">
            <a:noFill/>
            <a:miter lim="800000"/>
            <a:headEnd/>
            <a:tailEnd/>
          </a:ln>
          <a:effectLst/>
        </p:spPr>
        <p:txBody>
          <a:bodyPr wrap="none" anchor="ctr"/>
          <a:lstStyle/>
          <a:p>
            <a:pPr algn="ctr" eaLnBrk="1" fontAlgn="auto" hangingPunct="1">
              <a:spcBef>
                <a:spcPts val="0"/>
              </a:spcBef>
              <a:spcAft>
                <a:spcPts val="0"/>
              </a:spcAft>
              <a:defRPr/>
            </a:pPr>
            <a:endParaRPr lang="ja-JP" altLang="ja-JP" sz="1800">
              <a:solidFill>
                <a:srgbClr val="000000"/>
              </a:solidFill>
              <a:latin typeface="Verdana"/>
            </a:endParaRPr>
          </a:p>
        </p:txBody>
      </p:sp>
      <p:sp>
        <p:nvSpPr>
          <p:cNvPr id="1027" name="Rectangle 3"/>
          <p:cNvSpPr>
            <a:spLocks noGrp="1" noChangeArrowheads="1"/>
          </p:cNvSpPr>
          <p:nvPr>
            <p:ph type="body" idx="1"/>
          </p:nvPr>
        </p:nvSpPr>
        <p:spPr bwMode="auto">
          <a:xfrm>
            <a:off x="685800" y="1371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a:t>
            </a:r>
            <a:r>
              <a:rPr lang="en-US" altLang="ja-JP" dirty="0" smtClean="0"/>
              <a:t>2</a:t>
            </a:r>
            <a:r>
              <a:rPr lang="ja-JP" altLang="en-US" dirty="0" smtClean="0"/>
              <a:t>レベル</a:t>
            </a:r>
          </a:p>
          <a:p>
            <a:pPr lvl="2"/>
            <a:r>
              <a:rPr lang="ja-JP" altLang="en-US" dirty="0" smtClean="0"/>
              <a:t>第</a:t>
            </a:r>
            <a:r>
              <a:rPr lang="en-US" altLang="ja-JP" dirty="0" smtClean="0"/>
              <a:t>3</a:t>
            </a:r>
            <a:r>
              <a:rPr lang="ja-JP" altLang="en-US" dirty="0" smtClean="0"/>
              <a:t>レベル</a:t>
            </a:r>
          </a:p>
          <a:p>
            <a:pPr lvl="3"/>
            <a:r>
              <a:rPr lang="ja-JP" altLang="en-US" dirty="0" smtClean="0"/>
              <a:t>第</a:t>
            </a:r>
            <a:r>
              <a:rPr lang="en-US" altLang="ja-JP" dirty="0" smtClean="0"/>
              <a:t>4</a:t>
            </a:r>
            <a:r>
              <a:rPr lang="ja-JP" altLang="en-US" dirty="0" smtClean="0"/>
              <a:t>レベル</a:t>
            </a:r>
          </a:p>
          <a:p>
            <a:pPr lvl="4"/>
            <a:r>
              <a:rPr lang="ja-JP" altLang="en-US" dirty="0" smtClean="0"/>
              <a:t>第</a:t>
            </a:r>
            <a:r>
              <a:rPr lang="en-US" altLang="ja-JP" dirty="0" smtClean="0"/>
              <a:t>5</a:t>
            </a:r>
            <a:r>
              <a:rPr lang="ja-JP" altLang="en-US" dirty="0" smtClean="0"/>
              <a:t>レベル</a:t>
            </a:r>
          </a:p>
        </p:txBody>
      </p:sp>
      <p:pic>
        <p:nvPicPr>
          <p:cNvPr id="1028" name="Picture 4" descr="RD5a_2"/>
          <p:cNvPicPr>
            <a:picLocks noChangeAspect="1" noChangeArrowheads="1"/>
          </p:cNvPicPr>
          <p:nvPr/>
        </p:nvPicPr>
        <p:blipFill>
          <a:blip r:embed="rId14" cstate="print"/>
          <a:srcRect/>
          <a:stretch>
            <a:fillRect/>
          </a:stretch>
        </p:blipFill>
        <p:spPr bwMode="auto">
          <a:xfrm>
            <a:off x="7" y="0"/>
            <a:ext cx="1166813" cy="661988"/>
          </a:xfrm>
          <a:prstGeom prst="rect">
            <a:avLst/>
          </a:prstGeom>
          <a:noFill/>
          <a:ln w="9525">
            <a:noFill/>
            <a:miter lim="800000"/>
            <a:headEnd/>
            <a:tailEnd/>
          </a:ln>
        </p:spPr>
      </p:pic>
      <p:sp>
        <p:nvSpPr>
          <p:cNvPr id="3461125" name="Rectangle 5"/>
          <p:cNvSpPr>
            <a:spLocks noGrp="1" noChangeArrowheads="1"/>
          </p:cNvSpPr>
          <p:nvPr>
            <p:ph type="title"/>
          </p:nvPr>
        </p:nvSpPr>
        <p:spPr bwMode="auto">
          <a:xfrm>
            <a:off x="685800" y="55563"/>
            <a:ext cx="7773988" cy="5397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ja-JP" altLang="en-US" dirty="0" smtClean="0"/>
              <a:t>マスタ タイトルの書式設定</a:t>
            </a:r>
          </a:p>
        </p:txBody>
      </p:sp>
      <p:pic>
        <p:nvPicPr>
          <p:cNvPr id="1030" name="Picture 6" descr="[本文ページ用ｰ小]01_日英_02_秘"/>
          <p:cNvPicPr>
            <a:picLocks noChangeAspect="1" noChangeArrowheads="1"/>
          </p:cNvPicPr>
          <p:nvPr/>
        </p:nvPicPr>
        <p:blipFill>
          <a:blip r:embed="rId15" cstate="print"/>
          <a:srcRect/>
          <a:stretch>
            <a:fillRect/>
          </a:stretch>
        </p:blipFill>
        <p:spPr bwMode="auto">
          <a:xfrm>
            <a:off x="7791450" y="142875"/>
            <a:ext cx="1354138" cy="412750"/>
          </a:xfrm>
          <a:prstGeom prst="rect">
            <a:avLst/>
          </a:prstGeom>
          <a:noFill/>
          <a:ln w="9525">
            <a:noFill/>
            <a:miter lim="800000"/>
            <a:headEnd/>
            <a:tailEnd/>
          </a:ln>
        </p:spPr>
      </p:pic>
      <p:sp>
        <p:nvSpPr>
          <p:cNvPr id="7" name="Slide Number Placeholder 5"/>
          <p:cNvSpPr>
            <a:spLocks noGrp="1"/>
          </p:cNvSpPr>
          <p:nvPr>
            <p:ph type="sldNum" sz="quarter" idx="4"/>
          </p:nvPr>
        </p:nvSpPr>
        <p:spPr>
          <a:xfrm>
            <a:off x="8458200" y="6400814"/>
            <a:ext cx="685800" cy="365125"/>
          </a:xfrm>
          <a:prstGeom prst="rect">
            <a:avLst/>
          </a:prstGeom>
        </p:spPr>
        <p:txBody>
          <a:bodyPr/>
          <a:lstStyle/>
          <a:p>
            <a:pPr eaLnBrk="1" fontAlgn="auto" hangingPunct="1">
              <a:spcBef>
                <a:spcPts val="0"/>
              </a:spcBef>
              <a:spcAft>
                <a:spcPts val="0"/>
              </a:spcAft>
            </a:pPr>
            <a:fld id="{18F43637-CF58-4F34-A56C-4A1DBAB27404}" type="slidenum">
              <a:rPr lang="de-DE" sz="1800" smtClean="0">
                <a:solidFill>
                  <a:srgbClr val="000000"/>
                </a:solidFill>
                <a:latin typeface="Verdana"/>
              </a:rPr>
              <a:pPr eaLnBrk="1" fontAlgn="auto" hangingPunct="1">
                <a:spcBef>
                  <a:spcPts val="0"/>
                </a:spcBef>
                <a:spcAft>
                  <a:spcPts val="0"/>
                </a:spcAft>
              </a:pPr>
              <a:t>‹#›</a:t>
            </a:fld>
            <a:endParaRPr lang="de-DE" sz="1800">
              <a:solidFill>
                <a:srgbClr val="000000"/>
              </a:solidFill>
              <a:latin typeface="Verdana"/>
            </a:endParaRPr>
          </a:p>
        </p:txBody>
      </p:sp>
    </p:spTree>
    <p:extLst>
      <p:ext uri="{BB962C8B-B14F-4D97-AF65-F5344CB8AC3E}">
        <p14:creationId xmlns:p14="http://schemas.microsoft.com/office/powerpoint/2010/main" val="664274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kumimoji="1" sz="3200" b="1" i="1">
          <a:solidFill>
            <a:schemeClr val="bg1"/>
          </a:solidFill>
          <a:effectLst/>
          <a:latin typeface="+mn-lt"/>
          <a:ea typeface="+mn-ea"/>
          <a:cs typeface="+mj-cs"/>
        </a:defRPr>
      </a:lvl1pPr>
      <a:lvl2pPr algn="ctr" rtl="0" eaLnBrk="1" fontAlgn="base" hangingPunct="1">
        <a:spcBef>
          <a:spcPct val="0"/>
        </a:spcBef>
        <a:spcAft>
          <a:spcPct val="0"/>
        </a:spcAft>
        <a:defRPr kumimoji="1" sz="3200" b="1" i="1">
          <a:solidFill>
            <a:schemeClr val="bg1"/>
          </a:solidFill>
          <a:effectLst>
            <a:outerShdw blurRad="38100" dist="38100" dir="2700000" algn="tl">
              <a:srgbClr val="C0C0C0"/>
            </a:outerShdw>
          </a:effectLst>
          <a:latin typeface="Verdana" pitchFamily="34" charset="0"/>
          <a:ea typeface="ＭＳ Ｐゴシック" pitchFamily="50" charset="-128"/>
        </a:defRPr>
      </a:lvl2pPr>
      <a:lvl3pPr algn="ctr" rtl="0" eaLnBrk="1" fontAlgn="base" hangingPunct="1">
        <a:spcBef>
          <a:spcPct val="0"/>
        </a:spcBef>
        <a:spcAft>
          <a:spcPct val="0"/>
        </a:spcAft>
        <a:defRPr kumimoji="1" sz="3200" b="1" i="1">
          <a:solidFill>
            <a:schemeClr val="bg1"/>
          </a:solidFill>
          <a:effectLst>
            <a:outerShdw blurRad="38100" dist="38100" dir="2700000" algn="tl">
              <a:srgbClr val="C0C0C0"/>
            </a:outerShdw>
          </a:effectLst>
          <a:latin typeface="Verdana" pitchFamily="34" charset="0"/>
          <a:ea typeface="ＭＳ Ｐゴシック" pitchFamily="50" charset="-128"/>
        </a:defRPr>
      </a:lvl3pPr>
      <a:lvl4pPr algn="ctr" rtl="0" eaLnBrk="1" fontAlgn="base" hangingPunct="1">
        <a:spcBef>
          <a:spcPct val="0"/>
        </a:spcBef>
        <a:spcAft>
          <a:spcPct val="0"/>
        </a:spcAft>
        <a:defRPr kumimoji="1" sz="3200" b="1" i="1">
          <a:solidFill>
            <a:schemeClr val="bg1"/>
          </a:solidFill>
          <a:effectLst>
            <a:outerShdw blurRad="38100" dist="38100" dir="2700000" algn="tl">
              <a:srgbClr val="C0C0C0"/>
            </a:outerShdw>
          </a:effectLst>
          <a:latin typeface="Verdana" pitchFamily="34" charset="0"/>
          <a:ea typeface="ＭＳ Ｐゴシック" pitchFamily="50" charset="-128"/>
        </a:defRPr>
      </a:lvl4pPr>
      <a:lvl5pPr algn="ctr" rtl="0" eaLnBrk="1" fontAlgn="base" hangingPunct="1">
        <a:spcBef>
          <a:spcPct val="0"/>
        </a:spcBef>
        <a:spcAft>
          <a:spcPct val="0"/>
        </a:spcAft>
        <a:defRPr kumimoji="1" sz="3200" b="1" i="1">
          <a:solidFill>
            <a:schemeClr val="bg1"/>
          </a:solidFill>
          <a:effectLst>
            <a:outerShdw blurRad="38100" dist="38100" dir="2700000" algn="tl">
              <a:srgbClr val="C0C0C0"/>
            </a:outerShdw>
          </a:effectLst>
          <a:latin typeface="Verdana" pitchFamily="34" charset="0"/>
          <a:ea typeface="ＭＳ Ｐゴシック" pitchFamily="50" charset="-128"/>
        </a:defRPr>
      </a:lvl5pPr>
      <a:lvl6pPr marL="457200" algn="ctr" rtl="0" eaLnBrk="1" fontAlgn="base" hangingPunct="1">
        <a:spcBef>
          <a:spcPct val="0"/>
        </a:spcBef>
        <a:spcAft>
          <a:spcPct val="0"/>
        </a:spcAft>
        <a:defRPr kumimoji="1" sz="2800" b="1" i="1">
          <a:solidFill>
            <a:schemeClr val="bg1"/>
          </a:solidFill>
          <a:effectLst>
            <a:outerShdw blurRad="38100" dist="38100" dir="2700000" algn="tl">
              <a:srgbClr val="C0C0C0"/>
            </a:outerShdw>
          </a:effectLst>
          <a:latin typeface="Arial" charset="0"/>
          <a:ea typeface="ＭＳ Ｐゴシック" pitchFamily="50" charset="-128"/>
        </a:defRPr>
      </a:lvl6pPr>
      <a:lvl7pPr marL="914400" algn="ctr" rtl="0" eaLnBrk="1" fontAlgn="base" hangingPunct="1">
        <a:spcBef>
          <a:spcPct val="0"/>
        </a:spcBef>
        <a:spcAft>
          <a:spcPct val="0"/>
        </a:spcAft>
        <a:defRPr kumimoji="1" sz="2800" b="1" i="1">
          <a:solidFill>
            <a:schemeClr val="bg1"/>
          </a:solidFill>
          <a:effectLst>
            <a:outerShdw blurRad="38100" dist="38100" dir="2700000" algn="tl">
              <a:srgbClr val="C0C0C0"/>
            </a:outerShdw>
          </a:effectLst>
          <a:latin typeface="Arial" charset="0"/>
          <a:ea typeface="ＭＳ Ｐゴシック" pitchFamily="50" charset="-128"/>
        </a:defRPr>
      </a:lvl7pPr>
      <a:lvl8pPr marL="1371600" algn="ctr" rtl="0" eaLnBrk="1" fontAlgn="base" hangingPunct="1">
        <a:spcBef>
          <a:spcPct val="0"/>
        </a:spcBef>
        <a:spcAft>
          <a:spcPct val="0"/>
        </a:spcAft>
        <a:defRPr kumimoji="1" sz="2800" b="1" i="1">
          <a:solidFill>
            <a:schemeClr val="bg1"/>
          </a:solidFill>
          <a:effectLst>
            <a:outerShdw blurRad="38100" dist="38100" dir="2700000" algn="tl">
              <a:srgbClr val="C0C0C0"/>
            </a:outerShdw>
          </a:effectLst>
          <a:latin typeface="Arial" charset="0"/>
          <a:ea typeface="ＭＳ Ｐゴシック" pitchFamily="50" charset="-128"/>
        </a:defRPr>
      </a:lvl8pPr>
      <a:lvl9pPr marL="1828800" algn="ctr" rtl="0" eaLnBrk="1" fontAlgn="base" hangingPunct="1">
        <a:spcBef>
          <a:spcPct val="0"/>
        </a:spcBef>
        <a:spcAft>
          <a:spcPct val="0"/>
        </a:spcAft>
        <a:defRPr kumimoji="1" sz="2800" b="1" i="1">
          <a:solidFill>
            <a:schemeClr val="bg1"/>
          </a:solidFill>
          <a:effectLst>
            <a:outerShdw blurRad="38100" dist="38100" dir="2700000" algn="tl">
              <a:srgbClr val="C0C0C0"/>
            </a:outerShdw>
          </a:effectLst>
          <a:latin typeface="Arial" charset="0"/>
          <a:ea typeface="ＭＳ Ｐゴシック" pitchFamily="50" charset="-128"/>
        </a:defRPr>
      </a:lvl9pPr>
    </p:titleStyle>
    <p:bodyStyle>
      <a:lvl1pPr marL="342900" indent="-342900" algn="l" rtl="0" eaLnBrk="1" fontAlgn="base" hangingPunct="1">
        <a:spcBef>
          <a:spcPct val="20000"/>
        </a:spcBef>
        <a:spcAft>
          <a:spcPct val="0"/>
        </a:spcAft>
        <a:buClr>
          <a:schemeClr val="accent2"/>
        </a:buClr>
        <a:buFont typeface="Wingdings" pitchFamily="2" charset="2"/>
        <a:buChar char="u"/>
        <a:defRPr kumimoji="1"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ü"/>
        <a:defRPr kumimoji="1" sz="24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Ø"/>
        <a:defRPr kumimoji="1"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n"/>
        <a:defRPr kumimoji="1">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n"/>
        <a:defRPr kumimoji="1" sz="16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n"/>
        <a:defRPr kumimoji="1" sz="16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n"/>
        <a:defRPr kumimoji="1" sz="16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n"/>
        <a:defRPr kumimoji="1" sz="16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n"/>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日付プレースホルダー 1"/>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
        <p:nvSpPr>
          <p:cNvPr id="2051" name="フッター プレースホルダー 2"/>
          <p:cNvSpPr>
            <a:spLocks noGrp="1"/>
          </p:cNvSpPr>
          <p:nvPr>
            <p:ph type="ftr" sz="quarter" idx="11"/>
          </p:nvPr>
        </p:nvSpPr>
        <p:spPr>
          <a:xfrm>
            <a:off x="5486400" y="6475413"/>
            <a:ext cx="3124200" cy="184666"/>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Nabil Loghin, SONY</a:t>
            </a:r>
            <a:endParaRPr lang="en-US" altLang="en-US" dirty="0"/>
          </a:p>
        </p:txBody>
      </p:sp>
      <p:sp>
        <p:nvSpPr>
          <p:cNvPr id="2052" name="スライド番号プレースホルダー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795A8D93-B28F-40AE-A263-88C1D0D5796D}" type="slidenum">
              <a:rPr lang="en-US" altLang="en-US"/>
              <a:pPr/>
              <a:t>1</a:t>
            </a:fld>
            <a:endParaRPr lang="en-US" altLang="en-US"/>
          </a:p>
        </p:txBody>
      </p:sp>
      <p:sp>
        <p:nvSpPr>
          <p:cNvPr id="27651" name="Rectangle 3"/>
          <p:cNvSpPr>
            <a:spLocks noChangeArrowheads="1"/>
          </p:cNvSpPr>
          <p:nvPr/>
        </p:nvSpPr>
        <p:spPr bwMode="auto">
          <a:xfrm>
            <a:off x="152400" y="609600"/>
            <a:ext cx="8991600" cy="498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p>
          <a:p>
            <a:pPr>
              <a:defRPr/>
            </a:pPr>
            <a:r>
              <a:rPr lang="en-US" altLang="en-US" sz="1600" b="1" dirty="0"/>
              <a:t>Submission Title:</a:t>
            </a:r>
            <a:r>
              <a:rPr lang="en-US" altLang="en-US" sz="1600" dirty="0"/>
              <a:t> </a:t>
            </a:r>
            <a:r>
              <a:rPr lang="en-US" altLang="en-US" sz="1600" dirty="0" smtClean="0"/>
              <a:t>[Proposal </a:t>
            </a:r>
            <a:r>
              <a:rPr lang="en-US" altLang="en-US" sz="1600" dirty="0"/>
              <a:t>of LDPC (Low Density Parity </a:t>
            </a:r>
            <a:r>
              <a:rPr lang="en-US" altLang="en-US" sz="1600" dirty="0" smtClean="0"/>
              <a:t>Check) Code for LPWA – additional results]	</a:t>
            </a:r>
            <a:endParaRPr lang="en-US" altLang="en-US" sz="1600" dirty="0"/>
          </a:p>
          <a:p>
            <a:pPr>
              <a:defRPr/>
            </a:pPr>
            <a:r>
              <a:rPr lang="en-US" altLang="en-US" sz="1600" b="1" dirty="0"/>
              <a:t>Date Submitted: </a:t>
            </a:r>
            <a:r>
              <a:rPr lang="en-US" altLang="en-US" sz="1600" dirty="0" smtClean="0"/>
              <a:t>[05 September, 2018]	</a:t>
            </a:r>
            <a:endParaRPr lang="en-US" altLang="en-US" sz="1600" dirty="0"/>
          </a:p>
          <a:p>
            <a:pPr>
              <a:defRPr/>
            </a:pPr>
            <a:r>
              <a:rPr lang="en-US" altLang="en-US" sz="1600" b="1" dirty="0"/>
              <a:t>Source:</a:t>
            </a:r>
            <a:r>
              <a:rPr lang="en-US" altLang="en-US" sz="1600" dirty="0"/>
              <a:t> </a:t>
            </a:r>
            <a:r>
              <a:rPr lang="en-US" altLang="en-US" sz="1600" dirty="0" smtClean="0"/>
              <a:t>[Nabil Loghin] </a:t>
            </a:r>
            <a:r>
              <a:rPr lang="en-US" altLang="en-US" sz="1600" dirty="0"/>
              <a:t>Company </a:t>
            </a:r>
            <a:r>
              <a:rPr lang="en-US" altLang="en-US" sz="1600" dirty="0" smtClean="0"/>
              <a:t>[Sony Europe Limited, ZN Deutschland]</a:t>
            </a:r>
            <a:endParaRPr lang="en-US" altLang="en-US" sz="1600" dirty="0"/>
          </a:p>
          <a:p>
            <a:pPr>
              <a:defRPr/>
            </a:pPr>
            <a:r>
              <a:rPr lang="en-US" altLang="en-US" sz="1600" dirty="0"/>
              <a:t>Address </a:t>
            </a:r>
            <a:r>
              <a:rPr lang="en-US" altLang="en-US" sz="1600" dirty="0" smtClean="0"/>
              <a:t>[</a:t>
            </a:r>
            <a:r>
              <a:rPr lang="en-US" altLang="en-US" sz="1600" dirty="0" err="1" smtClean="0"/>
              <a:t>Hedelfinger</a:t>
            </a:r>
            <a:r>
              <a:rPr lang="en-US" altLang="en-US" sz="1600" dirty="0" smtClean="0"/>
              <a:t> Str. 61, 70327 Stuttgart, Germany]</a:t>
            </a:r>
            <a:endParaRPr lang="en-US" altLang="en-US" sz="1600" dirty="0"/>
          </a:p>
          <a:p>
            <a:pPr>
              <a:defRPr/>
            </a:pPr>
            <a:r>
              <a:rPr lang="en-US" altLang="en-US" sz="1600" dirty="0"/>
              <a:t>Voice</a:t>
            </a:r>
            <a:r>
              <a:rPr lang="en-US" altLang="en-US" sz="1600" dirty="0" smtClean="0"/>
              <a:t>:[+49 711 5858 734], </a:t>
            </a:r>
            <a:r>
              <a:rPr lang="en-US" altLang="en-US" sz="1600" dirty="0"/>
              <a:t>FAX: [+49 711 5858 </a:t>
            </a:r>
            <a:r>
              <a:rPr lang="en-US" altLang="en-US" sz="1600" dirty="0" smtClean="0"/>
              <a:t>734 99], </a:t>
            </a:r>
            <a:r>
              <a:rPr lang="en-US" altLang="en-US" sz="1600" dirty="0"/>
              <a:t>E-Mail</a:t>
            </a:r>
            <a:r>
              <a:rPr lang="en-US" altLang="en-US" sz="1600" dirty="0" smtClean="0"/>
              <a:t>:[nabil.loghin@sony.com]</a:t>
            </a:r>
            <a:r>
              <a:rPr lang="en-US" altLang="en-US" sz="1600" dirty="0"/>
              <a:t>	</a:t>
            </a:r>
          </a:p>
          <a:p>
            <a:pPr>
              <a:spcBef>
                <a:spcPts val="600"/>
              </a:spcBef>
              <a:spcAft>
                <a:spcPts val="600"/>
              </a:spcAft>
              <a:defRPr/>
            </a:pPr>
            <a:r>
              <a:rPr lang="en-US" altLang="en-US" sz="1600" b="1" dirty="0"/>
              <a:t>Re:</a:t>
            </a:r>
            <a:r>
              <a:rPr lang="en-US" altLang="en-US" sz="1600" dirty="0"/>
              <a:t> </a:t>
            </a:r>
            <a:r>
              <a:rPr lang="en-US" altLang="en-US" sz="1600" dirty="0" smtClean="0"/>
              <a:t>[</a:t>
            </a:r>
            <a:r>
              <a:rPr lang="en-US" altLang="en-US" sz="1600" dirty="0"/>
              <a:t>IEEE P802.15.4w Low Power Wide Area Call for </a:t>
            </a:r>
            <a:r>
              <a:rPr lang="en-US" altLang="en-US" sz="1600" dirty="0" smtClean="0"/>
              <a:t>Proposals, 12 March 2018]</a:t>
            </a:r>
            <a:endParaRPr lang="en-US" altLang="en-US" sz="1600" dirty="0"/>
          </a:p>
          <a:p>
            <a:pPr>
              <a:spcBef>
                <a:spcPts val="100"/>
              </a:spcBef>
              <a:spcAft>
                <a:spcPts val="100"/>
              </a:spcAft>
              <a:defRPr/>
            </a:pPr>
            <a:r>
              <a:rPr lang="en-US" altLang="en-US" dirty="0"/>
              <a:t>	</a:t>
            </a:r>
          </a:p>
          <a:p>
            <a:pPr>
              <a:spcBef>
                <a:spcPts val="600"/>
              </a:spcBef>
              <a:spcAft>
                <a:spcPts val="600"/>
              </a:spcAft>
              <a:defRPr/>
            </a:pPr>
            <a:r>
              <a:rPr lang="en-US" altLang="en-US" sz="1600" b="1" dirty="0"/>
              <a:t>Abstract:</a:t>
            </a:r>
            <a:r>
              <a:rPr lang="en-US" altLang="en-US" sz="1600" dirty="0"/>
              <a:t>	</a:t>
            </a:r>
            <a:r>
              <a:rPr lang="en-US" altLang="en-US" sz="1600" dirty="0" smtClean="0"/>
              <a:t>[LDPC (Low Density Parity Code) as a Forward Error Correction.]</a:t>
            </a:r>
            <a:endParaRPr lang="en-US" altLang="en-US" sz="1600" dirty="0"/>
          </a:p>
          <a:p>
            <a:pPr>
              <a:spcBef>
                <a:spcPts val="600"/>
              </a:spcBef>
              <a:spcAft>
                <a:spcPts val="600"/>
              </a:spcAft>
              <a:defRPr/>
            </a:pPr>
            <a:r>
              <a:rPr lang="en-US" altLang="en-US" sz="1600" b="1" dirty="0"/>
              <a:t>Purpose:</a:t>
            </a:r>
            <a:r>
              <a:rPr lang="en-US" altLang="en-US" sz="1600" dirty="0"/>
              <a:t>	</a:t>
            </a:r>
            <a:r>
              <a:rPr lang="en-US" altLang="en-US" sz="1600" dirty="0" smtClean="0"/>
              <a:t>[Contribution to IEEE 802.15.4w]</a:t>
            </a:r>
            <a:endParaRPr lang="en-US" altLang="en-US" sz="1600" dirty="0"/>
          </a:p>
          <a:p>
            <a:pPr>
              <a:defRPr/>
            </a:pPr>
            <a:r>
              <a:rPr lang="en-US" altLang="en-US" sz="1600" b="1" dirty="0"/>
              <a:t>Notice:</a:t>
            </a:r>
            <a:r>
              <a:rPr lang="en-US" altLang="en-US" sz="1600" dirty="0"/>
              <a:t>	This document has been prepared to assist </a:t>
            </a:r>
            <a:r>
              <a:rPr lang="en-US" altLang="en-US" sz="1600" dirty="0">
                <a:solidFill>
                  <a:schemeClr val="tx2"/>
                </a:solidFill>
              </a:rPr>
              <a:t>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34244"/>
            <a:ext cx="79914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Erasure Performance</a:t>
            </a:r>
            <a:r>
              <a:rPr lang="en-US" dirty="0">
                <a:sym typeface="Symbol"/>
              </a:rPr>
              <a:t> </a:t>
            </a:r>
            <a:r>
              <a:rPr lang="en-US" dirty="0" smtClean="0">
                <a:sym typeface="Symbol"/>
              </a:rPr>
              <a:t>(</a:t>
            </a:r>
            <a:r>
              <a:rPr lang="en-US" dirty="0" smtClean="0"/>
              <a:t> </a:t>
            </a:r>
            <a:r>
              <a:rPr lang="en-US" dirty="0"/>
              <a:t>= </a:t>
            </a:r>
            <a:r>
              <a:rPr lang="en-US" dirty="0" smtClean="0"/>
              <a:t>12/24)</a:t>
            </a:r>
            <a:endParaRPr lang="en-US" dirty="0"/>
          </a:p>
        </p:txBody>
      </p:sp>
      <p:sp>
        <p:nvSpPr>
          <p:cNvPr id="5" name="Footer Placeholder 4"/>
          <p:cNvSpPr>
            <a:spLocks noGrp="1"/>
          </p:cNvSpPr>
          <p:nvPr>
            <p:ph type="ftr" sz="quarter" idx="11"/>
          </p:nvPr>
        </p:nvSpPr>
        <p:spPr/>
        <p:txBody>
          <a:bodyPr/>
          <a:lstStyle/>
          <a:p>
            <a:pPr>
              <a:defRPr/>
            </a:pPr>
            <a:r>
              <a:rPr lang="en-US" altLang="en-US"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10</a:t>
            </a:fld>
            <a:endParaRPr lang="en-US" altLang="en-US"/>
          </a:p>
        </p:txBody>
      </p:sp>
      <p:cxnSp>
        <p:nvCxnSpPr>
          <p:cNvPr id="9" name="Straight Arrow Connector 8"/>
          <p:cNvCxnSpPr/>
          <p:nvPr/>
        </p:nvCxnSpPr>
        <p:spPr bwMode="auto">
          <a:xfrm flipH="1">
            <a:off x="3203848" y="3603737"/>
            <a:ext cx="921609" cy="0"/>
          </a:xfrm>
          <a:prstGeom prst="straightConnector1">
            <a:avLst/>
          </a:prstGeom>
          <a:solidFill>
            <a:schemeClr val="accent1"/>
          </a:solidFill>
          <a:ln w="12700" cap="flat" cmpd="sng" algn="ctr">
            <a:solidFill>
              <a:schemeClr val="accent6"/>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3080309" y="3326738"/>
            <a:ext cx="633507" cy="276999"/>
          </a:xfrm>
          <a:prstGeom prst="rect">
            <a:avLst/>
          </a:prstGeom>
          <a:noFill/>
        </p:spPr>
        <p:txBody>
          <a:bodyPr wrap="none" rtlCol="0">
            <a:spAutoFit/>
          </a:bodyPr>
          <a:lstStyle/>
          <a:p>
            <a:r>
              <a:rPr lang="en-US" dirty="0" smtClean="0">
                <a:solidFill>
                  <a:schemeClr val="accent6"/>
                </a:solidFill>
              </a:rPr>
              <a:t>2.30dB</a:t>
            </a:r>
            <a:endParaRPr lang="en-US" dirty="0">
              <a:solidFill>
                <a:schemeClr val="accent6"/>
              </a:solidFill>
            </a:endParaRPr>
          </a:p>
        </p:txBody>
      </p:sp>
      <p:cxnSp>
        <p:nvCxnSpPr>
          <p:cNvPr id="11" name="Straight Arrow Connector 10"/>
          <p:cNvCxnSpPr/>
          <p:nvPr/>
        </p:nvCxnSpPr>
        <p:spPr bwMode="auto">
          <a:xfrm flipH="1">
            <a:off x="3203779" y="3639482"/>
            <a:ext cx="720149" cy="0"/>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347864" y="3639482"/>
            <a:ext cx="633507" cy="276999"/>
          </a:xfrm>
          <a:prstGeom prst="rect">
            <a:avLst/>
          </a:prstGeom>
          <a:noFill/>
        </p:spPr>
        <p:txBody>
          <a:bodyPr wrap="none" rtlCol="0">
            <a:spAutoFit/>
          </a:bodyPr>
          <a:lstStyle/>
          <a:p>
            <a:r>
              <a:rPr lang="en-US" dirty="0" smtClean="0">
                <a:solidFill>
                  <a:srgbClr val="FF0000"/>
                </a:solidFill>
              </a:rPr>
              <a:t>1.71dB</a:t>
            </a:r>
            <a:endParaRPr lang="en-US" dirty="0">
              <a:solidFill>
                <a:srgbClr val="FF0000"/>
              </a:solidFill>
            </a:endParaRPr>
          </a:p>
        </p:txBody>
      </p:sp>
      <p:sp>
        <p:nvSpPr>
          <p:cNvPr id="13"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2315199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33600"/>
            <a:ext cx="79914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Erasure Performance</a:t>
            </a:r>
            <a:r>
              <a:rPr lang="en-US" dirty="0">
                <a:sym typeface="Symbol"/>
              </a:rPr>
              <a:t> </a:t>
            </a:r>
            <a:r>
              <a:rPr lang="en-US" dirty="0" smtClean="0">
                <a:sym typeface="Symbol"/>
              </a:rPr>
              <a:t>(</a:t>
            </a:r>
            <a:r>
              <a:rPr lang="en-US" dirty="0" smtClean="0"/>
              <a:t> </a:t>
            </a:r>
            <a:r>
              <a:rPr lang="en-US" dirty="0"/>
              <a:t>= </a:t>
            </a:r>
            <a:r>
              <a:rPr lang="en-US" dirty="0" smtClean="0"/>
              <a:t>14/24)</a:t>
            </a:r>
            <a:endParaRPr lang="en-US" dirty="0"/>
          </a:p>
        </p:txBody>
      </p:sp>
      <p:sp>
        <p:nvSpPr>
          <p:cNvPr id="5" name="Footer Placeholder 4"/>
          <p:cNvSpPr>
            <a:spLocks noGrp="1"/>
          </p:cNvSpPr>
          <p:nvPr>
            <p:ph type="ftr" sz="quarter" idx="11"/>
          </p:nvPr>
        </p:nvSpPr>
        <p:spPr/>
        <p:txBody>
          <a:bodyPr/>
          <a:lstStyle/>
          <a:p>
            <a:pPr>
              <a:defRPr/>
            </a:pPr>
            <a:r>
              <a:rPr lang="en-US" altLang="en-US"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11</a:t>
            </a:fld>
            <a:endParaRPr lang="en-US" altLang="en-US"/>
          </a:p>
        </p:txBody>
      </p:sp>
      <p:sp>
        <p:nvSpPr>
          <p:cNvPr id="13" name="Rounded Rectangle 12"/>
          <p:cNvSpPr/>
          <p:nvPr/>
        </p:nvSpPr>
        <p:spPr bwMode="auto">
          <a:xfrm>
            <a:off x="4644008" y="4077072"/>
            <a:ext cx="3093665" cy="648072"/>
          </a:xfrm>
          <a:prstGeom prst="roundRect">
            <a:avLst/>
          </a:prstGeom>
          <a:solidFill>
            <a:srgbClr val="FFFF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convolutional codes have error floor above</a:t>
            </a:r>
            <a:r>
              <a:rPr kumimoji="0" lang="en-US" sz="2000" b="0" i="0" u="none" strike="noStrike" cap="none" normalizeH="0" dirty="0" smtClean="0">
                <a:ln>
                  <a:noFill/>
                </a:ln>
                <a:solidFill>
                  <a:schemeClr val="tx1"/>
                </a:solidFill>
                <a:effectLst/>
                <a:latin typeface="Times New Roman" pitchFamily="18" charset="0"/>
              </a:rPr>
              <a:t> PER 1%</a:t>
            </a:r>
            <a:endParaRPr kumimoji="0" lang="en-US" sz="2000" b="0" i="0" u="none" strike="noStrike" cap="none" normalizeH="0" baseline="0" dirty="0" smtClean="0">
              <a:ln>
                <a:noFill/>
              </a:ln>
              <a:solidFill>
                <a:schemeClr val="tx1"/>
              </a:solidFill>
              <a:effectLst/>
              <a:latin typeface="Times New Roman" pitchFamily="18" charset="0"/>
            </a:endParaRPr>
          </a:p>
        </p:txBody>
      </p:sp>
      <p:sp>
        <p:nvSpPr>
          <p:cNvPr id="8"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210238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34244"/>
            <a:ext cx="79914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Erasure Performance</a:t>
            </a:r>
            <a:r>
              <a:rPr lang="en-US" dirty="0">
                <a:sym typeface="Symbol"/>
              </a:rPr>
              <a:t> </a:t>
            </a:r>
            <a:r>
              <a:rPr lang="en-US" dirty="0" smtClean="0">
                <a:sym typeface="Symbol"/>
              </a:rPr>
              <a:t>(</a:t>
            </a:r>
            <a:r>
              <a:rPr lang="en-US" dirty="0" smtClean="0"/>
              <a:t> </a:t>
            </a:r>
            <a:r>
              <a:rPr lang="en-US" dirty="0"/>
              <a:t>= </a:t>
            </a:r>
            <a:r>
              <a:rPr lang="en-US" dirty="0" smtClean="0"/>
              <a:t>16/24)</a:t>
            </a:r>
            <a:endParaRPr lang="en-US" dirty="0"/>
          </a:p>
        </p:txBody>
      </p:sp>
      <p:sp>
        <p:nvSpPr>
          <p:cNvPr id="5" name="Footer Placeholder 4"/>
          <p:cNvSpPr>
            <a:spLocks noGrp="1"/>
          </p:cNvSpPr>
          <p:nvPr>
            <p:ph type="ftr" sz="quarter" idx="11"/>
          </p:nvPr>
        </p:nvSpPr>
        <p:spPr/>
        <p:txBody>
          <a:bodyPr/>
          <a:lstStyle/>
          <a:p>
            <a:pPr>
              <a:defRPr/>
            </a:pPr>
            <a:r>
              <a:rPr lang="en-US" altLang="en-US"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12</a:t>
            </a:fld>
            <a:endParaRPr lang="en-US" altLang="en-US"/>
          </a:p>
        </p:txBody>
      </p:sp>
      <p:sp>
        <p:nvSpPr>
          <p:cNvPr id="13" name="Rounded Rectangle 12"/>
          <p:cNvSpPr/>
          <p:nvPr/>
        </p:nvSpPr>
        <p:spPr bwMode="auto">
          <a:xfrm>
            <a:off x="1835696" y="4869160"/>
            <a:ext cx="4680520" cy="324036"/>
          </a:xfrm>
          <a:prstGeom prst="roundRect">
            <a:avLst/>
          </a:prstGeom>
          <a:solidFill>
            <a:srgbClr val="FFFF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a:r>
              <a:rPr kumimoji="0" lang="en-US" sz="2000" b="0" i="0" u="none" strike="noStrike" cap="none" normalizeH="0" baseline="0" dirty="0" smtClean="0">
                <a:ln>
                  <a:noFill/>
                </a:ln>
                <a:solidFill>
                  <a:schemeClr val="tx1"/>
                </a:solidFill>
                <a:effectLst/>
                <a:latin typeface="Times New Roman" pitchFamily="18" charset="0"/>
              </a:rPr>
              <a:t>at </a:t>
            </a:r>
            <a:r>
              <a:rPr lang="en-US" sz="2000" dirty="0">
                <a:sym typeface="Symbol"/>
              </a:rPr>
              <a:t></a:t>
            </a:r>
            <a:r>
              <a:rPr lang="en-US" sz="2000" dirty="0"/>
              <a:t> = </a:t>
            </a:r>
            <a:r>
              <a:rPr lang="en-US" sz="2000" dirty="0" smtClean="0"/>
              <a:t>16/24, PER 1% cannot be achieved</a:t>
            </a:r>
            <a:endParaRPr kumimoji="0" lang="en-US" sz="2000" b="0" i="0" u="none" strike="noStrike" cap="none" normalizeH="0" baseline="0" dirty="0" smtClean="0">
              <a:ln>
                <a:noFill/>
              </a:ln>
              <a:solidFill>
                <a:schemeClr val="tx1"/>
              </a:solidFill>
              <a:effectLst/>
              <a:latin typeface="Times New Roman" pitchFamily="18" charset="0"/>
            </a:endParaRPr>
          </a:p>
        </p:txBody>
      </p:sp>
      <p:sp>
        <p:nvSpPr>
          <p:cNvPr id="8"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3899090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Erasure </a:t>
            </a:r>
            <a:r>
              <a:rPr lang="en-US" dirty="0" smtClean="0"/>
              <a:t>Performance: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56214190"/>
              </p:ext>
            </p:extLst>
          </p:nvPr>
        </p:nvGraphicFramePr>
        <p:xfrm>
          <a:off x="179510" y="2588880"/>
          <a:ext cx="8784980" cy="1737360"/>
        </p:xfrm>
        <a:graphic>
          <a:graphicData uri="http://schemas.openxmlformats.org/drawingml/2006/table">
            <a:tbl>
              <a:tblPr firstRow="1" bandRow="1">
                <a:tableStyleId>{5C22544A-7EE6-4342-B048-85BDC9FD1C3A}</a:tableStyleId>
              </a:tblPr>
              <a:tblGrid>
                <a:gridCol w="996980"/>
                <a:gridCol w="708000"/>
                <a:gridCol w="708000"/>
                <a:gridCol w="708000"/>
                <a:gridCol w="708000"/>
                <a:gridCol w="708000"/>
                <a:gridCol w="708000"/>
                <a:gridCol w="708000"/>
                <a:gridCol w="708000"/>
                <a:gridCol w="708000"/>
                <a:gridCol w="708000"/>
                <a:gridCol w="708000"/>
              </a:tblGrid>
              <a:tr h="370840">
                <a:tc>
                  <a:txBody>
                    <a:bodyPr/>
                    <a:lstStyle/>
                    <a:p>
                      <a:pPr algn="ctr"/>
                      <a:r>
                        <a:rPr lang="en-US" sz="1200" dirty="0" smtClean="0"/>
                        <a:t>LDPC</a:t>
                      </a:r>
                      <a:r>
                        <a:rPr lang="en-US" sz="1200" baseline="0" dirty="0" smtClean="0"/>
                        <a:t> gain at 1% PER</a:t>
                      </a:r>
                      <a:endParaRPr lang="en-US" sz="1200" dirty="0"/>
                    </a:p>
                  </a:txBody>
                  <a:tcPr/>
                </a:tc>
                <a:tc>
                  <a:txBody>
                    <a:bodyPr/>
                    <a:lstStyle/>
                    <a:p>
                      <a:pPr algn="ctr"/>
                      <a:r>
                        <a:rPr lang="en-US" sz="1200" baseline="0" dirty="0" smtClean="0">
                          <a:sym typeface="Symbol"/>
                        </a:rPr>
                        <a:t> = 0</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ym typeface="Symbol"/>
                        </a:rPr>
                        <a:t> = 1/24</a:t>
                      </a: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ym typeface="Symbol"/>
                        </a:rPr>
                        <a:t> = 2/24</a:t>
                      </a:r>
                      <a:endParaRPr lang="en-US" sz="1200" dirty="0" smtClean="0"/>
                    </a:p>
                    <a:p>
                      <a:pPr algn="ct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ym typeface="Symbol"/>
                        </a:rPr>
                        <a:t> = 4/24</a:t>
                      </a:r>
                      <a:endParaRPr lang="en-US" sz="1200" dirty="0" smtClean="0"/>
                    </a:p>
                    <a:p>
                      <a:pPr algn="ct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ym typeface="Symbol"/>
                        </a:rPr>
                        <a:t> = 6/24</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ym typeface="Symbol"/>
                        </a:rPr>
                        <a:t> = 8/24</a:t>
                      </a:r>
                      <a:endParaRPr lang="en-US" sz="1200" dirty="0" smtClean="0"/>
                    </a:p>
                  </a:txBody>
                  <a:tcPr/>
                </a:tc>
                <a:tc>
                  <a:txBody>
                    <a:bodyPr/>
                    <a:lstStyle/>
                    <a:p>
                      <a:pPr algn="ctr"/>
                      <a:r>
                        <a:rPr lang="en-US" sz="1200" baseline="0" dirty="0" smtClean="0">
                          <a:sym typeface="Symbol"/>
                        </a:rPr>
                        <a:t> = 10/24</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ym typeface="Symbol"/>
                        </a:rPr>
                        <a:t> = 12/24</a:t>
                      </a: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ym typeface="Symbol"/>
                        </a:rPr>
                        <a:t> = 14/24</a:t>
                      </a: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ym typeface="Symbol"/>
                        </a:rPr>
                        <a:t> = 16/24</a:t>
                      </a: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ym typeface="Symbol"/>
                        </a:rPr>
                        <a:t> = 18/24</a:t>
                      </a:r>
                      <a:endParaRPr lang="en-US"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vs. baseline FEC [dB]</a:t>
                      </a: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1.54</a:t>
                      </a:r>
                    </a:p>
                  </a:txBody>
                  <a:tcPr anchor="ctr"/>
                </a:tc>
                <a:tc>
                  <a:txBody>
                    <a:bodyPr/>
                    <a:lstStyle/>
                    <a:p>
                      <a:pPr algn="ctr"/>
                      <a:r>
                        <a:rPr lang="en-US" sz="1400" dirty="0" smtClean="0"/>
                        <a:t>1.56</a:t>
                      </a:r>
                      <a:endParaRPr lang="en-US" sz="1400" dirty="0"/>
                    </a:p>
                  </a:txBody>
                  <a:tcPr anchor="ctr"/>
                </a:tc>
                <a:tc>
                  <a:txBody>
                    <a:bodyPr/>
                    <a:lstStyle/>
                    <a:p>
                      <a:pPr algn="ctr"/>
                      <a:r>
                        <a:rPr lang="en-US" sz="1400" dirty="0" smtClean="0"/>
                        <a:t>1.58</a:t>
                      </a:r>
                      <a:endParaRPr lang="en-US" sz="1400" dirty="0"/>
                    </a:p>
                  </a:txBody>
                  <a:tcPr anchor="ctr"/>
                </a:tc>
                <a:tc>
                  <a:txBody>
                    <a:bodyPr/>
                    <a:lstStyle/>
                    <a:p>
                      <a:pPr algn="ctr"/>
                      <a:r>
                        <a:rPr lang="en-US" sz="1400" dirty="0" smtClean="0"/>
                        <a:t>1.60</a:t>
                      </a:r>
                      <a:endParaRPr lang="en-US" sz="1400" dirty="0"/>
                    </a:p>
                  </a:txBody>
                  <a:tcPr anchor="ctr"/>
                </a:tc>
                <a:tc>
                  <a:txBody>
                    <a:bodyPr/>
                    <a:lstStyle/>
                    <a:p>
                      <a:pPr algn="ctr"/>
                      <a:r>
                        <a:rPr lang="en-US" sz="1400" dirty="0" smtClean="0"/>
                        <a:t>1.66</a:t>
                      </a:r>
                      <a:endParaRPr lang="en-US" sz="1400" dirty="0"/>
                    </a:p>
                  </a:txBody>
                  <a:tcPr anchor="ctr"/>
                </a:tc>
                <a:tc>
                  <a:txBody>
                    <a:bodyPr/>
                    <a:lstStyle/>
                    <a:p>
                      <a:pPr algn="ctr"/>
                      <a:r>
                        <a:rPr lang="en-US" sz="1400" dirty="0" smtClean="0"/>
                        <a:t>1.75</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1.92</a:t>
                      </a:r>
                    </a:p>
                  </a:txBody>
                  <a:tcPr anchor="ctr"/>
                </a:tc>
                <a:tc>
                  <a:txBody>
                    <a:bodyPr/>
                    <a:lstStyle/>
                    <a:p>
                      <a:pPr algn="ctr"/>
                      <a:r>
                        <a:rPr lang="en-US" sz="1400" dirty="0" smtClean="0"/>
                        <a:t>2.30</a:t>
                      </a:r>
                      <a:endParaRPr lang="en-US" sz="1400" dirty="0"/>
                    </a:p>
                  </a:txBody>
                  <a:tcPr anchor="ctr"/>
                </a:tc>
                <a:tc>
                  <a:txBody>
                    <a:bodyPr/>
                    <a:lstStyle/>
                    <a:p>
                      <a:pPr algn="ctr"/>
                      <a:r>
                        <a:rPr lang="en-US" sz="1400" dirty="0" err="1" smtClean="0"/>
                        <a:t>Inf</a:t>
                      </a:r>
                      <a:r>
                        <a:rPr lang="en-US" sz="1400" baseline="30000" dirty="0" smtClean="0"/>
                        <a:t>(*)</a:t>
                      </a:r>
                      <a:endParaRPr lang="en-US" sz="1400" dirty="0"/>
                    </a:p>
                  </a:txBody>
                  <a:tcPr anchor="ctr"/>
                </a:tc>
                <a:tc>
                  <a:txBody>
                    <a:bodyPr/>
                    <a:lstStyle/>
                    <a:p>
                      <a:pPr algn="ctr"/>
                      <a:r>
                        <a:rPr lang="en-US" sz="1400" smtClean="0"/>
                        <a:t>N/A</a:t>
                      </a:r>
                      <a:r>
                        <a:rPr lang="en-US" sz="1400" baseline="30000" smtClean="0"/>
                        <a:t>(**)</a:t>
                      </a:r>
                      <a:endParaRPr lang="en-US" sz="1400" dirty="0"/>
                    </a:p>
                  </a:txBody>
                  <a:tcPr anchor="ctr"/>
                </a:tc>
                <a:tc>
                  <a:txBody>
                    <a:bodyPr/>
                    <a:lstStyle/>
                    <a:p>
                      <a:pPr algn="ctr"/>
                      <a:r>
                        <a:rPr lang="en-US" sz="1400" smtClean="0"/>
                        <a:t>N/A</a:t>
                      </a:r>
                      <a:r>
                        <a:rPr lang="en-US" sz="1400" baseline="30000" smtClean="0"/>
                        <a:t>(**)</a:t>
                      </a:r>
                      <a:endParaRPr lang="en-US" sz="14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vs. best CC of rate 1/4 [dB]</a:t>
                      </a:r>
                      <a:endParaRPr 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1.21</a:t>
                      </a:r>
                    </a:p>
                  </a:txBody>
                  <a:tcPr anchor="ctr"/>
                </a:tc>
                <a:tc>
                  <a:txBody>
                    <a:bodyPr/>
                    <a:lstStyle/>
                    <a:p>
                      <a:pPr algn="ctr"/>
                      <a:r>
                        <a:rPr lang="en-US" sz="1400" dirty="0" smtClean="0"/>
                        <a:t>1.27</a:t>
                      </a:r>
                      <a:endParaRPr lang="en-US" sz="1400" dirty="0"/>
                    </a:p>
                  </a:txBody>
                  <a:tcPr anchor="ctr"/>
                </a:tc>
                <a:tc>
                  <a:txBody>
                    <a:bodyPr/>
                    <a:lstStyle/>
                    <a:p>
                      <a:pPr algn="ctr"/>
                      <a:r>
                        <a:rPr lang="en-US" sz="1400" dirty="0" smtClean="0"/>
                        <a:t>1.23</a:t>
                      </a:r>
                      <a:endParaRPr lang="en-US" sz="1400" dirty="0"/>
                    </a:p>
                  </a:txBody>
                  <a:tcPr anchor="ctr"/>
                </a:tc>
                <a:tc>
                  <a:txBody>
                    <a:bodyPr/>
                    <a:lstStyle/>
                    <a:p>
                      <a:pPr algn="ctr"/>
                      <a:r>
                        <a:rPr lang="en-US" sz="1400" dirty="0" smtClean="0"/>
                        <a:t>1.27</a:t>
                      </a:r>
                      <a:endParaRPr lang="en-US" sz="1400" dirty="0"/>
                    </a:p>
                  </a:txBody>
                  <a:tcPr anchor="ctr"/>
                </a:tc>
                <a:tc>
                  <a:txBody>
                    <a:bodyPr/>
                    <a:lstStyle/>
                    <a:p>
                      <a:pPr algn="ctr"/>
                      <a:r>
                        <a:rPr lang="en-US" sz="1400" dirty="0" smtClean="0"/>
                        <a:t>1.29</a:t>
                      </a:r>
                      <a:endParaRPr lang="en-US" sz="1400" dirty="0"/>
                    </a:p>
                  </a:txBody>
                  <a:tcPr anchor="ctr"/>
                </a:tc>
                <a:tc>
                  <a:txBody>
                    <a:bodyPr/>
                    <a:lstStyle/>
                    <a:p>
                      <a:pPr algn="ctr"/>
                      <a:r>
                        <a:rPr lang="en-US" sz="1400" dirty="0" smtClean="0"/>
                        <a:t>1.36</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1.45</a:t>
                      </a:r>
                    </a:p>
                  </a:txBody>
                  <a:tcPr anchor="ctr"/>
                </a:tc>
                <a:tc>
                  <a:txBody>
                    <a:bodyPr/>
                    <a:lstStyle/>
                    <a:p>
                      <a:pPr algn="ctr"/>
                      <a:r>
                        <a:rPr lang="en-US" sz="1400" dirty="0" smtClean="0"/>
                        <a:t>1.71</a:t>
                      </a:r>
                      <a:endParaRPr lang="en-US" sz="1400" dirty="0"/>
                    </a:p>
                  </a:txBody>
                  <a:tcPr anchor="ctr"/>
                </a:tc>
                <a:tc>
                  <a:txBody>
                    <a:bodyPr/>
                    <a:lstStyle/>
                    <a:p>
                      <a:pPr algn="ctr"/>
                      <a:r>
                        <a:rPr lang="en-US" sz="1400" dirty="0" err="1" smtClean="0"/>
                        <a:t>Inf</a:t>
                      </a:r>
                      <a:r>
                        <a:rPr lang="en-US" sz="1400" baseline="30000" dirty="0" smtClean="0"/>
                        <a:t>(*)</a:t>
                      </a:r>
                      <a:endParaRPr lang="en-US" sz="1400" dirty="0"/>
                    </a:p>
                  </a:txBody>
                  <a:tcPr anchor="ctr"/>
                </a:tc>
                <a:tc>
                  <a:txBody>
                    <a:bodyPr/>
                    <a:lstStyle/>
                    <a:p>
                      <a:pPr algn="ctr"/>
                      <a:r>
                        <a:rPr lang="en-US" sz="1400" smtClean="0"/>
                        <a:t>N/A</a:t>
                      </a:r>
                      <a:r>
                        <a:rPr lang="en-US" sz="1400" baseline="30000" smtClean="0"/>
                        <a:t>(**)</a:t>
                      </a:r>
                      <a:endParaRPr lang="en-US" sz="1400" dirty="0"/>
                    </a:p>
                  </a:txBody>
                  <a:tcPr anchor="ctr"/>
                </a:tc>
                <a:tc>
                  <a:txBody>
                    <a:bodyPr/>
                    <a:lstStyle/>
                    <a:p>
                      <a:pPr algn="ctr"/>
                      <a:r>
                        <a:rPr lang="en-US" sz="1400" dirty="0" smtClean="0"/>
                        <a:t>N/A</a:t>
                      </a:r>
                      <a:r>
                        <a:rPr lang="en-US" sz="1400" baseline="30000" dirty="0" smtClean="0"/>
                        <a:t>(**)</a:t>
                      </a:r>
                      <a:endParaRPr lang="en-US" sz="1400" dirty="0"/>
                    </a:p>
                  </a:txBody>
                  <a:tcPr anchor="ctr"/>
                </a:tc>
              </a:tr>
            </a:tbl>
          </a:graphicData>
        </a:graphic>
      </p:graphicFrame>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13</a:t>
            </a:fld>
            <a:endParaRPr lang="en-US" altLang="en-US"/>
          </a:p>
        </p:txBody>
      </p:sp>
      <p:sp>
        <p:nvSpPr>
          <p:cNvPr id="8" name="Rectangle 7"/>
          <p:cNvSpPr/>
          <p:nvPr/>
        </p:nvSpPr>
        <p:spPr>
          <a:xfrm>
            <a:off x="1403648" y="2047698"/>
            <a:ext cx="7344816" cy="523220"/>
          </a:xfrm>
          <a:prstGeom prst="rect">
            <a:avLst/>
          </a:prstGeom>
        </p:spPr>
        <p:txBody>
          <a:bodyPr wrap="square">
            <a:spAutoFit/>
          </a:bodyPr>
          <a:lstStyle/>
          <a:p>
            <a:r>
              <a:rPr lang="en-US" sz="2800" dirty="0"/>
              <a:t>erasure </a:t>
            </a:r>
            <a:r>
              <a:rPr lang="en-US" sz="2800" dirty="0" smtClean="0"/>
              <a:t>rates (remaining results: see appendix)</a:t>
            </a:r>
            <a:endParaRPr lang="en-US" sz="2800" dirty="0"/>
          </a:p>
        </p:txBody>
      </p:sp>
      <p:sp>
        <p:nvSpPr>
          <p:cNvPr id="9" name="Right Arrow 8"/>
          <p:cNvSpPr/>
          <p:nvPr/>
        </p:nvSpPr>
        <p:spPr bwMode="auto">
          <a:xfrm>
            <a:off x="1187624" y="4365104"/>
            <a:ext cx="6408712" cy="936104"/>
          </a:xfrm>
          <a:prstGeom prst="rightArrow">
            <a:avLst/>
          </a:prstGeom>
          <a:solidFill>
            <a:srgbClr val="FFFF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LDPC gains increasing with larger erasure rates</a:t>
            </a:r>
          </a:p>
        </p:txBody>
      </p:sp>
      <p:sp>
        <p:nvSpPr>
          <p:cNvPr id="3" name="TextBox 2"/>
          <p:cNvSpPr txBox="1"/>
          <p:nvPr/>
        </p:nvSpPr>
        <p:spPr>
          <a:xfrm>
            <a:off x="5724128" y="5589240"/>
            <a:ext cx="3252814" cy="461665"/>
          </a:xfrm>
          <a:prstGeom prst="rect">
            <a:avLst/>
          </a:prstGeom>
          <a:noFill/>
        </p:spPr>
        <p:txBody>
          <a:bodyPr wrap="none" rtlCol="0">
            <a:spAutoFit/>
          </a:bodyPr>
          <a:lstStyle/>
          <a:p>
            <a:r>
              <a:rPr lang="en-US" dirty="0" smtClean="0"/>
              <a:t>(*): convolutional codes do not reach PER = 1%</a:t>
            </a:r>
          </a:p>
          <a:p>
            <a:r>
              <a:rPr lang="en-US" dirty="0" smtClean="0"/>
              <a:t>(**): all codes </a:t>
            </a:r>
            <a:r>
              <a:rPr lang="en-US" dirty="0"/>
              <a:t>do not reach PER = 1</a:t>
            </a:r>
            <a:r>
              <a:rPr lang="en-US" dirty="0" smtClean="0"/>
              <a:t>%</a:t>
            </a:r>
            <a:endParaRPr lang="en-US" dirty="0"/>
          </a:p>
        </p:txBody>
      </p:sp>
      <p:sp>
        <p:nvSpPr>
          <p:cNvPr id="10"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1866558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Performance: Conditions</a:t>
            </a:r>
            <a:endParaRPr lang="en-US" dirty="0"/>
          </a:p>
        </p:txBody>
      </p:sp>
      <p:sp>
        <p:nvSpPr>
          <p:cNvPr id="3" name="Content Placeholder 2"/>
          <p:cNvSpPr>
            <a:spLocks noGrp="1"/>
          </p:cNvSpPr>
          <p:nvPr>
            <p:ph idx="1"/>
          </p:nvPr>
        </p:nvSpPr>
        <p:spPr>
          <a:xfrm>
            <a:off x="685800" y="1981200"/>
            <a:ext cx="8278688" cy="4400128"/>
          </a:xfrm>
        </p:spPr>
        <p:txBody>
          <a:bodyPr>
            <a:normAutofit fontScale="92500" lnSpcReduction="10000"/>
          </a:bodyPr>
          <a:lstStyle/>
          <a:p>
            <a:r>
              <a:rPr lang="en-US" sz="2600" dirty="0" smtClean="0"/>
              <a:t>TU6 channel has very short delay spread of 5µs &lt;&lt; symbol duration</a:t>
            </a:r>
          </a:p>
          <a:p>
            <a:r>
              <a:rPr lang="en-US" sz="2600" dirty="0" smtClean="0"/>
              <a:t>consider only 1-tap Rayleigh fading with Jakes’ </a:t>
            </a:r>
            <a:r>
              <a:rPr lang="en-US" sz="2600" dirty="0" err="1" smtClean="0"/>
              <a:t>psd</a:t>
            </a:r>
            <a:r>
              <a:rPr lang="en-US" sz="2600" dirty="0" smtClean="0"/>
              <a:t> </a:t>
            </a:r>
            <a:br>
              <a:rPr lang="en-US" sz="2600" dirty="0" smtClean="0"/>
            </a:br>
            <a:r>
              <a:rPr lang="en-US" sz="2600" dirty="0" smtClean="0"/>
              <a:t>@</a:t>
            </a:r>
            <a:r>
              <a:rPr lang="en-US" sz="2600" dirty="0" err="1" smtClean="0"/>
              <a:t>f</a:t>
            </a:r>
            <a:r>
              <a:rPr lang="en-US" sz="2600" baseline="-25000" dirty="0" err="1" smtClean="0"/>
              <a:t>D,max</a:t>
            </a:r>
            <a:r>
              <a:rPr lang="en-US" sz="2600" dirty="0" smtClean="0"/>
              <a:t> = 25Hz (900MHz, 30km/h)</a:t>
            </a:r>
          </a:p>
          <a:p>
            <a:r>
              <a:rPr lang="de-DE" sz="2600" dirty="0" smtClean="0"/>
              <a:t>12kbaud, </a:t>
            </a:r>
            <a:r>
              <a:rPr lang="de-DE" sz="2600" dirty="0" err="1" smtClean="0"/>
              <a:t>corresponding</a:t>
            </a:r>
            <a:r>
              <a:rPr lang="de-DE" sz="2600" dirty="0" smtClean="0"/>
              <a:t> </a:t>
            </a:r>
            <a:r>
              <a:rPr lang="de-DE" sz="2600" dirty="0" err="1" smtClean="0"/>
              <a:t>to</a:t>
            </a:r>
            <a:r>
              <a:rPr lang="de-DE" sz="2600" dirty="0" smtClean="0"/>
              <a:t> 3kbps </a:t>
            </a:r>
            <a:r>
              <a:rPr lang="de-DE" sz="2600" dirty="0" err="1" smtClean="0"/>
              <a:t>data</a:t>
            </a:r>
            <a:r>
              <a:rPr lang="de-DE" sz="2600" dirty="0" smtClean="0"/>
              <a:t> rate</a:t>
            </a:r>
          </a:p>
          <a:p>
            <a:r>
              <a:rPr lang="de-DE" sz="2600" dirty="0" smtClean="0"/>
              <a:t>genie-</a:t>
            </a:r>
            <a:r>
              <a:rPr lang="de-DE" sz="2600" dirty="0" err="1" smtClean="0"/>
              <a:t>aided</a:t>
            </a:r>
            <a:r>
              <a:rPr lang="de-DE" sz="2600" dirty="0" smtClean="0"/>
              <a:t> </a:t>
            </a:r>
            <a:r>
              <a:rPr lang="de-DE" sz="2600" dirty="0" err="1" smtClean="0"/>
              <a:t>equalization</a:t>
            </a:r>
            <a:r>
              <a:rPr lang="de-DE" sz="2600" dirty="0" smtClean="0"/>
              <a:t> (</a:t>
            </a:r>
            <a:r>
              <a:rPr lang="de-DE" sz="2600" dirty="0" err="1" smtClean="0"/>
              <a:t>of</a:t>
            </a:r>
            <a:r>
              <a:rPr lang="de-DE" sz="2600" dirty="0" smtClean="0"/>
              <a:t> </a:t>
            </a:r>
            <a:r>
              <a:rPr lang="de-DE" sz="2600" dirty="0" err="1" smtClean="0"/>
              <a:t>each</a:t>
            </a:r>
            <a:r>
              <a:rPr lang="de-DE" sz="2600" dirty="0" smtClean="0"/>
              <a:t> </a:t>
            </a:r>
            <a:r>
              <a:rPr lang="de-DE" sz="2600" dirty="0" err="1" smtClean="0"/>
              <a:t>tap</a:t>
            </a:r>
            <a:r>
              <a:rPr lang="de-DE" sz="2600" dirty="0" smtClean="0"/>
              <a:t>)</a:t>
            </a:r>
          </a:p>
          <a:p>
            <a:r>
              <a:rPr lang="de-DE" sz="2600" dirty="0" smtClean="0"/>
              <a:t>Maximum </a:t>
            </a:r>
            <a:r>
              <a:rPr lang="de-DE" sz="2600" dirty="0" err="1" smtClean="0"/>
              <a:t>ratio</a:t>
            </a:r>
            <a:r>
              <a:rPr lang="de-DE" sz="2600" dirty="0" smtClean="0"/>
              <a:t> </a:t>
            </a:r>
            <a:r>
              <a:rPr lang="de-DE" sz="2600" dirty="0" err="1" smtClean="0"/>
              <a:t>combining</a:t>
            </a:r>
            <a:r>
              <a:rPr lang="de-DE" sz="2600" dirty="0" smtClean="0"/>
              <a:t> </a:t>
            </a:r>
            <a:r>
              <a:rPr lang="de-DE" sz="2600" dirty="0" err="1" smtClean="0"/>
              <a:t>for</a:t>
            </a:r>
            <a:r>
              <a:rPr lang="de-DE" sz="2600" dirty="0" smtClean="0"/>
              <a:t> CR=1/2 </a:t>
            </a:r>
            <a:r>
              <a:rPr lang="de-DE" sz="2600" dirty="0" err="1" smtClean="0"/>
              <a:t>baseline</a:t>
            </a:r>
            <a:r>
              <a:rPr lang="de-DE" sz="2600" dirty="0" smtClean="0"/>
              <a:t> </a:t>
            </a:r>
            <a:r>
              <a:rPr lang="de-DE" sz="2600" dirty="0" err="1" smtClean="0"/>
              <a:t>code</a:t>
            </a:r>
            <a:r>
              <a:rPr lang="de-DE" sz="2600" dirty="0" smtClean="0"/>
              <a:t> </a:t>
            </a:r>
            <a:r>
              <a:rPr lang="de-DE" sz="2600" dirty="0" err="1" smtClean="0"/>
              <a:t>with</a:t>
            </a:r>
            <a:r>
              <a:rPr lang="de-DE" sz="2600" dirty="0" smtClean="0"/>
              <a:t> 2 </a:t>
            </a:r>
            <a:r>
              <a:rPr lang="de-DE" sz="2600" dirty="0" err="1" smtClean="0"/>
              <a:t>frame</a:t>
            </a:r>
            <a:r>
              <a:rPr lang="de-DE" sz="2600" dirty="0" smtClean="0"/>
              <a:t> </a:t>
            </a:r>
            <a:r>
              <a:rPr lang="de-DE" sz="2600" dirty="0" err="1" smtClean="0"/>
              <a:t>repetitions</a:t>
            </a:r>
            <a:endParaRPr lang="de-DE" sz="2600" dirty="0" smtClean="0"/>
          </a:p>
          <a:p>
            <a:r>
              <a:rPr lang="de-DE" sz="2600" dirty="0" err="1" smtClean="0"/>
              <a:t>each</a:t>
            </a:r>
            <a:r>
              <a:rPr lang="de-DE" sz="2600" dirty="0" smtClean="0"/>
              <a:t> </a:t>
            </a:r>
            <a:r>
              <a:rPr lang="de-DE" sz="2600" dirty="0" err="1" smtClean="0"/>
              <a:t>frame</a:t>
            </a:r>
            <a:r>
              <a:rPr lang="de-DE" sz="2600" dirty="0" smtClean="0"/>
              <a:t> </a:t>
            </a:r>
            <a:r>
              <a:rPr lang="de-DE" sz="2600" dirty="0" err="1" smtClean="0"/>
              <a:t>transmitted</a:t>
            </a:r>
            <a:r>
              <a:rPr lang="de-DE" sz="2600" dirty="0" smtClean="0"/>
              <a:t> at </a:t>
            </a:r>
            <a:r>
              <a:rPr lang="de-DE" sz="2600" dirty="0" err="1" smtClean="0"/>
              <a:t>random</a:t>
            </a:r>
            <a:r>
              <a:rPr lang="de-DE" sz="2600" dirty="0" smtClean="0"/>
              <a:t> time / </a:t>
            </a:r>
            <a:r>
              <a:rPr lang="de-DE" sz="2600" dirty="0" err="1" smtClean="0"/>
              <a:t>freq</a:t>
            </a:r>
            <a:r>
              <a:rPr lang="de-DE" sz="2600" dirty="0" smtClean="0"/>
              <a:t>. </a:t>
            </a:r>
            <a:r>
              <a:rPr lang="de-DE" sz="2600" dirty="0" err="1" smtClean="0"/>
              <a:t>slot</a:t>
            </a:r>
            <a:endParaRPr lang="de-DE" sz="2600" dirty="0" smtClean="0"/>
          </a:p>
          <a:p>
            <a:pPr lvl="1">
              <a:buFont typeface="Wingdings"/>
              <a:buChar char="à"/>
            </a:pPr>
            <a:r>
              <a:rPr lang="de-DE" sz="2200" dirty="0" err="1" smtClean="0">
                <a:sym typeface="Wingdings" panose="05000000000000000000" pitchFamily="2" charset="2"/>
              </a:rPr>
              <a:t>new</a:t>
            </a:r>
            <a:r>
              <a:rPr lang="de-DE" sz="2200" dirty="0" smtClean="0">
                <a:sym typeface="Wingdings" panose="05000000000000000000" pitchFamily="2" charset="2"/>
              </a:rPr>
              <a:t> </a:t>
            </a:r>
            <a:r>
              <a:rPr lang="de-DE" sz="2200" dirty="0" err="1" smtClean="0">
                <a:sym typeface="Wingdings" panose="05000000000000000000" pitchFamily="2" charset="2"/>
              </a:rPr>
              <a:t>seed</a:t>
            </a:r>
            <a:r>
              <a:rPr lang="de-DE" sz="2200" dirty="0" smtClean="0">
                <a:sym typeface="Wingdings" panose="05000000000000000000" pitchFamily="2" charset="2"/>
              </a:rPr>
              <a:t> </a:t>
            </a:r>
            <a:r>
              <a:rPr lang="de-DE" sz="2200" dirty="0" err="1" smtClean="0">
                <a:sym typeface="Wingdings" panose="05000000000000000000" pitchFamily="2" charset="2"/>
              </a:rPr>
              <a:t>for</a:t>
            </a:r>
            <a:r>
              <a:rPr lang="de-DE" sz="2200" dirty="0" smtClean="0">
                <a:sym typeface="Wingdings" panose="05000000000000000000" pitchFamily="2" charset="2"/>
              </a:rPr>
              <a:t> </a:t>
            </a:r>
            <a:r>
              <a:rPr lang="de-DE" sz="2200" dirty="0" err="1" smtClean="0">
                <a:sym typeface="Wingdings" panose="05000000000000000000" pitchFamily="2" charset="2"/>
              </a:rPr>
              <a:t>fading</a:t>
            </a:r>
            <a:r>
              <a:rPr lang="de-DE" sz="2200" dirty="0" smtClean="0">
                <a:sym typeface="Wingdings" panose="05000000000000000000" pitchFamily="2" charset="2"/>
              </a:rPr>
              <a:t> </a:t>
            </a:r>
            <a:r>
              <a:rPr lang="de-DE" sz="2200" dirty="0" err="1" smtClean="0">
                <a:sym typeface="Wingdings" panose="05000000000000000000" pitchFamily="2" charset="2"/>
              </a:rPr>
              <a:t>generation</a:t>
            </a:r>
            <a:endParaRPr lang="de-DE" sz="2200" dirty="0">
              <a:sym typeface="Wingdings" panose="05000000000000000000" pitchFamily="2" charset="2"/>
            </a:endParaRPr>
          </a:p>
          <a:p>
            <a:pPr lvl="0"/>
            <a:r>
              <a:rPr lang="de-DE" sz="2600" dirty="0" err="1">
                <a:solidFill>
                  <a:srgbClr val="000000"/>
                </a:solidFill>
              </a:rPr>
              <a:t>assumed</a:t>
            </a:r>
            <a:r>
              <a:rPr lang="de-DE" sz="2600" dirty="0">
                <a:solidFill>
                  <a:srgbClr val="000000"/>
                </a:solidFill>
              </a:rPr>
              <a:t> </a:t>
            </a:r>
            <a:r>
              <a:rPr lang="de-DE" sz="2600" dirty="0" err="1">
                <a:solidFill>
                  <a:srgbClr val="000000"/>
                </a:solidFill>
              </a:rPr>
              <a:t>idealalized</a:t>
            </a:r>
            <a:r>
              <a:rPr lang="de-DE" sz="2600" dirty="0">
                <a:solidFill>
                  <a:srgbClr val="000000"/>
                </a:solidFill>
              </a:rPr>
              <a:t> </a:t>
            </a:r>
            <a:r>
              <a:rPr lang="de-DE" sz="2600" dirty="0" err="1">
                <a:solidFill>
                  <a:srgbClr val="000000"/>
                </a:solidFill>
              </a:rPr>
              <a:t>random</a:t>
            </a:r>
            <a:r>
              <a:rPr lang="de-DE" sz="2600" dirty="0">
                <a:solidFill>
                  <a:srgbClr val="000000"/>
                </a:solidFill>
              </a:rPr>
              <a:t> </a:t>
            </a:r>
            <a:r>
              <a:rPr lang="de-DE" sz="2600" dirty="0" err="1" smtClean="0">
                <a:solidFill>
                  <a:srgbClr val="000000"/>
                </a:solidFill>
              </a:rPr>
              <a:t>interleaver</a:t>
            </a:r>
            <a:r>
              <a:rPr lang="de-DE" sz="2600" dirty="0" smtClean="0">
                <a:solidFill>
                  <a:srgbClr val="000000"/>
                </a:solidFill>
              </a:rPr>
              <a:t> </a:t>
            </a:r>
            <a:r>
              <a:rPr lang="de-DE" sz="2600" dirty="0" err="1" smtClean="0">
                <a:solidFill>
                  <a:srgbClr val="000000"/>
                </a:solidFill>
              </a:rPr>
              <a:t>over</a:t>
            </a:r>
            <a:r>
              <a:rPr lang="de-DE" sz="2600" dirty="0" smtClean="0">
                <a:solidFill>
                  <a:srgbClr val="000000"/>
                </a:solidFill>
              </a:rPr>
              <a:t> all </a:t>
            </a:r>
            <a:r>
              <a:rPr lang="de-DE" sz="2600" dirty="0" err="1" smtClean="0">
                <a:solidFill>
                  <a:srgbClr val="000000"/>
                </a:solidFill>
              </a:rPr>
              <a:t>frames</a:t>
            </a:r>
            <a:endParaRPr lang="de-DE" sz="2600" dirty="0" smtClean="0">
              <a:sym typeface="Wingdings" panose="05000000000000000000" pitchFamily="2" charset="2"/>
            </a:endParaRPr>
          </a:p>
          <a:p>
            <a:pPr>
              <a:buFont typeface="Wingdings"/>
              <a:buChar char="à"/>
            </a:pPr>
            <a:endParaRPr lang="en-US" dirty="0" smtClean="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14</a:t>
            </a:fld>
            <a:endParaRPr lang="en-US" altLang="en-US"/>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853884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Performance: 1 frame for CR 1/4</a:t>
            </a:r>
            <a:endParaRPr lang="en-US"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15</a:t>
            </a:fld>
            <a:endParaRPr lang="en-US" alt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534244"/>
            <a:ext cx="87915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bwMode="auto">
          <a:xfrm flipH="1">
            <a:off x="3421794" y="3963371"/>
            <a:ext cx="862174" cy="0"/>
          </a:xfrm>
          <a:prstGeom prst="straightConnector1">
            <a:avLst/>
          </a:prstGeom>
          <a:solidFill>
            <a:schemeClr val="accent1"/>
          </a:solidFill>
          <a:ln w="12700" cap="flat" cmpd="sng" algn="ctr">
            <a:solidFill>
              <a:schemeClr val="accent6"/>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3442409" y="3696620"/>
            <a:ext cx="633507" cy="276999"/>
          </a:xfrm>
          <a:prstGeom prst="rect">
            <a:avLst/>
          </a:prstGeom>
          <a:noFill/>
        </p:spPr>
        <p:txBody>
          <a:bodyPr wrap="none" rtlCol="0">
            <a:spAutoFit/>
          </a:bodyPr>
          <a:lstStyle/>
          <a:p>
            <a:r>
              <a:rPr lang="en-US" dirty="0" smtClean="0">
                <a:solidFill>
                  <a:schemeClr val="accent6"/>
                </a:solidFill>
              </a:rPr>
              <a:t>3.34dB</a:t>
            </a:r>
            <a:endParaRPr lang="en-US" dirty="0">
              <a:solidFill>
                <a:schemeClr val="accent6"/>
              </a:solidFill>
            </a:endParaRPr>
          </a:p>
        </p:txBody>
      </p:sp>
      <p:cxnSp>
        <p:nvCxnSpPr>
          <p:cNvPr id="16" name="Straight Arrow Connector 15"/>
          <p:cNvCxnSpPr/>
          <p:nvPr/>
        </p:nvCxnSpPr>
        <p:spPr bwMode="auto">
          <a:xfrm flipH="1" flipV="1">
            <a:off x="3421796" y="3992518"/>
            <a:ext cx="4390564" cy="0"/>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709964" y="4009364"/>
            <a:ext cx="604653" cy="276999"/>
          </a:xfrm>
          <a:prstGeom prst="rect">
            <a:avLst/>
          </a:prstGeom>
          <a:noFill/>
        </p:spPr>
        <p:txBody>
          <a:bodyPr wrap="none" rtlCol="0">
            <a:spAutoFit/>
          </a:bodyPr>
          <a:lstStyle/>
          <a:p>
            <a:r>
              <a:rPr lang="en-US" dirty="0" smtClean="0">
                <a:solidFill>
                  <a:srgbClr val="FF0000"/>
                </a:solidFill>
              </a:rPr>
              <a:t>&gt;15dB</a:t>
            </a:r>
            <a:endParaRPr lang="en-US" dirty="0">
              <a:solidFill>
                <a:srgbClr val="FF0000"/>
              </a:solidFill>
            </a:endParaRPr>
          </a:p>
        </p:txBody>
      </p:sp>
      <p:sp>
        <p:nvSpPr>
          <p:cNvPr id="11"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2409328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18648" cy="1066800"/>
          </a:xfrm>
        </p:spPr>
        <p:txBody>
          <a:bodyPr/>
          <a:lstStyle/>
          <a:p>
            <a:r>
              <a:rPr lang="en-US" dirty="0" smtClean="0"/>
              <a:t>Mobile Performance: 2 frames for CR 1/4</a:t>
            </a:r>
            <a:endParaRPr lang="en-US"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16</a:t>
            </a:fld>
            <a:endParaRPr lang="en-US"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534244"/>
            <a:ext cx="87915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bwMode="auto">
          <a:xfrm flipH="1">
            <a:off x="3026525" y="3973619"/>
            <a:ext cx="537363" cy="0"/>
          </a:xfrm>
          <a:prstGeom prst="straightConnector1">
            <a:avLst/>
          </a:prstGeom>
          <a:solidFill>
            <a:schemeClr val="accent1"/>
          </a:solidFill>
          <a:ln w="12700" cap="flat" cmpd="sng" algn="ctr">
            <a:solidFill>
              <a:schemeClr val="accent6"/>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3442409" y="3696620"/>
            <a:ext cx="633507" cy="276999"/>
          </a:xfrm>
          <a:prstGeom prst="rect">
            <a:avLst/>
          </a:prstGeom>
          <a:noFill/>
        </p:spPr>
        <p:txBody>
          <a:bodyPr wrap="none" rtlCol="0">
            <a:spAutoFit/>
          </a:bodyPr>
          <a:lstStyle/>
          <a:p>
            <a:r>
              <a:rPr lang="en-US" dirty="0" smtClean="0">
                <a:solidFill>
                  <a:schemeClr val="accent6"/>
                </a:solidFill>
              </a:rPr>
              <a:t>1.43dB</a:t>
            </a:r>
            <a:endParaRPr lang="en-US" dirty="0">
              <a:solidFill>
                <a:schemeClr val="accent6"/>
              </a:solidFill>
            </a:endParaRPr>
          </a:p>
        </p:txBody>
      </p:sp>
      <p:cxnSp>
        <p:nvCxnSpPr>
          <p:cNvPr id="10" name="Straight Arrow Connector 9"/>
          <p:cNvCxnSpPr/>
          <p:nvPr/>
        </p:nvCxnSpPr>
        <p:spPr bwMode="auto">
          <a:xfrm flipH="1" flipV="1">
            <a:off x="3041632" y="4000941"/>
            <a:ext cx="1458360" cy="0"/>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794477" y="4005064"/>
            <a:ext cx="633507" cy="276999"/>
          </a:xfrm>
          <a:prstGeom prst="rect">
            <a:avLst/>
          </a:prstGeom>
          <a:noFill/>
        </p:spPr>
        <p:txBody>
          <a:bodyPr wrap="none" rtlCol="0">
            <a:spAutoFit/>
          </a:bodyPr>
          <a:lstStyle/>
          <a:p>
            <a:r>
              <a:rPr lang="en-US" dirty="0" smtClean="0">
                <a:solidFill>
                  <a:srgbClr val="FF0000"/>
                </a:solidFill>
              </a:rPr>
              <a:t>4.29dB</a:t>
            </a:r>
            <a:endParaRPr lang="en-US" dirty="0">
              <a:solidFill>
                <a:srgbClr val="FF0000"/>
              </a:solidFill>
            </a:endParaRPr>
          </a:p>
        </p:txBody>
      </p:sp>
      <p:sp>
        <p:nvSpPr>
          <p:cNvPr id="12"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2837371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534244"/>
            <a:ext cx="87915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552" y="685800"/>
            <a:ext cx="8208912" cy="1066800"/>
          </a:xfrm>
        </p:spPr>
        <p:txBody>
          <a:bodyPr/>
          <a:lstStyle/>
          <a:p>
            <a:r>
              <a:rPr lang="en-US" dirty="0" smtClean="0"/>
              <a:t>Mobile Performance: 12 frames for CR 1/4</a:t>
            </a:r>
            <a:endParaRPr lang="en-US" dirty="0"/>
          </a:p>
        </p:txBody>
      </p:sp>
      <p:sp>
        <p:nvSpPr>
          <p:cNvPr id="4" name="Date Placeholder 3"/>
          <p:cNvSpPr>
            <a:spLocks noGrp="1"/>
          </p:cNvSpPr>
          <p:nvPr>
            <p:ph type="dt" sz="half" idx="10"/>
          </p:nvPr>
        </p:nvSpPr>
        <p:spPr/>
        <p:txBody>
          <a:bodyPr/>
          <a:lstStyle/>
          <a:p>
            <a:pPr>
              <a:defRPr/>
            </a:pPr>
            <a:r>
              <a:rPr lang="en-US" altLang="en-US" smtClean="0"/>
              <a:t>July 2018</a:t>
            </a:r>
            <a:endParaRPr lang="en-US" altLang="en-US"/>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17</a:t>
            </a:fld>
            <a:endParaRPr lang="en-US" altLang="en-US"/>
          </a:p>
        </p:txBody>
      </p:sp>
      <p:cxnSp>
        <p:nvCxnSpPr>
          <p:cNvPr id="8" name="Straight Arrow Connector 7"/>
          <p:cNvCxnSpPr/>
          <p:nvPr/>
        </p:nvCxnSpPr>
        <p:spPr bwMode="auto">
          <a:xfrm flipH="1">
            <a:off x="1691680" y="3973619"/>
            <a:ext cx="1800200" cy="0"/>
          </a:xfrm>
          <a:prstGeom prst="straightConnector1">
            <a:avLst/>
          </a:prstGeom>
          <a:solidFill>
            <a:schemeClr val="accent1"/>
          </a:solidFill>
          <a:ln w="12700" cap="flat" cmpd="sng" algn="ctr">
            <a:solidFill>
              <a:schemeClr val="accent6"/>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066285" y="3728065"/>
            <a:ext cx="633507" cy="276999"/>
          </a:xfrm>
          <a:prstGeom prst="rect">
            <a:avLst/>
          </a:prstGeom>
          <a:noFill/>
        </p:spPr>
        <p:txBody>
          <a:bodyPr wrap="none" rtlCol="0">
            <a:spAutoFit/>
          </a:bodyPr>
          <a:lstStyle/>
          <a:p>
            <a:r>
              <a:rPr lang="en-US" dirty="0" smtClean="0">
                <a:solidFill>
                  <a:schemeClr val="accent6"/>
                </a:solidFill>
              </a:rPr>
              <a:t>1.33dB</a:t>
            </a:r>
            <a:endParaRPr lang="en-US" dirty="0">
              <a:solidFill>
                <a:schemeClr val="accent6"/>
              </a:solidFill>
            </a:endParaRPr>
          </a:p>
        </p:txBody>
      </p:sp>
      <p:cxnSp>
        <p:nvCxnSpPr>
          <p:cNvPr id="10" name="Straight Arrow Connector 9"/>
          <p:cNvCxnSpPr/>
          <p:nvPr/>
        </p:nvCxnSpPr>
        <p:spPr bwMode="auto">
          <a:xfrm flipH="1">
            <a:off x="1763688" y="4000941"/>
            <a:ext cx="1728192" cy="0"/>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2259772" y="3953468"/>
            <a:ext cx="633507" cy="276999"/>
          </a:xfrm>
          <a:prstGeom prst="rect">
            <a:avLst/>
          </a:prstGeom>
          <a:noFill/>
        </p:spPr>
        <p:txBody>
          <a:bodyPr wrap="none" rtlCol="0">
            <a:spAutoFit/>
          </a:bodyPr>
          <a:lstStyle/>
          <a:p>
            <a:r>
              <a:rPr lang="en-US" dirty="0" smtClean="0">
                <a:solidFill>
                  <a:srgbClr val="FF0000"/>
                </a:solidFill>
              </a:rPr>
              <a:t>1.29dB</a:t>
            </a:r>
            <a:endParaRPr lang="en-US" dirty="0">
              <a:solidFill>
                <a:srgbClr val="FF0000"/>
              </a:solidFill>
            </a:endParaRPr>
          </a:p>
        </p:txBody>
      </p:sp>
    </p:spTree>
    <p:extLst>
      <p:ext uri="{BB962C8B-B14F-4D97-AF65-F5344CB8AC3E}">
        <p14:creationId xmlns:p14="http://schemas.microsoft.com/office/powerpoint/2010/main" val="1093531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Performance: Summary (1/2)</a:t>
            </a:r>
            <a:endParaRPr lang="en-US"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18</a:t>
            </a:fld>
            <a:endParaRPr lang="en-US" altLang="en-US"/>
          </a:p>
        </p:txBody>
      </p:sp>
      <p:sp>
        <p:nvSpPr>
          <p:cNvPr id="3" name="Rectangle 2"/>
          <p:cNvSpPr/>
          <p:nvPr/>
        </p:nvSpPr>
        <p:spPr bwMode="auto">
          <a:xfrm>
            <a:off x="2699792" y="4509120"/>
            <a:ext cx="5976664" cy="792088"/>
          </a:xfrm>
          <a:prstGeom prst="rect">
            <a:avLst/>
          </a:prstGeom>
          <a:solidFill>
            <a:srgbClr val="FFFF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lvl="0"/>
            <a:r>
              <a:rPr lang="de-DE" sz="2000" dirty="0" smtClean="0">
                <a:solidFill>
                  <a:srgbClr val="000000"/>
                </a:solidFill>
              </a:rPr>
              <a:t>LDPC </a:t>
            </a:r>
            <a:r>
              <a:rPr lang="de-DE" sz="2000" dirty="0" err="1" smtClean="0">
                <a:solidFill>
                  <a:srgbClr val="000000"/>
                </a:solidFill>
              </a:rPr>
              <a:t>gains</a:t>
            </a:r>
            <a:r>
              <a:rPr lang="de-DE" sz="2000" dirty="0" smtClean="0">
                <a:solidFill>
                  <a:srgbClr val="000000"/>
                </a:solidFill>
              </a:rPr>
              <a:t> </a:t>
            </a:r>
            <a:r>
              <a:rPr lang="de-DE" sz="2000" dirty="0" err="1" smtClean="0">
                <a:solidFill>
                  <a:srgbClr val="000000"/>
                </a:solidFill>
              </a:rPr>
              <a:t>especially</a:t>
            </a:r>
            <a:r>
              <a:rPr lang="de-DE" sz="2000" dirty="0" smtClean="0">
                <a:solidFill>
                  <a:srgbClr val="000000"/>
                </a:solidFill>
              </a:rPr>
              <a:t> large in high SNR </a:t>
            </a:r>
            <a:r>
              <a:rPr lang="de-DE" sz="2000" dirty="0" err="1" smtClean="0">
                <a:solidFill>
                  <a:srgbClr val="000000"/>
                </a:solidFill>
              </a:rPr>
              <a:t>regime</a:t>
            </a:r>
            <a:r>
              <a:rPr lang="de-DE" sz="2000" dirty="0" smtClean="0">
                <a:solidFill>
                  <a:srgbClr val="000000"/>
                </a:solidFill>
              </a:rPr>
              <a:t>, </a:t>
            </a:r>
            <a:r>
              <a:rPr lang="de-DE" sz="2000" dirty="0" err="1" smtClean="0">
                <a:solidFill>
                  <a:srgbClr val="000000"/>
                </a:solidFill>
              </a:rPr>
              <a:t>when</a:t>
            </a:r>
            <a:r>
              <a:rPr lang="de-DE" sz="2000" dirty="0" smtClean="0">
                <a:solidFill>
                  <a:srgbClr val="000000"/>
                </a:solidFill>
              </a:rPr>
              <a:t> </a:t>
            </a:r>
            <a:r>
              <a:rPr lang="de-DE" sz="2000" dirty="0" err="1" smtClean="0">
                <a:solidFill>
                  <a:srgbClr val="000000"/>
                </a:solidFill>
              </a:rPr>
              <a:t>only</a:t>
            </a:r>
            <a:r>
              <a:rPr lang="de-DE" sz="2000" dirty="0" smtClean="0">
                <a:solidFill>
                  <a:srgbClr val="000000"/>
                </a:solidFill>
              </a:rPr>
              <a:t> limited </a:t>
            </a:r>
            <a:r>
              <a:rPr lang="de-DE" sz="2000" dirty="0" err="1" smtClean="0">
                <a:solidFill>
                  <a:srgbClr val="000000"/>
                </a:solidFill>
              </a:rPr>
              <a:t>number</a:t>
            </a:r>
            <a:r>
              <a:rPr lang="de-DE" sz="2000" dirty="0" smtClean="0">
                <a:solidFill>
                  <a:srgbClr val="000000"/>
                </a:solidFill>
              </a:rPr>
              <a:t> </a:t>
            </a:r>
            <a:r>
              <a:rPr lang="de-DE" sz="2000" dirty="0" err="1" smtClean="0">
                <a:solidFill>
                  <a:srgbClr val="000000"/>
                </a:solidFill>
              </a:rPr>
              <a:t>of</a:t>
            </a:r>
            <a:r>
              <a:rPr lang="de-DE" sz="2000" dirty="0" smtClean="0">
                <a:solidFill>
                  <a:srgbClr val="000000"/>
                </a:solidFill>
              </a:rPr>
              <a:t> </a:t>
            </a:r>
            <a:r>
              <a:rPr lang="de-DE" sz="2000" dirty="0" err="1" smtClean="0">
                <a:solidFill>
                  <a:srgbClr val="000000"/>
                </a:solidFill>
              </a:rPr>
              <a:t>frames</a:t>
            </a:r>
            <a:r>
              <a:rPr lang="de-DE" sz="2000" dirty="0" smtClean="0">
                <a:solidFill>
                  <a:srgbClr val="000000"/>
                </a:solidFill>
              </a:rPr>
              <a:t> </a:t>
            </a:r>
            <a:r>
              <a:rPr lang="de-DE" sz="2000" dirty="0" err="1" smtClean="0">
                <a:solidFill>
                  <a:srgbClr val="000000"/>
                </a:solidFill>
              </a:rPr>
              <a:t>need</a:t>
            </a:r>
            <a:r>
              <a:rPr lang="de-DE" sz="2000" dirty="0" smtClean="0">
                <a:solidFill>
                  <a:srgbClr val="000000"/>
                </a:solidFill>
              </a:rPr>
              <a:t> </a:t>
            </a:r>
            <a:r>
              <a:rPr lang="de-DE" sz="2000" dirty="0" err="1" smtClean="0">
                <a:solidFill>
                  <a:srgbClr val="000000"/>
                </a:solidFill>
              </a:rPr>
              <a:t>to</a:t>
            </a:r>
            <a:r>
              <a:rPr lang="de-DE" sz="2000" dirty="0" smtClean="0">
                <a:solidFill>
                  <a:srgbClr val="000000"/>
                </a:solidFill>
              </a:rPr>
              <a:t> </a:t>
            </a:r>
            <a:r>
              <a:rPr lang="de-DE" sz="2000" dirty="0" err="1" smtClean="0">
                <a:solidFill>
                  <a:srgbClr val="000000"/>
                </a:solidFill>
              </a:rPr>
              <a:t>be</a:t>
            </a:r>
            <a:r>
              <a:rPr lang="de-DE" sz="2000" dirty="0" smtClean="0">
                <a:solidFill>
                  <a:srgbClr val="000000"/>
                </a:solidFill>
              </a:rPr>
              <a:t> </a:t>
            </a:r>
            <a:r>
              <a:rPr lang="de-DE" sz="2000" dirty="0" err="1" smtClean="0">
                <a:solidFill>
                  <a:srgbClr val="000000"/>
                </a:solidFill>
              </a:rPr>
              <a:t>transmitted</a:t>
            </a:r>
            <a:endParaRPr lang="de-DE" sz="2000" dirty="0" smtClean="0">
              <a:solidFill>
                <a:srgbClr val="000000"/>
              </a:solidFill>
            </a:endParaRPr>
          </a:p>
        </p:txBody>
      </p:sp>
      <p:graphicFrame>
        <p:nvGraphicFramePr>
          <p:cNvPr id="9" name="Content Placeholder 6"/>
          <p:cNvGraphicFramePr>
            <a:graphicFrameLocks/>
          </p:cNvGraphicFramePr>
          <p:nvPr>
            <p:extLst>
              <p:ext uri="{D42A27DB-BD31-4B8C-83A1-F6EECF244321}">
                <p14:modId xmlns:p14="http://schemas.microsoft.com/office/powerpoint/2010/main" val="952127425"/>
              </p:ext>
            </p:extLst>
          </p:nvPr>
        </p:nvGraphicFramePr>
        <p:xfrm>
          <a:off x="179511" y="2588880"/>
          <a:ext cx="8784976" cy="1198880"/>
        </p:xfrm>
        <a:graphic>
          <a:graphicData uri="http://schemas.openxmlformats.org/drawingml/2006/table">
            <a:tbl>
              <a:tblPr firstRow="1" bandRow="1">
                <a:tableStyleId>{5C22544A-7EE6-4342-B048-85BDC9FD1C3A}</a:tableStyleId>
              </a:tblPr>
              <a:tblGrid>
                <a:gridCol w="2562286"/>
                <a:gridCol w="1244538"/>
                <a:gridCol w="1244538"/>
                <a:gridCol w="1244538"/>
                <a:gridCol w="1244538"/>
                <a:gridCol w="1244538"/>
              </a:tblGrid>
              <a:tr h="370840">
                <a:tc>
                  <a:txBody>
                    <a:bodyPr/>
                    <a:lstStyle/>
                    <a:p>
                      <a:pPr algn="ctr"/>
                      <a:r>
                        <a:rPr lang="en-US" sz="1200" dirty="0" smtClean="0"/>
                        <a:t>LDPC</a:t>
                      </a:r>
                      <a:r>
                        <a:rPr lang="en-US" sz="1200" baseline="0" dirty="0" smtClean="0"/>
                        <a:t> gain at 1% PER</a:t>
                      </a:r>
                      <a:endParaRPr lang="en-US" sz="1200" dirty="0"/>
                    </a:p>
                  </a:txBody>
                  <a:tcPr/>
                </a:tc>
                <a:tc>
                  <a:txBody>
                    <a:bodyPr/>
                    <a:lstStyle/>
                    <a:p>
                      <a:pPr algn="ctr"/>
                      <a:r>
                        <a:rPr lang="en-US" sz="1200" baseline="0" dirty="0" smtClean="0">
                          <a:sym typeface="Symbol"/>
                        </a:rPr>
                        <a:t>with 1 frame for CR 1/4</a:t>
                      </a:r>
                      <a:endParaRPr lang="en-US" sz="1200" dirty="0"/>
                    </a:p>
                  </a:txBody>
                  <a:tcPr/>
                </a:tc>
                <a:tc>
                  <a:txBody>
                    <a:bodyPr/>
                    <a:lstStyle/>
                    <a:p>
                      <a:pPr algn="ctr"/>
                      <a:r>
                        <a:rPr lang="en-US" sz="1200" baseline="0" dirty="0" smtClean="0">
                          <a:sym typeface="Symbol"/>
                        </a:rPr>
                        <a:t>with 2 frames for CR 1/4</a:t>
                      </a:r>
                      <a:endParaRPr lang="en-US" sz="1200" dirty="0"/>
                    </a:p>
                  </a:txBody>
                  <a:tcPr/>
                </a:tc>
                <a:tc>
                  <a:txBody>
                    <a:bodyPr/>
                    <a:lstStyle/>
                    <a:p>
                      <a:pPr algn="ctr"/>
                      <a:r>
                        <a:rPr lang="en-US" sz="1200" baseline="0" dirty="0" smtClean="0">
                          <a:sym typeface="Symbol"/>
                        </a:rPr>
                        <a:t>with 4 frames for CR 1/4</a:t>
                      </a:r>
                      <a:endParaRPr lang="en-US" sz="1200" dirty="0"/>
                    </a:p>
                  </a:txBody>
                  <a:tcPr/>
                </a:tc>
                <a:tc>
                  <a:txBody>
                    <a:bodyPr/>
                    <a:lstStyle/>
                    <a:p>
                      <a:pPr algn="ctr"/>
                      <a:r>
                        <a:rPr lang="en-US" sz="1200" baseline="0" dirty="0" smtClean="0">
                          <a:sym typeface="Symbol"/>
                        </a:rPr>
                        <a:t>with 8 frames for CR 1/4</a:t>
                      </a:r>
                      <a:endParaRPr lang="en-US" sz="1200" dirty="0"/>
                    </a:p>
                  </a:txBody>
                  <a:tcPr/>
                </a:tc>
                <a:tc>
                  <a:txBody>
                    <a:bodyPr/>
                    <a:lstStyle/>
                    <a:p>
                      <a:pPr algn="ctr"/>
                      <a:r>
                        <a:rPr lang="en-US" sz="1200" baseline="0" dirty="0" smtClean="0">
                          <a:sym typeface="Symbol"/>
                        </a:rPr>
                        <a:t>with 12 frames for CR 1/4</a:t>
                      </a:r>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vs. baseline FEC [dB]</a:t>
                      </a:r>
                      <a:endParaRPr lang="en-US" sz="1400" dirty="0" smtClean="0"/>
                    </a:p>
                  </a:txBody>
                  <a:tcPr/>
                </a:tc>
                <a:tc>
                  <a:txBody>
                    <a:bodyPr/>
                    <a:lstStyle/>
                    <a:p>
                      <a:pPr algn="ctr"/>
                      <a:r>
                        <a:rPr lang="en-US" dirty="0" smtClean="0"/>
                        <a:t>3.34</a:t>
                      </a:r>
                      <a:endParaRPr lang="en-US" dirty="0"/>
                    </a:p>
                  </a:txBody>
                  <a:tcPr anchor="ctr"/>
                </a:tc>
                <a:tc>
                  <a:txBody>
                    <a:bodyPr/>
                    <a:lstStyle/>
                    <a:p>
                      <a:pPr algn="ctr"/>
                      <a:r>
                        <a:rPr lang="en-US" smtClean="0"/>
                        <a:t>1.43</a:t>
                      </a:r>
                      <a:endParaRPr lang="en-US" dirty="0"/>
                    </a:p>
                  </a:txBody>
                  <a:tcPr anchor="ctr"/>
                </a:tc>
                <a:tc>
                  <a:txBody>
                    <a:bodyPr/>
                    <a:lstStyle/>
                    <a:p>
                      <a:pPr algn="ctr"/>
                      <a:r>
                        <a:rPr lang="en-US" dirty="0" smtClean="0"/>
                        <a:t>1.27</a:t>
                      </a:r>
                      <a:endParaRPr lang="en-US" dirty="0"/>
                    </a:p>
                  </a:txBody>
                  <a:tcPr anchor="ctr"/>
                </a:tc>
                <a:tc>
                  <a:txBody>
                    <a:bodyPr/>
                    <a:lstStyle/>
                    <a:p>
                      <a:pPr algn="ctr"/>
                      <a:r>
                        <a:rPr lang="en-US" dirty="0" smtClean="0"/>
                        <a:t>1.28</a:t>
                      </a:r>
                      <a:endParaRPr lang="en-US" dirty="0"/>
                    </a:p>
                  </a:txBody>
                  <a:tcPr anchor="ctr"/>
                </a:tc>
                <a:tc>
                  <a:txBody>
                    <a:bodyPr/>
                    <a:lstStyle/>
                    <a:p>
                      <a:pPr algn="ctr"/>
                      <a:r>
                        <a:rPr lang="en-US" dirty="0" smtClean="0"/>
                        <a:t>1.33</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vs. best CC of rate 1/4 [dB]</a:t>
                      </a:r>
                      <a:endParaRPr lang="en-US" sz="1400" dirty="0" smtClean="0"/>
                    </a:p>
                  </a:txBody>
                  <a:tcPr/>
                </a:tc>
                <a:tc>
                  <a:txBody>
                    <a:bodyPr/>
                    <a:lstStyle/>
                    <a:p>
                      <a:pPr algn="ctr"/>
                      <a:r>
                        <a:rPr lang="en-US" dirty="0" smtClean="0"/>
                        <a:t>&gt;</a:t>
                      </a:r>
                      <a:r>
                        <a:rPr lang="en-US" baseline="0" dirty="0" smtClean="0"/>
                        <a:t> </a:t>
                      </a:r>
                      <a:r>
                        <a:rPr lang="en-US" dirty="0" smtClean="0"/>
                        <a:t>15</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4.29</a:t>
                      </a:r>
                    </a:p>
                  </a:txBody>
                  <a:tcPr anchor="ctr"/>
                </a:tc>
                <a:tc>
                  <a:txBody>
                    <a:bodyPr/>
                    <a:lstStyle/>
                    <a:p>
                      <a:pPr algn="ctr"/>
                      <a:r>
                        <a:rPr lang="en-US" dirty="0" smtClean="0"/>
                        <a:t>1.90</a:t>
                      </a:r>
                      <a:endParaRPr lang="en-US" dirty="0"/>
                    </a:p>
                  </a:txBody>
                  <a:tcPr anchor="ctr"/>
                </a:tc>
                <a:tc>
                  <a:txBody>
                    <a:bodyPr/>
                    <a:lstStyle/>
                    <a:p>
                      <a:pPr algn="ctr"/>
                      <a:r>
                        <a:rPr lang="en-US" dirty="0" smtClean="0"/>
                        <a:t>1.37</a:t>
                      </a:r>
                      <a:endParaRPr lang="en-US" dirty="0"/>
                    </a:p>
                  </a:txBody>
                  <a:tcPr anchor="ctr"/>
                </a:tc>
                <a:tc>
                  <a:txBody>
                    <a:bodyPr/>
                    <a:lstStyle/>
                    <a:p>
                      <a:pPr algn="ctr"/>
                      <a:r>
                        <a:rPr lang="en-US" dirty="0" smtClean="0"/>
                        <a:t>1.29</a:t>
                      </a:r>
                      <a:endParaRPr lang="en-US" dirty="0"/>
                    </a:p>
                  </a:txBody>
                  <a:tcPr anchor="ctr"/>
                </a:tc>
              </a:tr>
            </a:tbl>
          </a:graphicData>
        </a:graphic>
      </p:graphicFrame>
      <p:sp>
        <p:nvSpPr>
          <p:cNvPr id="7" name="Rectangle 6"/>
          <p:cNvSpPr/>
          <p:nvPr/>
        </p:nvSpPr>
        <p:spPr>
          <a:xfrm>
            <a:off x="2987824" y="2060848"/>
            <a:ext cx="4714752" cy="523220"/>
          </a:xfrm>
          <a:prstGeom prst="rect">
            <a:avLst/>
          </a:prstGeom>
        </p:spPr>
        <p:txBody>
          <a:bodyPr wrap="none">
            <a:spAutoFit/>
          </a:bodyPr>
          <a:lstStyle/>
          <a:p>
            <a:pPr lvl="0"/>
            <a:r>
              <a:rPr lang="en-US" sz="2800" dirty="0" smtClean="0">
                <a:solidFill>
                  <a:srgbClr val="000000"/>
                </a:solidFill>
              </a:rPr>
              <a:t>remaining </a:t>
            </a:r>
            <a:r>
              <a:rPr lang="en-US" sz="2800" dirty="0">
                <a:solidFill>
                  <a:srgbClr val="000000"/>
                </a:solidFill>
              </a:rPr>
              <a:t>results: see </a:t>
            </a:r>
            <a:r>
              <a:rPr lang="en-US" sz="2800" dirty="0" smtClean="0">
                <a:solidFill>
                  <a:srgbClr val="000000"/>
                </a:solidFill>
              </a:rPr>
              <a:t>appendix</a:t>
            </a:r>
            <a:endParaRPr lang="en-US" sz="2800" dirty="0">
              <a:solidFill>
                <a:srgbClr val="000000"/>
              </a:solidFill>
            </a:endParaRPr>
          </a:p>
        </p:txBody>
      </p:sp>
      <p:sp>
        <p:nvSpPr>
          <p:cNvPr id="10"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2725193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en-US" dirty="0"/>
          </a:p>
        </p:txBody>
      </p:sp>
      <p:sp>
        <p:nvSpPr>
          <p:cNvPr id="3" name="Content Placeholder 2"/>
          <p:cNvSpPr>
            <a:spLocks noGrp="1"/>
          </p:cNvSpPr>
          <p:nvPr>
            <p:ph idx="1"/>
          </p:nvPr>
        </p:nvSpPr>
        <p:spPr>
          <a:xfrm>
            <a:off x="685800" y="1981200"/>
            <a:ext cx="8350696" cy="4114800"/>
          </a:xfrm>
        </p:spPr>
        <p:txBody>
          <a:bodyPr>
            <a:normAutofit fontScale="92500" lnSpcReduction="10000"/>
          </a:bodyPr>
          <a:lstStyle/>
          <a:p>
            <a:r>
              <a:rPr lang="de-DE" sz="2800" dirty="0" err="1" smtClean="0"/>
              <a:t>Comparison</a:t>
            </a:r>
            <a:r>
              <a:rPr lang="de-DE" sz="2800" dirty="0" smtClean="0"/>
              <a:t> </a:t>
            </a:r>
            <a:r>
              <a:rPr lang="de-DE" sz="2800" dirty="0" err="1" smtClean="0"/>
              <a:t>of</a:t>
            </a:r>
            <a:r>
              <a:rPr lang="de-DE" sz="2800" dirty="0" smtClean="0"/>
              <a:t> LDPC vs. </a:t>
            </a:r>
            <a:r>
              <a:rPr lang="de-DE" sz="2800" dirty="0" err="1" smtClean="0"/>
              <a:t>baseline</a:t>
            </a:r>
            <a:r>
              <a:rPr lang="de-DE" sz="2800" dirty="0" smtClean="0"/>
              <a:t> FEC vs. </a:t>
            </a:r>
            <a:r>
              <a:rPr lang="de-DE" sz="2800" dirty="0" err="1" smtClean="0"/>
              <a:t>convolutional</a:t>
            </a:r>
            <a:r>
              <a:rPr lang="de-DE" sz="2800" dirty="0" smtClean="0"/>
              <a:t> </a:t>
            </a:r>
            <a:r>
              <a:rPr lang="de-DE" sz="2800" dirty="0" err="1" smtClean="0"/>
              <a:t>code</a:t>
            </a:r>
            <a:r>
              <a:rPr lang="de-DE" sz="2800" dirty="0" smtClean="0"/>
              <a:t> </a:t>
            </a:r>
            <a:r>
              <a:rPr lang="de-DE" sz="2800" dirty="0" err="1" smtClean="0"/>
              <a:t>of</a:t>
            </a:r>
            <a:r>
              <a:rPr lang="de-DE" sz="2800" dirty="0" smtClean="0"/>
              <a:t> rate 1/4</a:t>
            </a:r>
          </a:p>
          <a:p>
            <a:pPr lvl="1"/>
            <a:r>
              <a:rPr lang="de-DE" sz="2400" dirty="0" smtClean="0"/>
              <a:t>LDPC </a:t>
            </a:r>
            <a:r>
              <a:rPr lang="de-DE" sz="2400" dirty="0" err="1" smtClean="0"/>
              <a:t>encoding</a:t>
            </a:r>
            <a:r>
              <a:rPr lang="de-DE" sz="2400" dirty="0" smtClean="0"/>
              <a:t> </a:t>
            </a:r>
            <a:r>
              <a:rPr lang="de-DE" sz="2400" dirty="0" err="1" smtClean="0"/>
              <a:t>complexity</a:t>
            </a:r>
            <a:r>
              <a:rPr lang="de-DE" sz="2400" dirty="0" smtClean="0"/>
              <a:t> [2]</a:t>
            </a:r>
          </a:p>
          <a:p>
            <a:pPr lvl="2"/>
            <a:r>
              <a:rPr lang="de-DE" sz="2000" dirty="0" smtClean="0"/>
              <a:t>13% larger </a:t>
            </a:r>
            <a:r>
              <a:rPr lang="de-DE" sz="2000" dirty="0" err="1" smtClean="0"/>
              <a:t>than</a:t>
            </a:r>
            <a:r>
              <a:rPr lang="de-DE" sz="2000" dirty="0" smtClean="0"/>
              <a:t> </a:t>
            </a:r>
            <a:r>
              <a:rPr lang="de-DE" sz="2000" dirty="0" err="1" smtClean="0"/>
              <a:t>for</a:t>
            </a:r>
            <a:r>
              <a:rPr lang="de-DE" sz="2000" dirty="0" smtClean="0"/>
              <a:t> </a:t>
            </a:r>
            <a:r>
              <a:rPr lang="de-DE" sz="2000" dirty="0" err="1" smtClean="0"/>
              <a:t>baseline</a:t>
            </a:r>
            <a:r>
              <a:rPr lang="de-DE" sz="2000" dirty="0" smtClean="0"/>
              <a:t> FEC</a:t>
            </a:r>
          </a:p>
          <a:p>
            <a:pPr lvl="2"/>
            <a:r>
              <a:rPr lang="de-DE" sz="2000" dirty="0" smtClean="0"/>
              <a:t>100% </a:t>
            </a:r>
            <a:r>
              <a:rPr lang="de-DE" sz="2000" dirty="0" err="1" smtClean="0"/>
              <a:t>smaller</a:t>
            </a:r>
            <a:r>
              <a:rPr lang="de-DE" sz="2000" dirty="0" smtClean="0"/>
              <a:t> </a:t>
            </a:r>
            <a:r>
              <a:rPr lang="de-DE" sz="2000" dirty="0" err="1" smtClean="0"/>
              <a:t>than</a:t>
            </a:r>
            <a:r>
              <a:rPr lang="de-DE" sz="2000" dirty="0" smtClean="0"/>
              <a:t> </a:t>
            </a:r>
            <a:r>
              <a:rPr lang="de-DE" sz="2000" dirty="0" err="1" smtClean="0"/>
              <a:t>conv</a:t>
            </a:r>
            <a:r>
              <a:rPr lang="de-DE" sz="2000" dirty="0" smtClean="0"/>
              <a:t>. </a:t>
            </a:r>
            <a:r>
              <a:rPr lang="de-DE" sz="2000" dirty="0" err="1" smtClean="0"/>
              <a:t>code</a:t>
            </a:r>
            <a:r>
              <a:rPr lang="de-DE" sz="2000" dirty="0" smtClean="0"/>
              <a:t> </a:t>
            </a:r>
            <a:r>
              <a:rPr lang="de-DE" sz="2000" dirty="0" err="1" smtClean="0"/>
              <a:t>of</a:t>
            </a:r>
            <a:r>
              <a:rPr lang="de-DE" sz="2000" dirty="0" smtClean="0"/>
              <a:t> same rate 1/4</a:t>
            </a:r>
          </a:p>
          <a:p>
            <a:pPr lvl="1"/>
            <a:r>
              <a:rPr lang="de-DE" sz="2400" dirty="0" smtClean="0"/>
              <a:t>AWGN + </a:t>
            </a:r>
            <a:r>
              <a:rPr lang="de-DE" sz="2400" dirty="0" err="1" smtClean="0"/>
              <a:t>erasure</a:t>
            </a:r>
            <a:r>
              <a:rPr lang="de-DE" sz="2400" dirty="0" smtClean="0"/>
              <a:t>: LDPC </a:t>
            </a:r>
            <a:r>
              <a:rPr lang="de-DE" sz="2400" dirty="0" err="1" smtClean="0"/>
              <a:t>gains</a:t>
            </a:r>
            <a:r>
              <a:rPr lang="de-DE" sz="2400" dirty="0" smtClean="0"/>
              <a:t>: </a:t>
            </a:r>
          </a:p>
          <a:p>
            <a:pPr lvl="2"/>
            <a:r>
              <a:rPr lang="de-DE" sz="2000" dirty="0" smtClean="0"/>
              <a:t>1.54 … 1.75dB vs. </a:t>
            </a:r>
            <a:r>
              <a:rPr lang="de-DE" sz="2000" dirty="0" err="1" smtClean="0"/>
              <a:t>baseline</a:t>
            </a:r>
            <a:r>
              <a:rPr lang="de-DE" sz="2000" dirty="0" smtClean="0"/>
              <a:t> </a:t>
            </a:r>
            <a:r>
              <a:rPr lang="de-DE" sz="2000" dirty="0"/>
              <a:t>FEC</a:t>
            </a:r>
          </a:p>
          <a:p>
            <a:pPr lvl="2"/>
            <a:r>
              <a:rPr lang="de-DE" sz="2000" dirty="0" smtClean="0"/>
              <a:t>1.21 … 1.36dB vs. </a:t>
            </a:r>
            <a:r>
              <a:rPr lang="de-DE" sz="2000" dirty="0" err="1" smtClean="0"/>
              <a:t>conv</a:t>
            </a:r>
            <a:r>
              <a:rPr lang="de-DE" sz="2000" dirty="0"/>
              <a:t>. </a:t>
            </a:r>
            <a:r>
              <a:rPr lang="de-DE" sz="2000" dirty="0" err="1"/>
              <a:t>code</a:t>
            </a:r>
            <a:r>
              <a:rPr lang="de-DE" sz="2000" dirty="0"/>
              <a:t> </a:t>
            </a:r>
            <a:r>
              <a:rPr lang="de-DE" sz="2000" dirty="0" err="1"/>
              <a:t>of</a:t>
            </a:r>
            <a:r>
              <a:rPr lang="de-DE" sz="2000" dirty="0"/>
              <a:t> same rate 1/4</a:t>
            </a:r>
          </a:p>
          <a:p>
            <a:pPr lvl="1"/>
            <a:r>
              <a:rPr lang="de-DE" dirty="0" smtClean="0"/>
              <a:t>mobile </a:t>
            </a:r>
            <a:r>
              <a:rPr lang="de-DE" dirty="0" err="1" smtClean="0"/>
              <a:t>fading</a:t>
            </a:r>
            <a:r>
              <a:rPr lang="de-DE" dirty="0" smtClean="0"/>
              <a:t> </a:t>
            </a:r>
            <a:r>
              <a:rPr lang="de-DE" dirty="0" err="1" smtClean="0"/>
              <a:t>channel</a:t>
            </a:r>
            <a:endParaRPr lang="de-DE" dirty="0" smtClean="0"/>
          </a:p>
          <a:p>
            <a:pPr lvl="2"/>
            <a:r>
              <a:rPr lang="de-DE" sz="2000" dirty="0" smtClean="0"/>
              <a:t>3.34 … 1.33dB </a:t>
            </a:r>
            <a:r>
              <a:rPr lang="de-DE" sz="2000" dirty="0" err="1" smtClean="0"/>
              <a:t>gain</a:t>
            </a:r>
            <a:r>
              <a:rPr lang="de-DE" sz="2000" dirty="0" smtClean="0"/>
              <a:t> vs</a:t>
            </a:r>
            <a:r>
              <a:rPr lang="de-DE" sz="2000" dirty="0"/>
              <a:t>. </a:t>
            </a:r>
            <a:r>
              <a:rPr lang="de-DE" sz="2000" dirty="0" err="1"/>
              <a:t>baseline</a:t>
            </a:r>
            <a:r>
              <a:rPr lang="de-DE" sz="2000" dirty="0"/>
              <a:t> </a:t>
            </a:r>
            <a:r>
              <a:rPr lang="de-DE" sz="2000" dirty="0" smtClean="0"/>
              <a:t>FEC (1 </a:t>
            </a:r>
            <a:r>
              <a:rPr lang="de-DE" sz="2000" dirty="0" err="1" smtClean="0"/>
              <a:t>frame</a:t>
            </a:r>
            <a:r>
              <a:rPr lang="de-DE" sz="2000" dirty="0" smtClean="0"/>
              <a:t> … 12 </a:t>
            </a:r>
            <a:r>
              <a:rPr lang="de-DE" sz="2000" dirty="0" err="1" smtClean="0"/>
              <a:t>frames</a:t>
            </a:r>
            <a:r>
              <a:rPr lang="de-DE" sz="2000" dirty="0" smtClean="0"/>
              <a:t>)</a:t>
            </a:r>
            <a:endParaRPr lang="de-DE" sz="2000" dirty="0"/>
          </a:p>
          <a:p>
            <a:pPr lvl="2"/>
            <a:r>
              <a:rPr lang="de-DE" sz="2000" dirty="0" smtClean="0"/>
              <a:t>~16 </a:t>
            </a:r>
            <a:r>
              <a:rPr lang="de-DE" sz="2000" dirty="0"/>
              <a:t>… </a:t>
            </a:r>
            <a:r>
              <a:rPr lang="de-DE" sz="2000" dirty="0" smtClean="0"/>
              <a:t>1.29dB </a:t>
            </a:r>
            <a:r>
              <a:rPr lang="de-DE" sz="2000" dirty="0" err="1" smtClean="0"/>
              <a:t>gain</a:t>
            </a:r>
            <a:r>
              <a:rPr lang="de-DE" sz="2000" dirty="0" smtClean="0"/>
              <a:t> vs</a:t>
            </a:r>
            <a:r>
              <a:rPr lang="de-DE" sz="2000" dirty="0"/>
              <a:t>. </a:t>
            </a:r>
            <a:r>
              <a:rPr lang="de-DE" sz="2000" dirty="0" err="1"/>
              <a:t>conv</a:t>
            </a:r>
            <a:r>
              <a:rPr lang="de-DE" sz="2000" dirty="0"/>
              <a:t>. </a:t>
            </a:r>
            <a:r>
              <a:rPr lang="de-DE" sz="2000" dirty="0" err="1"/>
              <a:t>code</a:t>
            </a:r>
            <a:r>
              <a:rPr lang="de-DE" sz="2000" dirty="0"/>
              <a:t> </a:t>
            </a:r>
            <a:r>
              <a:rPr lang="de-DE" sz="2000" dirty="0" err="1"/>
              <a:t>of</a:t>
            </a:r>
            <a:r>
              <a:rPr lang="de-DE" sz="2000" dirty="0"/>
              <a:t> same rate 1/4</a:t>
            </a:r>
          </a:p>
          <a:p>
            <a:pPr lvl="1"/>
            <a:endParaRPr lang="de-DE" dirty="0" smtClean="0"/>
          </a:p>
          <a:p>
            <a:pPr lvl="2"/>
            <a:endParaRPr lang="en-US" sz="2000"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19</a:t>
            </a:fld>
            <a:endParaRPr lang="en-US" altLang="en-US"/>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2706134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フッター プレースホルダー 4"/>
          <p:cNvSpPr>
            <a:spLocks noGrp="1"/>
          </p:cNvSpPr>
          <p:nvPr>
            <p:ph type="ftr" sz="quarter" idx="11"/>
          </p:nvPr>
        </p:nvSpPr>
        <p:spPr>
          <a:xfrm>
            <a:off x="5486400" y="6475413"/>
            <a:ext cx="3124200" cy="184666"/>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Nabil Loghin, SONY</a:t>
            </a:r>
            <a:endParaRPr lang="en-US" altLang="en-US" dirty="0"/>
          </a:p>
        </p:txBody>
      </p:sp>
      <p:sp>
        <p:nvSpPr>
          <p:cNvPr id="3076" name="スライド番号プレースホルダー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504C5EA1-E66F-43D1-8501-60E9A71D4A53}" type="slidenum">
              <a:rPr lang="en-US" altLang="en-US"/>
              <a:pPr/>
              <a:t>2</a:t>
            </a:fld>
            <a:endParaRPr lang="en-US" altLang="en-US"/>
          </a:p>
        </p:txBody>
      </p:sp>
      <p:sp>
        <p:nvSpPr>
          <p:cNvPr id="3077" name="Rectangle 2"/>
          <p:cNvSpPr>
            <a:spLocks noGrp="1" noChangeArrowheads="1"/>
          </p:cNvSpPr>
          <p:nvPr>
            <p:ph type="ctrTitle"/>
          </p:nvPr>
        </p:nvSpPr>
        <p:spPr>
          <a:xfrm>
            <a:off x="685800" y="2286000"/>
            <a:ext cx="7772400" cy="1143000"/>
          </a:xfrm>
        </p:spPr>
        <p:txBody>
          <a:bodyPr/>
          <a:lstStyle/>
          <a:p>
            <a:r>
              <a:rPr lang="en-US" altLang="ko-KR" b="1" dirty="0" smtClean="0"/>
              <a:t>Proposal of LDPC (Low Density Parity Check) Code for LPWA</a:t>
            </a:r>
            <a:br>
              <a:rPr lang="en-US" altLang="ko-KR" b="1" dirty="0" smtClean="0"/>
            </a:br>
            <a:r>
              <a:rPr lang="en-US" altLang="ko-KR" b="1" dirty="0" smtClean="0"/>
              <a:t>-- </a:t>
            </a:r>
            <a:br>
              <a:rPr lang="en-US" altLang="ko-KR" b="1" dirty="0" smtClean="0"/>
            </a:br>
            <a:r>
              <a:rPr lang="en-US" altLang="ko-KR" b="1" dirty="0" smtClean="0"/>
              <a:t>additional results</a:t>
            </a:r>
            <a:r>
              <a:rPr lang="ko-KR" altLang="en-US" b="1" dirty="0" smtClean="0"/>
              <a:t/>
            </a:r>
            <a:br>
              <a:rPr lang="ko-KR" altLang="en-US" b="1" dirty="0" smtClean="0"/>
            </a:br>
            <a:endParaRPr lang="en-US" altLang="en-US" dirty="0" smtClean="0"/>
          </a:p>
        </p:txBody>
      </p:sp>
      <p:sp>
        <p:nvSpPr>
          <p:cNvPr id="3078" name="Rectangle 3"/>
          <p:cNvSpPr>
            <a:spLocks noGrp="1" noChangeArrowheads="1"/>
          </p:cNvSpPr>
          <p:nvPr>
            <p:ph type="subTitle" idx="1"/>
          </p:nvPr>
        </p:nvSpPr>
        <p:spPr/>
        <p:txBody>
          <a:bodyPr/>
          <a:lstStyle/>
          <a:p>
            <a:r>
              <a:rPr lang="en-GB" sz="1800" dirty="0" smtClean="0"/>
              <a:t>Nabil Loghin, Dana Ciochina </a:t>
            </a:r>
            <a:r>
              <a:rPr lang="en-GB" sz="1800" dirty="0"/>
              <a:t>(Sony European Technology </a:t>
            </a:r>
            <a:r>
              <a:rPr lang="en-GB" sz="1800" dirty="0" err="1"/>
              <a:t>Center</a:t>
            </a:r>
            <a:r>
              <a:rPr lang="en-GB" sz="1800" dirty="0"/>
              <a:t>, Stuttgart, Germany), </a:t>
            </a:r>
            <a:r>
              <a:rPr lang="en-US" altLang="zh-CN" sz="1800" dirty="0">
                <a:solidFill>
                  <a:schemeClr val="tx1">
                    <a:lumMod val="85000"/>
                    <a:lumOff val="15000"/>
                  </a:schemeClr>
                </a:solidFill>
                <a:ea typeface="宋体" charset="-122"/>
              </a:rPr>
              <a:t>Seiji </a:t>
            </a:r>
            <a:r>
              <a:rPr lang="en-US" altLang="zh-CN" sz="1800" dirty="0" smtClean="0">
                <a:solidFill>
                  <a:schemeClr val="tx1">
                    <a:lumMod val="85000"/>
                    <a:lumOff val="15000"/>
                  </a:schemeClr>
                </a:solidFill>
                <a:ea typeface="宋体" charset="-122"/>
              </a:rPr>
              <a:t>Kobayashi,</a:t>
            </a:r>
            <a:r>
              <a:rPr lang="en-GB" sz="1800" dirty="0" smtClean="0"/>
              <a:t> Ryoji </a:t>
            </a:r>
            <a:r>
              <a:rPr lang="en-GB" sz="1800" dirty="0"/>
              <a:t>Ikegaya (Sony Semiconductor Solutions Corporation</a:t>
            </a:r>
            <a:r>
              <a:rPr lang="en-GB" sz="1800" dirty="0" smtClean="0"/>
              <a:t>)</a:t>
            </a:r>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981200"/>
            <a:ext cx="8278688" cy="4114800"/>
          </a:xfrm>
        </p:spPr>
        <p:txBody>
          <a:bodyPr/>
          <a:lstStyle/>
          <a:p>
            <a:pPr marL="0" indent="0">
              <a:buNone/>
            </a:pPr>
            <a:r>
              <a:rPr lang="en-US" sz="2400" dirty="0"/>
              <a:t>[1] </a:t>
            </a:r>
            <a:r>
              <a:rPr lang="en-US" sz="2400" dirty="0" smtClean="0"/>
              <a:t>S. Kobayashi, N. Loghin, R. Ikegaya, “proposal-of-</a:t>
            </a:r>
            <a:r>
              <a:rPr lang="en-US" sz="2400" dirty="0" err="1" smtClean="0"/>
              <a:t>ldpc</a:t>
            </a:r>
            <a:r>
              <a:rPr lang="en-US" sz="2400" dirty="0" smtClean="0"/>
              <a:t>-low-density-parity-code-for-</a:t>
            </a:r>
            <a:r>
              <a:rPr lang="en-US" sz="2400" dirty="0" err="1" smtClean="0"/>
              <a:t>lpwa</a:t>
            </a:r>
            <a:r>
              <a:rPr lang="en-US" sz="2400" dirty="0" smtClean="0"/>
              <a:t>”, 15-18-0289-01-004w</a:t>
            </a:r>
          </a:p>
          <a:p>
            <a:pPr marL="0" indent="0">
              <a:buNone/>
            </a:pPr>
            <a:r>
              <a:rPr lang="en-US" sz="2400" dirty="0"/>
              <a:t>[2] S. Kobayashi, N. Loghin, R. </a:t>
            </a:r>
            <a:r>
              <a:rPr lang="en-US" sz="2400" dirty="0" smtClean="0"/>
              <a:t>Ikegaya, proposal-of-</a:t>
            </a:r>
            <a:r>
              <a:rPr lang="en-US" sz="2400" dirty="0" err="1" smtClean="0"/>
              <a:t>ldpc</a:t>
            </a:r>
            <a:r>
              <a:rPr lang="en-US" sz="2400" dirty="0" smtClean="0"/>
              <a:t>-low-density-parity-check-for-</a:t>
            </a:r>
            <a:r>
              <a:rPr lang="en-US" sz="2400" dirty="0" err="1" smtClean="0"/>
              <a:t>lpwa</a:t>
            </a:r>
            <a:r>
              <a:rPr lang="en-US" sz="2400" dirty="0" smtClean="0"/>
              <a:t>, </a:t>
            </a:r>
            <a:r>
              <a:rPr lang="en-US" sz="2400" dirty="0"/>
              <a:t>15-18-0289-02-004</a:t>
            </a:r>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20</a:t>
            </a:fld>
            <a:endParaRPr lang="en-US" altLang="en-US"/>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17113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US" sz="5400" dirty="0" smtClean="0"/>
              <a:t>APPENDIX</a:t>
            </a:r>
          </a:p>
          <a:p>
            <a:pPr marL="0" indent="0" algn="ctr">
              <a:buNone/>
            </a:pPr>
            <a:endParaRPr lang="en-US" sz="5400"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21</a:t>
            </a:fld>
            <a:endParaRPr lang="en-US" altLang="en-US"/>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2852683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06680" cy="1066800"/>
          </a:xfrm>
        </p:spPr>
        <p:txBody>
          <a:bodyPr/>
          <a:lstStyle/>
          <a:p>
            <a:r>
              <a:rPr lang="en-US" dirty="0" smtClean="0"/>
              <a:t>AWGN / Erasure Performance: All Results</a:t>
            </a:r>
            <a:endParaRPr lang="en-US"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22</a:t>
            </a:fld>
            <a:endParaRPr lang="en-US" altLang="en-US"/>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813" r="4680"/>
          <a:stretch/>
        </p:blipFill>
        <p:spPr bwMode="auto">
          <a:xfrm>
            <a:off x="35496" y="1556792"/>
            <a:ext cx="7141464"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6660232" y="1865416"/>
            <a:ext cx="144016" cy="288032"/>
          </a:xfrm>
          <a:prstGeom prst="ellipse">
            <a:avLst/>
          </a:prstGeom>
          <a:noFill/>
          <a:ln w="12700" cap="flat" cmpd="sng" algn="ctr">
            <a:solidFill>
              <a:srgbClr val="7030A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6948264" y="1772235"/>
            <a:ext cx="2088232" cy="738664"/>
          </a:xfrm>
          <a:prstGeom prst="rect">
            <a:avLst/>
          </a:prstGeom>
          <a:noFill/>
        </p:spPr>
        <p:txBody>
          <a:bodyPr wrap="square" rtlCol="0">
            <a:spAutoFit/>
          </a:bodyPr>
          <a:lstStyle/>
          <a:p>
            <a:r>
              <a:rPr lang="en-US" sz="1400" u="sng" dirty="0" smtClean="0">
                <a:solidFill>
                  <a:srgbClr val="7030A0"/>
                </a:solidFill>
                <a:sym typeface="Symbol"/>
              </a:rPr>
              <a:t></a:t>
            </a:r>
            <a:r>
              <a:rPr lang="en-US" sz="1400" u="sng" dirty="0" smtClean="0">
                <a:solidFill>
                  <a:srgbClr val="7030A0"/>
                </a:solidFill>
              </a:rPr>
              <a:t> = 18/24 is capacity limit</a:t>
            </a:r>
            <a:r>
              <a:rPr lang="en-US" sz="1400" dirty="0" smtClean="0">
                <a:solidFill>
                  <a:srgbClr val="7030A0"/>
                </a:solidFill>
              </a:rPr>
              <a:t> of (pure) erasure channel for R = 1/4</a:t>
            </a:r>
            <a:endParaRPr lang="en-US" sz="1400" dirty="0">
              <a:solidFill>
                <a:srgbClr val="7030A0"/>
              </a:solidFill>
            </a:endParaRPr>
          </a:p>
        </p:txBody>
      </p:sp>
      <p:sp>
        <p:nvSpPr>
          <p:cNvPr id="13" name="Oval 12"/>
          <p:cNvSpPr/>
          <p:nvPr/>
        </p:nvSpPr>
        <p:spPr bwMode="auto">
          <a:xfrm rot="1018252">
            <a:off x="4997336" y="2115895"/>
            <a:ext cx="276006" cy="749640"/>
          </a:xfrm>
          <a:prstGeom prst="ellipse">
            <a:avLst/>
          </a:prstGeom>
          <a:noFill/>
          <a:ln w="12700" cap="flat" cmpd="sng" algn="ctr">
            <a:solidFill>
              <a:srgbClr val="FFC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C000"/>
              </a:solidFill>
              <a:effectLst/>
              <a:latin typeface="Times New Roman" pitchFamily="18" charset="0"/>
            </a:endParaRPr>
          </a:p>
        </p:txBody>
      </p:sp>
      <p:sp>
        <p:nvSpPr>
          <p:cNvPr id="14" name="TextBox 13"/>
          <p:cNvSpPr txBox="1"/>
          <p:nvPr/>
        </p:nvSpPr>
        <p:spPr>
          <a:xfrm>
            <a:off x="6876256" y="2473732"/>
            <a:ext cx="2160240" cy="523220"/>
          </a:xfrm>
          <a:prstGeom prst="rect">
            <a:avLst/>
          </a:prstGeom>
          <a:noFill/>
        </p:spPr>
        <p:txBody>
          <a:bodyPr wrap="square" rtlCol="0">
            <a:spAutoFit/>
          </a:bodyPr>
          <a:lstStyle/>
          <a:p>
            <a:r>
              <a:rPr lang="en-US" sz="1400" dirty="0" smtClean="0">
                <a:solidFill>
                  <a:srgbClr val="FFC000"/>
                </a:solidFill>
                <a:sym typeface="Symbol"/>
              </a:rPr>
              <a:t>critical error floors for </a:t>
            </a:r>
            <a:r>
              <a:rPr lang="en-US" sz="1400" dirty="0" smtClean="0">
                <a:solidFill>
                  <a:srgbClr val="FFC000"/>
                </a:solidFill>
              </a:rPr>
              <a:t> = 16/24</a:t>
            </a:r>
            <a:endParaRPr lang="en-US" sz="1400" dirty="0">
              <a:solidFill>
                <a:srgbClr val="FFC000"/>
              </a:solidFill>
            </a:endParaRPr>
          </a:p>
        </p:txBody>
      </p:sp>
      <p:sp>
        <p:nvSpPr>
          <p:cNvPr id="15" name="Oval 14"/>
          <p:cNvSpPr/>
          <p:nvPr/>
        </p:nvSpPr>
        <p:spPr bwMode="auto">
          <a:xfrm rot="284676">
            <a:off x="4884096" y="2885383"/>
            <a:ext cx="391699" cy="1393902"/>
          </a:xfrm>
          <a:prstGeom prst="ellipse">
            <a:avLst/>
          </a:prstGeom>
          <a:noFill/>
          <a:ln w="12700" cap="flat" cmpd="sng" algn="ctr">
            <a:solidFill>
              <a:srgbClr val="00B0F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C000"/>
              </a:solidFill>
              <a:effectLst/>
              <a:latin typeface="Times New Roman" pitchFamily="18" charset="0"/>
            </a:endParaRPr>
          </a:p>
        </p:txBody>
      </p:sp>
      <p:sp>
        <p:nvSpPr>
          <p:cNvPr id="16" name="TextBox 15"/>
          <p:cNvSpPr txBox="1"/>
          <p:nvPr/>
        </p:nvSpPr>
        <p:spPr>
          <a:xfrm>
            <a:off x="6948264" y="3212976"/>
            <a:ext cx="2160240" cy="1169551"/>
          </a:xfrm>
          <a:prstGeom prst="rect">
            <a:avLst/>
          </a:prstGeom>
          <a:noFill/>
        </p:spPr>
        <p:txBody>
          <a:bodyPr wrap="square" rtlCol="0">
            <a:spAutoFit/>
          </a:bodyPr>
          <a:lstStyle/>
          <a:p>
            <a:r>
              <a:rPr lang="en-US" sz="1400" dirty="0" smtClean="0">
                <a:solidFill>
                  <a:srgbClr val="00B0F0"/>
                </a:solidFill>
                <a:sym typeface="Symbol"/>
              </a:rPr>
              <a:t>significant error floors for </a:t>
            </a:r>
            <a:r>
              <a:rPr lang="en-US" sz="1400" dirty="0" smtClean="0">
                <a:solidFill>
                  <a:srgbClr val="00B0F0"/>
                </a:solidFill>
              </a:rPr>
              <a:t> = 12/24 and 14/24 for convolutional codes (LDPC still quasi-error free)</a:t>
            </a:r>
            <a:endParaRPr lang="en-US" sz="1400" dirty="0">
              <a:solidFill>
                <a:srgbClr val="00B0F0"/>
              </a:solidFill>
            </a:endParaRPr>
          </a:p>
        </p:txBody>
      </p:sp>
      <p:cxnSp>
        <p:nvCxnSpPr>
          <p:cNvPr id="9" name="Straight Arrow Connector 8"/>
          <p:cNvCxnSpPr/>
          <p:nvPr/>
        </p:nvCxnSpPr>
        <p:spPr bwMode="auto">
          <a:xfrm flipV="1">
            <a:off x="3020194" y="5522912"/>
            <a:ext cx="3456384" cy="288032"/>
          </a:xfrm>
          <a:prstGeom prst="straightConnector1">
            <a:avLst/>
          </a:prstGeom>
          <a:solidFill>
            <a:schemeClr val="accent1"/>
          </a:solidFill>
          <a:ln w="38100" cap="flat" cmpd="sng" algn="ctr">
            <a:solidFill>
              <a:srgbClr val="FF99FF"/>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rot="21353884">
            <a:off x="4149006" y="5602121"/>
            <a:ext cx="2385589" cy="338554"/>
          </a:xfrm>
          <a:prstGeom prst="rect">
            <a:avLst/>
          </a:prstGeom>
          <a:noFill/>
        </p:spPr>
        <p:txBody>
          <a:bodyPr wrap="none" rtlCol="0">
            <a:spAutoFit/>
          </a:bodyPr>
          <a:lstStyle/>
          <a:p>
            <a:r>
              <a:rPr lang="en-US" sz="1600" dirty="0" smtClean="0">
                <a:solidFill>
                  <a:srgbClr val="FF99FF"/>
                </a:solidFill>
                <a:latin typeface="+mn-lt"/>
              </a:rPr>
              <a:t>increasing erasure rates</a:t>
            </a:r>
            <a:endParaRPr lang="en-US" sz="1600" dirty="0">
              <a:solidFill>
                <a:srgbClr val="FF99FF"/>
              </a:solidFill>
              <a:latin typeface="+mn-lt"/>
            </a:endParaRPr>
          </a:p>
        </p:txBody>
      </p:sp>
      <p:sp>
        <p:nvSpPr>
          <p:cNvPr id="1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1663732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88" y="1354316"/>
            <a:ext cx="9505056" cy="531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Mobile Performance: All Results</a:t>
            </a:r>
            <a:endParaRPr lang="en-US"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23</a:t>
            </a:fld>
            <a:endParaRPr lang="en-US" altLang="en-US"/>
          </a:p>
        </p:txBody>
      </p:sp>
      <p:cxnSp>
        <p:nvCxnSpPr>
          <p:cNvPr id="8" name="Straight Arrow Connector 7"/>
          <p:cNvCxnSpPr/>
          <p:nvPr/>
        </p:nvCxnSpPr>
        <p:spPr bwMode="auto">
          <a:xfrm flipV="1">
            <a:off x="2195736" y="2371751"/>
            <a:ext cx="3024336" cy="1008111"/>
          </a:xfrm>
          <a:prstGeom prst="straightConnector1">
            <a:avLst/>
          </a:prstGeom>
          <a:solidFill>
            <a:schemeClr val="accent1"/>
          </a:solidFill>
          <a:ln w="38100" cap="flat" cmpd="sng" algn="ctr">
            <a:solidFill>
              <a:srgbClr val="FF99FF"/>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rot="20706219">
            <a:off x="3245078" y="2733632"/>
            <a:ext cx="2019445" cy="584775"/>
          </a:xfrm>
          <a:prstGeom prst="rect">
            <a:avLst/>
          </a:prstGeom>
          <a:noFill/>
        </p:spPr>
        <p:txBody>
          <a:bodyPr wrap="square" rtlCol="0">
            <a:spAutoFit/>
          </a:bodyPr>
          <a:lstStyle/>
          <a:p>
            <a:pPr algn="ctr"/>
            <a:r>
              <a:rPr lang="en-US" sz="1600" dirty="0" smtClean="0">
                <a:solidFill>
                  <a:srgbClr val="FF99FF"/>
                </a:solidFill>
                <a:latin typeface="+mn-lt"/>
              </a:rPr>
              <a:t>increasing number of frames</a:t>
            </a:r>
            <a:endParaRPr lang="en-US" sz="1600" dirty="0">
              <a:solidFill>
                <a:srgbClr val="FF99FF"/>
              </a:solidFill>
              <a:latin typeface="+mn-lt"/>
            </a:endParaRPr>
          </a:p>
        </p:txBody>
      </p:sp>
      <p:sp>
        <p:nvSpPr>
          <p:cNvPr id="13" name="TextBox 12"/>
          <p:cNvSpPr txBox="1"/>
          <p:nvPr/>
        </p:nvSpPr>
        <p:spPr>
          <a:xfrm rot="20389559">
            <a:off x="63870" y="5118571"/>
            <a:ext cx="1398929" cy="830997"/>
          </a:xfrm>
          <a:prstGeom prst="rect">
            <a:avLst/>
          </a:prstGeom>
          <a:solidFill>
            <a:srgbClr val="FFFF00"/>
          </a:solidFill>
        </p:spPr>
        <p:txBody>
          <a:bodyPr wrap="square" rtlCol="0">
            <a:spAutoFit/>
          </a:bodyPr>
          <a:lstStyle/>
          <a:p>
            <a:pPr algn="ctr"/>
            <a:r>
              <a:rPr lang="en-US" dirty="0" smtClean="0">
                <a:latin typeface="+mn-lt"/>
              </a:rPr>
              <a:t>converging towards AWGN curves, if frame no. </a:t>
            </a:r>
            <a:r>
              <a:rPr lang="en-US" dirty="0" smtClean="0">
                <a:latin typeface="+mn-lt"/>
                <a:sym typeface="Wingdings" panose="05000000000000000000" pitchFamily="2" charset="2"/>
              </a:rPr>
              <a:t> </a:t>
            </a:r>
            <a:r>
              <a:rPr lang="en-US" dirty="0" err="1" smtClean="0">
                <a:latin typeface="+mn-lt"/>
                <a:sym typeface="Wingdings" panose="05000000000000000000" pitchFamily="2" charset="2"/>
              </a:rPr>
              <a:t>Inf</a:t>
            </a:r>
            <a:endParaRPr lang="en-US" dirty="0">
              <a:latin typeface="+mn-lt"/>
            </a:endParaRPr>
          </a:p>
        </p:txBody>
      </p:sp>
      <p:sp>
        <p:nvSpPr>
          <p:cNvPr id="10"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3564574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Performance</a:t>
            </a:r>
            <a:endParaRPr lang="en-US" dirty="0"/>
          </a:p>
        </p:txBody>
      </p:sp>
      <p:sp>
        <p:nvSpPr>
          <p:cNvPr id="3" name="Content Placeholder 2"/>
          <p:cNvSpPr>
            <a:spLocks noGrp="1"/>
          </p:cNvSpPr>
          <p:nvPr>
            <p:ph idx="1"/>
          </p:nvPr>
        </p:nvSpPr>
        <p:spPr>
          <a:xfrm>
            <a:off x="685800" y="1981200"/>
            <a:ext cx="8278688" cy="4114800"/>
          </a:xfrm>
        </p:spPr>
        <p:txBody>
          <a:bodyPr>
            <a:normAutofit/>
          </a:bodyPr>
          <a:lstStyle/>
          <a:p>
            <a:r>
              <a:rPr lang="de-DE" sz="2800" dirty="0" smtClean="0"/>
              <a:t>Observation (</a:t>
            </a:r>
            <a:r>
              <a:rPr lang="de-DE" sz="2800" dirty="0" err="1" smtClean="0"/>
              <a:t>sanity</a:t>
            </a:r>
            <a:r>
              <a:rPr lang="de-DE" sz="2800" dirty="0" smtClean="0"/>
              <a:t> check): </a:t>
            </a:r>
          </a:p>
          <a:p>
            <a:pPr lvl="1"/>
            <a:r>
              <a:rPr lang="de-DE" sz="2400" dirty="0" err="1" smtClean="0"/>
              <a:t>fading</a:t>
            </a:r>
            <a:r>
              <a:rPr lang="de-DE" sz="2400" dirty="0" smtClean="0"/>
              <a:t> </a:t>
            </a:r>
            <a:r>
              <a:rPr lang="de-DE" sz="2400" dirty="0" err="1" smtClean="0"/>
              <a:t>performance</a:t>
            </a:r>
            <a:r>
              <a:rPr lang="de-DE" sz="2400" dirty="0" smtClean="0"/>
              <a:t> </a:t>
            </a:r>
            <a:r>
              <a:rPr lang="de-DE" sz="2400" dirty="0" err="1" smtClean="0"/>
              <a:t>with</a:t>
            </a:r>
            <a:r>
              <a:rPr lang="de-DE" sz="2400" dirty="0" smtClean="0"/>
              <a:t> multiple </a:t>
            </a:r>
            <a:r>
              <a:rPr lang="de-DE" sz="2400" dirty="0" err="1" smtClean="0"/>
              <a:t>frames</a:t>
            </a:r>
            <a:r>
              <a:rPr lang="de-DE" sz="2400" dirty="0" smtClean="0"/>
              <a:t> </a:t>
            </a:r>
            <a:r>
              <a:rPr lang="de-DE" sz="2400" dirty="0" err="1" smtClean="0"/>
              <a:t>transmitted</a:t>
            </a:r>
            <a:r>
              <a:rPr lang="de-DE" sz="2400" dirty="0" smtClean="0"/>
              <a:t> at different time/</a:t>
            </a:r>
            <a:r>
              <a:rPr lang="de-DE" sz="2400" dirty="0" err="1" smtClean="0"/>
              <a:t>freq</a:t>
            </a:r>
            <a:r>
              <a:rPr lang="de-DE" sz="2400" dirty="0" smtClean="0"/>
              <a:t>. </a:t>
            </a:r>
            <a:r>
              <a:rPr lang="de-DE" sz="2400" dirty="0" err="1" smtClean="0"/>
              <a:t>locations</a:t>
            </a:r>
            <a:r>
              <a:rPr lang="de-DE" sz="2400" dirty="0" smtClean="0"/>
              <a:t> </a:t>
            </a:r>
            <a:r>
              <a:rPr lang="de-DE" sz="2400" dirty="0" err="1" smtClean="0"/>
              <a:t>approaches</a:t>
            </a:r>
            <a:r>
              <a:rPr lang="de-DE" sz="2400" dirty="0" smtClean="0"/>
              <a:t> AWGN </a:t>
            </a:r>
            <a:r>
              <a:rPr lang="de-DE" sz="2400" dirty="0" err="1" smtClean="0"/>
              <a:t>performance</a:t>
            </a:r>
            <a:r>
              <a:rPr lang="de-DE" sz="2400" dirty="0" smtClean="0"/>
              <a:t> </a:t>
            </a:r>
            <a:r>
              <a:rPr lang="de-DE" sz="2400" dirty="0" err="1" smtClean="0"/>
              <a:t>under</a:t>
            </a:r>
            <a:r>
              <a:rPr lang="de-DE" sz="2400" dirty="0" smtClean="0"/>
              <a:t> </a:t>
            </a:r>
            <a:r>
              <a:rPr lang="de-DE" sz="2400" dirty="0" err="1" smtClean="0"/>
              <a:t>optimum</a:t>
            </a:r>
            <a:r>
              <a:rPr lang="de-DE" sz="2400" dirty="0" smtClean="0"/>
              <a:t> Maximum Ratio </a:t>
            </a:r>
            <a:r>
              <a:rPr lang="de-DE" sz="2400" dirty="0" err="1" smtClean="0"/>
              <a:t>Combining</a:t>
            </a:r>
            <a:r>
              <a:rPr lang="de-DE" sz="2400" dirty="0" smtClean="0"/>
              <a:t> (MRC) </a:t>
            </a:r>
            <a:r>
              <a:rPr lang="de-DE" sz="2400" dirty="0" err="1" smtClean="0"/>
              <a:t>and</a:t>
            </a:r>
            <a:r>
              <a:rPr lang="de-DE" sz="2400" dirty="0" smtClean="0"/>
              <a:t> ideal </a:t>
            </a:r>
            <a:r>
              <a:rPr lang="de-DE" sz="2400" dirty="0" err="1" smtClean="0"/>
              <a:t>interleaving</a:t>
            </a:r>
            <a:endParaRPr lang="de-DE" sz="2400" dirty="0" smtClean="0"/>
          </a:p>
          <a:p>
            <a:pPr lvl="1"/>
            <a:endParaRPr lang="de-DE" sz="2400" dirty="0" smtClean="0"/>
          </a:p>
          <a:p>
            <a:r>
              <a:rPr lang="de-DE" sz="2400" dirty="0" err="1" smtClean="0"/>
              <a:t>Convolutional</a:t>
            </a:r>
            <a:r>
              <a:rPr lang="de-DE" sz="2400" dirty="0" smtClean="0"/>
              <a:t> </a:t>
            </a:r>
            <a:r>
              <a:rPr lang="de-DE" sz="2400" dirty="0" err="1" smtClean="0"/>
              <a:t>code</a:t>
            </a:r>
            <a:r>
              <a:rPr lang="de-DE" sz="2400" dirty="0" smtClean="0"/>
              <a:t> (CC) </a:t>
            </a:r>
            <a:r>
              <a:rPr lang="de-DE" sz="2400" dirty="0" err="1" smtClean="0"/>
              <a:t>of</a:t>
            </a:r>
            <a:r>
              <a:rPr lang="de-DE" sz="2400" dirty="0" smtClean="0"/>
              <a:t> rate 1/4 inferior </a:t>
            </a:r>
            <a:r>
              <a:rPr lang="de-DE" sz="2400" dirty="0" err="1" smtClean="0"/>
              <a:t>to</a:t>
            </a:r>
            <a:r>
              <a:rPr lang="de-DE" sz="2400" dirty="0" smtClean="0"/>
              <a:t> CC </a:t>
            </a:r>
            <a:r>
              <a:rPr lang="de-DE" sz="2400" dirty="0" err="1" smtClean="0"/>
              <a:t>of</a:t>
            </a:r>
            <a:r>
              <a:rPr lang="de-DE" sz="2400" dirty="0" smtClean="0"/>
              <a:t> rate 1/2 </a:t>
            </a:r>
            <a:r>
              <a:rPr lang="de-DE" sz="2400" dirty="0" err="1" smtClean="0"/>
              <a:t>and</a:t>
            </a:r>
            <a:r>
              <a:rPr lang="de-DE" sz="2400" dirty="0" smtClean="0"/>
              <a:t> double </a:t>
            </a:r>
            <a:r>
              <a:rPr lang="de-DE" sz="2400" dirty="0" err="1" smtClean="0"/>
              <a:t>frame</a:t>
            </a:r>
            <a:r>
              <a:rPr lang="de-DE" sz="2400" dirty="0" smtClean="0"/>
              <a:t> </a:t>
            </a:r>
            <a:r>
              <a:rPr lang="de-DE" sz="2400" dirty="0" err="1" smtClean="0"/>
              <a:t>repetitions</a:t>
            </a:r>
            <a:r>
              <a:rPr lang="de-DE" sz="2400" dirty="0" smtClean="0"/>
              <a:t>, due </a:t>
            </a:r>
            <a:r>
              <a:rPr lang="de-DE" sz="2400" dirty="0" err="1" smtClean="0"/>
              <a:t>to</a:t>
            </a:r>
            <a:r>
              <a:rPr lang="de-DE" sz="2400" dirty="0" smtClean="0"/>
              <a:t> lack </a:t>
            </a:r>
            <a:r>
              <a:rPr lang="de-DE" sz="2400" dirty="0" err="1" smtClean="0"/>
              <a:t>of</a:t>
            </a:r>
            <a:r>
              <a:rPr lang="de-DE" sz="2400" dirty="0" smtClean="0"/>
              <a:t> </a:t>
            </a:r>
            <a:r>
              <a:rPr lang="de-DE" sz="2400" dirty="0" err="1" smtClean="0"/>
              <a:t>diversity</a:t>
            </a:r>
            <a:endParaRPr lang="de-DE" sz="2400" dirty="0" smtClean="0"/>
          </a:p>
          <a:p>
            <a:pPr lvl="1"/>
            <a:r>
              <a:rPr lang="de-DE" sz="2000" dirty="0" err="1" smtClean="0"/>
              <a:t>coding</a:t>
            </a:r>
            <a:r>
              <a:rPr lang="de-DE" sz="2000" dirty="0" smtClean="0"/>
              <a:t> </a:t>
            </a:r>
            <a:r>
              <a:rPr lang="de-DE" sz="2000" dirty="0" err="1" smtClean="0"/>
              <a:t>gain</a:t>
            </a:r>
            <a:r>
              <a:rPr lang="de-DE" sz="2000" dirty="0" smtClean="0"/>
              <a:t> </a:t>
            </a:r>
            <a:r>
              <a:rPr lang="de-DE" sz="2000" dirty="0" err="1" smtClean="0"/>
              <a:t>of</a:t>
            </a:r>
            <a:r>
              <a:rPr lang="de-DE" sz="2000" dirty="0" smtClean="0"/>
              <a:t> LDPC </a:t>
            </a:r>
            <a:r>
              <a:rPr lang="de-DE" sz="2000" dirty="0" err="1" smtClean="0"/>
              <a:t>and</a:t>
            </a:r>
            <a:r>
              <a:rPr lang="de-DE" sz="2000" dirty="0" smtClean="0"/>
              <a:t> </a:t>
            </a:r>
            <a:r>
              <a:rPr lang="de-DE" sz="2000" dirty="0" err="1" smtClean="0"/>
              <a:t>inherent</a:t>
            </a:r>
            <a:r>
              <a:rPr lang="de-DE" sz="2000" dirty="0" smtClean="0"/>
              <a:t> </a:t>
            </a:r>
            <a:r>
              <a:rPr lang="de-DE" sz="2000" dirty="0" err="1" smtClean="0"/>
              <a:t>repetition</a:t>
            </a:r>
            <a:r>
              <a:rPr lang="de-DE" sz="2000" dirty="0" smtClean="0"/>
              <a:t> (at variable </a:t>
            </a:r>
            <a:r>
              <a:rPr lang="de-DE" sz="2000" dirty="0" err="1" smtClean="0"/>
              <a:t>node</a:t>
            </a:r>
            <a:r>
              <a:rPr lang="de-DE" sz="2000" dirty="0" smtClean="0"/>
              <a:t> </a:t>
            </a:r>
            <a:r>
              <a:rPr lang="de-DE" sz="2000" dirty="0" err="1" smtClean="0"/>
              <a:t>decoding</a:t>
            </a:r>
            <a:r>
              <a:rPr lang="de-DE" sz="2000" dirty="0" smtClean="0"/>
              <a:t> </a:t>
            </a:r>
            <a:r>
              <a:rPr lang="de-DE" sz="2000" dirty="0" err="1" smtClean="0"/>
              <a:t>step</a:t>
            </a:r>
            <a:r>
              <a:rPr lang="de-DE" sz="2000" dirty="0" smtClean="0"/>
              <a:t> </a:t>
            </a:r>
            <a:r>
              <a:rPr lang="de-DE" sz="2000" dirty="0" err="1" smtClean="0"/>
              <a:t>during</a:t>
            </a:r>
            <a:r>
              <a:rPr lang="de-DE" sz="2000" dirty="0" smtClean="0"/>
              <a:t> </a:t>
            </a:r>
            <a:r>
              <a:rPr lang="de-DE" sz="2000" dirty="0" err="1" smtClean="0"/>
              <a:t>message</a:t>
            </a:r>
            <a:r>
              <a:rPr lang="de-DE" sz="2000" dirty="0" smtClean="0"/>
              <a:t> </a:t>
            </a:r>
            <a:r>
              <a:rPr lang="de-DE" sz="2000" dirty="0" err="1" smtClean="0"/>
              <a:t>passing</a:t>
            </a:r>
            <a:r>
              <a:rPr lang="de-DE" sz="2000" dirty="0" smtClean="0"/>
              <a:t>) still </a:t>
            </a:r>
            <a:r>
              <a:rPr lang="de-DE" sz="2000" dirty="0" err="1" smtClean="0"/>
              <a:t>superior</a:t>
            </a:r>
            <a:r>
              <a:rPr lang="de-DE" sz="2000" dirty="0" smtClean="0"/>
              <a:t> </a:t>
            </a:r>
            <a:r>
              <a:rPr lang="de-DE" sz="2000" dirty="0" err="1" smtClean="0"/>
              <a:t>to</a:t>
            </a:r>
            <a:r>
              <a:rPr lang="de-DE" sz="2000" dirty="0" smtClean="0"/>
              <a:t> CC 1/2</a:t>
            </a:r>
          </a:p>
          <a:p>
            <a:endParaRPr lang="de-DE" sz="2800" dirty="0"/>
          </a:p>
          <a:p>
            <a:pPr marL="457200" lvl="1" indent="0">
              <a:buNone/>
            </a:pPr>
            <a:endParaRPr lang="en-US" sz="2400" dirty="0" smtClean="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24</a:t>
            </a:fld>
            <a:endParaRPr lang="en-US" altLang="en-US"/>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188160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Performance: Comments</a:t>
            </a:r>
            <a:endParaRPr lang="en-US" dirty="0"/>
          </a:p>
        </p:txBody>
      </p:sp>
      <p:sp>
        <p:nvSpPr>
          <p:cNvPr id="3" name="Content Placeholder 2"/>
          <p:cNvSpPr>
            <a:spLocks noGrp="1"/>
          </p:cNvSpPr>
          <p:nvPr>
            <p:ph idx="1"/>
          </p:nvPr>
        </p:nvSpPr>
        <p:spPr>
          <a:xfrm>
            <a:off x="685800" y="1981200"/>
            <a:ext cx="8278688" cy="4114800"/>
          </a:xfrm>
        </p:spPr>
        <p:txBody>
          <a:bodyPr>
            <a:normAutofit/>
          </a:bodyPr>
          <a:lstStyle/>
          <a:p>
            <a:r>
              <a:rPr lang="de-DE" sz="2800" dirty="0" err="1" smtClean="0"/>
              <a:t>previously</a:t>
            </a:r>
            <a:r>
              <a:rPr lang="de-DE" sz="2800" dirty="0" smtClean="0"/>
              <a:t> </a:t>
            </a:r>
            <a:r>
              <a:rPr lang="de-DE" sz="2800" dirty="0" err="1" smtClean="0"/>
              <a:t>shown</a:t>
            </a:r>
            <a:r>
              <a:rPr lang="de-DE" sz="2800" dirty="0" smtClean="0"/>
              <a:t> </a:t>
            </a:r>
            <a:r>
              <a:rPr lang="de-DE" sz="2800" dirty="0" err="1" smtClean="0"/>
              <a:t>results</a:t>
            </a:r>
            <a:r>
              <a:rPr lang="de-DE" sz="2800" dirty="0"/>
              <a:t> in </a:t>
            </a:r>
            <a:r>
              <a:rPr lang="de-DE" sz="2800" dirty="0" smtClean="0"/>
              <a:t>[2]:</a:t>
            </a:r>
          </a:p>
          <a:p>
            <a:pPr lvl="1"/>
            <a:r>
              <a:rPr lang="de-DE" sz="2400" dirty="0" err="1" smtClean="0"/>
              <a:t>results</a:t>
            </a:r>
            <a:r>
              <a:rPr lang="de-DE" sz="2400" dirty="0" smtClean="0"/>
              <a:t> 3dB </a:t>
            </a:r>
            <a:r>
              <a:rPr lang="de-DE" sz="2400" dirty="0" err="1" smtClean="0"/>
              <a:t>too</a:t>
            </a:r>
            <a:r>
              <a:rPr lang="de-DE" sz="2400" dirty="0" smtClean="0"/>
              <a:t> </a:t>
            </a:r>
            <a:r>
              <a:rPr lang="de-DE" sz="2400" dirty="0" err="1" smtClean="0"/>
              <a:t>good,since</a:t>
            </a:r>
            <a:r>
              <a:rPr lang="de-DE" sz="2400" dirty="0" smtClean="0"/>
              <a:t> </a:t>
            </a:r>
            <a:r>
              <a:rPr lang="de-DE" sz="2400" dirty="0" err="1" smtClean="0"/>
              <a:t>Matlab</a:t>
            </a:r>
            <a:r>
              <a:rPr lang="de-DE" sz="2400" dirty="0" smtClean="0"/>
              <a:t> AWGN block </a:t>
            </a:r>
            <a:r>
              <a:rPr lang="de-DE" sz="2400" dirty="0" err="1" smtClean="0"/>
              <a:t>generated</a:t>
            </a:r>
            <a:r>
              <a:rPr lang="de-DE" sz="2400" dirty="0" smtClean="0"/>
              <a:t> </a:t>
            </a:r>
            <a:r>
              <a:rPr lang="de-DE" sz="2400" dirty="0" err="1" smtClean="0"/>
              <a:t>diff.</a:t>
            </a:r>
            <a:r>
              <a:rPr lang="de-DE" sz="2400" dirty="0" smtClean="0"/>
              <a:t> </a:t>
            </a:r>
            <a:r>
              <a:rPr lang="de-DE" sz="2400" dirty="0" err="1" smtClean="0"/>
              <a:t>noise</a:t>
            </a:r>
            <a:r>
              <a:rPr lang="de-DE" sz="2400" dirty="0" smtClean="0"/>
              <a:t> power, </a:t>
            </a:r>
            <a:r>
              <a:rPr lang="de-DE" sz="2400" dirty="0" err="1" smtClean="0"/>
              <a:t>depending</a:t>
            </a:r>
            <a:r>
              <a:rPr lang="de-DE" sz="2400" dirty="0" smtClean="0"/>
              <a:t> on real vs. </a:t>
            </a:r>
            <a:r>
              <a:rPr lang="de-DE" sz="2400" dirty="0" err="1" smtClean="0"/>
              <a:t>complex</a:t>
            </a:r>
            <a:r>
              <a:rPr lang="de-DE" sz="2400" dirty="0" smtClean="0"/>
              <a:t> </a:t>
            </a:r>
            <a:r>
              <a:rPr lang="de-DE" sz="2400" dirty="0" err="1" smtClean="0"/>
              <a:t>input</a:t>
            </a:r>
            <a:r>
              <a:rPr lang="de-DE" sz="2400" dirty="0" smtClean="0"/>
              <a:t> (</a:t>
            </a:r>
            <a:r>
              <a:rPr lang="de-DE" sz="2400" dirty="0" err="1" smtClean="0"/>
              <a:t>now</a:t>
            </a:r>
            <a:r>
              <a:rPr lang="de-DE" sz="2400" dirty="0" smtClean="0"/>
              <a:t> </a:t>
            </a:r>
            <a:r>
              <a:rPr lang="de-DE" sz="2400" dirty="0" err="1" smtClean="0"/>
              <a:t>corrected</a:t>
            </a:r>
            <a:r>
              <a:rPr lang="de-DE" sz="2400" dirty="0" smtClean="0"/>
              <a:t>)</a:t>
            </a:r>
          </a:p>
          <a:p>
            <a:pPr lvl="1"/>
            <a:r>
              <a:rPr lang="de-DE" sz="2400" dirty="0" err="1" smtClean="0"/>
              <a:t>channel</a:t>
            </a:r>
            <a:r>
              <a:rPr lang="de-DE" sz="2400" dirty="0" smtClean="0"/>
              <a:t> was not </a:t>
            </a:r>
            <a:r>
              <a:rPr lang="de-DE" sz="2400" dirty="0" err="1" smtClean="0"/>
              <a:t>reset</a:t>
            </a:r>
            <a:r>
              <a:rPr lang="de-DE" sz="2400" dirty="0" smtClean="0"/>
              <a:t>, also </a:t>
            </a:r>
            <a:r>
              <a:rPr lang="de-DE" sz="2400" dirty="0" err="1" smtClean="0"/>
              <a:t>for</a:t>
            </a:r>
            <a:r>
              <a:rPr lang="de-DE" sz="2400" dirty="0" smtClean="0"/>
              <a:t> 2 </a:t>
            </a:r>
            <a:r>
              <a:rPr lang="de-DE" sz="2400" dirty="0" err="1" smtClean="0"/>
              <a:t>repetitions</a:t>
            </a:r>
            <a:r>
              <a:rPr lang="de-DE" sz="2400" dirty="0" smtClean="0"/>
              <a:t> in </a:t>
            </a:r>
            <a:r>
              <a:rPr lang="de-DE" sz="2400" dirty="0" err="1" smtClean="0"/>
              <a:t>case</a:t>
            </a:r>
            <a:r>
              <a:rPr lang="de-DE" sz="2400" dirty="0" smtClean="0"/>
              <a:t> </a:t>
            </a:r>
            <a:r>
              <a:rPr lang="de-DE" sz="2400" dirty="0" err="1" smtClean="0"/>
              <a:t>of</a:t>
            </a:r>
            <a:r>
              <a:rPr lang="de-DE" sz="2400" dirty="0" smtClean="0"/>
              <a:t> CR 1/2 </a:t>
            </a:r>
            <a:r>
              <a:rPr lang="de-DE" sz="2400" dirty="0" smtClean="0">
                <a:sym typeface="Wingdings" panose="05000000000000000000" pitchFamily="2" charset="2"/>
              </a:rPr>
              <a:t> </a:t>
            </a:r>
            <a:r>
              <a:rPr lang="de-DE" sz="2400" dirty="0" err="1" smtClean="0">
                <a:sym typeface="Wingdings" panose="05000000000000000000" pitchFamily="2" charset="2"/>
              </a:rPr>
              <a:t>no</a:t>
            </a:r>
            <a:r>
              <a:rPr lang="de-DE" sz="2400" dirty="0" smtClean="0">
                <a:sym typeface="Wingdings" panose="05000000000000000000" pitchFamily="2" charset="2"/>
              </a:rPr>
              <a:t> </a:t>
            </a:r>
            <a:r>
              <a:rPr lang="de-DE" sz="2400" dirty="0" err="1" smtClean="0">
                <a:sym typeface="Wingdings" panose="05000000000000000000" pitchFamily="2" charset="2"/>
              </a:rPr>
              <a:t>significant</a:t>
            </a:r>
            <a:r>
              <a:rPr lang="de-DE" sz="2400" dirty="0" smtClean="0">
                <a:sym typeface="Wingdings" panose="05000000000000000000" pitchFamily="2" charset="2"/>
              </a:rPr>
              <a:t> time </a:t>
            </a:r>
            <a:r>
              <a:rPr lang="de-DE" sz="2400" dirty="0" err="1" smtClean="0">
                <a:sym typeface="Wingdings" panose="05000000000000000000" pitchFamily="2" charset="2"/>
              </a:rPr>
              <a:t>diversity</a:t>
            </a:r>
            <a:r>
              <a:rPr lang="de-DE" sz="2400" dirty="0" smtClean="0">
                <a:sym typeface="Wingdings" panose="05000000000000000000" pitchFamily="2" charset="2"/>
              </a:rPr>
              <a:t>, </a:t>
            </a:r>
            <a:r>
              <a:rPr lang="de-DE" sz="2400" dirty="0" err="1" smtClean="0">
                <a:sym typeface="Wingdings" panose="05000000000000000000" pitchFamily="2" charset="2"/>
              </a:rPr>
              <a:t>which</a:t>
            </a:r>
            <a:r>
              <a:rPr lang="de-DE" sz="2400" dirty="0" smtClean="0">
                <a:sym typeface="Wingdings" panose="05000000000000000000" pitchFamily="2" charset="2"/>
              </a:rPr>
              <a:t> </a:t>
            </a:r>
            <a:r>
              <a:rPr lang="de-DE" sz="2400" dirty="0" err="1" smtClean="0">
                <a:sym typeface="Wingdings" panose="05000000000000000000" pitchFamily="2" charset="2"/>
              </a:rPr>
              <a:t>can</a:t>
            </a:r>
            <a:r>
              <a:rPr lang="de-DE" sz="2400" dirty="0" smtClean="0">
                <a:sym typeface="Wingdings" panose="05000000000000000000" pitchFamily="2" charset="2"/>
              </a:rPr>
              <a:t> </a:t>
            </a:r>
            <a:r>
              <a:rPr lang="de-DE" sz="2400" dirty="0" err="1" smtClean="0">
                <a:sym typeface="Wingdings" panose="05000000000000000000" pitchFamily="2" charset="2"/>
              </a:rPr>
              <a:t>be</a:t>
            </a:r>
            <a:r>
              <a:rPr lang="de-DE" sz="2400" dirty="0" smtClean="0">
                <a:sym typeface="Wingdings" panose="05000000000000000000" pitchFamily="2" charset="2"/>
              </a:rPr>
              <a:t> </a:t>
            </a:r>
            <a:r>
              <a:rPr lang="de-DE" sz="2400" dirty="0" err="1" smtClean="0">
                <a:sym typeface="Wingdings" panose="05000000000000000000" pitchFamily="2" charset="2"/>
              </a:rPr>
              <a:t>gained</a:t>
            </a:r>
            <a:r>
              <a:rPr lang="de-DE" sz="2400" dirty="0" smtClean="0">
                <a:sym typeface="Wingdings" panose="05000000000000000000" pitchFamily="2" charset="2"/>
              </a:rPr>
              <a:t> </a:t>
            </a:r>
            <a:r>
              <a:rPr lang="de-DE" sz="2400" dirty="0" err="1" smtClean="0">
                <a:sym typeface="Wingdings" panose="05000000000000000000" pitchFamily="2" charset="2"/>
              </a:rPr>
              <a:t>from</a:t>
            </a:r>
            <a:r>
              <a:rPr lang="de-DE" sz="2400" dirty="0" smtClean="0">
                <a:sym typeface="Wingdings" panose="05000000000000000000" pitchFamily="2" charset="2"/>
              </a:rPr>
              <a:t> time/</a:t>
            </a:r>
            <a:r>
              <a:rPr lang="de-DE" sz="2400" dirty="0" err="1" smtClean="0">
                <a:sym typeface="Wingdings" panose="05000000000000000000" pitchFamily="2" charset="2"/>
              </a:rPr>
              <a:t>freq</a:t>
            </a:r>
            <a:r>
              <a:rPr lang="de-DE" sz="2400" dirty="0" smtClean="0">
                <a:sym typeface="Wingdings" panose="05000000000000000000" pitchFamily="2" charset="2"/>
              </a:rPr>
              <a:t>. </a:t>
            </a:r>
            <a:r>
              <a:rPr lang="de-DE" sz="2400" dirty="0" err="1" smtClean="0">
                <a:sym typeface="Wingdings" panose="05000000000000000000" pitchFamily="2" charset="2"/>
              </a:rPr>
              <a:t>hopping</a:t>
            </a:r>
            <a:endParaRPr lang="de-DE" sz="2400" dirty="0" smtClean="0">
              <a:sym typeface="Wingdings" panose="05000000000000000000" pitchFamily="2" charset="2"/>
            </a:endParaRPr>
          </a:p>
          <a:p>
            <a:pPr lvl="1"/>
            <a:r>
              <a:rPr lang="de-DE" sz="2400" dirty="0" err="1" smtClean="0"/>
              <a:t>only</a:t>
            </a:r>
            <a:r>
              <a:rPr lang="de-DE" sz="2400" dirty="0" smtClean="0"/>
              <a:t> all-0 </a:t>
            </a:r>
            <a:r>
              <a:rPr lang="de-DE" sz="2400" dirty="0" err="1" smtClean="0"/>
              <a:t>codeword</a:t>
            </a:r>
            <a:r>
              <a:rPr lang="de-DE" sz="2400" dirty="0" smtClean="0"/>
              <a:t> </a:t>
            </a:r>
            <a:r>
              <a:rPr lang="de-DE" sz="2400" dirty="0" err="1" smtClean="0"/>
              <a:t>transmitted</a:t>
            </a:r>
            <a:r>
              <a:rPr lang="de-DE" sz="2400" dirty="0" smtClean="0"/>
              <a:t> </a:t>
            </a:r>
            <a:r>
              <a:rPr lang="de-DE" sz="2400" dirty="0" smtClean="0">
                <a:sym typeface="Wingdings" panose="05000000000000000000" pitchFamily="2" charset="2"/>
              </a:rPr>
              <a:t> in </a:t>
            </a:r>
            <a:r>
              <a:rPr lang="de-DE" sz="2400" dirty="0" err="1" smtClean="0">
                <a:sym typeface="Wingdings" panose="05000000000000000000" pitchFamily="2" charset="2"/>
              </a:rPr>
              <a:t>case</a:t>
            </a:r>
            <a:r>
              <a:rPr lang="de-DE" sz="2400" dirty="0" smtClean="0">
                <a:sym typeface="Wingdings" panose="05000000000000000000" pitchFamily="2" charset="2"/>
              </a:rPr>
              <a:t> </a:t>
            </a:r>
            <a:r>
              <a:rPr lang="de-DE" sz="2400" dirty="0" err="1" smtClean="0">
                <a:sym typeface="Wingdings" panose="05000000000000000000" pitchFamily="2" charset="2"/>
              </a:rPr>
              <a:t>of</a:t>
            </a:r>
            <a:r>
              <a:rPr lang="de-DE" sz="2400" dirty="0" smtClean="0">
                <a:sym typeface="Wingdings" panose="05000000000000000000" pitchFamily="2" charset="2"/>
              </a:rPr>
              <a:t> heavy  </a:t>
            </a:r>
            <a:r>
              <a:rPr lang="de-DE" sz="2400" dirty="0" err="1" smtClean="0">
                <a:sym typeface="Wingdings" panose="05000000000000000000" pitchFamily="2" charset="2"/>
              </a:rPr>
              <a:t>fading</a:t>
            </a:r>
            <a:r>
              <a:rPr lang="de-DE" sz="2400" dirty="0" smtClean="0">
                <a:sym typeface="Wingdings" panose="05000000000000000000" pitchFamily="2" charset="2"/>
              </a:rPr>
              <a:t>, </a:t>
            </a:r>
            <a:r>
              <a:rPr lang="de-DE" sz="2400" dirty="0" err="1" smtClean="0">
                <a:sym typeface="Wingdings" panose="05000000000000000000" pitchFamily="2" charset="2"/>
              </a:rPr>
              <a:t>Viterbi</a:t>
            </a:r>
            <a:r>
              <a:rPr lang="de-DE" sz="2400" dirty="0" smtClean="0">
                <a:sym typeface="Wingdings" panose="05000000000000000000" pitchFamily="2" charset="2"/>
              </a:rPr>
              <a:t> </a:t>
            </a:r>
            <a:r>
              <a:rPr lang="de-DE" sz="2400" dirty="0" err="1" smtClean="0">
                <a:sym typeface="Wingdings" panose="05000000000000000000" pitchFamily="2" charset="2"/>
              </a:rPr>
              <a:t>outputs</a:t>
            </a:r>
            <a:r>
              <a:rPr lang="de-DE" sz="2400" dirty="0" smtClean="0">
                <a:sym typeface="Wingdings" panose="05000000000000000000" pitchFamily="2" charset="2"/>
              </a:rPr>
              <a:t> </a:t>
            </a:r>
            <a:r>
              <a:rPr lang="de-DE" sz="2400" dirty="0" err="1" smtClean="0">
                <a:sym typeface="Wingdings" panose="05000000000000000000" pitchFamily="2" charset="2"/>
              </a:rPr>
              <a:t>mostly</a:t>
            </a:r>
            <a:r>
              <a:rPr lang="de-DE" sz="2400" dirty="0" smtClean="0">
                <a:sym typeface="Wingdings" panose="05000000000000000000" pitchFamily="2" charset="2"/>
              </a:rPr>
              <a:t> all-0  </a:t>
            </a:r>
            <a:r>
              <a:rPr lang="de-DE" sz="2400" dirty="0" err="1" smtClean="0">
                <a:sym typeface="Wingdings" panose="05000000000000000000" pitchFamily="2" charset="2"/>
              </a:rPr>
              <a:t>over-optimistic</a:t>
            </a:r>
            <a:r>
              <a:rPr lang="de-DE" sz="2400" dirty="0" smtClean="0">
                <a:sym typeface="Wingdings" panose="05000000000000000000" pitchFamily="2" charset="2"/>
              </a:rPr>
              <a:t> </a:t>
            </a:r>
            <a:r>
              <a:rPr lang="de-DE" sz="2400" dirty="0" err="1" smtClean="0">
                <a:sym typeface="Wingdings" panose="05000000000000000000" pitchFamily="2" charset="2"/>
              </a:rPr>
              <a:t>results</a:t>
            </a:r>
            <a:r>
              <a:rPr lang="de-DE" sz="2400" dirty="0" smtClean="0">
                <a:sym typeface="Wingdings" panose="05000000000000000000" pitchFamily="2" charset="2"/>
              </a:rPr>
              <a:t> </a:t>
            </a:r>
            <a:r>
              <a:rPr lang="de-DE" sz="2400" dirty="0" err="1" smtClean="0">
                <a:sym typeface="Wingdings" panose="05000000000000000000" pitchFamily="2" charset="2"/>
              </a:rPr>
              <a:t>for</a:t>
            </a:r>
            <a:r>
              <a:rPr lang="de-DE" sz="2400" dirty="0" smtClean="0">
                <a:sym typeface="Wingdings" panose="05000000000000000000" pitchFamily="2" charset="2"/>
              </a:rPr>
              <a:t> </a:t>
            </a:r>
            <a:r>
              <a:rPr lang="de-DE" sz="2400" dirty="0" err="1" smtClean="0">
                <a:sym typeface="Wingdings" panose="05000000000000000000" pitchFamily="2" charset="2"/>
              </a:rPr>
              <a:t>convolutional</a:t>
            </a:r>
            <a:r>
              <a:rPr lang="de-DE" sz="2400" dirty="0" smtClean="0">
                <a:sym typeface="Wingdings" panose="05000000000000000000" pitchFamily="2" charset="2"/>
              </a:rPr>
              <a:t> </a:t>
            </a:r>
            <a:r>
              <a:rPr lang="de-DE" sz="2400" dirty="0" err="1" smtClean="0">
                <a:sym typeface="Wingdings" panose="05000000000000000000" pitchFamily="2" charset="2"/>
              </a:rPr>
              <a:t>codes</a:t>
            </a:r>
            <a:endParaRPr lang="de-DE" sz="2400" dirty="0"/>
          </a:p>
          <a:p>
            <a:pPr marL="457200" lvl="1" indent="0">
              <a:buNone/>
            </a:pPr>
            <a:endParaRPr lang="en-US" sz="2400" dirty="0" smtClean="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25</a:t>
            </a:fld>
            <a:endParaRPr lang="en-US" altLang="en-US"/>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3777632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Encoder </a:t>
            </a:r>
            <a:r>
              <a:rPr lang="en-US" dirty="0" smtClean="0"/>
              <a:t>Complexity</a:t>
            </a:r>
            <a:endParaRPr lang="en-US" dirty="0"/>
          </a:p>
        </p:txBody>
      </p:sp>
      <p:sp>
        <p:nvSpPr>
          <p:cNvPr id="3" name="Content Placeholder 2"/>
          <p:cNvSpPr>
            <a:spLocks noGrp="1"/>
          </p:cNvSpPr>
          <p:nvPr>
            <p:ph idx="1"/>
          </p:nvPr>
        </p:nvSpPr>
        <p:spPr>
          <a:xfrm>
            <a:off x="685800" y="1700808"/>
            <a:ext cx="8458200" cy="4114800"/>
          </a:xfrm>
        </p:spPr>
        <p:txBody>
          <a:bodyPr/>
          <a:lstStyle/>
          <a:p>
            <a:r>
              <a:rPr lang="en-US" sz="2400" dirty="0" smtClean="0"/>
              <a:t>Reference: </a:t>
            </a:r>
            <a:r>
              <a:rPr lang="en-US" sz="2400" dirty="0"/>
              <a:t>Convolutional Code of memory </a:t>
            </a:r>
            <a:r>
              <a:rPr lang="en-US" sz="2400" dirty="0">
                <a:solidFill>
                  <a:srgbClr val="FF0000"/>
                </a:solidFill>
              </a:rPr>
              <a:t>6</a:t>
            </a:r>
            <a:r>
              <a:rPr lang="en-US" sz="2400" dirty="0"/>
              <a:t> (133,171)</a:t>
            </a:r>
          </a:p>
          <a:p>
            <a:pPr lvl="1"/>
            <a:r>
              <a:rPr lang="en-US" sz="2000" dirty="0" smtClean="0"/>
              <a:t>184 </a:t>
            </a:r>
            <a:r>
              <a:rPr lang="en-US" sz="2000" dirty="0"/>
              <a:t>info bits, </a:t>
            </a:r>
            <a:r>
              <a:rPr lang="en-US" sz="2000" dirty="0">
                <a:solidFill>
                  <a:srgbClr val="00B050"/>
                </a:solidFill>
              </a:rPr>
              <a:t>5 </a:t>
            </a:r>
            <a:r>
              <a:rPr lang="en-US" sz="2000" dirty="0" smtClean="0">
                <a:solidFill>
                  <a:srgbClr val="00B050"/>
                </a:solidFill>
              </a:rPr>
              <a:t>elements in mod-2 addition</a:t>
            </a:r>
            <a:r>
              <a:rPr lang="en-US" sz="2000" dirty="0" smtClean="0"/>
              <a:t> </a:t>
            </a:r>
            <a:r>
              <a:rPr lang="en-US" sz="2000" dirty="0"/>
              <a:t>per code bit:</a:t>
            </a:r>
          </a:p>
          <a:p>
            <a:pPr lvl="2"/>
            <a:r>
              <a:rPr lang="en-US" sz="1800" dirty="0" smtClean="0"/>
              <a:t>(184+</a:t>
            </a:r>
            <a:r>
              <a:rPr lang="en-US" sz="1800" dirty="0" smtClean="0">
                <a:solidFill>
                  <a:srgbClr val="FF0000"/>
                </a:solidFill>
              </a:rPr>
              <a:t>6</a:t>
            </a:r>
            <a:r>
              <a:rPr lang="en-US" sz="1800" dirty="0" smtClean="0"/>
              <a:t>)*(</a:t>
            </a:r>
            <a:r>
              <a:rPr lang="en-US" sz="1800" dirty="0">
                <a:solidFill>
                  <a:srgbClr val="00B050"/>
                </a:solidFill>
              </a:rPr>
              <a:t>5-1</a:t>
            </a:r>
            <a:r>
              <a:rPr lang="en-US" sz="1800" dirty="0">
                <a:solidFill>
                  <a:srgbClr val="FF0000"/>
                </a:solidFill>
              </a:rPr>
              <a:t> </a:t>
            </a:r>
            <a:r>
              <a:rPr lang="en-US" sz="1800" dirty="0"/>
              <a:t>+</a:t>
            </a:r>
            <a:r>
              <a:rPr lang="en-US" sz="1800" dirty="0">
                <a:solidFill>
                  <a:srgbClr val="FF0000"/>
                </a:solidFill>
              </a:rPr>
              <a:t> </a:t>
            </a:r>
            <a:r>
              <a:rPr lang="en-US" sz="1800" dirty="0">
                <a:solidFill>
                  <a:srgbClr val="00B050"/>
                </a:solidFill>
              </a:rPr>
              <a:t>5-1</a:t>
            </a:r>
            <a:r>
              <a:rPr lang="en-US" sz="1800" dirty="0" smtClean="0"/>
              <a:t>) = </a:t>
            </a:r>
            <a:r>
              <a:rPr lang="en-US" sz="1800" b="1" dirty="0" smtClean="0">
                <a:solidFill>
                  <a:srgbClr val="7030A0"/>
                </a:solidFill>
              </a:rPr>
              <a:t>1.5k</a:t>
            </a:r>
            <a:r>
              <a:rPr lang="en-US" sz="1800" dirty="0" smtClean="0"/>
              <a:t> metrics</a:t>
            </a:r>
          </a:p>
          <a:p>
            <a:pPr lvl="2"/>
            <a:endParaRPr lang="de-DE" sz="1800" dirty="0"/>
          </a:p>
          <a:p>
            <a:r>
              <a:rPr lang="en-US" sz="2400" dirty="0" smtClean="0"/>
              <a:t>Conv. Code, CR 1/4 </a:t>
            </a:r>
            <a:r>
              <a:rPr lang="en-US" sz="2400" dirty="0"/>
              <a:t>of memory </a:t>
            </a:r>
            <a:r>
              <a:rPr lang="en-US" sz="2400" dirty="0">
                <a:solidFill>
                  <a:srgbClr val="FF0000"/>
                </a:solidFill>
              </a:rPr>
              <a:t>6</a:t>
            </a:r>
            <a:r>
              <a:rPr lang="en-US" sz="2400" dirty="0"/>
              <a:t> </a:t>
            </a:r>
            <a:r>
              <a:rPr lang="en-US" sz="2400" dirty="0" smtClean="0"/>
              <a:t>(</a:t>
            </a:r>
            <a:r>
              <a:rPr lang="en-US" sz="2400" dirty="0"/>
              <a:t>117 127 155 </a:t>
            </a:r>
            <a:r>
              <a:rPr lang="en-US" sz="2400" dirty="0" smtClean="0"/>
              <a:t>133)</a:t>
            </a:r>
            <a:endParaRPr lang="en-US" sz="2400" dirty="0"/>
          </a:p>
          <a:p>
            <a:pPr lvl="1"/>
            <a:r>
              <a:rPr lang="en-US" sz="2000" dirty="0"/>
              <a:t>184 info bits, </a:t>
            </a:r>
            <a:r>
              <a:rPr lang="en-US" sz="2000" dirty="0">
                <a:solidFill>
                  <a:srgbClr val="00B050"/>
                </a:solidFill>
              </a:rPr>
              <a:t>5 elements in mod-2 addition</a:t>
            </a:r>
            <a:r>
              <a:rPr lang="en-US" sz="2000" dirty="0"/>
              <a:t> per code bit:</a:t>
            </a:r>
          </a:p>
          <a:p>
            <a:pPr lvl="2"/>
            <a:r>
              <a:rPr lang="en-US" sz="1800" dirty="0"/>
              <a:t>(184+</a:t>
            </a:r>
            <a:r>
              <a:rPr lang="en-US" sz="1800" dirty="0">
                <a:solidFill>
                  <a:srgbClr val="FF0000"/>
                </a:solidFill>
              </a:rPr>
              <a:t>6</a:t>
            </a:r>
            <a:r>
              <a:rPr lang="en-US" sz="1800" dirty="0"/>
              <a:t>)*(</a:t>
            </a:r>
            <a:r>
              <a:rPr lang="en-US" sz="1800" dirty="0" smtClean="0">
                <a:solidFill>
                  <a:srgbClr val="00B050"/>
                </a:solidFill>
              </a:rPr>
              <a:t>5-1</a:t>
            </a:r>
            <a:r>
              <a:rPr lang="en-US" sz="1800" dirty="0" smtClean="0"/>
              <a:t>)*4 </a:t>
            </a:r>
            <a:r>
              <a:rPr lang="en-US" sz="1800" dirty="0"/>
              <a:t>= </a:t>
            </a:r>
            <a:r>
              <a:rPr lang="en-US" sz="1800" b="1" dirty="0" smtClean="0">
                <a:solidFill>
                  <a:srgbClr val="7030A0"/>
                </a:solidFill>
              </a:rPr>
              <a:t>3.4k</a:t>
            </a:r>
            <a:r>
              <a:rPr lang="en-US" sz="1800" dirty="0" smtClean="0"/>
              <a:t> metrics</a:t>
            </a:r>
          </a:p>
          <a:p>
            <a:pPr lvl="2"/>
            <a:endParaRPr lang="en-US" sz="1800" dirty="0"/>
          </a:p>
          <a:p>
            <a:r>
              <a:rPr lang="en-US" sz="2400" dirty="0" smtClean="0"/>
              <a:t>LDPC</a:t>
            </a:r>
            <a:r>
              <a:rPr lang="en-US" sz="2400" dirty="0"/>
              <a:t>, CR 1/4</a:t>
            </a:r>
          </a:p>
          <a:p>
            <a:pPr lvl="1"/>
            <a:r>
              <a:rPr lang="en-US" sz="2000" dirty="0" smtClean="0"/>
              <a:t>552 </a:t>
            </a:r>
            <a:r>
              <a:rPr lang="en-US" sz="2000" dirty="0"/>
              <a:t>parities, average </a:t>
            </a:r>
            <a:r>
              <a:rPr lang="en-US" sz="2000" dirty="0" smtClean="0"/>
              <a:t>check node </a:t>
            </a:r>
            <a:r>
              <a:rPr lang="en-US" sz="2000" dirty="0"/>
              <a:t>degree </a:t>
            </a:r>
            <a:r>
              <a:rPr lang="en-US" sz="2000" dirty="0" smtClean="0">
                <a:solidFill>
                  <a:srgbClr val="0070C0"/>
                </a:solidFill>
              </a:rPr>
              <a:t>4</a:t>
            </a:r>
            <a:br>
              <a:rPr lang="en-US" sz="2000" dirty="0" smtClean="0">
                <a:solidFill>
                  <a:srgbClr val="0070C0"/>
                </a:solidFill>
              </a:rPr>
            </a:br>
            <a:r>
              <a:rPr lang="en-US" sz="2000" dirty="0" smtClean="0">
                <a:solidFill>
                  <a:srgbClr val="0070C0"/>
                </a:solidFill>
              </a:rPr>
              <a:t>(</a:t>
            </a:r>
            <a:r>
              <a:rPr lang="x-none" sz="2000" smtClean="0">
                <a:solidFill>
                  <a:srgbClr val="0070C0"/>
                </a:solidFill>
                <a:sym typeface="Wingdings" panose="05000000000000000000" pitchFamily="2" charset="2"/>
              </a:rPr>
              <a:t></a:t>
            </a:r>
            <a:r>
              <a:rPr lang="en-US" sz="2000" dirty="0" smtClean="0">
                <a:solidFill>
                  <a:srgbClr val="0070C0"/>
                </a:solidFill>
              </a:rPr>
              <a:t>4 elements in mod-2 additions)</a:t>
            </a:r>
            <a:endParaRPr lang="en-US" sz="2000" dirty="0">
              <a:solidFill>
                <a:srgbClr val="0070C0"/>
              </a:solidFill>
            </a:endParaRPr>
          </a:p>
          <a:p>
            <a:pPr lvl="1"/>
            <a:r>
              <a:rPr lang="en-US" sz="2000" dirty="0" smtClean="0"/>
              <a:t>552*(</a:t>
            </a:r>
            <a:r>
              <a:rPr lang="en-US" sz="2000" dirty="0" smtClean="0">
                <a:solidFill>
                  <a:srgbClr val="0070C0"/>
                </a:solidFill>
              </a:rPr>
              <a:t>4 </a:t>
            </a:r>
            <a:r>
              <a:rPr lang="en-US" sz="2000" dirty="0">
                <a:solidFill>
                  <a:srgbClr val="0070C0"/>
                </a:solidFill>
              </a:rPr>
              <a:t>-</a:t>
            </a:r>
            <a:r>
              <a:rPr lang="en-US" sz="2000" dirty="0" smtClean="0">
                <a:solidFill>
                  <a:srgbClr val="0070C0"/>
                </a:solidFill>
              </a:rPr>
              <a:t>1</a:t>
            </a:r>
            <a:r>
              <a:rPr lang="en-US" sz="2000" dirty="0" smtClean="0"/>
              <a:t>) </a:t>
            </a:r>
            <a:r>
              <a:rPr lang="en-US" sz="2000" dirty="0"/>
              <a:t>= </a:t>
            </a:r>
            <a:r>
              <a:rPr lang="en-US" sz="2000" b="1" dirty="0" smtClean="0">
                <a:solidFill>
                  <a:srgbClr val="7030A0"/>
                </a:solidFill>
              </a:rPr>
              <a:t>1.7k </a:t>
            </a:r>
            <a:r>
              <a:rPr lang="en-US" sz="2000" dirty="0" smtClean="0"/>
              <a:t>metrics</a:t>
            </a:r>
            <a:endParaRPr lang="en-US" sz="2000" dirty="0"/>
          </a:p>
          <a:p>
            <a:pPr lvl="2"/>
            <a:endParaRPr lang="en-US" sz="1800" dirty="0"/>
          </a:p>
          <a:p>
            <a:endParaRPr lang="en-US" sz="2400"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26</a:t>
            </a:fld>
            <a:endParaRPr lang="en-US" altLang="en-US"/>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2450027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85800" y="1700808"/>
            <a:ext cx="8458200" cy="4680520"/>
          </a:xfrm>
        </p:spPr>
        <p:txBody>
          <a:bodyPr>
            <a:normAutofit fontScale="92500" lnSpcReduction="20000"/>
          </a:bodyPr>
          <a:lstStyle/>
          <a:p>
            <a:r>
              <a:rPr lang="de-DE" sz="2400" dirty="0" smtClean="0"/>
              <a:t>In [1], LDPC FEC </a:t>
            </a:r>
            <a:r>
              <a:rPr lang="de-DE" sz="2400" dirty="0" err="1" smtClean="0"/>
              <a:t>proposal</a:t>
            </a:r>
            <a:r>
              <a:rPr lang="de-DE" sz="2400" dirty="0" smtClean="0"/>
              <a:t> </a:t>
            </a:r>
            <a:r>
              <a:rPr lang="de-DE" sz="2400" dirty="0" err="1" smtClean="0"/>
              <a:t>for</a:t>
            </a:r>
            <a:r>
              <a:rPr lang="de-DE" sz="2400" dirty="0" smtClean="0"/>
              <a:t> 802.15.4w was </a:t>
            </a:r>
            <a:r>
              <a:rPr lang="de-DE" sz="2400" dirty="0" err="1" smtClean="0"/>
              <a:t>presented</a:t>
            </a:r>
            <a:r>
              <a:rPr lang="de-DE" sz="2400" dirty="0" smtClean="0"/>
              <a:t> </a:t>
            </a:r>
            <a:r>
              <a:rPr lang="de-DE" sz="2400" dirty="0" err="1" smtClean="0"/>
              <a:t>with</a:t>
            </a:r>
            <a:r>
              <a:rPr lang="de-DE" sz="2400" dirty="0" smtClean="0"/>
              <a:t> initial </a:t>
            </a:r>
            <a:r>
              <a:rPr lang="de-DE" sz="2400" dirty="0" err="1" smtClean="0"/>
              <a:t>results</a:t>
            </a:r>
            <a:r>
              <a:rPr lang="de-DE" sz="2400" dirty="0" smtClean="0"/>
              <a:t>. The </a:t>
            </a:r>
            <a:r>
              <a:rPr lang="de-DE" sz="2400" dirty="0" err="1" smtClean="0"/>
              <a:t>group</a:t>
            </a:r>
            <a:r>
              <a:rPr lang="de-DE" sz="2400" dirty="0" smtClean="0"/>
              <a:t> </a:t>
            </a:r>
            <a:r>
              <a:rPr lang="de-DE" sz="2400" dirty="0" err="1" smtClean="0"/>
              <a:t>asked</a:t>
            </a:r>
            <a:r>
              <a:rPr lang="de-DE" sz="2400" dirty="0" smtClean="0"/>
              <a:t> </a:t>
            </a:r>
            <a:r>
              <a:rPr lang="de-DE" sz="2400" dirty="0" err="1" smtClean="0"/>
              <a:t>to</a:t>
            </a:r>
            <a:r>
              <a:rPr lang="de-DE" sz="2400" dirty="0" smtClean="0"/>
              <a:t> </a:t>
            </a:r>
            <a:r>
              <a:rPr lang="de-DE" sz="2400" dirty="0" err="1" smtClean="0"/>
              <a:t>measure</a:t>
            </a:r>
            <a:r>
              <a:rPr lang="de-DE" sz="2400" dirty="0" smtClean="0"/>
              <a:t> </a:t>
            </a:r>
            <a:r>
              <a:rPr lang="de-DE" sz="2400" dirty="0" err="1" smtClean="0"/>
              <a:t>performance</a:t>
            </a:r>
            <a:r>
              <a:rPr lang="de-DE" sz="2400" dirty="0" smtClean="0"/>
              <a:t> w.r.t. packet </a:t>
            </a:r>
            <a:r>
              <a:rPr lang="de-DE" sz="2400" dirty="0" err="1" smtClean="0"/>
              <a:t>error</a:t>
            </a:r>
            <a:r>
              <a:rPr lang="de-DE" sz="2400" dirty="0" smtClean="0"/>
              <a:t> rate (PER) </a:t>
            </a:r>
            <a:r>
              <a:rPr lang="de-DE" sz="2400" dirty="0" err="1" smtClean="0"/>
              <a:t>of</a:t>
            </a:r>
            <a:r>
              <a:rPr lang="de-DE" sz="2400" dirty="0" smtClean="0"/>
              <a:t> 1%, </a:t>
            </a:r>
            <a:r>
              <a:rPr lang="de-DE" sz="2400" dirty="0" err="1" smtClean="0"/>
              <a:t>and</a:t>
            </a:r>
            <a:r>
              <a:rPr lang="de-DE" sz="2400" dirty="0" smtClean="0"/>
              <a:t> </a:t>
            </a:r>
            <a:r>
              <a:rPr lang="de-DE" sz="2400" dirty="0" err="1" smtClean="0"/>
              <a:t>comparing</a:t>
            </a:r>
            <a:r>
              <a:rPr lang="de-DE" sz="2400" dirty="0" smtClean="0"/>
              <a:t> </a:t>
            </a:r>
            <a:r>
              <a:rPr lang="de-DE" sz="2400" dirty="0" err="1" smtClean="0"/>
              <a:t>with</a:t>
            </a:r>
            <a:r>
              <a:rPr lang="de-DE" sz="2400" dirty="0" smtClean="0"/>
              <a:t> </a:t>
            </a:r>
            <a:r>
              <a:rPr lang="de-DE" sz="2400" dirty="0" err="1" smtClean="0"/>
              <a:t>best</a:t>
            </a:r>
            <a:r>
              <a:rPr lang="de-DE" sz="2400" dirty="0" smtClean="0"/>
              <a:t> rate 1/4 </a:t>
            </a:r>
            <a:r>
              <a:rPr lang="de-DE" sz="2400" dirty="0" err="1" smtClean="0"/>
              <a:t>convolutional</a:t>
            </a:r>
            <a:r>
              <a:rPr lang="de-DE" sz="2400" dirty="0" smtClean="0"/>
              <a:t> </a:t>
            </a:r>
            <a:r>
              <a:rPr lang="de-DE" sz="2400" dirty="0" err="1" smtClean="0"/>
              <a:t>code</a:t>
            </a:r>
            <a:r>
              <a:rPr lang="de-DE" sz="2400" dirty="0" smtClean="0"/>
              <a:t>, incl. </a:t>
            </a:r>
          </a:p>
          <a:p>
            <a:pPr lvl="1"/>
            <a:r>
              <a:rPr lang="de-DE" sz="2000" dirty="0" err="1" smtClean="0"/>
              <a:t>erasure</a:t>
            </a:r>
            <a:r>
              <a:rPr lang="de-DE" sz="2000" dirty="0" smtClean="0"/>
              <a:t> </a:t>
            </a:r>
            <a:r>
              <a:rPr lang="de-DE" sz="2000" dirty="0" err="1" smtClean="0"/>
              <a:t>channel</a:t>
            </a:r>
            <a:r>
              <a:rPr lang="de-DE" sz="2000" dirty="0" smtClean="0"/>
              <a:t> (</a:t>
            </a:r>
            <a:r>
              <a:rPr lang="de-DE" sz="2000" dirty="0" err="1" smtClean="0"/>
              <a:t>from</a:t>
            </a:r>
            <a:r>
              <a:rPr lang="de-DE" sz="2000" dirty="0" smtClean="0"/>
              <a:t> </a:t>
            </a:r>
            <a:r>
              <a:rPr lang="de-DE" sz="2000" dirty="0" err="1" smtClean="0"/>
              <a:t>interference</a:t>
            </a:r>
            <a:r>
              <a:rPr lang="de-DE" sz="2000" dirty="0" smtClean="0"/>
              <a:t>) </a:t>
            </a:r>
          </a:p>
          <a:p>
            <a:pPr lvl="1"/>
            <a:r>
              <a:rPr lang="de-DE" sz="2000" dirty="0" smtClean="0"/>
              <a:t>mobile </a:t>
            </a:r>
            <a:r>
              <a:rPr lang="de-DE" sz="2000" dirty="0" err="1" smtClean="0"/>
              <a:t>fading</a:t>
            </a:r>
            <a:r>
              <a:rPr lang="de-DE" sz="2000" dirty="0" smtClean="0"/>
              <a:t> </a:t>
            </a:r>
            <a:r>
              <a:rPr lang="de-DE" sz="2000" dirty="0" err="1" smtClean="0"/>
              <a:t>channel</a:t>
            </a:r>
            <a:endParaRPr lang="de-DE" sz="2000" dirty="0" smtClean="0"/>
          </a:p>
          <a:p>
            <a:pPr lvl="1"/>
            <a:r>
              <a:rPr lang="de-DE" sz="2000" dirty="0" smtClean="0"/>
              <a:t>MSK </a:t>
            </a:r>
            <a:r>
              <a:rPr lang="de-DE" sz="2000" dirty="0" err="1" smtClean="0"/>
              <a:t>modulation</a:t>
            </a:r>
            <a:endParaRPr lang="de-DE" sz="2000" dirty="0"/>
          </a:p>
          <a:p>
            <a:r>
              <a:rPr lang="de-DE" sz="2400" dirty="0" smtClean="0"/>
              <a:t>In [2], </a:t>
            </a:r>
            <a:r>
              <a:rPr lang="de-DE" sz="2400" dirty="0" err="1" smtClean="0"/>
              <a:t>first</a:t>
            </a:r>
            <a:r>
              <a:rPr lang="de-DE" sz="2400" dirty="0" smtClean="0"/>
              <a:t> </a:t>
            </a:r>
            <a:r>
              <a:rPr lang="de-DE" sz="2400" dirty="0" err="1" smtClean="0"/>
              <a:t>results</a:t>
            </a:r>
            <a:r>
              <a:rPr lang="de-DE" sz="2400" dirty="0" smtClean="0"/>
              <a:t> </a:t>
            </a:r>
            <a:r>
              <a:rPr lang="de-DE" sz="2400" dirty="0" err="1" smtClean="0"/>
              <a:t>have</a:t>
            </a:r>
            <a:r>
              <a:rPr lang="de-DE" sz="2400" dirty="0" smtClean="0"/>
              <a:t> </a:t>
            </a:r>
            <a:r>
              <a:rPr lang="de-DE" sz="2400" dirty="0" err="1" smtClean="0"/>
              <a:t>been</a:t>
            </a:r>
            <a:r>
              <a:rPr lang="de-DE" sz="2400" dirty="0" smtClean="0"/>
              <a:t> </a:t>
            </a:r>
            <a:r>
              <a:rPr lang="de-DE" sz="2400" dirty="0" err="1" smtClean="0"/>
              <a:t>shown</a:t>
            </a:r>
            <a:r>
              <a:rPr lang="de-DE" sz="2400" dirty="0" smtClean="0"/>
              <a:t> </a:t>
            </a:r>
            <a:r>
              <a:rPr lang="de-DE" sz="2400" dirty="0" err="1" smtClean="0"/>
              <a:t>for</a:t>
            </a:r>
            <a:r>
              <a:rPr lang="de-DE" sz="2400" dirty="0" smtClean="0"/>
              <a:t> </a:t>
            </a:r>
            <a:r>
              <a:rPr lang="de-DE" sz="2400" dirty="0" err="1" smtClean="0"/>
              <a:t>erasure</a:t>
            </a:r>
            <a:r>
              <a:rPr lang="de-DE" sz="2400" dirty="0" smtClean="0"/>
              <a:t> </a:t>
            </a:r>
            <a:r>
              <a:rPr lang="de-DE" sz="2400" dirty="0" err="1" smtClean="0"/>
              <a:t>and</a:t>
            </a:r>
            <a:r>
              <a:rPr lang="de-DE" sz="2400" dirty="0" smtClean="0"/>
              <a:t> </a:t>
            </a:r>
            <a:r>
              <a:rPr lang="de-DE" sz="2400" dirty="0" err="1" smtClean="0"/>
              <a:t>fading</a:t>
            </a:r>
            <a:r>
              <a:rPr lang="de-DE" sz="2400" dirty="0" smtClean="0"/>
              <a:t> </a:t>
            </a:r>
            <a:r>
              <a:rPr lang="de-DE" sz="2400" dirty="0" err="1" smtClean="0"/>
              <a:t>channel</a:t>
            </a:r>
            <a:r>
              <a:rPr lang="de-DE" sz="2400" dirty="0" smtClean="0"/>
              <a:t>. Comments </a:t>
            </a:r>
            <a:r>
              <a:rPr lang="de-DE" sz="2400" dirty="0" err="1" smtClean="0"/>
              <a:t>have</a:t>
            </a:r>
            <a:r>
              <a:rPr lang="de-DE" sz="2400" dirty="0" smtClean="0"/>
              <a:t> </a:t>
            </a:r>
            <a:r>
              <a:rPr lang="de-DE" sz="2400" dirty="0" err="1" smtClean="0"/>
              <a:t>been</a:t>
            </a:r>
            <a:r>
              <a:rPr lang="de-DE" sz="2400" dirty="0" smtClean="0"/>
              <a:t> </a:t>
            </a:r>
            <a:r>
              <a:rPr lang="de-DE" sz="2400" dirty="0" err="1" smtClean="0"/>
              <a:t>made</a:t>
            </a:r>
            <a:r>
              <a:rPr lang="de-DE" sz="2400" dirty="0" smtClean="0"/>
              <a:t> </a:t>
            </a:r>
            <a:r>
              <a:rPr lang="de-DE" sz="2400" dirty="0" err="1" smtClean="0"/>
              <a:t>to</a:t>
            </a:r>
            <a:r>
              <a:rPr lang="de-DE" sz="2400" dirty="0" smtClean="0"/>
              <a:t> </a:t>
            </a:r>
            <a:r>
              <a:rPr lang="de-DE" sz="2400" dirty="0" err="1" smtClean="0"/>
              <a:t>include</a:t>
            </a:r>
            <a:r>
              <a:rPr lang="de-DE" sz="2400" dirty="0" smtClean="0"/>
              <a:t> </a:t>
            </a:r>
          </a:p>
          <a:p>
            <a:pPr lvl="1"/>
            <a:r>
              <a:rPr lang="de-DE" sz="2000" dirty="0" err="1" smtClean="0"/>
              <a:t>higher</a:t>
            </a:r>
            <a:r>
              <a:rPr lang="de-DE" sz="2000" dirty="0" smtClean="0"/>
              <a:t> </a:t>
            </a:r>
            <a:r>
              <a:rPr lang="de-DE" sz="2000" dirty="0" err="1" smtClean="0"/>
              <a:t>erasure</a:t>
            </a:r>
            <a:r>
              <a:rPr lang="de-DE" sz="2000" dirty="0" smtClean="0"/>
              <a:t> </a:t>
            </a:r>
            <a:r>
              <a:rPr lang="de-DE" sz="2000" dirty="0" err="1" smtClean="0"/>
              <a:t>rates</a:t>
            </a:r>
            <a:endParaRPr lang="de-DE" sz="2000" dirty="0" smtClean="0"/>
          </a:p>
          <a:p>
            <a:pPr lvl="1"/>
            <a:r>
              <a:rPr lang="de-DE" sz="2000" dirty="0" err="1" smtClean="0"/>
              <a:t>fading</a:t>
            </a:r>
            <a:r>
              <a:rPr lang="de-DE" sz="2000" dirty="0" smtClean="0"/>
              <a:t> </a:t>
            </a:r>
            <a:r>
              <a:rPr lang="de-DE" sz="2000" dirty="0" err="1" smtClean="0"/>
              <a:t>channel</a:t>
            </a:r>
            <a:r>
              <a:rPr lang="de-DE" sz="2000" dirty="0" smtClean="0"/>
              <a:t> </a:t>
            </a:r>
            <a:r>
              <a:rPr lang="de-DE" sz="2000" dirty="0" err="1" smtClean="0"/>
              <a:t>with</a:t>
            </a:r>
            <a:r>
              <a:rPr lang="de-DE" sz="2000" dirty="0" smtClean="0"/>
              <a:t> time/</a:t>
            </a:r>
            <a:r>
              <a:rPr lang="de-DE" sz="2000" dirty="0" err="1" smtClean="0"/>
              <a:t>frequency</a:t>
            </a:r>
            <a:r>
              <a:rPr lang="de-DE" sz="2000" dirty="0" smtClean="0"/>
              <a:t> </a:t>
            </a:r>
            <a:r>
              <a:rPr lang="de-DE" sz="2000" dirty="0" err="1" smtClean="0"/>
              <a:t>hopping</a:t>
            </a:r>
            <a:endParaRPr lang="de-DE" sz="2000" dirty="0" smtClean="0"/>
          </a:p>
          <a:p>
            <a:r>
              <a:rPr lang="de-DE" sz="2400" dirty="0" smtClean="0"/>
              <a:t>This </a:t>
            </a:r>
            <a:r>
              <a:rPr lang="de-DE" sz="2400" dirty="0" err="1" smtClean="0"/>
              <a:t>presentation</a:t>
            </a:r>
            <a:r>
              <a:rPr lang="de-DE" sz="2400" dirty="0" smtClean="0"/>
              <a:t> will update</a:t>
            </a:r>
          </a:p>
          <a:p>
            <a:pPr lvl="1"/>
            <a:r>
              <a:rPr lang="de-DE" sz="2000" dirty="0" err="1" smtClean="0"/>
              <a:t>erasure</a:t>
            </a:r>
            <a:r>
              <a:rPr lang="de-DE" sz="2000" dirty="0" smtClean="0"/>
              <a:t> </a:t>
            </a:r>
            <a:r>
              <a:rPr lang="de-DE" sz="2000" dirty="0" err="1" smtClean="0"/>
              <a:t>channel</a:t>
            </a:r>
            <a:r>
              <a:rPr lang="de-DE" sz="2000" dirty="0" smtClean="0"/>
              <a:t> </a:t>
            </a:r>
            <a:r>
              <a:rPr lang="de-DE" sz="2000" dirty="0" err="1" smtClean="0"/>
              <a:t>results</a:t>
            </a:r>
            <a:endParaRPr lang="de-DE" sz="2000" dirty="0" smtClean="0"/>
          </a:p>
          <a:p>
            <a:pPr lvl="1"/>
            <a:r>
              <a:rPr lang="de-DE" sz="2000" dirty="0"/>
              <a:t>mobile </a:t>
            </a:r>
            <a:r>
              <a:rPr lang="de-DE" sz="2000" dirty="0" err="1"/>
              <a:t>fading</a:t>
            </a:r>
            <a:r>
              <a:rPr lang="de-DE" sz="2000" dirty="0"/>
              <a:t> </a:t>
            </a:r>
            <a:r>
              <a:rPr lang="de-DE" sz="2000" dirty="0" err="1" smtClean="0"/>
              <a:t>channel</a:t>
            </a:r>
            <a:endParaRPr lang="de-DE" sz="2000" dirty="0" smtClean="0"/>
          </a:p>
          <a:p>
            <a:pPr lvl="1"/>
            <a:r>
              <a:rPr lang="de-DE" sz="2000" dirty="0" err="1" smtClean="0"/>
              <a:t>summarize</a:t>
            </a:r>
            <a:r>
              <a:rPr lang="de-DE" sz="2000" dirty="0" smtClean="0"/>
              <a:t> </a:t>
            </a:r>
            <a:r>
              <a:rPr lang="de-DE" sz="2000" dirty="0" err="1" smtClean="0"/>
              <a:t>previously</a:t>
            </a:r>
            <a:r>
              <a:rPr lang="de-DE" sz="2000" dirty="0" smtClean="0"/>
              <a:t> </a:t>
            </a:r>
            <a:r>
              <a:rPr lang="de-DE" sz="2000" dirty="0" err="1" smtClean="0"/>
              <a:t>shown</a:t>
            </a:r>
            <a:r>
              <a:rPr lang="de-DE" sz="2000" dirty="0" smtClean="0"/>
              <a:t> </a:t>
            </a:r>
            <a:r>
              <a:rPr lang="de-DE" sz="2000" dirty="0" err="1" smtClean="0"/>
              <a:t>results</a:t>
            </a:r>
            <a:endParaRPr lang="en-US" sz="2400"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3</a:t>
            </a:fld>
            <a:endParaRPr lang="en-US" altLang="en-US"/>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3933341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フッター プレースホルダー 4"/>
          <p:cNvSpPr>
            <a:spLocks noGrp="1"/>
          </p:cNvSpPr>
          <p:nvPr>
            <p:ph type="ftr" sz="quarter" idx="11"/>
          </p:nvPr>
        </p:nvSpPr>
        <p:spPr>
          <a:xfrm>
            <a:off x="5486400" y="6475413"/>
            <a:ext cx="3124200" cy="184666"/>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Nabil Loghin, SONY</a:t>
            </a:r>
            <a:endParaRPr lang="en-US" altLang="en-US" dirty="0"/>
          </a:p>
        </p:txBody>
      </p:sp>
      <p:sp>
        <p:nvSpPr>
          <p:cNvPr id="4100" name="スライド番号プレースホルダー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378D7528-5541-4F7E-9E79-916A07B9AD54}" type="slidenum">
              <a:rPr lang="en-US" altLang="en-US"/>
              <a:pPr/>
              <a:t>4</a:t>
            </a:fld>
            <a:endParaRPr lang="en-US" altLang="en-US"/>
          </a:p>
        </p:txBody>
      </p:sp>
      <p:sp>
        <p:nvSpPr>
          <p:cNvPr id="8" name="Rectangle 3">
            <a:extLst>
              <a:ext uri="{FF2B5EF4-FFF2-40B4-BE49-F238E27FC236}">
                <a16:creationId xmlns:a16="http://schemas.microsoft.com/office/drawing/2014/main" xmlns="" id="{F2CA67F6-2E41-463F-B4A0-337B112A8F74}"/>
              </a:ext>
            </a:extLst>
          </p:cNvPr>
          <p:cNvSpPr>
            <a:spLocks noChangeArrowheads="1"/>
          </p:cNvSpPr>
          <p:nvPr/>
        </p:nvSpPr>
        <p:spPr bwMode="auto">
          <a:xfrm>
            <a:off x="685800" y="4401417"/>
            <a:ext cx="8005301" cy="2042579"/>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1600" dirty="0" smtClean="0">
                <a:solidFill>
                  <a:srgbClr val="000000"/>
                </a:solidFill>
              </a:rPr>
              <a:t>Rate ½ convolutional coding with constraint length K = 7 has been specified in 802.15.4k.</a:t>
            </a:r>
            <a:endParaRPr lang="en-US" altLang="ko-KR" sz="1600" dirty="0">
              <a:solidFill>
                <a:srgbClr val="000000"/>
              </a:solidFill>
            </a:endParaRP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1600" dirty="0" smtClean="0">
                <a:solidFill>
                  <a:srgbClr val="000000"/>
                </a:solidFill>
              </a:rPr>
              <a:t>In a practical implementation, additional 6 bits are needed as a purpose of  “termination”, which increases  redundancy.  6 bits of redundant information is not negligible for a system with small-size payload. </a:t>
            </a:r>
            <a:endParaRPr lang="en-US" altLang="ko-KR" sz="1600" dirty="0">
              <a:solidFill>
                <a:srgbClr val="000000"/>
              </a:solidFill>
            </a:endParaRPr>
          </a:p>
        </p:txBody>
      </p:sp>
      <p:sp>
        <p:nvSpPr>
          <p:cNvPr id="11" name="正方形/長方形 10"/>
          <p:cNvSpPr/>
          <p:nvPr/>
        </p:nvSpPr>
        <p:spPr bwMode="auto">
          <a:xfrm>
            <a:off x="3205577" y="2856707"/>
            <a:ext cx="432049" cy="360040"/>
          </a:xfrm>
          <a:prstGeom prst="rect">
            <a:avLst/>
          </a:prstGeom>
          <a:noFill/>
          <a:ln w="28575" cap="flat" cmpd="sng" algn="ctr">
            <a:solidFill>
              <a:schemeClr val="tx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a:t>
            </a:r>
            <a:r>
              <a:rPr kumimoji="0" lang="en-US" sz="1600" b="0" i="0" u="none" strike="noStrike" cap="none" normalizeH="0" baseline="-25000" smtClean="0">
                <a:ln>
                  <a:noFill/>
                </a:ln>
                <a:solidFill>
                  <a:schemeClr val="tx1"/>
                </a:solidFill>
                <a:effectLst/>
                <a:latin typeface="Times New Roman" pitchFamily="18" charset="0"/>
              </a:rPr>
              <a:t>k-1</a:t>
            </a:r>
          </a:p>
        </p:txBody>
      </p:sp>
      <p:sp>
        <p:nvSpPr>
          <p:cNvPr id="12" name="正方形/長方形 11"/>
          <p:cNvSpPr/>
          <p:nvPr/>
        </p:nvSpPr>
        <p:spPr bwMode="auto">
          <a:xfrm>
            <a:off x="3637626" y="2856707"/>
            <a:ext cx="432049" cy="360040"/>
          </a:xfrm>
          <a:prstGeom prst="rect">
            <a:avLst/>
          </a:prstGeom>
          <a:noFill/>
          <a:ln w="28575" cap="flat" cmpd="sng" algn="ctr">
            <a:solidFill>
              <a:schemeClr val="tx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a:t>
            </a:r>
            <a:r>
              <a:rPr kumimoji="0" lang="en-US" sz="1600" b="0" i="0" u="none" strike="noStrike" cap="none" normalizeH="0" baseline="-25000" smtClean="0">
                <a:ln>
                  <a:noFill/>
                </a:ln>
                <a:solidFill>
                  <a:schemeClr val="tx1"/>
                </a:solidFill>
                <a:effectLst/>
                <a:latin typeface="Times New Roman" pitchFamily="18" charset="0"/>
              </a:rPr>
              <a:t>k-2</a:t>
            </a:r>
          </a:p>
        </p:txBody>
      </p:sp>
      <p:sp>
        <p:nvSpPr>
          <p:cNvPr id="13" name="正方形/長方形 12"/>
          <p:cNvSpPr/>
          <p:nvPr/>
        </p:nvSpPr>
        <p:spPr bwMode="auto">
          <a:xfrm>
            <a:off x="4069675" y="2856707"/>
            <a:ext cx="432049" cy="360040"/>
          </a:xfrm>
          <a:prstGeom prst="rect">
            <a:avLst/>
          </a:prstGeom>
          <a:noFill/>
          <a:ln w="28575" cap="flat" cmpd="sng" algn="ctr">
            <a:solidFill>
              <a:schemeClr val="tx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a:t>
            </a:r>
            <a:r>
              <a:rPr kumimoji="0" lang="en-US" sz="1600" b="0" i="0" u="none" strike="noStrike" cap="none" normalizeH="0" baseline="-25000" smtClean="0">
                <a:ln>
                  <a:noFill/>
                </a:ln>
                <a:solidFill>
                  <a:schemeClr val="tx1"/>
                </a:solidFill>
                <a:effectLst/>
                <a:latin typeface="Times New Roman" pitchFamily="18" charset="0"/>
              </a:rPr>
              <a:t>k-3</a:t>
            </a:r>
          </a:p>
        </p:txBody>
      </p:sp>
      <p:sp>
        <p:nvSpPr>
          <p:cNvPr id="14" name="正方形/長方形 13"/>
          <p:cNvSpPr/>
          <p:nvPr/>
        </p:nvSpPr>
        <p:spPr bwMode="auto">
          <a:xfrm>
            <a:off x="4501724" y="2856707"/>
            <a:ext cx="432049" cy="360040"/>
          </a:xfrm>
          <a:prstGeom prst="rect">
            <a:avLst/>
          </a:prstGeom>
          <a:noFill/>
          <a:ln w="28575" cap="flat" cmpd="sng" algn="ctr">
            <a:solidFill>
              <a:schemeClr val="tx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a:t>
            </a:r>
            <a:r>
              <a:rPr kumimoji="0" lang="en-US" sz="1600" b="0" i="0" u="none" strike="noStrike" cap="none" normalizeH="0" baseline="-25000" smtClean="0">
                <a:ln>
                  <a:noFill/>
                </a:ln>
                <a:solidFill>
                  <a:schemeClr val="tx1"/>
                </a:solidFill>
                <a:effectLst/>
                <a:latin typeface="Times New Roman" pitchFamily="18" charset="0"/>
              </a:rPr>
              <a:t>k-4</a:t>
            </a:r>
          </a:p>
        </p:txBody>
      </p:sp>
      <p:sp>
        <p:nvSpPr>
          <p:cNvPr id="15" name="正方形/長方形 14"/>
          <p:cNvSpPr/>
          <p:nvPr/>
        </p:nvSpPr>
        <p:spPr bwMode="auto">
          <a:xfrm>
            <a:off x="4933773" y="2856707"/>
            <a:ext cx="432049" cy="360040"/>
          </a:xfrm>
          <a:prstGeom prst="rect">
            <a:avLst/>
          </a:prstGeom>
          <a:noFill/>
          <a:ln w="28575" cap="flat" cmpd="sng" algn="ctr">
            <a:solidFill>
              <a:schemeClr val="tx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a:t>
            </a:r>
            <a:r>
              <a:rPr kumimoji="0" lang="en-US" sz="1600" b="0" i="0" u="none" strike="noStrike" cap="none" normalizeH="0" baseline="-25000" smtClean="0">
                <a:ln>
                  <a:noFill/>
                </a:ln>
                <a:solidFill>
                  <a:schemeClr val="tx1"/>
                </a:solidFill>
                <a:effectLst/>
                <a:latin typeface="Times New Roman" pitchFamily="18" charset="0"/>
              </a:rPr>
              <a:t>k-5</a:t>
            </a:r>
          </a:p>
        </p:txBody>
      </p:sp>
      <p:sp>
        <p:nvSpPr>
          <p:cNvPr id="16" name="正方形/長方形 15"/>
          <p:cNvSpPr/>
          <p:nvPr/>
        </p:nvSpPr>
        <p:spPr bwMode="auto">
          <a:xfrm>
            <a:off x="5365822" y="2856707"/>
            <a:ext cx="432049" cy="360040"/>
          </a:xfrm>
          <a:prstGeom prst="rect">
            <a:avLst/>
          </a:prstGeom>
          <a:noFill/>
          <a:ln w="28575" cap="flat" cmpd="sng" algn="ctr">
            <a:solidFill>
              <a:schemeClr val="tx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a:t>
            </a:r>
            <a:r>
              <a:rPr kumimoji="0" lang="en-US" sz="1600" b="0" i="0" u="none" strike="noStrike" cap="none" normalizeH="0" baseline="-25000" smtClean="0">
                <a:ln>
                  <a:noFill/>
                </a:ln>
                <a:solidFill>
                  <a:schemeClr val="tx1"/>
                </a:solidFill>
                <a:effectLst/>
                <a:latin typeface="Times New Roman" pitchFamily="18" charset="0"/>
              </a:rPr>
              <a:t>k-6</a:t>
            </a:r>
          </a:p>
        </p:txBody>
      </p:sp>
      <p:sp>
        <p:nvSpPr>
          <p:cNvPr id="17" name="正方形/長方形 16"/>
          <p:cNvSpPr/>
          <p:nvPr/>
        </p:nvSpPr>
        <p:spPr bwMode="auto">
          <a:xfrm>
            <a:off x="2014977" y="2856707"/>
            <a:ext cx="432049" cy="360040"/>
          </a:xfrm>
          <a:prstGeom prst="rect">
            <a:avLst/>
          </a:prstGeom>
          <a:noFill/>
          <a:ln w="28575" cap="flat" cmpd="sng" algn="ctr">
            <a:no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a:t>
            </a:r>
            <a:r>
              <a:rPr kumimoji="0" lang="en-US" sz="1600" b="0" i="0" u="none" strike="noStrike" cap="none" normalizeH="0" baseline="-25000" smtClean="0">
                <a:ln>
                  <a:noFill/>
                </a:ln>
                <a:solidFill>
                  <a:schemeClr val="tx1"/>
                </a:solidFill>
                <a:effectLst/>
                <a:latin typeface="Times New Roman" pitchFamily="18" charset="0"/>
              </a:rPr>
              <a:t>k</a:t>
            </a:r>
          </a:p>
        </p:txBody>
      </p:sp>
      <p:cxnSp>
        <p:nvCxnSpPr>
          <p:cNvPr id="18" name="直線矢印コネクタ 17"/>
          <p:cNvCxnSpPr>
            <a:stCxn id="17" idx="3"/>
          </p:cNvCxnSpPr>
          <p:nvPr/>
        </p:nvCxnSpPr>
        <p:spPr bwMode="auto">
          <a:xfrm>
            <a:off x="2447026" y="3036727"/>
            <a:ext cx="758551" cy="0"/>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
        <p:nvSpPr>
          <p:cNvPr id="19" name="円/楕円 18"/>
          <p:cNvSpPr/>
          <p:nvPr/>
        </p:nvSpPr>
        <p:spPr bwMode="auto">
          <a:xfrm>
            <a:off x="3780398" y="2422376"/>
            <a:ext cx="146504" cy="150689"/>
          </a:xfrm>
          <a:prstGeom prst="ellipse">
            <a:avLst/>
          </a:prstGeom>
          <a:noFill/>
          <a:ln w="28575" cap="flat" cmpd="sng" algn="ctr">
            <a:solidFill>
              <a:schemeClr val="tx1"/>
            </a:solidFill>
            <a:prstDash val="solid"/>
            <a:round/>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p:txBody>
      </p:sp>
      <p:sp>
        <p:nvSpPr>
          <p:cNvPr id="20" name="円/楕円 19"/>
          <p:cNvSpPr/>
          <p:nvPr/>
        </p:nvSpPr>
        <p:spPr bwMode="auto">
          <a:xfrm>
            <a:off x="4213966" y="2422375"/>
            <a:ext cx="146504" cy="150689"/>
          </a:xfrm>
          <a:prstGeom prst="ellipse">
            <a:avLst/>
          </a:prstGeom>
          <a:noFill/>
          <a:ln w="28575" cap="flat" cmpd="sng" algn="ctr">
            <a:solidFill>
              <a:schemeClr val="tx1"/>
            </a:solidFill>
            <a:prstDash val="solid"/>
            <a:round/>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p:txBody>
      </p:sp>
      <p:sp>
        <p:nvSpPr>
          <p:cNvPr id="21" name="円/楕円 20"/>
          <p:cNvSpPr/>
          <p:nvPr/>
        </p:nvSpPr>
        <p:spPr bwMode="auto">
          <a:xfrm>
            <a:off x="5076545" y="2422376"/>
            <a:ext cx="146504" cy="150689"/>
          </a:xfrm>
          <a:prstGeom prst="ellipse">
            <a:avLst/>
          </a:prstGeom>
          <a:noFill/>
          <a:ln w="28575" cap="flat" cmpd="sng" algn="ctr">
            <a:solidFill>
              <a:schemeClr val="tx1"/>
            </a:solidFill>
            <a:prstDash val="solid"/>
            <a:round/>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p:txBody>
      </p:sp>
      <p:sp>
        <p:nvSpPr>
          <p:cNvPr id="22" name="円/楕円 21"/>
          <p:cNvSpPr/>
          <p:nvPr/>
        </p:nvSpPr>
        <p:spPr bwMode="auto">
          <a:xfrm>
            <a:off x="5508594" y="2422374"/>
            <a:ext cx="146504" cy="150689"/>
          </a:xfrm>
          <a:prstGeom prst="ellipse">
            <a:avLst/>
          </a:prstGeom>
          <a:noFill/>
          <a:ln w="28575" cap="flat" cmpd="sng" algn="ctr">
            <a:solidFill>
              <a:schemeClr val="tx1"/>
            </a:solidFill>
            <a:prstDash val="solid"/>
            <a:round/>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p:txBody>
      </p:sp>
      <p:sp>
        <p:nvSpPr>
          <p:cNvPr id="23" name="円/楕円 22"/>
          <p:cNvSpPr/>
          <p:nvPr/>
        </p:nvSpPr>
        <p:spPr bwMode="auto">
          <a:xfrm>
            <a:off x="3353498" y="3520578"/>
            <a:ext cx="146504" cy="150689"/>
          </a:xfrm>
          <a:prstGeom prst="ellipse">
            <a:avLst/>
          </a:prstGeom>
          <a:noFill/>
          <a:ln w="28575" cap="flat" cmpd="sng" algn="ctr">
            <a:solidFill>
              <a:schemeClr val="tx1"/>
            </a:solidFill>
            <a:prstDash val="solid"/>
            <a:round/>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p:txBody>
      </p:sp>
      <p:sp>
        <p:nvSpPr>
          <p:cNvPr id="24" name="円/楕円 23"/>
          <p:cNvSpPr/>
          <p:nvPr/>
        </p:nvSpPr>
        <p:spPr bwMode="auto">
          <a:xfrm>
            <a:off x="3787066" y="3520577"/>
            <a:ext cx="146504" cy="150689"/>
          </a:xfrm>
          <a:prstGeom prst="ellipse">
            <a:avLst/>
          </a:prstGeom>
          <a:noFill/>
          <a:ln w="28575" cap="flat" cmpd="sng" algn="ctr">
            <a:solidFill>
              <a:schemeClr val="tx1"/>
            </a:solidFill>
            <a:prstDash val="solid"/>
            <a:round/>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p:txBody>
      </p:sp>
      <p:sp>
        <p:nvSpPr>
          <p:cNvPr id="25" name="円/楕円 24"/>
          <p:cNvSpPr/>
          <p:nvPr/>
        </p:nvSpPr>
        <p:spPr bwMode="auto">
          <a:xfrm>
            <a:off x="4212447" y="3520578"/>
            <a:ext cx="146504" cy="150689"/>
          </a:xfrm>
          <a:prstGeom prst="ellipse">
            <a:avLst/>
          </a:prstGeom>
          <a:noFill/>
          <a:ln w="28575" cap="flat" cmpd="sng" algn="ctr">
            <a:solidFill>
              <a:schemeClr val="tx1"/>
            </a:solidFill>
            <a:prstDash val="solid"/>
            <a:round/>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p:txBody>
      </p:sp>
      <p:sp>
        <p:nvSpPr>
          <p:cNvPr id="26" name="円/楕円 25"/>
          <p:cNvSpPr/>
          <p:nvPr/>
        </p:nvSpPr>
        <p:spPr bwMode="auto">
          <a:xfrm>
            <a:off x="5508594" y="3527533"/>
            <a:ext cx="146504" cy="150689"/>
          </a:xfrm>
          <a:prstGeom prst="ellipse">
            <a:avLst/>
          </a:prstGeom>
          <a:noFill/>
          <a:ln w="28575" cap="flat" cmpd="sng" algn="ctr">
            <a:solidFill>
              <a:schemeClr val="tx1"/>
            </a:solidFill>
            <a:prstDash val="solid"/>
            <a:round/>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Times New Roman" pitchFamily="18" charset="0"/>
            </a:endParaRPr>
          </a:p>
        </p:txBody>
      </p:sp>
      <p:cxnSp>
        <p:nvCxnSpPr>
          <p:cNvPr id="27" name="直線コネクタ 26"/>
          <p:cNvCxnSpPr/>
          <p:nvPr/>
        </p:nvCxnSpPr>
        <p:spPr bwMode="auto">
          <a:xfrm>
            <a:off x="2799834" y="2504248"/>
            <a:ext cx="0" cy="1098631"/>
          </a:xfrm>
          <a:prstGeom prst="line">
            <a:avLst/>
          </a:prstGeom>
          <a:solidFill>
            <a:schemeClr val="accent1"/>
          </a:solidFill>
          <a:ln w="19050" cap="flat" cmpd="sng" algn="ctr">
            <a:solidFill>
              <a:schemeClr val="tx1"/>
            </a:solidFill>
            <a:prstDash val="solid"/>
            <a:round/>
            <a:headEnd type="none" w="sm" len="sm"/>
            <a:tailEnd type="none"/>
          </a:ln>
          <a:effectLst/>
        </p:spPr>
      </p:cxnSp>
      <p:cxnSp>
        <p:nvCxnSpPr>
          <p:cNvPr id="28" name="直線矢印コネクタ 27"/>
          <p:cNvCxnSpPr>
            <a:endCxn id="19" idx="2"/>
          </p:cNvCxnSpPr>
          <p:nvPr/>
        </p:nvCxnSpPr>
        <p:spPr bwMode="auto">
          <a:xfrm>
            <a:off x="2799834" y="2497721"/>
            <a:ext cx="980564" cy="0"/>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29" name="直線矢印コネクタ 28"/>
          <p:cNvCxnSpPr>
            <a:stCxn id="19" idx="6"/>
            <a:endCxn id="20" idx="2"/>
          </p:cNvCxnSpPr>
          <p:nvPr/>
        </p:nvCxnSpPr>
        <p:spPr bwMode="auto">
          <a:xfrm flipV="1">
            <a:off x="3926902" y="2497720"/>
            <a:ext cx="287064" cy="1"/>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0" name="直線矢印コネクタ 29"/>
          <p:cNvCxnSpPr>
            <a:stCxn id="20" idx="6"/>
            <a:endCxn id="21" idx="2"/>
          </p:cNvCxnSpPr>
          <p:nvPr/>
        </p:nvCxnSpPr>
        <p:spPr bwMode="auto">
          <a:xfrm>
            <a:off x="4360470" y="2497720"/>
            <a:ext cx="716075" cy="1"/>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1" name="直線矢印コネクタ 30"/>
          <p:cNvCxnSpPr>
            <a:stCxn id="21" idx="6"/>
            <a:endCxn id="22" idx="2"/>
          </p:cNvCxnSpPr>
          <p:nvPr/>
        </p:nvCxnSpPr>
        <p:spPr bwMode="auto">
          <a:xfrm flipV="1">
            <a:off x="5223049" y="2497719"/>
            <a:ext cx="285545" cy="2"/>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2" name="直線矢印コネクタ 31"/>
          <p:cNvCxnSpPr>
            <a:endCxn id="23" idx="2"/>
          </p:cNvCxnSpPr>
          <p:nvPr/>
        </p:nvCxnSpPr>
        <p:spPr bwMode="auto">
          <a:xfrm flipV="1">
            <a:off x="2799834" y="3595923"/>
            <a:ext cx="553664" cy="6956"/>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3" name="直線矢印コネクタ 32"/>
          <p:cNvCxnSpPr>
            <a:stCxn id="23" idx="6"/>
            <a:endCxn id="24" idx="2"/>
          </p:cNvCxnSpPr>
          <p:nvPr/>
        </p:nvCxnSpPr>
        <p:spPr bwMode="auto">
          <a:xfrm flipV="1">
            <a:off x="3500002" y="3595922"/>
            <a:ext cx="287064" cy="1"/>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4" name="直線矢印コネクタ 33"/>
          <p:cNvCxnSpPr/>
          <p:nvPr/>
        </p:nvCxnSpPr>
        <p:spPr bwMode="auto">
          <a:xfrm>
            <a:off x="3952823" y="3594817"/>
            <a:ext cx="270726" cy="6956"/>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5" name="直線矢印コネクタ 34"/>
          <p:cNvCxnSpPr>
            <a:endCxn id="26" idx="2"/>
          </p:cNvCxnSpPr>
          <p:nvPr/>
        </p:nvCxnSpPr>
        <p:spPr bwMode="auto">
          <a:xfrm>
            <a:off x="4352304" y="3593711"/>
            <a:ext cx="1156290" cy="9167"/>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6" name="直線矢印コネクタ 35"/>
          <p:cNvCxnSpPr/>
          <p:nvPr/>
        </p:nvCxnSpPr>
        <p:spPr bwMode="auto">
          <a:xfrm>
            <a:off x="5655098" y="2504250"/>
            <a:ext cx="1162233" cy="0"/>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7" name="直線矢印コネクタ 36"/>
          <p:cNvCxnSpPr/>
          <p:nvPr/>
        </p:nvCxnSpPr>
        <p:spPr bwMode="auto">
          <a:xfrm>
            <a:off x="5655098" y="3602879"/>
            <a:ext cx="1162233" cy="0"/>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8" name="直線矢印コネクタ 37"/>
          <p:cNvCxnSpPr>
            <a:stCxn id="12" idx="0"/>
            <a:endCxn id="19" idx="4"/>
          </p:cNvCxnSpPr>
          <p:nvPr/>
        </p:nvCxnSpPr>
        <p:spPr bwMode="auto">
          <a:xfrm flipH="1" flipV="1">
            <a:off x="3853650" y="2573065"/>
            <a:ext cx="1" cy="283642"/>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39" name="直線矢印コネクタ 38"/>
          <p:cNvCxnSpPr>
            <a:stCxn id="13" idx="0"/>
            <a:endCxn id="20" idx="4"/>
          </p:cNvCxnSpPr>
          <p:nvPr/>
        </p:nvCxnSpPr>
        <p:spPr bwMode="auto">
          <a:xfrm flipV="1">
            <a:off x="4285700" y="2573064"/>
            <a:ext cx="1518" cy="283643"/>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40" name="直線矢印コネクタ 39"/>
          <p:cNvCxnSpPr>
            <a:stCxn id="15" idx="0"/>
            <a:endCxn id="21" idx="4"/>
          </p:cNvCxnSpPr>
          <p:nvPr/>
        </p:nvCxnSpPr>
        <p:spPr bwMode="auto">
          <a:xfrm flipH="1" flipV="1">
            <a:off x="5149797" y="2573065"/>
            <a:ext cx="1" cy="283642"/>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41" name="直線矢印コネクタ 40"/>
          <p:cNvCxnSpPr>
            <a:stCxn id="16" idx="0"/>
            <a:endCxn id="22" idx="4"/>
          </p:cNvCxnSpPr>
          <p:nvPr/>
        </p:nvCxnSpPr>
        <p:spPr bwMode="auto">
          <a:xfrm flipH="1" flipV="1">
            <a:off x="5581846" y="2573063"/>
            <a:ext cx="1" cy="28364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42" name="直線矢印コネクタ 41"/>
          <p:cNvCxnSpPr>
            <a:stCxn id="11" idx="2"/>
            <a:endCxn id="23" idx="0"/>
          </p:cNvCxnSpPr>
          <p:nvPr/>
        </p:nvCxnSpPr>
        <p:spPr bwMode="auto">
          <a:xfrm>
            <a:off x="3421602" y="3216747"/>
            <a:ext cx="5148" cy="303831"/>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43" name="直線矢印コネクタ 42"/>
          <p:cNvCxnSpPr>
            <a:stCxn id="12" idx="2"/>
            <a:endCxn id="24" idx="0"/>
          </p:cNvCxnSpPr>
          <p:nvPr/>
        </p:nvCxnSpPr>
        <p:spPr bwMode="auto">
          <a:xfrm>
            <a:off x="3853651" y="3216747"/>
            <a:ext cx="6667" cy="303830"/>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44" name="直線矢印コネクタ 43"/>
          <p:cNvCxnSpPr>
            <a:stCxn id="13" idx="2"/>
            <a:endCxn id="25" idx="0"/>
          </p:cNvCxnSpPr>
          <p:nvPr/>
        </p:nvCxnSpPr>
        <p:spPr bwMode="auto">
          <a:xfrm flipH="1">
            <a:off x="4285699" y="3216747"/>
            <a:ext cx="1" cy="303831"/>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45" name="直線矢印コネクタ 44"/>
          <p:cNvCxnSpPr>
            <a:stCxn id="16" idx="2"/>
            <a:endCxn id="26" idx="0"/>
          </p:cNvCxnSpPr>
          <p:nvPr/>
        </p:nvCxnSpPr>
        <p:spPr bwMode="auto">
          <a:xfrm flipH="1">
            <a:off x="5581846" y="3216747"/>
            <a:ext cx="1" cy="310786"/>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
        <p:nvSpPr>
          <p:cNvPr id="46" name="正方形/長方形 45"/>
          <p:cNvSpPr/>
          <p:nvPr/>
        </p:nvSpPr>
        <p:spPr bwMode="auto">
          <a:xfrm>
            <a:off x="6817331" y="2317698"/>
            <a:ext cx="432049" cy="360040"/>
          </a:xfrm>
          <a:prstGeom prst="rect">
            <a:avLst/>
          </a:prstGeom>
          <a:noFill/>
          <a:ln w="28575" cap="flat" cmpd="sng" algn="ctr">
            <a:no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t>
            </a:r>
            <a:r>
              <a:rPr kumimoji="0" lang="en-US" sz="1600" b="0" i="0" u="none" strike="noStrike" cap="none" normalizeH="0" baseline="-25000" smtClean="0">
                <a:ln>
                  <a:noFill/>
                </a:ln>
                <a:solidFill>
                  <a:schemeClr val="tx1"/>
                </a:solidFill>
                <a:effectLst/>
                <a:latin typeface="Times New Roman" pitchFamily="18" charset="0"/>
              </a:rPr>
              <a:t>k</a:t>
            </a:r>
          </a:p>
        </p:txBody>
      </p:sp>
      <p:sp>
        <p:nvSpPr>
          <p:cNvPr id="47" name="正方形/長方形 46"/>
          <p:cNvSpPr/>
          <p:nvPr/>
        </p:nvSpPr>
        <p:spPr bwMode="auto">
          <a:xfrm>
            <a:off x="6845419" y="3422859"/>
            <a:ext cx="432049" cy="360040"/>
          </a:xfrm>
          <a:prstGeom prst="rect">
            <a:avLst/>
          </a:prstGeom>
          <a:noFill/>
          <a:ln w="28575" cap="flat" cmpd="sng" algn="ctr">
            <a:no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a:t>
            </a:r>
            <a:r>
              <a:rPr kumimoji="0" lang="en-US" sz="1600" b="0" i="0" u="none" strike="noStrike" cap="none" normalizeH="0" baseline="-25000" smtClean="0">
                <a:ln>
                  <a:noFill/>
                </a:ln>
                <a:solidFill>
                  <a:schemeClr val="tx1"/>
                </a:solidFill>
                <a:effectLst/>
                <a:latin typeface="Times New Roman" pitchFamily="18" charset="0"/>
              </a:rPr>
              <a:t>k</a:t>
            </a:r>
          </a:p>
        </p:txBody>
      </p:sp>
      <p:sp>
        <p:nvSpPr>
          <p:cNvPr id="48" name="テキスト ボックス 47"/>
          <p:cNvSpPr txBox="1"/>
          <p:nvPr/>
        </p:nvSpPr>
        <p:spPr>
          <a:xfrm>
            <a:off x="6996252" y="3385096"/>
            <a:ext cx="255198" cy="261610"/>
          </a:xfrm>
          <a:prstGeom prst="rect">
            <a:avLst/>
          </a:prstGeom>
          <a:noFill/>
        </p:spPr>
        <p:txBody>
          <a:bodyPr wrap="none" rtlCol="0">
            <a:spAutoFit/>
          </a:bodyPr>
          <a:lstStyle/>
          <a:p>
            <a:r>
              <a:rPr lang="en-US" sz="1100" smtClean="0"/>
              <a:t>1</a:t>
            </a:r>
            <a:endParaRPr lang="en-US" sz="1100"/>
          </a:p>
        </p:txBody>
      </p:sp>
      <p:sp>
        <p:nvSpPr>
          <p:cNvPr id="49" name="テキスト ボックス 48"/>
          <p:cNvSpPr txBox="1"/>
          <p:nvPr/>
        </p:nvSpPr>
        <p:spPr>
          <a:xfrm>
            <a:off x="6959149" y="2279598"/>
            <a:ext cx="255198" cy="261610"/>
          </a:xfrm>
          <a:prstGeom prst="rect">
            <a:avLst/>
          </a:prstGeom>
          <a:noFill/>
        </p:spPr>
        <p:txBody>
          <a:bodyPr wrap="none" rtlCol="0">
            <a:spAutoFit/>
          </a:bodyPr>
          <a:lstStyle/>
          <a:p>
            <a:r>
              <a:rPr lang="en-US" sz="1100" smtClean="0"/>
              <a:t>0</a:t>
            </a:r>
            <a:endParaRPr lang="en-US" sz="1100"/>
          </a:p>
        </p:txBody>
      </p:sp>
      <p:sp>
        <p:nvSpPr>
          <p:cNvPr id="50" name="Title 1"/>
          <p:cNvSpPr txBox="1">
            <a:spLocks/>
          </p:cNvSpPr>
          <p:nvPr/>
        </p:nvSpPr>
        <p:spPr>
          <a:xfrm>
            <a:off x="685800" y="685800"/>
            <a:ext cx="8350696" cy="10668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kern="0" dirty="0"/>
              <a:t>Review: Baseline Forward Error Correction</a:t>
            </a:r>
          </a:p>
        </p:txBody>
      </p:sp>
      <p:sp>
        <p:nvSpPr>
          <p:cNvPr id="51"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フッター プレースホルダー 4"/>
          <p:cNvSpPr>
            <a:spLocks noGrp="1"/>
          </p:cNvSpPr>
          <p:nvPr>
            <p:ph type="ftr" sz="quarter" idx="11"/>
          </p:nvPr>
        </p:nvSpPr>
        <p:spPr>
          <a:xfrm>
            <a:off x="5486400" y="6475413"/>
            <a:ext cx="3124200" cy="184666"/>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Nabil Loghin, SONY</a:t>
            </a:r>
            <a:endParaRPr lang="en-US" altLang="en-US" dirty="0"/>
          </a:p>
        </p:txBody>
      </p:sp>
      <p:sp>
        <p:nvSpPr>
          <p:cNvPr id="4100" name="スライド番号プレースホルダー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378D7528-5541-4F7E-9E79-916A07B9AD54}" type="slidenum">
              <a:rPr lang="en-US" altLang="en-US"/>
              <a:pPr/>
              <a:t>5</a:t>
            </a:fld>
            <a:endParaRPr lang="en-US" altLang="en-US"/>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546" y="1988840"/>
            <a:ext cx="63103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280" y="3545581"/>
            <a:ext cx="27717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1" name="表 20"/>
          <p:cNvGraphicFramePr>
            <a:graphicFrameLocks noGrp="1"/>
          </p:cNvGraphicFramePr>
          <p:nvPr>
            <p:extLst>
              <p:ext uri="{D42A27DB-BD31-4B8C-83A1-F6EECF244321}">
                <p14:modId xmlns:p14="http://schemas.microsoft.com/office/powerpoint/2010/main" val="997156167"/>
              </p:ext>
            </p:extLst>
          </p:nvPr>
        </p:nvGraphicFramePr>
        <p:xfrm>
          <a:off x="992636" y="3645024"/>
          <a:ext cx="3610740" cy="2590800"/>
        </p:xfrm>
        <a:graphic>
          <a:graphicData uri="http://schemas.openxmlformats.org/drawingml/2006/table">
            <a:tbl>
              <a:tblPr firstRow="1" firstCol="1" bandRow="1"/>
              <a:tblGrid>
                <a:gridCol w="422975">
                  <a:extLst>
                    <a:ext uri="{9D8B030D-6E8A-4147-A177-3AD203B41FA5}">
                      <a16:colId xmlns:a16="http://schemas.microsoft.com/office/drawing/2014/main" xmlns="" val="20000"/>
                    </a:ext>
                  </a:extLst>
                </a:gridCol>
                <a:gridCol w="275393">
                  <a:extLst>
                    <a:ext uri="{9D8B030D-6E8A-4147-A177-3AD203B41FA5}">
                      <a16:colId xmlns:a16="http://schemas.microsoft.com/office/drawing/2014/main" xmlns="" val="20001"/>
                    </a:ext>
                  </a:extLst>
                </a:gridCol>
                <a:gridCol w="286380">
                  <a:extLst>
                    <a:ext uri="{9D8B030D-6E8A-4147-A177-3AD203B41FA5}">
                      <a16:colId xmlns:a16="http://schemas.microsoft.com/office/drawing/2014/main" xmlns="" val="20002"/>
                    </a:ext>
                  </a:extLst>
                </a:gridCol>
                <a:gridCol w="328249">
                  <a:extLst>
                    <a:ext uri="{9D8B030D-6E8A-4147-A177-3AD203B41FA5}">
                      <a16:colId xmlns:a16="http://schemas.microsoft.com/office/drawing/2014/main" xmlns="" val="20003"/>
                    </a:ext>
                  </a:extLst>
                </a:gridCol>
                <a:gridCol w="328249">
                  <a:extLst>
                    <a:ext uri="{9D8B030D-6E8A-4147-A177-3AD203B41FA5}">
                      <a16:colId xmlns:a16="http://schemas.microsoft.com/office/drawing/2014/main" xmlns="" val="20004"/>
                    </a:ext>
                  </a:extLst>
                </a:gridCol>
                <a:gridCol w="328249">
                  <a:extLst>
                    <a:ext uri="{9D8B030D-6E8A-4147-A177-3AD203B41FA5}">
                      <a16:colId xmlns:a16="http://schemas.microsoft.com/office/drawing/2014/main" xmlns="" val="20005"/>
                    </a:ext>
                  </a:extLst>
                </a:gridCol>
                <a:gridCol w="328249">
                  <a:extLst>
                    <a:ext uri="{9D8B030D-6E8A-4147-A177-3AD203B41FA5}">
                      <a16:colId xmlns:a16="http://schemas.microsoft.com/office/drawing/2014/main" xmlns="" val="20006"/>
                    </a:ext>
                  </a:extLst>
                </a:gridCol>
                <a:gridCol w="328249">
                  <a:extLst>
                    <a:ext uri="{9D8B030D-6E8A-4147-A177-3AD203B41FA5}">
                      <a16:colId xmlns:a16="http://schemas.microsoft.com/office/drawing/2014/main" xmlns="" val="20007"/>
                    </a:ext>
                  </a:extLst>
                </a:gridCol>
                <a:gridCol w="328249">
                  <a:extLst>
                    <a:ext uri="{9D8B030D-6E8A-4147-A177-3AD203B41FA5}">
                      <a16:colId xmlns:a16="http://schemas.microsoft.com/office/drawing/2014/main" xmlns="" val="20008"/>
                    </a:ext>
                  </a:extLst>
                </a:gridCol>
                <a:gridCol w="328249">
                  <a:extLst>
                    <a:ext uri="{9D8B030D-6E8A-4147-A177-3AD203B41FA5}">
                      <a16:colId xmlns:a16="http://schemas.microsoft.com/office/drawing/2014/main" xmlns="" val="20009"/>
                    </a:ext>
                  </a:extLst>
                </a:gridCol>
                <a:gridCol w="328249">
                  <a:extLst>
                    <a:ext uri="{9D8B030D-6E8A-4147-A177-3AD203B41FA5}">
                      <a16:colId xmlns:a16="http://schemas.microsoft.com/office/drawing/2014/main" xmlns="" val="20010"/>
                    </a:ext>
                  </a:extLst>
                </a:gridCol>
              </a:tblGrid>
              <a:tr h="130303">
                <a:tc>
                  <a:txBody>
                    <a:bodyPr/>
                    <a:lstStyle/>
                    <a:p>
                      <a:pPr algn="ctr" hangingPunct="0">
                        <a:spcAft>
                          <a:spcPts val="0"/>
                        </a:spcAft>
                      </a:pPr>
                      <a:r>
                        <a:rPr lang="en-GB" sz="600" b="1" dirty="0">
                          <a:effectLst/>
                          <a:latin typeface="Arial"/>
                          <a:ea typeface="Times New Roman"/>
                          <a:cs typeface="Times New Roman"/>
                        </a:rPr>
                        <a:t>Row and col index </a:t>
                      </a:r>
                      <a:endParaRPr lang="en-US" sz="600" b="1"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1</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2</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3</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4</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5</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6</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7</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8</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9</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b="1">
                          <a:effectLst/>
                          <a:latin typeface="Arial"/>
                          <a:ea typeface="Times New Roman"/>
                          <a:cs typeface="Times New Roman"/>
                        </a:rPr>
                        <a:t>10</a:t>
                      </a:r>
                      <a:endParaRPr lang="en-US" sz="600" b="1">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5868">
                <a:tc>
                  <a:txBody>
                    <a:bodyPr/>
                    <a:lstStyle/>
                    <a:p>
                      <a:pPr algn="ctr" hangingPunct="0">
                        <a:spcAft>
                          <a:spcPts val="0"/>
                        </a:spcAft>
                      </a:pPr>
                      <a:r>
                        <a:rPr lang="en-GB" sz="600" b="1">
                          <a:effectLst/>
                          <a:latin typeface="Arial"/>
                          <a:ea typeface="Times New Roman"/>
                          <a:cs typeface="Times New Roman"/>
                        </a:rPr>
                        <a:t>1</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90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172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209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359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401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420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483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487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5868">
                <a:tc>
                  <a:txBody>
                    <a:bodyPr/>
                    <a:lstStyle/>
                    <a:p>
                      <a:pPr algn="ctr" hangingPunct="0">
                        <a:spcAft>
                          <a:spcPts val="0"/>
                        </a:spcAft>
                      </a:pPr>
                      <a:r>
                        <a:rPr lang="en-GB" sz="600" b="1">
                          <a:effectLst/>
                          <a:latin typeface="Arial"/>
                          <a:ea typeface="Times New Roman"/>
                          <a:cs typeface="Times New Roman"/>
                        </a:rPr>
                        <a:t>2</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164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192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197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284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307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174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356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408</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425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5868">
                <a:tc>
                  <a:txBody>
                    <a:bodyPr/>
                    <a:lstStyle/>
                    <a:p>
                      <a:pPr algn="ctr" hangingPunct="0">
                        <a:spcAft>
                          <a:spcPts val="0"/>
                        </a:spcAft>
                      </a:pPr>
                      <a:r>
                        <a:rPr lang="en-GB" sz="600" b="1">
                          <a:effectLst/>
                          <a:latin typeface="Arial"/>
                          <a:ea typeface="Times New Roman"/>
                          <a:cs typeface="Times New Roman"/>
                        </a:rPr>
                        <a:t>3</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191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379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385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396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427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445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480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543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5868">
                <a:tc>
                  <a:txBody>
                    <a:bodyPr/>
                    <a:lstStyle/>
                    <a:p>
                      <a:pPr algn="ctr" hangingPunct="0">
                        <a:spcAft>
                          <a:spcPts val="0"/>
                        </a:spcAft>
                      </a:pPr>
                      <a:r>
                        <a:rPr lang="en-GB" sz="600" b="1">
                          <a:effectLst/>
                          <a:latin typeface="Arial"/>
                          <a:ea typeface="Times New Roman"/>
                          <a:cs typeface="Times New Roman"/>
                        </a:rPr>
                        <a:t>4</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71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234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255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286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297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312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537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550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5868">
                <a:tc>
                  <a:txBody>
                    <a:bodyPr/>
                    <a:lstStyle/>
                    <a:p>
                      <a:pPr algn="ctr" hangingPunct="0">
                        <a:spcAft>
                          <a:spcPts val="0"/>
                        </a:spcAft>
                      </a:pPr>
                      <a:r>
                        <a:rPr lang="en-GB" sz="600" b="1">
                          <a:effectLst/>
                          <a:latin typeface="Arial"/>
                          <a:ea typeface="Times New Roman"/>
                          <a:cs typeface="Times New Roman"/>
                        </a:rPr>
                        <a:t>5</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70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88</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111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176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201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283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322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419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499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5868">
                <a:tc>
                  <a:txBody>
                    <a:bodyPr/>
                    <a:lstStyle/>
                    <a:p>
                      <a:pPr algn="ctr" hangingPunct="0">
                        <a:spcAft>
                          <a:spcPts val="0"/>
                        </a:spcAft>
                      </a:pPr>
                      <a:r>
                        <a:rPr lang="en-GB" sz="600" b="1">
                          <a:effectLst/>
                          <a:latin typeface="Arial"/>
                          <a:ea typeface="Times New Roman"/>
                          <a:cs typeface="Times New Roman"/>
                        </a:rPr>
                        <a:t>6</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86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94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177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193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266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368</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373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389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475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529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85868">
                <a:tc>
                  <a:txBody>
                    <a:bodyPr/>
                    <a:lstStyle/>
                    <a:p>
                      <a:pPr algn="ctr" hangingPunct="0">
                        <a:spcAft>
                          <a:spcPts val="0"/>
                        </a:spcAft>
                      </a:pPr>
                      <a:r>
                        <a:rPr lang="en-GB" sz="600" b="1">
                          <a:effectLst/>
                          <a:latin typeface="Arial"/>
                          <a:ea typeface="Times New Roman"/>
                          <a:cs typeface="Times New Roman"/>
                        </a:rPr>
                        <a:t>7</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134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223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242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254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285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319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403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496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503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534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85868">
                <a:tc>
                  <a:txBody>
                    <a:bodyPr/>
                    <a:lstStyle/>
                    <a:p>
                      <a:pPr algn="ctr" hangingPunct="0">
                        <a:spcAft>
                          <a:spcPts val="0"/>
                        </a:spcAft>
                      </a:pPr>
                      <a:r>
                        <a:rPr lang="en-GB" sz="600" b="1">
                          <a:effectLst/>
                          <a:latin typeface="Arial"/>
                          <a:ea typeface="Times New Roman"/>
                          <a:cs typeface="Times New Roman"/>
                        </a:rPr>
                        <a:t>8</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18</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84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106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165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170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199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321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355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386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410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85868">
                <a:tc>
                  <a:txBody>
                    <a:bodyPr/>
                    <a:lstStyle/>
                    <a:p>
                      <a:pPr algn="ctr" hangingPunct="0">
                        <a:spcAft>
                          <a:spcPts val="0"/>
                        </a:spcAft>
                      </a:pPr>
                      <a:r>
                        <a:rPr lang="en-GB" sz="600" b="1">
                          <a:effectLst/>
                          <a:latin typeface="Arial"/>
                          <a:ea typeface="Times New Roman"/>
                          <a:cs typeface="Times New Roman"/>
                        </a:rPr>
                        <a:t>9</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129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158</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226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269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288</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316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397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413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444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549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95409">
                <a:tc>
                  <a:txBody>
                    <a:bodyPr/>
                    <a:lstStyle/>
                    <a:p>
                      <a:pPr algn="ctr" hangingPunct="0">
                        <a:spcAft>
                          <a:spcPts val="0"/>
                        </a:spcAft>
                      </a:pPr>
                      <a:r>
                        <a:rPr lang="en-GB" sz="600" b="1">
                          <a:effectLst/>
                          <a:latin typeface="Arial"/>
                          <a:ea typeface="Times New Roman"/>
                          <a:cs typeface="Times New Roman"/>
                        </a:rPr>
                        <a:t>10</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113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133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194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256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305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318</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380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507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95409">
                <a:tc>
                  <a:txBody>
                    <a:bodyPr/>
                    <a:lstStyle/>
                    <a:p>
                      <a:pPr algn="ctr" hangingPunct="0">
                        <a:spcAft>
                          <a:spcPts val="0"/>
                        </a:spcAft>
                      </a:pPr>
                      <a:r>
                        <a:rPr lang="en-GB" sz="600" b="1">
                          <a:effectLst/>
                          <a:latin typeface="Arial"/>
                          <a:ea typeface="Times New Roman"/>
                          <a:cs typeface="Times New Roman"/>
                        </a:rPr>
                        <a:t>11</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317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354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402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95409">
                <a:tc>
                  <a:txBody>
                    <a:bodyPr/>
                    <a:lstStyle/>
                    <a:p>
                      <a:pPr algn="ctr" hangingPunct="0">
                        <a:spcAft>
                          <a:spcPts val="0"/>
                        </a:spcAft>
                      </a:pPr>
                      <a:r>
                        <a:rPr lang="en-GB" sz="600" b="1">
                          <a:effectLst/>
                          <a:latin typeface="Arial"/>
                          <a:ea typeface="Times New Roman"/>
                          <a:cs typeface="Times New Roman"/>
                        </a:rPr>
                        <a:t>12</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64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374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95409">
                <a:tc>
                  <a:txBody>
                    <a:bodyPr/>
                    <a:lstStyle/>
                    <a:p>
                      <a:pPr algn="ctr" hangingPunct="0">
                        <a:spcAft>
                          <a:spcPts val="0"/>
                        </a:spcAft>
                      </a:pPr>
                      <a:r>
                        <a:rPr lang="en-GB" sz="600" b="1">
                          <a:effectLst/>
                          <a:latin typeface="Arial"/>
                          <a:ea typeface="Times New Roman"/>
                          <a:cs typeface="Times New Roman"/>
                        </a:rPr>
                        <a:t>13</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83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314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378</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95409">
                <a:tc>
                  <a:txBody>
                    <a:bodyPr/>
                    <a:lstStyle/>
                    <a:p>
                      <a:pPr algn="ctr" hangingPunct="0">
                        <a:spcAft>
                          <a:spcPts val="0"/>
                        </a:spcAft>
                      </a:pPr>
                      <a:r>
                        <a:rPr lang="en-GB" sz="600" b="1">
                          <a:effectLst/>
                          <a:latin typeface="Arial"/>
                          <a:ea typeface="Times New Roman"/>
                          <a:cs typeface="Times New Roman"/>
                        </a:rPr>
                        <a:t>14</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162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259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280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95409">
                <a:tc>
                  <a:txBody>
                    <a:bodyPr/>
                    <a:lstStyle/>
                    <a:p>
                      <a:pPr algn="ctr" hangingPunct="0">
                        <a:spcAft>
                          <a:spcPts val="0"/>
                        </a:spcAft>
                      </a:pPr>
                      <a:r>
                        <a:rPr lang="en-GB" sz="600" b="1">
                          <a:effectLst/>
                          <a:latin typeface="Arial"/>
                          <a:ea typeface="Times New Roman"/>
                          <a:cs typeface="Times New Roman"/>
                        </a:rPr>
                        <a:t>15</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166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281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486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95409">
                <a:tc>
                  <a:txBody>
                    <a:bodyPr/>
                    <a:lstStyle/>
                    <a:p>
                      <a:pPr algn="ctr" hangingPunct="0">
                        <a:spcAft>
                          <a:spcPts val="0"/>
                        </a:spcAft>
                      </a:pPr>
                      <a:r>
                        <a:rPr lang="en-GB" sz="600" b="1">
                          <a:effectLst/>
                          <a:latin typeface="Arial"/>
                          <a:ea typeface="Times New Roman"/>
                          <a:cs typeface="Times New Roman"/>
                        </a:rPr>
                        <a:t>16</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185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439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489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95409">
                <a:tc>
                  <a:txBody>
                    <a:bodyPr/>
                    <a:lstStyle/>
                    <a:p>
                      <a:pPr algn="ctr" hangingPunct="0">
                        <a:spcAft>
                          <a:spcPts val="0"/>
                        </a:spcAft>
                      </a:pPr>
                      <a:r>
                        <a:rPr lang="en-GB" sz="600" b="1">
                          <a:effectLst/>
                          <a:latin typeface="Arial"/>
                          <a:ea typeface="Times New Roman"/>
                          <a:cs typeface="Times New Roman"/>
                        </a:rPr>
                        <a:t>17</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119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156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224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95409">
                <a:tc>
                  <a:txBody>
                    <a:bodyPr/>
                    <a:lstStyle/>
                    <a:p>
                      <a:pPr algn="ctr" hangingPunct="0">
                        <a:spcAft>
                          <a:spcPts val="0"/>
                        </a:spcAft>
                      </a:pPr>
                      <a:r>
                        <a:rPr lang="en-GB" sz="600" b="1">
                          <a:effectLst/>
                          <a:latin typeface="Arial"/>
                          <a:ea typeface="Times New Roman"/>
                          <a:cs typeface="Times New Roman"/>
                        </a:rPr>
                        <a:t>18</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62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244</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95409">
                <a:tc>
                  <a:txBody>
                    <a:bodyPr/>
                    <a:lstStyle/>
                    <a:p>
                      <a:pPr algn="ctr" hangingPunct="0">
                        <a:spcAft>
                          <a:spcPts val="0"/>
                        </a:spcAft>
                      </a:pPr>
                      <a:r>
                        <a:rPr lang="en-GB" sz="600" b="1">
                          <a:effectLst/>
                          <a:latin typeface="Arial"/>
                          <a:ea typeface="Times New Roman"/>
                          <a:cs typeface="Times New Roman"/>
                        </a:rPr>
                        <a:t>19</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8</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246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482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95409">
                <a:tc>
                  <a:txBody>
                    <a:bodyPr/>
                    <a:lstStyle/>
                    <a:p>
                      <a:pPr algn="ctr" hangingPunct="0">
                        <a:spcAft>
                          <a:spcPts val="0"/>
                        </a:spcAft>
                      </a:pPr>
                      <a:r>
                        <a:rPr lang="en-GB" sz="600" b="1">
                          <a:effectLst/>
                          <a:latin typeface="Arial"/>
                          <a:ea typeface="Times New Roman"/>
                          <a:cs typeface="Times New Roman"/>
                        </a:rPr>
                        <a:t>20</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72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91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95409">
                <a:tc>
                  <a:txBody>
                    <a:bodyPr/>
                    <a:lstStyle/>
                    <a:p>
                      <a:pPr algn="ctr" hangingPunct="0">
                        <a:spcAft>
                          <a:spcPts val="0"/>
                        </a:spcAft>
                      </a:pPr>
                      <a:r>
                        <a:rPr lang="en-GB" sz="600" b="1">
                          <a:effectLst/>
                          <a:latin typeface="Arial"/>
                          <a:ea typeface="Times New Roman"/>
                          <a:cs typeface="Times New Roman"/>
                        </a:rPr>
                        <a:t>21</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43</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69</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390</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95409">
                <a:tc>
                  <a:txBody>
                    <a:bodyPr/>
                    <a:lstStyle/>
                    <a:p>
                      <a:pPr algn="ctr" hangingPunct="0">
                        <a:spcAft>
                          <a:spcPts val="0"/>
                        </a:spcAft>
                      </a:pPr>
                      <a:r>
                        <a:rPr lang="en-GB" sz="600" b="1">
                          <a:effectLst/>
                          <a:latin typeface="Arial"/>
                          <a:ea typeface="Times New Roman"/>
                          <a:cs typeface="Times New Roman"/>
                        </a:rPr>
                        <a:t>22</a:t>
                      </a:r>
                      <a:endParaRPr lang="en-US" sz="600" b="1">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127</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186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506</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95409">
                <a:tc>
                  <a:txBody>
                    <a:bodyPr/>
                    <a:lstStyle/>
                    <a:p>
                      <a:pPr algn="ctr" hangingPunct="0">
                        <a:spcAft>
                          <a:spcPts val="0"/>
                        </a:spcAft>
                      </a:pPr>
                      <a:r>
                        <a:rPr lang="en-GB" sz="600" b="1" dirty="0">
                          <a:effectLst/>
                          <a:latin typeface="Arial"/>
                          <a:ea typeface="Times New Roman"/>
                          <a:cs typeface="Times New Roman"/>
                        </a:rPr>
                        <a:t>23</a:t>
                      </a:r>
                      <a:endParaRPr lang="en-US" sz="600" b="1"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55</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81</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600">
                          <a:effectLst/>
                          <a:latin typeface="Arial"/>
                          <a:ea typeface="Times New Roman"/>
                          <a:cs typeface="Times New Roman"/>
                        </a:rPr>
                        <a:t>412</a:t>
                      </a:r>
                      <a:endParaRPr lang="en-US" sz="6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7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bl>
          </a:graphicData>
        </a:graphic>
      </p:graphicFrame>
      <p:sp>
        <p:nvSpPr>
          <p:cNvPr id="22" name="テキスト ボックス 21"/>
          <p:cNvSpPr txBox="1"/>
          <p:nvPr/>
        </p:nvSpPr>
        <p:spPr>
          <a:xfrm>
            <a:off x="1835696" y="3407082"/>
            <a:ext cx="1723549" cy="276999"/>
          </a:xfrm>
          <a:prstGeom prst="rect">
            <a:avLst/>
          </a:prstGeom>
          <a:noFill/>
        </p:spPr>
        <p:txBody>
          <a:bodyPr wrap="none" rtlCol="0">
            <a:spAutoFit/>
          </a:bodyPr>
          <a:lstStyle/>
          <a:p>
            <a:r>
              <a:rPr lang="en-US" dirty="0"/>
              <a:t>Parity bit addresses </a:t>
            </a:r>
            <a:r>
              <a:rPr lang="en-US" dirty="0" smtClean="0"/>
              <a:t>table</a:t>
            </a:r>
            <a:endParaRPr lang="en-US" dirty="0"/>
          </a:p>
        </p:txBody>
      </p:sp>
      <p:sp>
        <p:nvSpPr>
          <p:cNvPr id="2" name="Rounded Rectangle 1"/>
          <p:cNvSpPr/>
          <p:nvPr/>
        </p:nvSpPr>
        <p:spPr bwMode="auto">
          <a:xfrm>
            <a:off x="5150743" y="4725144"/>
            <a:ext cx="2808312" cy="1440160"/>
          </a:xfrm>
          <a:prstGeom prst="roundRect">
            <a:avLst/>
          </a:prstGeom>
          <a:solidFill>
            <a:srgbClr val="FFFF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details in separate</a:t>
            </a:r>
            <a:r>
              <a:rPr kumimoji="0" lang="en-US" sz="2400" b="0" i="0" u="none" strike="noStrike" cap="none" normalizeH="0" dirty="0" smtClean="0">
                <a:ln>
                  <a:noFill/>
                </a:ln>
                <a:solidFill>
                  <a:schemeClr val="tx1"/>
                </a:solidFill>
                <a:effectLst/>
                <a:latin typeface="Times New Roman" pitchFamily="18" charset="0"/>
              </a:rPr>
              <a:t> Word document for spec. extensions</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1499154" y="2597148"/>
            <a:ext cx="1776702" cy="381001"/>
          </a:xfrm>
          <a:prstGeom prst="rect">
            <a:avLst/>
          </a:prstGeom>
          <a:solidFill>
            <a:schemeClr val="accent2">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lvl="0" algn="ctr"/>
            <a:r>
              <a:rPr lang="en-US" sz="1600" dirty="0">
                <a:solidFill>
                  <a:srgbClr val="FFFFFF"/>
                </a:solidFill>
                <a:latin typeface="Arial"/>
              </a:rPr>
              <a:t>info (184 bits)</a:t>
            </a:r>
          </a:p>
        </p:txBody>
      </p:sp>
      <p:sp>
        <p:nvSpPr>
          <p:cNvPr id="15" name="Title 1"/>
          <p:cNvSpPr txBox="1">
            <a:spLocks/>
          </p:cNvSpPr>
          <p:nvPr/>
        </p:nvSpPr>
        <p:spPr>
          <a:xfrm>
            <a:off x="685800" y="685800"/>
            <a:ext cx="8350696" cy="10668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ko-KR" dirty="0"/>
              <a:t>Proposed LDPC Rate (1/4) for 802.15.4w </a:t>
            </a:r>
            <a:endParaRPr lang="ko-KR" altLang="en-US" dirty="0"/>
          </a:p>
        </p:txBody>
      </p:sp>
      <p:sp>
        <p:nvSpPr>
          <p:cNvPr id="12" name="日付プレースホルダー 1"/>
          <p:cNvSpPr txBox="1">
            <a:spLocks/>
          </p:cNvSpPr>
          <p:nvPr/>
        </p:nvSpPr>
        <p:spPr bwMode="auto">
          <a:xfrm>
            <a:off x="699054" y="42295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3465079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Erasure </a:t>
            </a:r>
            <a:r>
              <a:rPr lang="en-US" dirty="0" smtClean="0"/>
              <a:t>Performance: Conditions</a:t>
            </a:r>
            <a:endParaRPr lang="en-US" dirty="0"/>
          </a:p>
        </p:txBody>
      </p:sp>
      <p:sp>
        <p:nvSpPr>
          <p:cNvPr id="3" name="Content Placeholder 2"/>
          <p:cNvSpPr>
            <a:spLocks noGrp="1"/>
          </p:cNvSpPr>
          <p:nvPr>
            <p:ph idx="1"/>
          </p:nvPr>
        </p:nvSpPr>
        <p:spPr>
          <a:xfrm>
            <a:off x="685800" y="1981200"/>
            <a:ext cx="7918648" cy="4114800"/>
          </a:xfrm>
        </p:spPr>
        <p:txBody>
          <a:bodyPr>
            <a:normAutofit fontScale="92500" lnSpcReduction="10000"/>
          </a:bodyPr>
          <a:lstStyle/>
          <a:p>
            <a:r>
              <a:rPr lang="en-US" dirty="0" smtClean="0"/>
              <a:t>interference by other devices modelled by complete signal erasures</a:t>
            </a:r>
          </a:p>
          <a:p>
            <a:r>
              <a:rPr lang="en-US" dirty="0" smtClean="0"/>
              <a:t>assuming telegram splitting with 24 telegrams</a:t>
            </a:r>
          </a:p>
          <a:p>
            <a:pPr lvl="1"/>
            <a:r>
              <a:rPr lang="en-US" dirty="0" smtClean="0"/>
              <a:t>lost frames result in complete erasure</a:t>
            </a:r>
          </a:p>
          <a:p>
            <a:pPr lvl="1"/>
            <a:r>
              <a:rPr lang="en-US" dirty="0" smtClean="0"/>
              <a:t>if interleaving is applied, resulting frame has </a:t>
            </a:r>
            <a:r>
              <a:rPr lang="en-US" dirty="0" err="1" smtClean="0"/>
              <a:t>iid</a:t>
            </a:r>
            <a:r>
              <a:rPr lang="en-US" dirty="0" smtClean="0"/>
              <a:t> erasures with erasure rates = n/24, integer n</a:t>
            </a:r>
          </a:p>
          <a:p>
            <a:pPr marL="0" indent="0">
              <a:buNone/>
            </a:pPr>
            <a:r>
              <a:rPr lang="en-US" dirty="0" smtClean="0">
                <a:sym typeface="Wingdings" panose="05000000000000000000" pitchFamily="2" charset="2"/>
              </a:rPr>
              <a:t> </a:t>
            </a:r>
            <a:r>
              <a:rPr lang="en-US" dirty="0" smtClean="0"/>
              <a:t>simulated AWGN, followed by </a:t>
            </a:r>
            <a:r>
              <a:rPr lang="en-US" dirty="0" err="1" smtClean="0"/>
              <a:t>iid</a:t>
            </a:r>
            <a:r>
              <a:rPr lang="en-US" dirty="0" smtClean="0"/>
              <a:t> erasure channel</a:t>
            </a:r>
          </a:p>
          <a:p>
            <a:endParaRPr lang="en-US"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6</a:t>
            </a:fld>
            <a:endParaRPr lang="en-US" altLang="en-US"/>
          </a:p>
        </p:txBody>
      </p:sp>
      <p:sp>
        <p:nvSpPr>
          <p:cNvPr id="7"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1523531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34244"/>
            <a:ext cx="79914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AWGN Performance</a:t>
            </a:r>
            <a:endParaRPr lang="en-US" dirty="0"/>
          </a:p>
        </p:txBody>
      </p:sp>
      <p:sp>
        <p:nvSpPr>
          <p:cNvPr id="5" name="Footer Placeholder 4"/>
          <p:cNvSpPr>
            <a:spLocks noGrp="1"/>
          </p:cNvSpPr>
          <p:nvPr>
            <p:ph type="ftr" sz="quarter" idx="11"/>
          </p:nvPr>
        </p:nvSpPr>
        <p:spPr/>
        <p:txBody>
          <a:bodyPr/>
          <a:lstStyle/>
          <a:p>
            <a:pPr>
              <a:defRPr/>
            </a:pPr>
            <a:r>
              <a:rPr lang="en-US" altLang="en-US" dirty="0"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7</a:t>
            </a:fld>
            <a:endParaRPr lang="en-US" altLang="en-US"/>
          </a:p>
        </p:txBody>
      </p:sp>
      <p:cxnSp>
        <p:nvCxnSpPr>
          <p:cNvPr id="8" name="Straight Arrow Connector 7"/>
          <p:cNvCxnSpPr/>
          <p:nvPr/>
        </p:nvCxnSpPr>
        <p:spPr bwMode="auto">
          <a:xfrm flipH="1">
            <a:off x="5076056" y="3327846"/>
            <a:ext cx="1209848" cy="0"/>
          </a:xfrm>
          <a:prstGeom prst="straightConnector1">
            <a:avLst/>
          </a:prstGeom>
          <a:solidFill>
            <a:schemeClr val="accent1"/>
          </a:solidFill>
          <a:ln w="12700" cap="flat" cmpd="sng" algn="ctr">
            <a:solidFill>
              <a:schemeClr val="accent6"/>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5203440" y="3048198"/>
            <a:ext cx="633507" cy="276999"/>
          </a:xfrm>
          <a:prstGeom prst="rect">
            <a:avLst/>
          </a:prstGeom>
          <a:noFill/>
        </p:spPr>
        <p:txBody>
          <a:bodyPr wrap="none" rtlCol="0">
            <a:spAutoFit/>
          </a:bodyPr>
          <a:lstStyle/>
          <a:p>
            <a:r>
              <a:rPr lang="en-US" dirty="0" smtClean="0">
                <a:solidFill>
                  <a:schemeClr val="accent6"/>
                </a:solidFill>
              </a:rPr>
              <a:t>1.54dB</a:t>
            </a:r>
            <a:endParaRPr lang="en-US" dirty="0">
              <a:solidFill>
                <a:schemeClr val="accent6"/>
              </a:solidFill>
            </a:endParaRPr>
          </a:p>
        </p:txBody>
      </p:sp>
      <p:cxnSp>
        <p:nvCxnSpPr>
          <p:cNvPr id="18" name="Straight Arrow Connector 17"/>
          <p:cNvCxnSpPr/>
          <p:nvPr/>
        </p:nvCxnSpPr>
        <p:spPr bwMode="auto">
          <a:xfrm flipH="1">
            <a:off x="5076056" y="3356992"/>
            <a:ext cx="997515" cy="0"/>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5364226" y="3373839"/>
            <a:ext cx="633507" cy="276999"/>
          </a:xfrm>
          <a:prstGeom prst="rect">
            <a:avLst/>
          </a:prstGeom>
          <a:noFill/>
        </p:spPr>
        <p:txBody>
          <a:bodyPr wrap="none" rtlCol="0">
            <a:spAutoFit/>
          </a:bodyPr>
          <a:lstStyle/>
          <a:p>
            <a:r>
              <a:rPr lang="en-US" dirty="0" smtClean="0">
                <a:solidFill>
                  <a:srgbClr val="FF0000"/>
                </a:solidFill>
              </a:rPr>
              <a:t>1.21dB</a:t>
            </a:r>
            <a:endParaRPr lang="en-US" dirty="0">
              <a:solidFill>
                <a:srgbClr val="FF0000"/>
              </a:solidFill>
            </a:endParaRPr>
          </a:p>
        </p:txBody>
      </p:sp>
      <p:sp>
        <p:nvSpPr>
          <p:cNvPr id="11"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70646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Erasure Performance (</a:t>
            </a:r>
            <a:r>
              <a:rPr lang="en-US" dirty="0" smtClean="0">
                <a:sym typeface="Symbol"/>
              </a:rPr>
              <a:t></a:t>
            </a:r>
            <a:r>
              <a:rPr lang="en-US" dirty="0" smtClean="0"/>
              <a:t> = 1/24)</a:t>
            </a:r>
            <a:endParaRPr lang="en-US" dirty="0"/>
          </a:p>
        </p:txBody>
      </p:sp>
      <p:sp>
        <p:nvSpPr>
          <p:cNvPr id="5" name="Footer Placeholder 4"/>
          <p:cNvSpPr>
            <a:spLocks noGrp="1"/>
          </p:cNvSpPr>
          <p:nvPr>
            <p:ph type="ftr" sz="quarter" idx="11"/>
          </p:nvPr>
        </p:nvSpPr>
        <p:spPr/>
        <p:txBody>
          <a:bodyPr/>
          <a:lstStyle/>
          <a:p>
            <a:pPr>
              <a:defRPr/>
            </a:pPr>
            <a:r>
              <a:rPr lang="en-US" altLang="en-US"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8</a:t>
            </a:fld>
            <a:endParaRPr lang="en-US"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34244"/>
            <a:ext cx="79914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flipH="1">
            <a:off x="5292080" y="3325197"/>
            <a:ext cx="1209848" cy="0"/>
          </a:xfrm>
          <a:prstGeom prst="straightConnector1">
            <a:avLst/>
          </a:prstGeom>
          <a:solidFill>
            <a:schemeClr val="accent1"/>
          </a:solidFill>
          <a:ln w="12700" cap="flat" cmpd="sng" algn="ctr">
            <a:solidFill>
              <a:schemeClr val="accent6"/>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419464" y="3045549"/>
            <a:ext cx="633507" cy="276999"/>
          </a:xfrm>
          <a:prstGeom prst="rect">
            <a:avLst/>
          </a:prstGeom>
          <a:noFill/>
        </p:spPr>
        <p:txBody>
          <a:bodyPr wrap="none" rtlCol="0">
            <a:spAutoFit/>
          </a:bodyPr>
          <a:lstStyle/>
          <a:p>
            <a:r>
              <a:rPr lang="en-US" dirty="0" smtClean="0">
                <a:solidFill>
                  <a:schemeClr val="accent6"/>
                </a:solidFill>
              </a:rPr>
              <a:t>1.56dB</a:t>
            </a:r>
            <a:endParaRPr lang="en-US" dirty="0">
              <a:solidFill>
                <a:schemeClr val="accent6"/>
              </a:solidFill>
            </a:endParaRPr>
          </a:p>
        </p:txBody>
      </p:sp>
      <p:cxnSp>
        <p:nvCxnSpPr>
          <p:cNvPr id="11" name="Straight Arrow Connector 10"/>
          <p:cNvCxnSpPr/>
          <p:nvPr/>
        </p:nvCxnSpPr>
        <p:spPr bwMode="auto">
          <a:xfrm flipH="1">
            <a:off x="5292080" y="3354343"/>
            <a:ext cx="997515" cy="0"/>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580250" y="3371190"/>
            <a:ext cx="633507" cy="276999"/>
          </a:xfrm>
          <a:prstGeom prst="rect">
            <a:avLst/>
          </a:prstGeom>
          <a:noFill/>
        </p:spPr>
        <p:txBody>
          <a:bodyPr wrap="none" rtlCol="0">
            <a:spAutoFit/>
          </a:bodyPr>
          <a:lstStyle/>
          <a:p>
            <a:r>
              <a:rPr lang="en-US" dirty="0" smtClean="0">
                <a:solidFill>
                  <a:srgbClr val="FF0000"/>
                </a:solidFill>
              </a:rPr>
              <a:t>1.27dB</a:t>
            </a:r>
            <a:endParaRPr lang="en-US" dirty="0">
              <a:solidFill>
                <a:srgbClr val="FF0000"/>
              </a:solidFill>
            </a:endParaRPr>
          </a:p>
        </p:txBody>
      </p:sp>
      <p:sp>
        <p:nvSpPr>
          <p:cNvPr id="13"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1868003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56792"/>
            <a:ext cx="79914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Erasure Performance</a:t>
            </a:r>
            <a:r>
              <a:rPr lang="en-US" dirty="0">
                <a:sym typeface="Symbol"/>
              </a:rPr>
              <a:t> </a:t>
            </a:r>
            <a:r>
              <a:rPr lang="en-US" dirty="0" smtClean="0">
                <a:sym typeface="Symbol"/>
              </a:rPr>
              <a:t>(</a:t>
            </a:r>
            <a:r>
              <a:rPr lang="en-US" dirty="0" smtClean="0"/>
              <a:t> </a:t>
            </a:r>
            <a:r>
              <a:rPr lang="en-US" dirty="0"/>
              <a:t>= </a:t>
            </a:r>
            <a:r>
              <a:rPr lang="en-US" dirty="0" smtClean="0"/>
              <a:t>8/24)</a:t>
            </a:r>
            <a:endParaRPr lang="en-US" dirty="0"/>
          </a:p>
        </p:txBody>
      </p:sp>
      <p:sp>
        <p:nvSpPr>
          <p:cNvPr id="5" name="Footer Placeholder 4"/>
          <p:cNvSpPr>
            <a:spLocks noGrp="1"/>
          </p:cNvSpPr>
          <p:nvPr>
            <p:ph type="ftr" sz="quarter" idx="11"/>
          </p:nvPr>
        </p:nvSpPr>
        <p:spPr/>
        <p:txBody>
          <a:bodyPr/>
          <a:lstStyle/>
          <a:p>
            <a:pPr>
              <a:defRPr/>
            </a:pPr>
            <a:r>
              <a:rPr lang="en-US" altLang="en-US" smtClean="0"/>
              <a:t>Nabil Loghin, SONY</a:t>
            </a:r>
            <a:endParaRPr lang="en-US" altLang="en-US" dirty="0"/>
          </a:p>
        </p:txBody>
      </p:sp>
      <p:sp>
        <p:nvSpPr>
          <p:cNvPr id="6" name="Slide Number Placeholder 5"/>
          <p:cNvSpPr>
            <a:spLocks noGrp="1"/>
          </p:cNvSpPr>
          <p:nvPr>
            <p:ph type="sldNum" sz="quarter" idx="12"/>
          </p:nvPr>
        </p:nvSpPr>
        <p:spPr/>
        <p:txBody>
          <a:bodyPr/>
          <a:lstStyle/>
          <a:p>
            <a:pPr>
              <a:defRPr/>
            </a:pPr>
            <a:r>
              <a:rPr lang="en-US" altLang="en-US" smtClean="0"/>
              <a:t>Slide </a:t>
            </a:r>
            <a:fld id="{D9668F83-D261-40F4-9E23-3FBB288658AE}" type="slidenum">
              <a:rPr lang="en-US" altLang="en-US" smtClean="0"/>
              <a:pPr>
                <a:defRPr/>
              </a:pPr>
              <a:t>9</a:t>
            </a:fld>
            <a:endParaRPr lang="en-US" altLang="en-US"/>
          </a:p>
        </p:txBody>
      </p:sp>
      <p:cxnSp>
        <p:nvCxnSpPr>
          <p:cNvPr id="9" name="Straight Arrow Connector 8"/>
          <p:cNvCxnSpPr/>
          <p:nvPr/>
        </p:nvCxnSpPr>
        <p:spPr bwMode="auto">
          <a:xfrm flipH="1">
            <a:off x="6374544" y="3325196"/>
            <a:ext cx="1209848" cy="0"/>
          </a:xfrm>
          <a:prstGeom prst="straightConnector1">
            <a:avLst/>
          </a:prstGeom>
          <a:solidFill>
            <a:schemeClr val="accent1"/>
          </a:solidFill>
          <a:ln w="12700" cap="flat" cmpd="sng" algn="ctr">
            <a:solidFill>
              <a:schemeClr val="accent6"/>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395159" y="3058445"/>
            <a:ext cx="633507" cy="276999"/>
          </a:xfrm>
          <a:prstGeom prst="rect">
            <a:avLst/>
          </a:prstGeom>
          <a:noFill/>
        </p:spPr>
        <p:txBody>
          <a:bodyPr wrap="none" rtlCol="0">
            <a:spAutoFit/>
          </a:bodyPr>
          <a:lstStyle/>
          <a:p>
            <a:r>
              <a:rPr lang="en-US" dirty="0" smtClean="0">
                <a:solidFill>
                  <a:schemeClr val="accent6"/>
                </a:solidFill>
              </a:rPr>
              <a:t>1.75dB</a:t>
            </a:r>
            <a:endParaRPr lang="en-US" dirty="0">
              <a:solidFill>
                <a:schemeClr val="accent6"/>
              </a:solidFill>
            </a:endParaRPr>
          </a:p>
        </p:txBody>
      </p:sp>
      <p:cxnSp>
        <p:nvCxnSpPr>
          <p:cNvPr id="11" name="Straight Arrow Connector 10"/>
          <p:cNvCxnSpPr/>
          <p:nvPr/>
        </p:nvCxnSpPr>
        <p:spPr bwMode="auto">
          <a:xfrm flipH="1">
            <a:off x="6374545" y="3354342"/>
            <a:ext cx="921676" cy="0"/>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6662714" y="3371189"/>
            <a:ext cx="633507" cy="276999"/>
          </a:xfrm>
          <a:prstGeom prst="rect">
            <a:avLst/>
          </a:prstGeom>
          <a:noFill/>
        </p:spPr>
        <p:txBody>
          <a:bodyPr wrap="none" rtlCol="0">
            <a:spAutoFit/>
          </a:bodyPr>
          <a:lstStyle/>
          <a:p>
            <a:r>
              <a:rPr lang="en-US" dirty="0" smtClean="0">
                <a:solidFill>
                  <a:srgbClr val="FF0000"/>
                </a:solidFill>
              </a:rPr>
              <a:t>1.36dB</a:t>
            </a:r>
            <a:endParaRPr lang="en-US" dirty="0">
              <a:solidFill>
                <a:srgbClr val="FF0000"/>
              </a:solidFill>
            </a:endParaRPr>
          </a:p>
        </p:txBody>
      </p:sp>
      <p:sp>
        <p:nvSpPr>
          <p:cNvPr id="13" name="日付プレースホルダー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September 2018</a:t>
            </a:r>
            <a:endParaRPr lang="en-US" altLang="en-US" sz="1400" dirty="0"/>
          </a:p>
        </p:txBody>
      </p:sp>
    </p:spTree>
    <p:extLst>
      <p:ext uri="{BB962C8B-B14F-4D97-AF65-F5344CB8AC3E}">
        <p14:creationId xmlns:p14="http://schemas.microsoft.com/office/powerpoint/2010/main" val="268601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ASD">
  <a:themeElements>
    <a:clrScheme name="15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5_標準デザイン">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1" u="none" strike="noStrike" cap="none" normalizeH="0" baseline="0" dirty="0" smtClean="0">
            <a:ln>
              <a:noFill/>
            </a:ln>
            <a:solidFill>
              <a:schemeClr val="tx1"/>
            </a:solidFill>
            <a:latin typeface="+mn-lt"/>
            <a:ea typeface="+mn-ea"/>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2800" b="1" i="1"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a typeface="ＭＳ Ｐゴシック" pitchFamily="50" charset="-128"/>
          </a:defRPr>
        </a:defPPr>
      </a:lstStyle>
    </a:lnDef>
  </a:objectDefaults>
  <a:extraClrSchemeLst>
    <a:extraClrScheme>
      <a:clrScheme name="15_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5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5_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5_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5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5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5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6</TotalTime>
  <Words>1539</Words>
  <Application>Microsoft Office PowerPoint</Application>
  <PresentationFormat>画面に合わせる (4:3)</PresentationFormat>
  <Paragraphs>459</Paragraphs>
  <Slides>26</Slides>
  <Notes>2</Notes>
  <HiddenSlides>0</HiddenSlides>
  <MMClips>0</MMClips>
  <ScaleCrop>false</ScaleCrop>
  <HeadingPairs>
    <vt:vector size="4" baseType="variant">
      <vt:variant>
        <vt:lpstr>テーマ</vt:lpstr>
      </vt:variant>
      <vt:variant>
        <vt:i4>2</vt:i4>
      </vt:variant>
      <vt:variant>
        <vt:lpstr>スライド タイトル</vt:lpstr>
      </vt:variant>
      <vt:variant>
        <vt:i4>26</vt:i4>
      </vt:variant>
    </vt:vector>
  </HeadingPairs>
  <TitlesOfParts>
    <vt:vector size="28" baseType="lpstr">
      <vt:lpstr>IEEE-P802_15</vt:lpstr>
      <vt:lpstr>2_DASD</vt:lpstr>
      <vt:lpstr>PowerPoint プレゼンテーション</vt:lpstr>
      <vt:lpstr>Proposal of LDPC (Low Density Parity Check) Code for LPWA --  additional results </vt:lpstr>
      <vt:lpstr>Introduction</vt:lpstr>
      <vt:lpstr>PowerPoint プレゼンテーション</vt:lpstr>
      <vt:lpstr>PowerPoint プレゼンテーション</vt:lpstr>
      <vt:lpstr>Erasure Performance: Conditions</vt:lpstr>
      <vt:lpstr>AWGN Performance</vt:lpstr>
      <vt:lpstr>Erasure Performance ( = 1/24)</vt:lpstr>
      <vt:lpstr>Erasure Performance ( = 8/24)</vt:lpstr>
      <vt:lpstr>Erasure Performance ( = 12/24)</vt:lpstr>
      <vt:lpstr>Erasure Performance ( = 14/24)</vt:lpstr>
      <vt:lpstr>Erasure Performance ( = 16/24)</vt:lpstr>
      <vt:lpstr>Erasure Performance: Summary</vt:lpstr>
      <vt:lpstr>Mobile Performance: Conditions</vt:lpstr>
      <vt:lpstr>Mobile Performance: 1 frame for CR 1/4</vt:lpstr>
      <vt:lpstr>Mobile Performance: 2 frames for CR 1/4</vt:lpstr>
      <vt:lpstr>Mobile Performance: 12 frames for CR 1/4</vt:lpstr>
      <vt:lpstr>Mobile Performance: Summary (1/2)</vt:lpstr>
      <vt:lpstr>Summary</vt:lpstr>
      <vt:lpstr>References</vt:lpstr>
      <vt:lpstr>PowerPoint プレゼンテーション</vt:lpstr>
      <vt:lpstr>AWGN / Erasure Performance: All Results</vt:lpstr>
      <vt:lpstr>Mobile Performance: All Results</vt:lpstr>
      <vt:lpstr>Mobile Performance</vt:lpstr>
      <vt:lpstr>Mobile Performance: Comments</vt:lpstr>
      <vt:lpstr>Encoder Complexity</vt:lpstr>
    </vt:vector>
  </TitlesOfParts>
  <Company>Sony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Kobayashi, Seiji (RandD)</dc:creator>
  <dc:description>&lt;doc#&gt;</dc:description>
  <cp:lastModifiedBy>Kobayashi, Seiji (SSS)</cp:lastModifiedBy>
  <cp:revision>216</cp:revision>
  <cp:lastPrinted>1998-02-10T13:28:06Z</cp:lastPrinted>
  <dcterms:created xsi:type="dcterms:W3CDTF">2018-07-06T09:07:16Z</dcterms:created>
  <dcterms:modified xsi:type="dcterms:W3CDTF">2018-09-06T12:37:10Z</dcterms:modified>
</cp:coreProperties>
</file>