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58" r:id="rId3"/>
    <p:sldId id="268" r:id="rId4"/>
    <p:sldId id="283" r:id="rId5"/>
    <p:sldId id="314" r:id="rId6"/>
    <p:sldId id="284" r:id="rId7"/>
    <p:sldId id="293" r:id="rId8"/>
    <p:sldId id="294" r:id="rId9"/>
    <p:sldId id="288" r:id="rId10"/>
    <p:sldId id="286" r:id="rId11"/>
    <p:sldId id="304"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B9B9"/>
    <a:srgbClr val="00FF00"/>
    <a:srgbClr val="FF9393"/>
    <a:srgbClr val="FF5B5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75" autoAdjust="0"/>
    <p:restoredTop sz="93299" autoAdjust="0"/>
  </p:normalViewPr>
  <p:slideViewPr>
    <p:cSldViewPr>
      <p:cViewPr varScale="1">
        <p:scale>
          <a:sx n="97" d="100"/>
          <a:sy n="97" d="100"/>
        </p:scale>
        <p:origin x="1248"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smtClean="0"/>
              <a:t>doc.: IEEE 802.15-18-0389-00-004w</a:t>
            </a:r>
            <a:endParaRPr lang="en-US" altLang="de-DE"/>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de-DE"/>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de-DE"/>
              <a:t>Page </a:t>
            </a:r>
            <a:fld id="{71C0276E-EC66-483F-BBDA-D7148BE73092}" type="slidenum">
              <a:rPr lang="en-US" altLang="de-DE"/>
              <a:pPr/>
              <a:t>‹#›</a:t>
            </a:fld>
            <a:endParaRPr lang="en-US" altLang="de-DE"/>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de-DE"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smtClean="0"/>
              <a:t>doc.: IEEE 802.15-18-0389-00-004w</a:t>
            </a:r>
            <a:endParaRPr lang="en-US" altLang="de-DE"/>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de-DE" smtClean="0"/>
              <a:t>Click to edit Master text styles</a:t>
            </a:r>
          </a:p>
          <a:p>
            <a:pPr lvl="1"/>
            <a:r>
              <a:rPr lang="en-US" altLang="de-DE" smtClean="0"/>
              <a:t>Second level</a:t>
            </a:r>
          </a:p>
          <a:p>
            <a:pPr lvl="2"/>
            <a:r>
              <a:rPr lang="en-US" altLang="de-DE" smtClean="0"/>
              <a:t>Third level</a:t>
            </a:r>
          </a:p>
          <a:p>
            <a:pPr lvl="3"/>
            <a:r>
              <a:rPr lang="en-US" altLang="de-DE" smtClean="0"/>
              <a:t>Fourth level</a:t>
            </a:r>
          </a:p>
          <a:p>
            <a:pPr lvl="4"/>
            <a:r>
              <a:rPr lang="en-US" altLang="de-DE"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de-DE"/>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de-DE"/>
              <a:t>Page </a:t>
            </a:r>
            <a:fld id="{ECFF3797-3F17-404F-A491-12A903848464}" type="slidenum">
              <a:rPr lang="en-US" altLang="de-DE"/>
              <a:pPr/>
              <a:t>‹#›</a:t>
            </a:fld>
            <a:endParaRPr lang="en-US" altLang="de-DE"/>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de-DE" smtClean="0"/>
              <a:t>doc.: IEEE 802.15-18-0389-00-004w</a:t>
            </a:r>
            <a:endParaRPr lang="en-US" altLang="de-DE"/>
          </a:p>
        </p:txBody>
      </p:sp>
      <p:sp>
        <p:nvSpPr>
          <p:cNvPr id="5" name="Date Placeholder 4"/>
          <p:cNvSpPr>
            <a:spLocks noGrp="1"/>
          </p:cNvSpPr>
          <p:nvPr>
            <p:ph type="dt" idx="11"/>
          </p:nvPr>
        </p:nvSpPr>
        <p:spPr/>
        <p:txBody>
          <a:bodyPr/>
          <a:lstStyle/>
          <a:p>
            <a:r>
              <a:rPr lang="en-US" altLang="de-DE" smtClean="0"/>
              <a:t>&lt;month year&gt;</a:t>
            </a:r>
            <a:endParaRPr lang="en-US" altLang="de-DE"/>
          </a:p>
        </p:txBody>
      </p:sp>
      <p:sp>
        <p:nvSpPr>
          <p:cNvPr id="6" name="Footer Placeholder 5"/>
          <p:cNvSpPr>
            <a:spLocks noGrp="1"/>
          </p:cNvSpPr>
          <p:nvPr>
            <p:ph type="ftr" sz="quarter" idx="12"/>
          </p:nvPr>
        </p:nvSpPr>
        <p:spPr/>
        <p:txBody>
          <a:bodyPr/>
          <a:lstStyle/>
          <a:p>
            <a:pPr lvl="4"/>
            <a:r>
              <a:rPr lang="en-US" altLang="de-DE" smtClean="0"/>
              <a:t>&lt;author&gt;, &lt;company&gt;</a:t>
            </a:r>
            <a:endParaRPr lang="en-US" altLang="de-DE"/>
          </a:p>
        </p:txBody>
      </p:sp>
      <p:sp>
        <p:nvSpPr>
          <p:cNvPr id="7" name="Slide Number Placeholder 6"/>
          <p:cNvSpPr>
            <a:spLocks noGrp="1"/>
          </p:cNvSpPr>
          <p:nvPr>
            <p:ph type="sldNum" sz="quarter" idx="13"/>
          </p:nvPr>
        </p:nvSpPr>
        <p:spPr/>
        <p:txBody>
          <a:bodyPr/>
          <a:lstStyle/>
          <a:p>
            <a:r>
              <a:rPr lang="en-US" altLang="de-DE" smtClean="0"/>
              <a:t>Page </a:t>
            </a:r>
            <a:fld id="{ECFF3797-3F17-404F-A491-12A903848464}" type="slidenum">
              <a:rPr lang="en-US" altLang="de-DE" smtClean="0"/>
              <a:pPr/>
              <a:t>4</a:t>
            </a:fld>
            <a:endParaRPr lang="en-US" altLang="de-DE"/>
          </a:p>
        </p:txBody>
      </p:sp>
    </p:spTree>
    <p:extLst>
      <p:ext uri="{BB962C8B-B14F-4D97-AF65-F5344CB8AC3E}">
        <p14:creationId xmlns:p14="http://schemas.microsoft.com/office/powerpoint/2010/main" val="32200287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de-DE" smtClean="0"/>
              <a:t>doc.: IEEE 802.15-18-0389-00-004w</a:t>
            </a:r>
            <a:endParaRPr lang="en-US" altLang="de-DE"/>
          </a:p>
        </p:txBody>
      </p:sp>
      <p:sp>
        <p:nvSpPr>
          <p:cNvPr id="5" name="Date Placeholder 4"/>
          <p:cNvSpPr>
            <a:spLocks noGrp="1"/>
          </p:cNvSpPr>
          <p:nvPr>
            <p:ph type="dt" idx="11"/>
          </p:nvPr>
        </p:nvSpPr>
        <p:spPr/>
        <p:txBody>
          <a:bodyPr/>
          <a:lstStyle/>
          <a:p>
            <a:r>
              <a:rPr lang="en-US" altLang="de-DE" smtClean="0"/>
              <a:t>&lt;month year&gt;</a:t>
            </a:r>
            <a:endParaRPr lang="en-US" altLang="de-DE"/>
          </a:p>
        </p:txBody>
      </p:sp>
      <p:sp>
        <p:nvSpPr>
          <p:cNvPr id="6" name="Footer Placeholder 5"/>
          <p:cNvSpPr>
            <a:spLocks noGrp="1"/>
          </p:cNvSpPr>
          <p:nvPr>
            <p:ph type="ftr" sz="quarter" idx="12"/>
          </p:nvPr>
        </p:nvSpPr>
        <p:spPr/>
        <p:txBody>
          <a:bodyPr/>
          <a:lstStyle/>
          <a:p>
            <a:pPr lvl="4"/>
            <a:r>
              <a:rPr lang="en-US" altLang="de-DE" smtClean="0"/>
              <a:t>&lt;author&gt;, &lt;company&gt;</a:t>
            </a:r>
            <a:endParaRPr lang="en-US" altLang="de-DE"/>
          </a:p>
        </p:txBody>
      </p:sp>
      <p:sp>
        <p:nvSpPr>
          <p:cNvPr id="7" name="Slide Number Placeholder 6"/>
          <p:cNvSpPr>
            <a:spLocks noGrp="1"/>
          </p:cNvSpPr>
          <p:nvPr>
            <p:ph type="sldNum" sz="quarter" idx="13"/>
          </p:nvPr>
        </p:nvSpPr>
        <p:spPr/>
        <p:txBody>
          <a:bodyPr/>
          <a:lstStyle/>
          <a:p>
            <a:r>
              <a:rPr lang="en-US" altLang="de-DE" smtClean="0"/>
              <a:t>Page </a:t>
            </a:r>
            <a:fld id="{ECFF3797-3F17-404F-A491-12A903848464}" type="slidenum">
              <a:rPr lang="en-US" altLang="de-DE" smtClean="0"/>
              <a:pPr/>
              <a:t>5</a:t>
            </a:fld>
            <a:endParaRPr lang="en-US" altLang="de-DE"/>
          </a:p>
        </p:txBody>
      </p:sp>
    </p:spTree>
    <p:extLst>
      <p:ext uri="{BB962C8B-B14F-4D97-AF65-F5344CB8AC3E}">
        <p14:creationId xmlns:p14="http://schemas.microsoft.com/office/powerpoint/2010/main" val="40930890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de-DE" altLang="de-DE" smtClean="0"/>
              <a:t>August 2018</a:t>
            </a:r>
            <a:endParaRPr lang="en-US" altLang="de-DE" dirty="0"/>
          </a:p>
        </p:txBody>
      </p:sp>
      <p:sp>
        <p:nvSpPr>
          <p:cNvPr id="5" name="Footer Placeholder 4"/>
          <p:cNvSpPr>
            <a:spLocks noGrp="1"/>
          </p:cNvSpPr>
          <p:nvPr>
            <p:ph type="ftr" sz="quarter" idx="11"/>
          </p:nvPr>
        </p:nvSpPr>
        <p:spPr/>
        <p:txBody>
          <a:bodyPr/>
          <a:lstStyle>
            <a:lvl1pPr>
              <a:defRPr/>
            </a:lvl1pPr>
          </a:lstStyle>
          <a:p>
            <a:r>
              <a:rPr lang="en-US" altLang="de-DE" smtClean="0"/>
              <a:t>Johannes Wechsler, Fraunhofer IIS</a:t>
            </a:r>
            <a:endParaRPr lang="en-US" altLang="de-DE" dirty="0"/>
          </a:p>
        </p:txBody>
      </p:sp>
      <p:sp>
        <p:nvSpPr>
          <p:cNvPr id="6" name="Slide Number Placeholder 5"/>
          <p:cNvSpPr>
            <a:spLocks noGrp="1"/>
          </p:cNvSpPr>
          <p:nvPr>
            <p:ph type="sldNum" sz="quarter" idx="12"/>
          </p:nvPr>
        </p:nvSpPr>
        <p:spPr/>
        <p:txBody>
          <a:bodyPr/>
          <a:lstStyle>
            <a:lvl1pPr>
              <a:defRPr/>
            </a:lvl1pPr>
          </a:lstStyle>
          <a:p>
            <a:r>
              <a:rPr lang="en-US" altLang="de-DE" dirty="0"/>
              <a:t>Slide </a:t>
            </a:r>
            <a:fld id="{3B04A3F7-2FCF-493A-81AE-FE7853FFE34D}" type="slidenum">
              <a:rPr lang="en-US" altLang="de-DE"/>
              <a:pPr/>
              <a:t>‹#›</a:t>
            </a:fld>
            <a:endParaRPr lang="en-US" altLang="de-DE" dirty="0"/>
          </a:p>
        </p:txBody>
      </p:sp>
    </p:spTree>
    <p:extLst>
      <p:ext uri="{BB962C8B-B14F-4D97-AF65-F5344CB8AC3E}">
        <p14:creationId xmlns:p14="http://schemas.microsoft.com/office/powerpoint/2010/main" val="1165392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de-DE" altLang="de-DE" smtClean="0"/>
              <a:t>August 2018</a:t>
            </a:r>
            <a:endParaRPr lang="en-US" altLang="de-DE"/>
          </a:p>
        </p:txBody>
      </p:sp>
      <p:sp>
        <p:nvSpPr>
          <p:cNvPr id="5" name="Footer Placeholder 4"/>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lvl1pPr>
              <a:defRPr/>
            </a:lvl1pPr>
          </a:lstStyle>
          <a:p>
            <a:r>
              <a:rPr lang="en-US" altLang="de-DE"/>
              <a:t>Slide </a:t>
            </a:r>
            <a:fld id="{30581946-A243-4EDF-9B7C-E5D46F89AD3E}" type="slidenum">
              <a:rPr lang="en-US" altLang="de-DE"/>
              <a:pPr/>
              <a:t>‹#›</a:t>
            </a:fld>
            <a:endParaRPr lang="en-US" altLang="de-DE"/>
          </a:p>
        </p:txBody>
      </p:sp>
    </p:spTree>
    <p:extLst>
      <p:ext uri="{BB962C8B-B14F-4D97-AF65-F5344CB8AC3E}">
        <p14:creationId xmlns:p14="http://schemas.microsoft.com/office/powerpoint/2010/main" val="878458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de-DE" altLang="de-DE" smtClean="0"/>
              <a:t>August 2018</a:t>
            </a:r>
            <a:endParaRPr lang="en-US" altLang="de-DE"/>
          </a:p>
        </p:txBody>
      </p:sp>
      <p:sp>
        <p:nvSpPr>
          <p:cNvPr id="5" name="Footer Placeholder 4"/>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lvl1pPr>
              <a:defRPr/>
            </a:lvl1pPr>
          </a:lstStyle>
          <a:p>
            <a:r>
              <a:rPr lang="en-US" altLang="de-DE"/>
              <a:t>Slide </a:t>
            </a:r>
            <a:fld id="{DD33DAD5-5519-4649-9A56-CB588E2CFE91}" type="slidenum">
              <a:rPr lang="en-US" altLang="de-DE"/>
              <a:pPr/>
              <a:t>‹#›</a:t>
            </a:fld>
            <a:endParaRPr lang="en-US" altLang="de-DE"/>
          </a:p>
        </p:txBody>
      </p:sp>
    </p:spTree>
    <p:extLst>
      <p:ext uri="{BB962C8B-B14F-4D97-AF65-F5344CB8AC3E}">
        <p14:creationId xmlns:p14="http://schemas.microsoft.com/office/powerpoint/2010/main" val="951267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2000"/>
            </a:lvl1pPr>
            <a:lvl2pPr>
              <a:defRPr sz="1800"/>
            </a:lvl2pPr>
            <a:lvl3pPr>
              <a:defRPr sz="1600"/>
            </a:lvl3pPr>
            <a:lvl4pPr>
              <a:defRPr sz="1400"/>
            </a:lvl4pPr>
            <a:lvl5pPr>
              <a:defRPr sz="1400"/>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r>
              <a:rPr lang="de-DE" altLang="de-DE" smtClean="0"/>
              <a:t>August 2018</a:t>
            </a:r>
            <a:endParaRPr lang="en-US" altLang="de-DE"/>
          </a:p>
        </p:txBody>
      </p:sp>
      <p:sp>
        <p:nvSpPr>
          <p:cNvPr id="5" name="Footer Placeholder 4"/>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lvl1pPr>
              <a:defRPr/>
            </a:lvl1pPr>
          </a:lstStyle>
          <a:p>
            <a:r>
              <a:rPr lang="en-US" altLang="de-DE"/>
              <a:t>Slide </a:t>
            </a:r>
            <a:fld id="{F036D98A-9574-4173-AF74-E30638B0F820}" type="slidenum">
              <a:rPr lang="en-US" altLang="de-DE"/>
              <a:pPr/>
              <a:t>‹#›</a:t>
            </a:fld>
            <a:endParaRPr lang="en-US" altLang="de-DE"/>
          </a:p>
        </p:txBody>
      </p:sp>
    </p:spTree>
    <p:extLst>
      <p:ext uri="{BB962C8B-B14F-4D97-AF65-F5344CB8AC3E}">
        <p14:creationId xmlns:p14="http://schemas.microsoft.com/office/powerpoint/2010/main" val="3907990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r>
              <a:rPr lang="de-DE" altLang="de-DE" smtClean="0"/>
              <a:t>August 2018</a:t>
            </a:r>
            <a:endParaRPr lang="en-US" altLang="de-DE"/>
          </a:p>
        </p:txBody>
      </p:sp>
      <p:sp>
        <p:nvSpPr>
          <p:cNvPr id="5" name="Footer Placeholder 4"/>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lvl1pPr>
              <a:defRPr/>
            </a:lvl1pPr>
          </a:lstStyle>
          <a:p>
            <a:r>
              <a:rPr lang="en-US" altLang="de-DE"/>
              <a:t>Slide </a:t>
            </a:r>
            <a:fld id="{626113E6-3492-485F-9949-B85B75E9EA8B}" type="slidenum">
              <a:rPr lang="en-US" altLang="de-DE"/>
              <a:pPr/>
              <a:t>‹#›</a:t>
            </a:fld>
            <a:endParaRPr lang="en-US" altLang="de-DE"/>
          </a:p>
        </p:txBody>
      </p:sp>
    </p:spTree>
    <p:extLst>
      <p:ext uri="{BB962C8B-B14F-4D97-AF65-F5344CB8AC3E}">
        <p14:creationId xmlns:p14="http://schemas.microsoft.com/office/powerpoint/2010/main" val="59706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000"/>
            </a:lvl1pPr>
            <a:lvl2pPr>
              <a:defRPr sz="1800"/>
            </a:lvl2pPr>
            <a:lvl3pPr>
              <a:defRPr sz="1600"/>
            </a:lvl3pPr>
            <a:lvl4pPr>
              <a:defRPr sz="1400"/>
            </a:lvl4pPr>
            <a:lvl5pPr>
              <a:defRPr sz="1400"/>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981200"/>
            <a:ext cx="3810000" cy="4114800"/>
          </a:xfrm>
        </p:spPr>
        <p:txBody>
          <a:bodyPr/>
          <a:lstStyle>
            <a:lvl1pPr>
              <a:defRPr sz="2000"/>
            </a:lvl1pPr>
            <a:lvl2pPr>
              <a:defRPr sz="1800"/>
            </a:lvl2pPr>
            <a:lvl3pPr>
              <a:defRPr sz="1600"/>
            </a:lvl3pPr>
            <a:lvl4pPr>
              <a:defRPr sz="1400"/>
            </a:lvl4pPr>
            <a:lvl5pPr>
              <a:defRPr sz="1400"/>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lvl1pPr>
              <a:defRPr/>
            </a:lvl1pPr>
          </a:lstStyle>
          <a:p>
            <a:r>
              <a:rPr lang="de-DE" altLang="de-DE" smtClean="0"/>
              <a:t>August 2018</a:t>
            </a:r>
            <a:endParaRPr lang="en-US" altLang="de-DE"/>
          </a:p>
        </p:txBody>
      </p:sp>
      <p:sp>
        <p:nvSpPr>
          <p:cNvPr id="6" name="Footer Placeholder 5"/>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7" name="Slide Number Placeholder 6"/>
          <p:cNvSpPr>
            <a:spLocks noGrp="1"/>
          </p:cNvSpPr>
          <p:nvPr>
            <p:ph type="sldNum" sz="quarter" idx="12"/>
          </p:nvPr>
        </p:nvSpPr>
        <p:spPr/>
        <p:txBody>
          <a:bodyPr/>
          <a:lstStyle>
            <a:lvl1pPr>
              <a:defRPr/>
            </a:lvl1pPr>
          </a:lstStyle>
          <a:p>
            <a:r>
              <a:rPr lang="en-US" altLang="de-DE"/>
              <a:t>Slide </a:t>
            </a:r>
            <a:fld id="{21FF040C-F25F-4F61-9884-3721763A205E}" type="slidenum">
              <a:rPr lang="en-US" altLang="de-DE"/>
              <a:pPr/>
              <a:t>‹#›</a:t>
            </a:fld>
            <a:endParaRPr lang="en-US" altLang="de-DE"/>
          </a:p>
        </p:txBody>
      </p:sp>
    </p:spTree>
    <p:extLst>
      <p:ext uri="{BB962C8B-B14F-4D97-AF65-F5344CB8AC3E}">
        <p14:creationId xmlns:p14="http://schemas.microsoft.com/office/powerpoint/2010/main" val="408331290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lvl1pPr>
              <a:defRPr sz="2000"/>
            </a:lvl1pPr>
            <a:lvl2pPr>
              <a:defRPr sz="1800"/>
            </a:lvl2pPr>
            <a:lvl3pPr>
              <a:defRPr sz="1600"/>
            </a:lvl3pPr>
            <a:lvl4pPr>
              <a:defRPr sz="1400"/>
            </a:lvl4pPr>
            <a:lvl5pPr>
              <a:defRPr sz="1400"/>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lvl1pPr>
              <a:defRPr sz="2000"/>
            </a:lvl1pPr>
            <a:lvl2pPr>
              <a:defRPr sz="1800"/>
            </a:lvl2pPr>
            <a:lvl3pPr>
              <a:defRPr sz="1600"/>
            </a:lvl3pPr>
            <a:lvl4pPr>
              <a:defRPr sz="1400"/>
            </a:lvl4pPr>
            <a:lvl5pPr>
              <a:defRPr sz="1400"/>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lvl1pPr>
              <a:defRPr/>
            </a:lvl1pPr>
          </a:lstStyle>
          <a:p>
            <a:r>
              <a:rPr lang="de-DE" altLang="de-DE" smtClean="0"/>
              <a:t>August 2018</a:t>
            </a:r>
            <a:endParaRPr lang="en-US" altLang="de-DE"/>
          </a:p>
        </p:txBody>
      </p:sp>
      <p:sp>
        <p:nvSpPr>
          <p:cNvPr id="8" name="Footer Placeholder 7"/>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9" name="Slide Number Placeholder 8"/>
          <p:cNvSpPr>
            <a:spLocks noGrp="1"/>
          </p:cNvSpPr>
          <p:nvPr>
            <p:ph type="sldNum" sz="quarter" idx="12"/>
          </p:nvPr>
        </p:nvSpPr>
        <p:spPr/>
        <p:txBody>
          <a:bodyPr/>
          <a:lstStyle>
            <a:lvl1pPr>
              <a:defRPr/>
            </a:lvl1pPr>
          </a:lstStyle>
          <a:p>
            <a:r>
              <a:rPr lang="en-US" altLang="de-DE"/>
              <a:t>Slide </a:t>
            </a:r>
            <a:fld id="{5F37DCA1-94D7-402B-BCFD-7C7E8D0231A8}" type="slidenum">
              <a:rPr lang="en-US" altLang="de-DE"/>
              <a:pPr/>
              <a:t>‹#›</a:t>
            </a:fld>
            <a:endParaRPr lang="en-US" altLang="de-DE"/>
          </a:p>
        </p:txBody>
      </p:sp>
    </p:spTree>
    <p:extLst>
      <p:ext uri="{BB962C8B-B14F-4D97-AF65-F5344CB8AC3E}">
        <p14:creationId xmlns:p14="http://schemas.microsoft.com/office/powerpoint/2010/main" val="167968874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de-DE" altLang="de-DE" smtClean="0"/>
              <a:t>August 2018</a:t>
            </a:r>
            <a:endParaRPr lang="en-US" altLang="de-DE"/>
          </a:p>
        </p:txBody>
      </p:sp>
      <p:sp>
        <p:nvSpPr>
          <p:cNvPr id="4" name="Footer Placeholder 3"/>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5" name="Slide Number Placeholder 4"/>
          <p:cNvSpPr>
            <a:spLocks noGrp="1"/>
          </p:cNvSpPr>
          <p:nvPr>
            <p:ph type="sldNum" sz="quarter" idx="12"/>
          </p:nvPr>
        </p:nvSpPr>
        <p:spPr/>
        <p:txBody>
          <a:bodyPr/>
          <a:lstStyle>
            <a:lvl1pPr>
              <a:defRPr/>
            </a:lvl1pPr>
          </a:lstStyle>
          <a:p>
            <a:r>
              <a:rPr lang="en-US" altLang="de-DE"/>
              <a:t>Slide </a:t>
            </a:r>
            <a:fld id="{AD186A9F-6C97-41B0-BF20-7AB58527F20B}" type="slidenum">
              <a:rPr lang="en-US" altLang="de-DE"/>
              <a:pPr/>
              <a:t>‹#›</a:t>
            </a:fld>
            <a:endParaRPr lang="en-US" altLang="de-DE"/>
          </a:p>
        </p:txBody>
      </p:sp>
    </p:spTree>
    <p:extLst>
      <p:ext uri="{BB962C8B-B14F-4D97-AF65-F5344CB8AC3E}">
        <p14:creationId xmlns:p14="http://schemas.microsoft.com/office/powerpoint/2010/main" val="417865729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de-DE" altLang="de-DE" smtClean="0"/>
              <a:t>August 2018</a:t>
            </a:r>
            <a:endParaRPr lang="en-US" altLang="de-DE" dirty="0"/>
          </a:p>
        </p:txBody>
      </p:sp>
      <p:sp>
        <p:nvSpPr>
          <p:cNvPr id="3" name="Footer Placeholder 2"/>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4" name="Slide Number Placeholder 3"/>
          <p:cNvSpPr>
            <a:spLocks noGrp="1"/>
          </p:cNvSpPr>
          <p:nvPr>
            <p:ph type="sldNum" sz="quarter" idx="12"/>
          </p:nvPr>
        </p:nvSpPr>
        <p:spPr/>
        <p:txBody>
          <a:bodyPr/>
          <a:lstStyle>
            <a:lvl1pPr>
              <a:defRPr/>
            </a:lvl1pPr>
          </a:lstStyle>
          <a:p>
            <a:r>
              <a:rPr lang="en-US" altLang="de-DE"/>
              <a:t>Slide </a:t>
            </a:r>
            <a:fld id="{A0EC5459-9AEF-41B9-9006-82B96EA637FA}" type="slidenum">
              <a:rPr lang="en-US" altLang="de-DE"/>
              <a:pPr/>
              <a:t>‹#›</a:t>
            </a:fld>
            <a:endParaRPr lang="en-US" altLang="de-DE"/>
          </a:p>
        </p:txBody>
      </p:sp>
    </p:spTree>
    <p:extLst>
      <p:ext uri="{BB962C8B-B14F-4D97-AF65-F5344CB8AC3E}">
        <p14:creationId xmlns:p14="http://schemas.microsoft.com/office/powerpoint/2010/main" val="146885450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r>
              <a:rPr lang="de-DE" altLang="de-DE" smtClean="0"/>
              <a:t>August 2018</a:t>
            </a:r>
            <a:endParaRPr lang="en-US" altLang="de-DE"/>
          </a:p>
        </p:txBody>
      </p:sp>
      <p:sp>
        <p:nvSpPr>
          <p:cNvPr id="6" name="Footer Placeholder 5"/>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7" name="Slide Number Placeholder 6"/>
          <p:cNvSpPr>
            <a:spLocks noGrp="1"/>
          </p:cNvSpPr>
          <p:nvPr>
            <p:ph type="sldNum" sz="quarter" idx="12"/>
          </p:nvPr>
        </p:nvSpPr>
        <p:spPr/>
        <p:txBody>
          <a:bodyPr/>
          <a:lstStyle>
            <a:lvl1pPr>
              <a:defRPr/>
            </a:lvl1pPr>
          </a:lstStyle>
          <a:p>
            <a:r>
              <a:rPr lang="en-US" altLang="de-DE"/>
              <a:t>Slide </a:t>
            </a:r>
            <a:fld id="{7BFE88B0-138B-4909-BF0B-73E0CBB94990}" type="slidenum">
              <a:rPr lang="en-US" altLang="de-DE"/>
              <a:pPr/>
              <a:t>‹#›</a:t>
            </a:fld>
            <a:endParaRPr lang="en-US" altLang="de-DE"/>
          </a:p>
        </p:txBody>
      </p:sp>
    </p:spTree>
    <p:extLst>
      <p:ext uri="{BB962C8B-B14F-4D97-AF65-F5344CB8AC3E}">
        <p14:creationId xmlns:p14="http://schemas.microsoft.com/office/powerpoint/2010/main" val="1706763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r>
              <a:rPr lang="de-DE" altLang="de-DE" smtClean="0"/>
              <a:t>August 2018</a:t>
            </a:r>
            <a:endParaRPr lang="en-US" altLang="de-DE"/>
          </a:p>
        </p:txBody>
      </p:sp>
      <p:sp>
        <p:nvSpPr>
          <p:cNvPr id="6" name="Footer Placeholder 5"/>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7" name="Slide Number Placeholder 6"/>
          <p:cNvSpPr>
            <a:spLocks noGrp="1"/>
          </p:cNvSpPr>
          <p:nvPr>
            <p:ph type="sldNum" sz="quarter" idx="12"/>
          </p:nvPr>
        </p:nvSpPr>
        <p:spPr/>
        <p:txBody>
          <a:bodyPr/>
          <a:lstStyle>
            <a:lvl1pPr>
              <a:defRPr/>
            </a:lvl1pPr>
          </a:lstStyle>
          <a:p>
            <a:r>
              <a:rPr lang="en-US" altLang="de-DE"/>
              <a:t>Slide </a:t>
            </a:r>
            <a:fld id="{E886731C-9D8A-4C3B-AE3F-57A46BDAAAA4}" type="slidenum">
              <a:rPr lang="en-US" altLang="de-DE"/>
              <a:pPr/>
              <a:t>‹#›</a:t>
            </a:fld>
            <a:endParaRPr lang="en-US" altLang="de-DE"/>
          </a:p>
        </p:txBody>
      </p:sp>
    </p:spTree>
    <p:extLst>
      <p:ext uri="{BB962C8B-B14F-4D97-AF65-F5344CB8AC3E}">
        <p14:creationId xmlns:p14="http://schemas.microsoft.com/office/powerpoint/2010/main" val="3380400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de-DE"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de-DE" dirty="0" smtClean="0"/>
              <a:t>Edit Master text styles</a:t>
            </a:r>
          </a:p>
          <a:p>
            <a:pPr lvl="1"/>
            <a:r>
              <a:rPr lang="en-US" altLang="de-DE" dirty="0" smtClean="0"/>
              <a:t>Second level</a:t>
            </a:r>
          </a:p>
          <a:p>
            <a:pPr lvl="2"/>
            <a:r>
              <a:rPr lang="en-US" altLang="de-DE" dirty="0" smtClean="0"/>
              <a:t>Third level</a:t>
            </a:r>
          </a:p>
          <a:p>
            <a:pPr lvl="3"/>
            <a:r>
              <a:rPr lang="en-US" altLang="de-DE" dirty="0" smtClean="0"/>
              <a:t>Fourth level</a:t>
            </a:r>
          </a:p>
          <a:p>
            <a:pPr lvl="4"/>
            <a:r>
              <a:rPr lang="en-US" altLang="de-DE"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de-DE" altLang="de-DE" smtClean="0"/>
              <a:t>August 2018</a:t>
            </a:r>
            <a:endParaRPr lang="en-US" altLang="de-DE"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de-DE" smtClean="0"/>
              <a:t>Johannes Wechsler, Fraunhofer IIS</a:t>
            </a:r>
            <a:endParaRPr lang="en-US" altLang="de-DE"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de-DE"/>
              <a:t>Slide </a:t>
            </a:r>
            <a:fld id="{57493A2A-2524-4608-BE9F-CB08418DFF9E}" type="slidenum">
              <a:rPr lang="en-US" altLang="de-DE"/>
              <a:pPr/>
              <a:t>‹#›</a:t>
            </a:fld>
            <a:endParaRPr lang="en-US" altLang="de-DE"/>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de-DE" sz="1400" b="1" dirty="0"/>
              <a:t>doc.: IEEE </a:t>
            </a:r>
            <a:r>
              <a:rPr lang="en-US" altLang="de-DE" sz="1400" b="1" dirty="0" smtClean="0"/>
              <a:t>802.15-18-0389-00-004w.</a:t>
            </a:r>
            <a:endParaRPr lang="en-US" altLang="de-DE"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20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1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16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14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de-DE" altLang="de-DE" smtClean="0"/>
              <a:t>August 2018</a:t>
            </a:r>
            <a:endParaRPr lang="en-US" altLang="de-DE" dirty="0"/>
          </a:p>
        </p:txBody>
      </p:sp>
      <p:sp>
        <p:nvSpPr>
          <p:cNvPr id="5" name="Footer Placeholder 2"/>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3"/>
          <p:cNvSpPr>
            <a:spLocks noGrp="1"/>
          </p:cNvSpPr>
          <p:nvPr>
            <p:ph type="sldNum" sz="quarter" idx="12"/>
          </p:nvPr>
        </p:nvSpPr>
        <p:spPr/>
        <p:txBody>
          <a:bodyPr/>
          <a:lstStyle/>
          <a:p>
            <a:r>
              <a:rPr lang="en-US" altLang="de-DE"/>
              <a:t>Slide </a:t>
            </a:r>
            <a:fld id="{6B6FBC5C-BE56-4696-8DA8-08643F7358F0}" type="slidenum">
              <a:rPr lang="en-US" altLang="de-DE"/>
              <a:pPr/>
              <a:t>1</a:t>
            </a:fld>
            <a:endParaRPr lang="en-US" altLang="de-DE"/>
          </a:p>
        </p:txBody>
      </p:sp>
      <p:sp>
        <p:nvSpPr>
          <p:cNvPr id="27651" name="Rectangle 3"/>
          <p:cNvSpPr>
            <a:spLocks noChangeArrowheads="1"/>
          </p:cNvSpPr>
          <p:nvPr/>
        </p:nvSpPr>
        <p:spPr bwMode="auto">
          <a:xfrm>
            <a:off x="152400" y="609600"/>
            <a:ext cx="8991600" cy="5447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de-DE"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de-DE" sz="1600" b="1" dirty="0">
              <a:solidFill>
                <a:schemeClr val="tx2"/>
              </a:solidFill>
            </a:endParaRPr>
          </a:p>
          <a:p>
            <a:endParaRPr lang="en-US" altLang="de-DE" sz="1600" dirty="0">
              <a:solidFill>
                <a:schemeClr val="tx2"/>
              </a:solidFill>
            </a:endParaRPr>
          </a:p>
          <a:p>
            <a:r>
              <a:rPr lang="en-US" altLang="de-DE" sz="1600" b="1" dirty="0">
                <a:solidFill>
                  <a:schemeClr val="tx2"/>
                </a:solidFill>
              </a:rPr>
              <a:t>Submission Title:</a:t>
            </a:r>
            <a:r>
              <a:rPr lang="en-US" altLang="de-DE" sz="1600" dirty="0">
                <a:solidFill>
                  <a:schemeClr val="tx2"/>
                </a:solidFill>
              </a:rPr>
              <a:t> </a:t>
            </a:r>
            <a:r>
              <a:rPr lang="en-US" altLang="de-DE" sz="1600" dirty="0" smtClean="0">
                <a:solidFill>
                  <a:schemeClr val="tx2"/>
                </a:solidFill>
              </a:rPr>
              <a:t>[</a:t>
            </a:r>
            <a:r>
              <a:rPr lang="en-US" altLang="de-DE" sz="1600" dirty="0" smtClean="0">
                <a:solidFill>
                  <a:srgbClr val="FF0000"/>
                </a:solidFill>
              </a:rPr>
              <a:t>802.15.4w </a:t>
            </a:r>
            <a:r>
              <a:rPr lang="en-US" altLang="de-DE" sz="1600" dirty="0" err="1" smtClean="0">
                <a:solidFill>
                  <a:srgbClr val="FF0000"/>
                </a:solidFill>
              </a:rPr>
              <a:t>802.15.4w</a:t>
            </a:r>
            <a:r>
              <a:rPr lang="en-US" altLang="de-DE" sz="1600" dirty="0" smtClean="0">
                <a:solidFill>
                  <a:srgbClr val="FF0000"/>
                </a:solidFill>
              </a:rPr>
              <a:t> </a:t>
            </a:r>
            <a:r>
              <a:rPr lang="en-US" altLang="de-DE" sz="1600" dirty="0" err="1">
                <a:solidFill>
                  <a:srgbClr val="FF0000"/>
                </a:solidFill>
              </a:rPr>
              <a:t>Fraunhofer</a:t>
            </a:r>
            <a:r>
              <a:rPr lang="en-US" altLang="de-DE" sz="1600" dirty="0">
                <a:solidFill>
                  <a:srgbClr val="FF0000"/>
                </a:solidFill>
              </a:rPr>
              <a:t> IIS </a:t>
            </a:r>
            <a:r>
              <a:rPr lang="en-US" altLang="de-DE" sz="1600" dirty="0" smtClean="0">
                <a:solidFill>
                  <a:srgbClr val="FF0000"/>
                </a:solidFill>
              </a:rPr>
              <a:t>proposal simulations </a:t>
            </a:r>
            <a:r>
              <a:rPr lang="en-US" altLang="de-DE" sz="1600" dirty="0">
                <a:solidFill>
                  <a:srgbClr val="FF0000"/>
                </a:solidFill>
              </a:rPr>
              <a:t>update</a:t>
            </a:r>
            <a:r>
              <a:rPr lang="en-US" altLang="de-DE" sz="1600" dirty="0" smtClean="0">
                <a:solidFill>
                  <a:schemeClr val="tx2"/>
                </a:solidFill>
              </a:rPr>
              <a:t>]</a:t>
            </a:r>
            <a:r>
              <a:rPr lang="en-US" altLang="de-DE" sz="1600" dirty="0">
                <a:solidFill>
                  <a:schemeClr val="tx2"/>
                </a:solidFill>
              </a:rPr>
              <a:t>	</a:t>
            </a:r>
          </a:p>
          <a:p>
            <a:r>
              <a:rPr lang="en-US" altLang="de-DE" sz="1600" b="1" dirty="0">
                <a:solidFill>
                  <a:schemeClr val="tx2"/>
                </a:solidFill>
              </a:rPr>
              <a:t>Date Submitted: </a:t>
            </a:r>
            <a:r>
              <a:rPr lang="en-US" altLang="de-DE" sz="1600" dirty="0" smtClean="0">
                <a:solidFill>
                  <a:schemeClr val="tx2"/>
                </a:solidFill>
              </a:rPr>
              <a:t>[</a:t>
            </a:r>
            <a:r>
              <a:rPr lang="en-US" altLang="de-DE" sz="1600" dirty="0" smtClean="0">
                <a:solidFill>
                  <a:srgbClr val="FF0000"/>
                </a:solidFill>
              </a:rPr>
              <a:t>8 August, 2018</a:t>
            </a:r>
            <a:r>
              <a:rPr lang="en-US" altLang="de-DE" sz="1600" dirty="0" smtClean="0">
                <a:solidFill>
                  <a:schemeClr val="tx2"/>
                </a:solidFill>
              </a:rPr>
              <a:t>]</a:t>
            </a:r>
            <a:r>
              <a:rPr lang="en-US" altLang="de-DE" sz="1600" dirty="0">
                <a:solidFill>
                  <a:schemeClr val="tx2"/>
                </a:solidFill>
              </a:rPr>
              <a:t>	</a:t>
            </a:r>
          </a:p>
          <a:p>
            <a:r>
              <a:rPr lang="en-US" altLang="de-DE" sz="1600" b="1" dirty="0">
                <a:solidFill>
                  <a:schemeClr val="tx2"/>
                </a:solidFill>
              </a:rPr>
              <a:t>Source:</a:t>
            </a:r>
            <a:r>
              <a:rPr lang="en-US" altLang="de-DE" sz="1600" dirty="0">
                <a:solidFill>
                  <a:schemeClr val="tx2"/>
                </a:solidFill>
              </a:rPr>
              <a:t> </a:t>
            </a:r>
            <a:r>
              <a:rPr lang="en-US" altLang="de-DE" sz="1600" dirty="0" smtClean="0">
                <a:solidFill>
                  <a:schemeClr val="tx2"/>
                </a:solidFill>
              </a:rPr>
              <a:t>[</a:t>
            </a:r>
            <a:r>
              <a:rPr lang="en-US" altLang="de-DE" sz="1600" dirty="0" smtClean="0">
                <a:solidFill>
                  <a:srgbClr val="FF0000"/>
                </a:solidFill>
              </a:rPr>
              <a:t>Johannes Wechsler</a:t>
            </a:r>
            <a:r>
              <a:rPr lang="en-US" altLang="de-DE" sz="1600" dirty="0" smtClean="0">
                <a:solidFill>
                  <a:schemeClr val="tx2"/>
                </a:solidFill>
              </a:rPr>
              <a:t>] </a:t>
            </a:r>
            <a:r>
              <a:rPr lang="en-US" altLang="de-DE" sz="1600" dirty="0">
                <a:solidFill>
                  <a:schemeClr val="tx2"/>
                </a:solidFill>
              </a:rPr>
              <a:t>Company </a:t>
            </a:r>
            <a:r>
              <a:rPr lang="en-US" altLang="de-DE" sz="1600" dirty="0" smtClean="0">
                <a:solidFill>
                  <a:schemeClr val="tx2"/>
                </a:solidFill>
              </a:rPr>
              <a:t>[</a:t>
            </a:r>
            <a:r>
              <a:rPr lang="en-US" altLang="de-DE" sz="1600" dirty="0" err="1" smtClean="0">
                <a:solidFill>
                  <a:srgbClr val="FF0000"/>
                </a:solidFill>
              </a:rPr>
              <a:t>Fraunhofer</a:t>
            </a:r>
            <a:r>
              <a:rPr lang="en-US" altLang="de-DE" sz="1600" dirty="0" smtClean="0">
                <a:solidFill>
                  <a:srgbClr val="FF0000"/>
                </a:solidFill>
              </a:rPr>
              <a:t> Institute for Integrated Circuits IIS</a:t>
            </a:r>
            <a:r>
              <a:rPr lang="en-US" altLang="de-DE" sz="1600" dirty="0" smtClean="0">
                <a:solidFill>
                  <a:schemeClr val="tx2"/>
                </a:solidFill>
              </a:rPr>
              <a:t>]</a:t>
            </a:r>
            <a:endParaRPr lang="en-US" altLang="de-DE" sz="1600" dirty="0">
              <a:solidFill>
                <a:schemeClr val="tx2"/>
              </a:solidFill>
            </a:endParaRPr>
          </a:p>
          <a:p>
            <a:r>
              <a:rPr lang="en-US" altLang="de-DE" sz="1600" dirty="0" smtClean="0">
                <a:solidFill>
                  <a:schemeClr val="tx2"/>
                </a:solidFill>
              </a:rPr>
              <a:t>Address [</a:t>
            </a:r>
            <a:r>
              <a:rPr lang="sv-SE" altLang="de-DE" sz="1600" dirty="0" smtClean="0">
                <a:solidFill>
                  <a:srgbClr val="FF0000"/>
                </a:solidFill>
              </a:rPr>
              <a:t>Nordostpark 84, Nuremberg, 90411, Bavaria</a:t>
            </a:r>
            <a:r>
              <a:rPr lang="en-US" altLang="de-DE" sz="1600" dirty="0" smtClean="0">
                <a:solidFill>
                  <a:schemeClr val="tx2"/>
                </a:solidFill>
              </a:rPr>
              <a:t>]</a:t>
            </a:r>
          </a:p>
          <a:p>
            <a:r>
              <a:rPr lang="en-US" altLang="de-DE" sz="1600" dirty="0" smtClean="0">
                <a:solidFill>
                  <a:schemeClr val="tx2"/>
                </a:solidFill>
              </a:rPr>
              <a:t>Voice:[ </a:t>
            </a:r>
            <a:r>
              <a:rPr lang="en-US" altLang="de-DE" sz="1600" dirty="0" smtClean="0">
                <a:solidFill>
                  <a:srgbClr val="FF0000"/>
                </a:solidFill>
              </a:rPr>
              <a:t>+49 911 58061-3334</a:t>
            </a:r>
            <a:r>
              <a:rPr lang="en-US" altLang="de-DE" sz="1600" dirty="0" smtClean="0">
                <a:solidFill>
                  <a:schemeClr val="tx2"/>
                </a:solidFill>
              </a:rPr>
              <a:t>], </a:t>
            </a:r>
            <a:r>
              <a:rPr lang="en-US" altLang="de-DE" sz="1600" dirty="0">
                <a:solidFill>
                  <a:schemeClr val="tx2"/>
                </a:solidFill>
              </a:rPr>
              <a:t>FAX: </a:t>
            </a:r>
            <a:r>
              <a:rPr lang="en-US" altLang="de-DE" sz="1600" dirty="0" smtClean="0">
                <a:solidFill>
                  <a:schemeClr val="tx2"/>
                </a:solidFill>
              </a:rPr>
              <a:t>[</a:t>
            </a:r>
            <a:r>
              <a:rPr lang="en-US" altLang="de-DE" sz="1600" dirty="0" smtClean="0">
                <a:solidFill>
                  <a:srgbClr val="FF0000"/>
                </a:solidFill>
              </a:rPr>
              <a:t>+49 911 58061-3299</a:t>
            </a:r>
            <a:r>
              <a:rPr lang="en-US" altLang="de-DE" sz="1600" dirty="0" smtClean="0">
                <a:solidFill>
                  <a:schemeClr val="tx2"/>
                </a:solidFill>
              </a:rPr>
              <a:t>], </a:t>
            </a:r>
            <a:r>
              <a:rPr lang="en-US" altLang="de-DE" sz="1600" dirty="0">
                <a:solidFill>
                  <a:schemeClr val="tx2"/>
                </a:solidFill>
              </a:rPr>
              <a:t>E-Mail</a:t>
            </a:r>
            <a:r>
              <a:rPr lang="en-US" altLang="de-DE" sz="1600" dirty="0" smtClean="0">
                <a:solidFill>
                  <a:schemeClr val="tx2"/>
                </a:solidFill>
              </a:rPr>
              <a:t>:[</a:t>
            </a:r>
            <a:r>
              <a:rPr lang="en-US" altLang="de-DE" sz="1600" dirty="0" smtClean="0">
                <a:solidFill>
                  <a:srgbClr val="FF0000"/>
                </a:solidFill>
              </a:rPr>
              <a:t>johannes.Wechsler@iis.fraunhofer.de</a:t>
            </a:r>
            <a:r>
              <a:rPr lang="en-US" altLang="de-DE" sz="1600" dirty="0" smtClean="0">
                <a:solidFill>
                  <a:schemeClr val="tx2"/>
                </a:solidFill>
              </a:rPr>
              <a:t>]</a:t>
            </a:r>
            <a:r>
              <a:rPr lang="en-US" altLang="de-DE" sz="1600" dirty="0">
                <a:solidFill>
                  <a:schemeClr val="tx2"/>
                </a:solidFill>
              </a:rPr>
              <a:t>	</a:t>
            </a:r>
          </a:p>
          <a:p>
            <a:pPr>
              <a:spcBef>
                <a:spcPts val="600"/>
              </a:spcBef>
              <a:spcAft>
                <a:spcPts val="600"/>
              </a:spcAft>
            </a:pPr>
            <a:r>
              <a:rPr lang="en-US" altLang="de-DE" sz="1600" b="1" dirty="0">
                <a:solidFill>
                  <a:schemeClr val="tx2"/>
                </a:solidFill>
              </a:rPr>
              <a:t>Re:</a:t>
            </a:r>
            <a:r>
              <a:rPr lang="en-US" altLang="de-DE" sz="1600" dirty="0">
                <a:solidFill>
                  <a:schemeClr val="tx2"/>
                </a:solidFill>
              </a:rPr>
              <a:t> </a:t>
            </a:r>
            <a:r>
              <a:rPr lang="en-US" altLang="de-DE" sz="1600" dirty="0" smtClean="0">
                <a:solidFill>
                  <a:schemeClr val="tx2"/>
                </a:solidFill>
              </a:rPr>
              <a:t>[</a:t>
            </a:r>
            <a:r>
              <a:rPr lang="en-US" altLang="de-DE" sz="1600" dirty="0">
                <a:solidFill>
                  <a:srgbClr val="FF0000"/>
                </a:solidFill>
              </a:rPr>
              <a:t>802.15.4w proposal preview </a:t>
            </a:r>
            <a:r>
              <a:rPr lang="en-US" altLang="de-DE" sz="1600" dirty="0" err="1">
                <a:solidFill>
                  <a:srgbClr val="FF0000"/>
                </a:solidFill>
              </a:rPr>
              <a:t>Fraunhofer</a:t>
            </a:r>
            <a:r>
              <a:rPr lang="en-US" altLang="de-DE" sz="1600" dirty="0">
                <a:solidFill>
                  <a:srgbClr val="FF0000"/>
                </a:solidFill>
              </a:rPr>
              <a:t> IIS, IEEE 802.15-18-0310-02-004w</a:t>
            </a:r>
            <a:r>
              <a:rPr lang="en-US" altLang="de-DE" sz="1600" dirty="0" smtClean="0">
                <a:solidFill>
                  <a:schemeClr val="tx2"/>
                </a:solidFill>
              </a:rPr>
              <a:t>]</a:t>
            </a:r>
            <a:endParaRPr lang="en-US" altLang="de-DE" sz="1600" dirty="0">
              <a:solidFill>
                <a:schemeClr val="tx2"/>
              </a:solidFill>
            </a:endParaRPr>
          </a:p>
          <a:p>
            <a:r>
              <a:rPr lang="en-US" altLang="de-DE" dirty="0">
                <a:solidFill>
                  <a:schemeClr val="accent2"/>
                </a:solidFill>
              </a:rPr>
              <a:t>	</a:t>
            </a:r>
            <a:endParaRPr lang="en-US" altLang="de-DE" dirty="0">
              <a:solidFill>
                <a:schemeClr val="tx2"/>
              </a:solidFill>
            </a:endParaRPr>
          </a:p>
          <a:p>
            <a:pPr>
              <a:spcBef>
                <a:spcPts val="600"/>
              </a:spcBef>
              <a:spcAft>
                <a:spcPts val="600"/>
              </a:spcAft>
            </a:pPr>
            <a:r>
              <a:rPr lang="en-US" altLang="de-DE" sz="1600" b="1" dirty="0">
                <a:solidFill>
                  <a:schemeClr val="tx2"/>
                </a:solidFill>
              </a:rPr>
              <a:t>Abstract:</a:t>
            </a:r>
            <a:r>
              <a:rPr lang="en-US" altLang="de-DE" sz="1600" dirty="0">
                <a:solidFill>
                  <a:schemeClr val="tx2"/>
                </a:solidFill>
              </a:rPr>
              <a:t>	</a:t>
            </a:r>
            <a:r>
              <a:rPr lang="en-US" altLang="de-DE" sz="1600" dirty="0" smtClean="0">
                <a:solidFill>
                  <a:schemeClr val="tx2"/>
                </a:solidFill>
              </a:rPr>
              <a:t>[</a:t>
            </a:r>
            <a:r>
              <a:rPr lang="en-US" altLang="de-DE" sz="1600" dirty="0" err="1" smtClean="0">
                <a:solidFill>
                  <a:srgbClr val="FF0000"/>
                </a:solidFill>
              </a:rPr>
              <a:t>Fraunhofer</a:t>
            </a:r>
            <a:r>
              <a:rPr lang="en-US" altLang="de-DE" sz="1600" dirty="0" smtClean="0">
                <a:solidFill>
                  <a:srgbClr val="FF0000"/>
                </a:solidFill>
              </a:rPr>
              <a:t> IIS for 802.15.4w proposal simulations updated according to agreement of last meeting.</a:t>
            </a:r>
            <a:r>
              <a:rPr lang="en-US" altLang="de-DE" sz="1600" dirty="0" smtClean="0">
                <a:solidFill>
                  <a:schemeClr val="tx2"/>
                </a:solidFill>
              </a:rPr>
              <a:t>]</a:t>
            </a:r>
            <a:endParaRPr lang="en-US" altLang="de-DE" sz="1600" dirty="0">
              <a:solidFill>
                <a:schemeClr val="tx2"/>
              </a:solidFill>
            </a:endParaRPr>
          </a:p>
          <a:p>
            <a:pPr>
              <a:spcBef>
                <a:spcPts val="600"/>
              </a:spcBef>
              <a:spcAft>
                <a:spcPts val="600"/>
              </a:spcAft>
            </a:pPr>
            <a:r>
              <a:rPr lang="en-US" altLang="de-DE" sz="1600" b="1" dirty="0">
                <a:solidFill>
                  <a:schemeClr val="tx2"/>
                </a:solidFill>
              </a:rPr>
              <a:t>Purpose:</a:t>
            </a:r>
            <a:r>
              <a:rPr lang="en-US" altLang="de-DE" sz="1600" dirty="0">
                <a:solidFill>
                  <a:schemeClr val="tx2"/>
                </a:solidFill>
              </a:rPr>
              <a:t>	</a:t>
            </a:r>
            <a:r>
              <a:rPr lang="en-US" altLang="de-DE" sz="1600" dirty="0" smtClean="0">
                <a:solidFill>
                  <a:schemeClr val="tx2"/>
                </a:solidFill>
              </a:rPr>
              <a:t>[</a:t>
            </a:r>
            <a:r>
              <a:rPr lang="en-US" altLang="de-DE" sz="1600" dirty="0" smtClean="0">
                <a:solidFill>
                  <a:srgbClr val="FF0000"/>
                </a:solidFill>
              </a:rPr>
              <a:t>Updated Simulation results for the proposed PHY layer for a more interference robust transmission based on the existing LECIM PHY.</a:t>
            </a:r>
            <a:r>
              <a:rPr lang="en-US" altLang="de-DE" sz="1600" dirty="0" smtClean="0">
                <a:solidFill>
                  <a:schemeClr val="tx2"/>
                </a:solidFill>
              </a:rPr>
              <a:t>]</a:t>
            </a:r>
            <a:endParaRPr lang="en-US" altLang="de-DE" sz="1600" dirty="0">
              <a:solidFill>
                <a:schemeClr val="tx2"/>
              </a:solidFill>
            </a:endParaRPr>
          </a:p>
          <a:p>
            <a:r>
              <a:rPr lang="en-US" altLang="de-DE" sz="1600" b="1" dirty="0">
                <a:solidFill>
                  <a:schemeClr val="tx2"/>
                </a:solidFill>
              </a:rPr>
              <a:t>Notice:</a:t>
            </a:r>
            <a:r>
              <a:rPr lang="en-US" altLang="de-DE"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de-DE" sz="1600" b="1" dirty="0">
                <a:solidFill>
                  <a:schemeClr val="tx2"/>
                </a:solidFill>
              </a:rPr>
              <a:t>Release:</a:t>
            </a:r>
            <a:r>
              <a:rPr lang="en-US" altLang="de-DE"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Interference Robustness (2)</a:t>
            </a:r>
            <a:endParaRPr lang="en-US" dirty="0"/>
          </a:p>
        </p:txBody>
      </p:sp>
      <p:sp>
        <p:nvSpPr>
          <p:cNvPr id="4" name="Date Placeholder 3"/>
          <p:cNvSpPr>
            <a:spLocks noGrp="1"/>
          </p:cNvSpPr>
          <p:nvPr>
            <p:ph type="dt" sz="half" idx="10"/>
          </p:nvPr>
        </p:nvSpPr>
        <p:spPr/>
        <p:txBody>
          <a:bodyPr/>
          <a:lstStyle/>
          <a:p>
            <a:r>
              <a:rPr lang="de-DE" altLang="de-DE" smtClean="0"/>
              <a:t>August 2018</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10</a:t>
            </a:fld>
            <a:endParaRPr lang="en-US" altLang="de-DE"/>
          </a:p>
        </p:txBody>
      </p:sp>
      <p:sp>
        <p:nvSpPr>
          <p:cNvPr id="7" name="TextBox 6"/>
          <p:cNvSpPr txBox="1"/>
          <p:nvPr/>
        </p:nvSpPr>
        <p:spPr>
          <a:xfrm>
            <a:off x="685800" y="2132856"/>
            <a:ext cx="2376116" cy="3693319"/>
          </a:xfrm>
          <a:prstGeom prst="rect">
            <a:avLst/>
          </a:prstGeom>
          <a:noFill/>
        </p:spPr>
        <p:txBody>
          <a:bodyPr wrap="square" rtlCol="0">
            <a:spAutoFit/>
          </a:bodyPr>
          <a:lstStyle/>
          <a:p>
            <a:pPr marL="171450" indent="-171450">
              <a:buFont typeface="Arial" panose="020B0604020202020204" pitchFamily="34" charset="0"/>
              <a:buChar char="•"/>
            </a:pPr>
            <a:r>
              <a:rPr lang="it-IT" sz="1800" dirty="0" err="1">
                <a:latin typeface="+mn-lt"/>
              </a:rPr>
              <a:t>Required</a:t>
            </a:r>
            <a:r>
              <a:rPr lang="it-IT" sz="1800" dirty="0">
                <a:latin typeface="+mn-lt"/>
              </a:rPr>
              <a:t> Scenario </a:t>
            </a:r>
            <a:r>
              <a:rPr lang="it-IT" sz="1800" dirty="0" err="1">
                <a:latin typeface="+mn-lt"/>
              </a:rPr>
              <a:t>urban</a:t>
            </a:r>
            <a:r>
              <a:rPr lang="it-IT" sz="1800" dirty="0">
                <a:latin typeface="+mn-lt"/>
              </a:rPr>
              <a:t>, h = </a:t>
            </a:r>
            <a:r>
              <a:rPr lang="it-IT" sz="1800" dirty="0" smtClean="0">
                <a:latin typeface="+mn-lt"/>
              </a:rPr>
              <a:t>140m</a:t>
            </a:r>
            <a:r>
              <a:rPr lang="it-IT" sz="1800" dirty="0">
                <a:latin typeface="+mn-lt"/>
              </a:rPr>
              <a:t> </a:t>
            </a:r>
            <a:r>
              <a:rPr lang="it-IT" sz="1800" dirty="0" smtClean="0">
                <a:latin typeface="+mn-lt"/>
              </a:rPr>
              <a:t>[4]</a:t>
            </a:r>
          </a:p>
          <a:p>
            <a:pPr marL="171450" indent="-171450">
              <a:buFont typeface="Arial" panose="020B0604020202020204" pitchFamily="34" charset="0"/>
              <a:buChar char="•"/>
            </a:pPr>
            <a:endParaRPr lang="en-US" sz="1800" dirty="0">
              <a:latin typeface="+mn-lt"/>
            </a:endParaRPr>
          </a:p>
          <a:p>
            <a:pPr marL="171450" indent="-171450">
              <a:buFont typeface="Arial" panose="020B0604020202020204" pitchFamily="34" charset="0"/>
              <a:buChar char="•"/>
            </a:pPr>
            <a:r>
              <a:rPr lang="en-US" sz="1800" dirty="0" smtClean="0">
                <a:latin typeface="+mn-lt"/>
              </a:rPr>
              <a:t>9 </a:t>
            </a:r>
            <a:r>
              <a:rPr lang="en-US" sz="1800" dirty="0">
                <a:latin typeface="+mn-lt"/>
              </a:rPr>
              <a:t>dB gain over FEC coded transmission without </a:t>
            </a:r>
            <a:r>
              <a:rPr lang="en-US" sz="1800" dirty="0" smtClean="0">
                <a:latin typeface="+mn-lt"/>
              </a:rPr>
              <a:t>TSMA at 1% PER</a:t>
            </a:r>
          </a:p>
          <a:p>
            <a:pPr marL="171450" indent="-171450">
              <a:buFont typeface="Arial" panose="020B0604020202020204" pitchFamily="34" charset="0"/>
              <a:buChar char="•"/>
            </a:pPr>
            <a:endParaRPr lang="en-US" sz="1800" dirty="0">
              <a:latin typeface="+mn-lt"/>
            </a:endParaRPr>
          </a:p>
          <a:p>
            <a:pPr marL="171450" indent="-171450">
              <a:buFont typeface="Arial" panose="020B0604020202020204" pitchFamily="34" charset="0"/>
              <a:buChar char="•"/>
            </a:pPr>
            <a:r>
              <a:rPr lang="en-US" sz="1800" dirty="0">
                <a:latin typeface="+mn-lt"/>
              </a:rPr>
              <a:t>Minimal impact of larger size of 37B on proposal, </a:t>
            </a:r>
            <a:r>
              <a:rPr lang="en-US" sz="1800" dirty="0" smtClean="0">
                <a:latin typeface="+mn-lt"/>
              </a:rPr>
              <a:t>more </a:t>
            </a:r>
            <a:r>
              <a:rPr lang="en-US" sz="1800" dirty="0">
                <a:latin typeface="+mn-lt"/>
              </a:rPr>
              <a:t>on non-TSMA</a:t>
            </a:r>
          </a:p>
          <a:p>
            <a:pPr marL="171450" indent="-171450">
              <a:buFont typeface="Arial" panose="020B0604020202020204" pitchFamily="34" charset="0"/>
              <a:buChar char="•"/>
            </a:pPr>
            <a:endParaRPr lang="en-US" sz="1800" dirty="0">
              <a:latin typeface="+mn-lt"/>
            </a:endParaRPr>
          </a:p>
        </p:txBody>
      </p:sp>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94745" y="1860674"/>
            <a:ext cx="6120679" cy="4371913"/>
          </a:xfrm>
          <a:prstGeom prst="rect">
            <a:avLst/>
          </a:prstGeom>
        </p:spPr>
      </p:pic>
      <p:cxnSp>
        <p:nvCxnSpPr>
          <p:cNvPr id="13" name="Straight Arrow Connector 12"/>
          <p:cNvCxnSpPr/>
          <p:nvPr/>
        </p:nvCxnSpPr>
        <p:spPr bwMode="auto">
          <a:xfrm>
            <a:off x="5508104" y="5255965"/>
            <a:ext cx="2592288"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TextBox 13"/>
          <p:cNvSpPr txBox="1"/>
          <p:nvPr/>
        </p:nvSpPr>
        <p:spPr>
          <a:xfrm>
            <a:off x="6381353" y="5117465"/>
            <a:ext cx="566911" cy="276999"/>
          </a:xfrm>
          <a:prstGeom prst="rect">
            <a:avLst/>
          </a:prstGeom>
          <a:solidFill>
            <a:schemeClr val="accent3"/>
          </a:solidFill>
        </p:spPr>
        <p:txBody>
          <a:bodyPr wrap="square" rtlCol="0">
            <a:spAutoFit/>
          </a:bodyPr>
          <a:lstStyle/>
          <a:p>
            <a:r>
              <a:rPr lang="en-US" dirty="0" smtClean="0">
                <a:latin typeface="+mn-lt"/>
              </a:rPr>
              <a:t>9 dB</a:t>
            </a:r>
            <a:endParaRPr lang="en-US" dirty="0">
              <a:latin typeface="+mn-lt"/>
            </a:endParaRPr>
          </a:p>
        </p:txBody>
      </p:sp>
    </p:spTree>
    <p:extLst>
      <p:ext uri="{BB962C8B-B14F-4D97-AF65-F5344CB8AC3E}">
        <p14:creationId xmlns:p14="http://schemas.microsoft.com/office/powerpoint/2010/main" val="39913759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0" indent="0">
              <a:buNone/>
            </a:pPr>
            <a:r>
              <a:rPr lang="en-US" dirty="0" smtClean="0"/>
              <a:t>[1] IEEE </a:t>
            </a:r>
            <a:r>
              <a:rPr lang="en-US" dirty="0" err="1"/>
              <a:t>Std</a:t>
            </a:r>
            <a:r>
              <a:rPr lang="en-US" dirty="0"/>
              <a:t> 802.15.4™-2015</a:t>
            </a:r>
            <a:r>
              <a:rPr lang="en-US" dirty="0" smtClean="0"/>
              <a:t> </a:t>
            </a:r>
          </a:p>
          <a:p>
            <a:pPr marL="0" indent="0">
              <a:buNone/>
            </a:pPr>
            <a:r>
              <a:rPr lang="en-US" dirty="0" smtClean="0"/>
              <a:t>[2] </a:t>
            </a:r>
            <a:r>
              <a:rPr lang="en-US" dirty="0"/>
              <a:t>P802.15.4w PAR</a:t>
            </a:r>
            <a:endParaRPr lang="en-US" dirty="0" smtClean="0"/>
          </a:p>
          <a:p>
            <a:pPr marL="0" indent="0">
              <a:buNone/>
            </a:pPr>
            <a:r>
              <a:rPr lang="en-US" dirty="0" smtClean="0"/>
              <a:t>[</a:t>
            </a:r>
            <a:r>
              <a:rPr lang="en-US" dirty="0"/>
              <a:t>3] 802.15.4w Technical Guidance </a:t>
            </a:r>
            <a:r>
              <a:rPr lang="en-US" dirty="0" smtClean="0"/>
              <a:t>Document; </a:t>
            </a:r>
            <a:r>
              <a:rPr lang="en-US" dirty="0"/>
              <a:t>12 March, 2018; 15-18-0161-00-004w</a:t>
            </a:r>
            <a:endParaRPr lang="en-US" dirty="0" smtClean="0"/>
          </a:p>
          <a:p>
            <a:pPr marL="0" indent="0">
              <a:buNone/>
            </a:pPr>
            <a:r>
              <a:rPr lang="en-US" dirty="0" smtClean="0"/>
              <a:t>[4</a:t>
            </a:r>
            <a:r>
              <a:rPr lang="en-US" dirty="0"/>
              <a:t>] Draft IG LPWA </a:t>
            </a:r>
            <a:r>
              <a:rPr lang="en-US" dirty="0" smtClean="0"/>
              <a:t>Report; </a:t>
            </a:r>
            <a:r>
              <a:rPr lang="en-US" dirty="0"/>
              <a:t>3 November, 2017; 15-17-0528-01</a:t>
            </a:r>
            <a:endParaRPr lang="en-US" dirty="0" smtClean="0"/>
          </a:p>
        </p:txBody>
      </p:sp>
      <p:sp>
        <p:nvSpPr>
          <p:cNvPr id="4" name="Date Placeholder 3"/>
          <p:cNvSpPr>
            <a:spLocks noGrp="1"/>
          </p:cNvSpPr>
          <p:nvPr>
            <p:ph type="dt" sz="half" idx="10"/>
          </p:nvPr>
        </p:nvSpPr>
        <p:spPr/>
        <p:txBody>
          <a:bodyPr/>
          <a:lstStyle/>
          <a:p>
            <a:r>
              <a:rPr lang="de-DE" altLang="de-DE" smtClean="0"/>
              <a:t>August 2018</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11</a:t>
            </a:fld>
            <a:endParaRPr lang="en-US" altLang="de-DE"/>
          </a:p>
        </p:txBody>
      </p:sp>
    </p:spTree>
    <p:extLst>
      <p:ext uri="{BB962C8B-B14F-4D97-AF65-F5344CB8AC3E}">
        <p14:creationId xmlns:p14="http://schemas.microsoft.com/office/powerpoint/2010/main" val="522128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de-DE" altLang="de-DE" smtClean="0"/>
              <a:t>August 2018</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a:t>Slide </a:t>
            </a:r>
            <a:fld id="{DA4C8273-34CF-4BE4-B857-7A8A41841BCA}" type="slidenum">
              <a:rPr lang="en-US" altLang="de-DE"/>
              <a:pPr/>
              <a:t>2</a:t>
            </a:fld>
            <a:endParaRPr lang="en-US" altLang="de-DE"/>
          </a:p>
        </p:txBody>
      </p:sp>
      <p:sp>
        <p:nvSpPr>
          <p:cNvPr id="26626" name="Rectangle 2"/>
          <p:cNvSpPr>
            <a:spLocks noGrp="1" noChangeArrowheads="1"/>
          </p:cNvSpPr>
          <p:nvPr>
            <p:ph type="ctrTitle"/>
          </p:nvPr>
        </p:nvSpPr>
        <p:spPr>
          <a:xfrm>
            <a:off x="685800" y="2286000"/>
            <a:ext cx="7772400" cy="1143000"/>
          </a:xfrm>
        </p:spPr>
        <p:txBody>
          <a:bodyPr anchor="ctr"/>
          <a:lstStyle/>
          <a:p>
            <a:r>
              <a:rPr lang="en-US" altLang="de-DE" sz="3600" dirty="0" smtClean="0"/>
              <a:t>802.15.4w </a:t>
            </a:r>
            <a:r>
              <a:rPr lang="en-US" altLang="de-DE" sz="3600" dirty="0" err="1" smtClean="0"/>
              <a:t>Fraunhofer</a:t>
            </a:r>
            <a:r>
              <a:rPr lang="en-US" altLang="de-DE" sz="3600" dirty="0" smtClean="0"/>
              <a:t> IIS proposal</a:t>
            </a:r>
            <a:r>
              <a:rPr lang="en-US" altLang="de-DE" sz="3600" dirty="0"/>
              <a:t/>
            </a:r>
            <a:br>
              <a:rPr lang="en-US" altLang="de-DE" sz="3600" dirty="0"/>
            </a:br>
            <a:r>
              <a:rPr lang="en-US" altLang="de-DE" sz="3600" dirty="0" smtClean="0"/>
              <a:t>simulations update</a:t>
            </a:r>
            <a:endParaRPr lang="en-US" altLang="de-DE" sz="3600" dirty="0"/>
          </a:p>
        </p:txBody>
      </p:sp>
      <p:sp>
        <p:nvSpPr>
          <p:cNvPr id="26627" name="Rectangle 3"/>
          <p:cNvSpPr>
            <a:spLocks noGrp="1" noChangeArrowheads="1"/>
          </p:cNvSpPr>
          <p:nvPr>
            <p:ph type="subTitle" idx="1"/>
          </p:nvPr>
        </p:nvSpPr>
        <p:spPr>
          <a:xfrm>
            <a:off x="1371600" y="3886200"/>
            <a:ext cx="6400800" cy="1752600"/>
          </a:xfrm>
        </p:spPr>
        <p:txBody>
          <a:bodyPr/>
          <a:lstStyle/>
          <a:p>
            <a:endParaRPr lang="de-DE" altLang="de-DE" sz="3200" dirty="0" smtClean="0"/>
          </a:p>
          <a:p>
            <a:r>
              <a:rPr lang="de-DE" altLang="de-DE" sz="3200" dirty="0" smtClean="0"/>
              <a:t>Johannes Wechsler</a:t>
            </a:r>
          </a:p>
          <a:p>
            <a:r>
              <a:rPr lang="de-DE" altLang="de-DE" sz="3200" dirty="0" smtClean="0"/>
              <a:t>Fraunhofer IIS</a:t>
            </a:r>
            <a:endParaRPr lang="de-DE" altLang="de-DE" sz="3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Blocks</a:t>
            </a:r>
            <a:br>
              <a:rPr lang="en-US" dirty="0" smtClean="0"/>
            </a:br>
            <a:r>
              <a:rPr lang="en-US" dirty="0"/>
              <a:t>PHY service data </a:t>
            </a:r>
            <a:r>
              <a:rPr lang="en-US" dirty="0" smtClean="0"/>
              <a:t>unit (PSDU)</a:t>
            </a:r>
            <a:endParaRPr lang="en-US" dirty="0"/>
          </a:p>
        </p:txBody>
      </p:sp>
      <p:sp>
        <p:nvSpPr>
          <p:cNvPr id="3" name="Content Placeholder 2"/>
          <p:cNvSpPr>
            <a:spLocks noGrp="1"/>
          </p:cNvSpPr>
          <p:nvPr>
            <p:ph idx="1"/>
          </p:nvPr>
        </p:nvSpPr>
        <p:spPr/>
        <p:txBody>
          <a:bodyPr/>
          <a:lstStyle/>
          <a:p>
            <a:r>
              <a:rPr lang="en-US" dirty="0" smtClean="0"/>
              <a:t>A block can transmit up to 64 bytes PSDU </a:t>
            </a:r>
          </a:p>
          <a:p>
            <a:endParaRPr lang="en-US" dirty="0" smtClean="0"/>
          </a:p>
          <a:p>
            <a:pPr lvl="1"/>
            <a:r>
              <a:rPr lang="en-US" dirty="0"/>
              <a:t>P</a:t>
            </a:r>
            <a:r>
              <a:rPr lang="en-US" dirty="0" smtClean="0"/>
              <a:t>SDU size limited to 64byte for TSMA mode</a:t>
            </a:r>
          </a:p>
          <a:p>
            <a:pPr lvl="2"/>
            <a:r>
              <a:rPr lang="en-US" dirty="0" smtClean="0"/>
              <a:t>Memory requirements increase with the lengths of the PSDUs </a:t>
            </a:r>
          </a:p>
          <a:p>
            <a:pPr lvl="2"/>
            <a:r>
              <a:rPr lang="en-US" dirty="0" smtClean="0"/>
              <a:t>LPWAN applications predominantly use small payloads</a:t>
            </a:r>
          </a:p>
          <a:p>
            <a:pPr lvl="3"/>
            <a:r>
              <a:rPr lang="en-US" dirty="0" smtClean="0"/>
              <a:t>Optimized for these small payloads</a:t>
            </a:r>
          </a:p>
          <a:p>
            <a:pPr lvl="3"/>
            <a:endParaRPr lang="en-US" dirty="0" smtClean="0"/>
          </a:p>
          <a:p>
            <a:pPr lvl="1"/>
            <a:r>
              <a:rPr lang="en-US" dirty="0" smtClean="0"/>
              <a:t>PSDUs exceeding 64 byte are fragmented in higher layers</a:t>
            </a:r>
          </a:p>
          <a:p>
            <a:pPr lvl="2"/>
            <a:r>
              <a:rPr lang="en-US" dirty="0" smtClean="0"/>
              <a:t>Possibly work in existing LECIM Fragmentation (?)</a:t>
            </a:r>
          </a:p>
          <a:p>
            <a:pPr lvl="1"/>
            <a:endParaRPr lang="en-US" dirty="0"/>
          </a:p>
          <a:p>
            <a:pPr lvl="1"/>
            <a:endParaRPr lang="en-US" dirty="0" smtClean="0"/>
          </a:p>
        </p:txBody>
      </p:sp>
      <p:sp>
        <p:nvSpPr>
          <p:cNvPr id="4" name="Date Placeholder 3"/>
          <p:cNvSpPr>
            <a:spLocks noGrp="1"/>
          </p:cNvSpPr>
          <p:nvPr>
            <p:ph type="dt" sz="half" idx="10"/>
          </p:nvPr>
        </p:nvSpPr>
        <p:spPr/>
        <p:txBody>
          <a:bodyPr/>
          <a:lstStyle/>
          <a:p>
            <a:r>
              <a:rPr lang="de-DE" altLang="de-DE" smtClean="0"/>
              <a:t>August 2018</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3</a:t>
            </a:fld>
            <a:endParaRPr lang="en-US" altLang="de-DE"/>
          </a:p>
        </p:txBody>
      </p:sp>
    </p:spTree>
    <p:extLst>
      <p:ext uri="{BB962C8B-B14F-4D97-AF65-F5344CB8AC3E}">
        <p14:creationId xmlns:p14="http://schemas.microsoft.com/office/powerpoint/2010/main" val="10554784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 models and settings</a:t>
            </a:r>
            <a:endParaRPr lang="en-US" dirty="0"/>
          </a:p>
        </p:txBody>
      </p:sp>
      <p:sp>
        <p:nvSpPr>
          <p:cNvPr id="3" name="Content Placeholder 2"/>
          <p:cNvSpPr>
            <a:spLocks noGrp="1"/>
          </p:cNvSpPr>
          <p:nvPr>
            <p:ph idx="1"/>
          </p:nvPr>
        </p:nvSpPr>
        <p:spPr/>
        <p:txBody>
          <a:bodyPr/>
          <a:lstStyle/>
          <a:p>
            <a:r>
              <a:rPr lang="en-US" dirty="0" smtClean="0"/>
              <a:t>Setup environment from [3]</a:t>
            </a:r>
          </a:p>
          <a:p>
            <a:pPr lvl="1"/>
            <a:r>
              <a:rPr lang="en-US" dirty="0"/>
              <a:t>Noise </a:t>
            </a:r>
            <a:r>
              <a:rPr lang="en-US" dirty="0" smtClean="0"/>
              <a:t>figure </a:t>
            </a:r>
            <a:r>
              <a:rPr lang="en-US" dirty="0"/>
              <a:t>= 3 </a:t>
            </a:r>
            <a:r>
              <a:rPr lang="en-US" dirty="0" smtClean="0"/>
              <a:t>dB</a:t>
            </a:r>
          </a:p>
          <a:p>
            <a:pPr lvl="1"/>
            <a:r>
              <a:rPr lang="en-US" dirty="0" smtClean="0"/>
              <a:t>Channel models</a:t>
            </a:r>
          </a:p>
          <a:p>
            <a:pPr lvl="2"/>
            <a:r>
              <a:rPr lang="en-US" dirty="0" smtClean="0"/>
              <a:t>TU0: Typical Urban 0Hz Doppler [4]</a:t>
            </a:r>
          </a:p>
          <a:p>
            <a:pPr lvl="2"/>
            <a:r>
              <a:rPr lang="en-US" dirty="0" smtClean="0"/>
              <a:t>TU3: Typical </a:t>
            </a:r>
            <a:r>
              <a:rPr lang="en-US" dirty="0"/>
              <a:t>Urban </a:t>
            </a:r>
            <a:r>
              <a:rPr lang="en-US" dirty="0" smtClean="0"/>
              <a:t>3Hz </a:t>
            </a:r>
            <a:r>
              <a:rPr lang="en-US" dirty="0"/>
              <a:t>Doppler [4</a:t>
            </a:r>
            <a:r>
              <a:rPr lang="en-US" dirty="0" smtClean="0"/>
              <a:t>]</a:t>
            </a:r>
          </a:p>
          <a:p>
            <a:pPr lvl="2"/>
            <a:endParaRPr lang="en-US" dirty="0" smtClean="0"/>
          </a:p>
          <a:p>
            <a:pPr lvl="1"/>
            <a:r>
              <a:rPr lang="en-US" dirty="0" smtClean="0"/>
              <a:t>Interference models to test against [3]</a:t>
            </a:r>
          </a:p>
          <a:p>
            <a:pPr lvl="2"/>
            <a:r>
              <a:rPr lang="en-US" dirty="0"/>
              <a:t>O</a:t>
            </a:r>
            <a:r>
              <a:rPr lang="en-US" dirty="0" smtClean="0"/>
              <a:t>utdoor </a:t>
            </a:r>
            <a:r>
              <a:rPr lang="en-US" dirty="0"/>
              <a:t>urban, </a:t>
            </a:r>
            <a:r>
              <a:rPr lang="en-US" dirty="0" err="1" smtClean="0"/>
              <a:t>h</a:t>
            </a:r>
            <a:r>
              <a:rPr lang="en-US" baseline="-25000" dirty="0" err="1" smtClean="0"/>
              <a:t>BS</a:t>
            </a:r>
            <a:r>
              <a:rPr lang="en-US" dirty="0" smtClean="0"/>
              <a:t>=140m [4]</a:t>
            </a:r>
          </a:p>
          <a:p>
            <a:pPr lvl="2"/>
            <a:endParaRPr lang="en-US" dirty="0"/>
          </a:p>
          <a:p>
            <a:pPr lvl="2"/>
            <a:endParaRPr lang="en-US" dirty="0" smtClean="0"/>
          </a:p>
          <a:p>
            <a:pPr lvl="1"/>
            <a:endParaRPr lang="en-US" dirty="0" smtClean="0"/>
          </a:p>
          <a:p>
            <a:pPr marL="0" indent="0">
              <a:buNone/>
            </a:pPr>
            <a:endParaRPr lang="en-US" dirty="0" smtClean="0"/>
          </a:p>
          <a:p>
            <a:pPr marL="0" indent="0">
              <a:buNone/>
            </a:pPr>
            <a:endParaRPr lang="en-US" dirty="0"/>
          </a:p>
        </p:txBody>
      </p:sp>
      <p:sp>
        <p:nvSpPr>
          <p:cNvPr id="4" name="Date Placeholder 3"/>
          <p:cNvSpPr>
            <a:spLocks noGrp="1"/>
          </p:cNvSpPr>
          <p:nvPr>
            <p:ph type="dt" sz="half" idx="10"/>
          </p:nvPr>
        </p:nvSpPr>
        <p:spPr/>
        <p:txBody>
          <a:bodyPr/>
          <a:lstStyle/>
          <a:p>
            <a:r>
              <a:rPr lang="de-DE" altLang="de-DE" smtClean="0"/>
              <a:t>August 2018</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4</a:t>
            </a:fld>
            <a:endParaRPr lang="en-US" altLang="de-DE"/>
          </a:p>
        </p:txBody>
      </p:sp>
    </p:spTree>
    <p:extLst>
      <p:ext uri="{BB962C8B-B14F-4D97-AF65-F5344CB8AC3E}">
        <p14:creationId xmlns:p14="http://schemas.microsoft.com/office/powerpoint/2010/main" val="2554728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 Parameters</a:t>
            </a:r>
            <a:endParaRPr lang="en-US" dirty="0"/>
          </a:p>
        </p:txBody>
      </p:sp>
      <p:sp>
        <p:nvSpPr>
          <p:cNvPr id="3" name="Content Placeholder 2"/>
          <p:cNvSpPr>
            <a:spLocks noGrp="1"/>
          </p:cNvSpPr>
          <p:nvPr>
            <p:ph idx="1"/>
          </p:nvPr>
        </p:nvSpPr>
        <p:spPr/>
        <p:txBody>
          <a:bodyPr/>
          <a:lstStyle/>
          <a:p>
            <a:r>
              <a:rPr lang="en-US" dirty="0" smtClean="0"/>
              <a:t>Additional settings</a:t>
            </a:r>
          </a:p>
          <a:p>
            <a:pPr lvl="1"/>
            <a:r>
              <a:rPr lang="en-US" dirty="0" smtClean="0"/>
              <a:t>10.000 packets per point to achieve smooth graphs</a:t>
            </a:r>
          </a:p>
          <a:p>
            <a:pPr lvl="1"/>
            <a:r>
              <a:rPr lang="en-US" dirty="0" smtClean="0"/>
              <a:t>Updated PSDU size of 37 Bytes</a:t>
            </a:r>
          </a:p>
          <a:p>
            <a:pPr lvl="2"/>
            <a:r>
              <a:rPr lang="en-US" dirty="0" smtClean="0"/>
              <a:t>69 Symbols per sub-packet</a:t>
            </a:r>
          </a:p>
          <a:p>
            <a:pPr lvl="2"/>
            <a:r>
              <a:rPr lang="en-US" dirty="0" smtClean="0">
                <a:sym typeface="Wingdings" panose="05000000000000000000" pitchFamily="2" charset="2"/>
              </a:rPr>
              <a:t>69 </a:t>
            </a:r>
            <a:r>
              <a:rPr lang="en-US" dirty="0">
                <a:sym typeface="Wingdings" panose="05000000000000000000" pitchFamily="2" charset="2"/>
              </a:rPr>
              <a:t>Symbols </a:t>
            </a:r>
            <a:r>
              <a:rPr lang="en-US" dirty="0" smtClean="0">
                <a:sym typeface="Wingdings" panose="05000000000000000000" pitchFamily="2" charset="2"/>
              </a:rPr>
              <a:t>gap between sub-packets</a:t>
            </a:r>
          </a:p>
          <a:p>
            <a:pPr lvl="1"/>
            <a:r>
              <a:rPr lang="en-US" dirty="0" smtClean="0">
                <a:sym typeface="Wingdings" panose="05000000000000000000" pitchFamily="2" charset="2"/>
              </a:rPr>
              <a:t>TSMA Time gap 64 symbols to cope with longest interferers of given model</a:t>
            </a:r>
            <a:endParaRPr lang="en-US" dirty="0" smtClean="0"/>
          </a:p>
          <a:p>
            <a:pPr lvl="1"/>
            <a:r>
              <a:rPr lang="en-US" dirty="0" smtClean="0"/>
              <a:t>2.0 MHz bandwidth </a:t>
            </a:r>
          </a:p>
          <a:p>
            <a:pPr lvl="1"/>
            <a:r>
              <a:rPr lang="en-US" dirty="0"/>
              <a:t>Receiver </a:t>
            </a:r>
            <a:r>
              <a:rPr lang="en-US" dirty="0" smtClean="0"/>
              <a:t>decodes </a:t>
            </a:r>
            <a:r>
              <a:rPr lang="en-US" dirty="0"/>
              <a:t>with realistic channel </a:t>
            </a:r>
            <a:r>
              <a:rPr lang="en-US" dirty="0" smtClean="0"/>
              <a:t>estimation</a:t>
            </a:r>
          </a:p>
          <a:p>
            <a:pPr lvl="1"/>
            <a:r>
              <a:rPr lang="en-US" dirty="0" smtClean="0"/>
              <a:t>FEC = 1/3 rate convolutional code</a:t>
            </a:r>
          </a:p>
          <a:p>
            <a:pPr lvl="2"/>
            <a:r>
              <a:rPr lang="en-US" dirty="0"/>
              <a:t>Effective </a:t>
            </a:r>
            <a:r>
              <a:rPr lang="en-US" dirty="0" smtClean="0"/>
              <a:t>data rates </a:t>
            </a:r>
            <a:r>
              <a:rPr lang="en-US" dirty="0"/>
              <a:t>include FEC, PHR and </a:t>
            </a:r>
            <a:r>
              <a:rPr lang="en-US" dirty="0" smtClean="0"/>
              <a:t>SHR</a:t>
            </a:r>
          </a:p>
          <a:p>
            <a:pPr marL="0" indent="0">
              <a:buNone/>
            </a:pPr>
            <a:endParaRPr lang="en-US" dirty="0" smtClean="0"/>
          </a:p>
          <a:p>
            <a:pPr marL="0" indent="0">
              <a:buNone/>
            </a:pPr>
            <a:endParaRPr lang="en-US" dirty="0"/>
          </a:p>
        </p:txBody>
      </p:sp>
      <p:sp>
        <p:nvSpPr>
          <p:cNvPr id="4" name="Date Placeholder 3"/>
          <p:cNvSpPr>
            <a:spLocks noGrp="1"/>
          </p:cNvSpPr>
          <p:nvPr>
            <p:ph type="dt" sz="half" idx="10"/>
          </p:nvPr>
        </p:nvSpPr>
        <p:spPr/>
        <p:txBody>
          <a:bodyPr/>
          <a:lstStyle/>
          <a:p>
            <a:r>
              <a:rPr lang="de-DE" altLang="de-DE" smtClean="0"/>
              <a:t>August 2018</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5</a:t>
            </a:fld>
            <a:endParaRPr lang="en-US" altLang="de-DE"/>
          </a:p>
        </p:txBody>
      </p:sp>
      <p:graphicFrame>
        <p:nvGraphicFramePr>
          <p:cNvPr id="7" name="Table 6"/>
          <p:cNvGraphicFramePr>
            <a:graphicFrameLocks noGrp="1"/>
          </p:cNvGraphicFramePr>
          <p:nvPr>
            <p:extLst>
              <p:ext uri="{D42A27DB-BD31-4B8C-83A1-F6EECF244321}">
                <p14:modId xmlns:p14="http://schemas.microsoft.com/office/powerpoint/2010/main" val="2852314466"/>
              </p:ext>
            </p:extLst>
          </p:nvPr>
        </p:nvGraphicFramePr>
        <p:xfrm>
          <a:off x="1009698" y="5582920"/>
          <a:ext cx="7200803" cy="741680"/>
        </p:xfrm>
        <a:graphic>
          <a:graphicData uri="http://schemas.openxmlformats.org/drawingml/2006/table">
            <a:tbl>
              <a:tblPr firstRow="1" bandRow="1">
                <a:tableStyleId>{5940675A-B579-460E-94D1-54222C63F5DA}</a:tableStyleId>
              </a:tblPr>
              <a:tblGrid>
                <a:gridCol w="2490707">
                  <a:extLst>
                    <a:ext uri="{9D8B030D-6E8A-4147-A177-3AD203B41FA5}">
                      <a16:colId xmlns:a16="http://schemas.microsoft.com/office/drawing/2014/main" val="3945353377"/>
                    </a:ext>
                  </a:extLst>
                </a:gridCol>
                <a:gridCol w="1935691">
                  <a:extLst>
                    <a:ext uri="{9D8B030D-6E8A-4147-A177-3AD203B41FA5}">
                      <a16:colId xmlns:a16="http://schemas.microsoft.com/office/drawing/2014/main" val="33377651"/>
                    </a:ext>
                  </a:extLst>
                </a:gridCol>
                <a:gridCol w="936104">
                  <a:extLst>
                    <a:ext uri="{9D8B030D-6E8A-4147-A177-3AD203B41FA5}">
                      <a16:colId xmlns:a16="http://schemas.microsoft.com/office/drawing/2014/main" val="3047032912"/>
                    </a:ext>
                  </a:extLst>
                </a:gridCol>
                <a:gridCol w="864096">
                  <a:extLst>
                    <a:ext uri="{9D8B030D-6E8A-4147-A177-3AD203B41FA5}">
                      <a16:colId xmlns:a16="http://schemas.microsoft.com/office/drawing/2014/main" val="884465096"/>
                    </a:ext>
                  </a:extLst>
                </a:gridCol>
                <a:gridCol w="974205">
                  <a:extLst>
                    <a:ext uri="{9D8B030D-6E8A-4147-A177-3AD203B41FA5}">
                      <a16:colId xmlns:a16="http://schemas.microsoft.com/office/drawing/2014/main" val="2609286697"/>
                    </a:ext>
                  </a:extLst>
                </a:gridCol>
              </a:tblGrid>
              <a:tr h="370840">
                <a:tc>
                  <a:txBody>
                    <a:bodyPr/>
                    <a:lstStyle/>
                    <a:p>
                      <a:r>
                        <a:rPr lang="en-US" dirty="0" smtClean="0"/>
                        <a:t>Symbol rate (</a:t>
                      </a:r>
                      <a:r>
                        <a:rPr lang="en-US" dirty="0" err="1" smtClean="0"/>
                        <a:t>kS</a:t>
                      </a:r>
                      <a:r>
                        <a:rPr lang="en-US" dirty="0" smtClean="0"/>
                        <a:t>/s)</a:t>
                      </a:r>
                      <a:endParaRPr lang="en-US" dirty="0"/>
                    </a:p>
                  </a:txBody>
                  <a:tcPr/>
                </a:tc>
                <a:tc>
                  <a:txBody>
                    <a:bodyPr/>
                    <a:lstStyle/>
                    <a:p>
                      <a:pPr algn="r"/>
                      <a:r>
                        <a:rPr lang="en-US" dirty="0" smtClean="0"/>
                        <a:t>2.38</a:t>
                      </a:r>
                      <a:r>
                        <a:rPr lang="en-US" baseline="0" dirty="0" smtClean="0"/>
                        <a:t> + 2*Spread</a:t>
                      </a:r>
                      <a:endParaRPr lang="en-US" dirty="0"/>
                    </a:p>
                  </a:txBody>
                  <a:tcPr/>
                </a:tc>
                <a:tc>
                  <a:txBody>
                    <a:bodyPr/>
                    <a:lstStyle/>
                    <a:p>
                      <a:pPr algn="r"/>
                      <a:r>
                        <a:rPr lang="en-US" dirty="0" smtClean="0"/>
                        <a:t>2.38</a:t>
                      </a:r>
                      <a:endParaRPr lang="en-US" dirty="0"/>
                    </a:p>
                  </a:txBody>
                  <a:tcPr/>
                </a:tc>
                <a:tc>
                  <a:txBody>
                    <a:bodyPr/>
                    <a:lstStyle/>
                    <a:p>
                      <a:pPr algn="r"/>
                      <a:r>
                        <a:rPr lang="en-US" dirty="0" smtClean="0"/>
                        <a:t>4.76</a:t>
                      </a:r>
                      <a:endParaRPr lang="en-US" dirty="0"/>
                    </a:p>
                  </a:txBody>
                  <a:tcPr/>
                </a:tc>
                <a:tc>
                  <a:txBody>
                    <a:bodyPr/>
                    <a:lstStyle/>
                    <a:p>
                      <a:pPr algn="r"/>
                      <a:r>
                        <a:rPr lang="en-US" dirty="0" smtClean="0"/>
                        <a:t>19.04</a:t>
                      </a:r>
                      <a:endParaRPr lang="en-US" dirty="0"/>
                    </a:p>
                  </a:txBody>
                  <a:tcPr/>
                </a:tc>
                <a:extLst>
                  <a:ext uri="{0D108BD9-81ED-4DB2-BD59-A6C34878D82A}">
                    <a16:rowId xmlns:a16="http://schemas.microsoft.com/office/drawing/2014/main" val="2103630287"/>
                  </a:ext>
                </a:extLst>
              </a:tr>
              <a:tr h="370840">
                <a:tc>
                  <a:txBody>
                    <a:bodyPr/>
                    <a:lstStyle/>
                    <a:p>
                      <a:r>
                        <a:rPr lang="en-US" dirty="0" smtClean="0"/>
                        <a:t>Eff. data rate (</a:t>
                      </a:r>
                      <a:r>
                        <a:rPr lang="en-US" dirty="0" err="1" smtClean="0"/>
                        <a:t>kbit</a:t>
                      </a:r>
                      <a:r>
                        <a:rPr lang="en-US" dirty="0" smtClean="0"/>
                        <a:t>/s)</a:t>
                      </a:r>
                      <a:endParaRPr lang="en-US" dirty="0"/>
                    </a:p>
                  </a:txBody>
                  <a:tcPr/>
                </a:tc>
                <a:tc>
                  <a:txBody>
                    <a:bodyPr/>
                    <a:lstStyle/>
                    <a:p>
                      <a:pPr algn="r"/>
                      <a:r>
                        <a:rPr lang="en-US" dirty="0" smtClean="0"/>
                        <a:t>0.29</a:t>
                      </a:r>
                      <a:endParaRPr lang="en-US" dirty="0"/>
                    </a:p>
                  </a:txBody>
                  <a:tcPr/>
                </a:tc>
                <a:tc>
                  <a:txBody>
                    <a:bodyPr/>
                    <a:lstStyle/>
                    <a:p>
                      <a:pPr algn="r"/>
                      <a:r>
                        <a:rPr lang="en-US" dirty="0" smtClean="0"/>
                        <a:t>0.58</a:t>
                      </a:r>
                      <a:endParaRPr lang="en-US" dirty="0"/>
                    </a:p>
                  </a:txBody>
                  <a:tcPr/>
                </a:tc>
                <a:tc>
                  <a:txBody>
                    <a:bodyPr/>
                    <a:lstStyle/>
                    <a:p>
                      <a:pPr algn="r"/>
                      <a:r>
                        <a:rPr lang="en-US" dirty="0" smtClean="0"/>
                        <a:t>1.17</a:t>
                      </a:r>
                      <a:endParaRPr lang="en-US" dirty="0"/>
                    </a:p>
                  </a:txBody>
                  <a:tcPr/>
                </a:tc>
                <a:tc>
                  <a:txBody>
                    <a:bodyPr/>
                    <a:lstStyle/>
                    <a:p>
                      <a:pPr algn="r"/>
                      <a:r>
                        <a:rPr lang="en-US" dirty="0" smtClean="0"/>
                        <a:t>4.66</a:t>
                      </a:r>
                      <a:endParaRPr lang="en-US" dirty="0"/>
                    </a:p>
                  </a:txBody>
                  <a:tcPr/>
                </a:tc>
                <a:extLst>
                  <a:ext uri="{0D108BD9-81ED-4DB2-BD59-A6C34878D82A}">
                    <a16:rowId xmlns:a16="http://schemas.microsoft.com/office/drawing/2014/main" val="543016399"/>
                  </a:ext>
                </a:extLst>
              </a:tr>
            </a:tbl>
          </a:graphicData>
        </a:graphic>
      </p:graphicFrame>
    </p:spTree>
    <p:extLst>
      <p:ext uri="{BB962C8B-B14F-4D97-AF65-F5344CB8AC3E}">
        <p14:creationId xmlns:p14="http://schemas.microsoft.com/office/powerpoint/2010/main" val="30028196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81274" y="1628800"/>
            <a:ext cx="6400813" cy="4572009"/>
          </a:xfrm>
          <a:prstGeom prst="rect">
            <a:avLst/>
          </a:prstGeom>
        </p:spPr>
      </p:pic>
      <p:sp>
        <p:nvSpPr>
          <p:cNvPr id="2" name="Title 1"/>
          <p:cNvSpPr>
            <a:spLocks noGrp="1"/>
          </p:cNvSpPr>
          <p:nvPr>
            <p:ph type="title"/>
          </p:nvPr>
        </p:nvSpPr>
        <p:spPr/>
        <p:txBody>
          <a:bodyPr/>
          <a:lstStyle/>
          <a:p>
            <a:r>
              <a:rPr lang="en-US" dirty="0" smtClean="0"/>
              <a:t>Minimum </a:t>
            </a:r>
            <a:r>
              <a:rPr lang="en-US" dirty="0"/>
              <a:t>Required </a:t>
            </a:r>
            <a:r>
              <a:rPr lang="en-US" dirty="0" smtClean="0"/>
              <a:t>Sensitivity</a:t>
            </a:r>
            <a:endParaRPr lang="en-US" dirty="0"/>
          </a:p>
        </p:txBody>
      </p:sp>
      <p:sp>
        <p:nvSpPr>
          <p:cNvPr id="4" name="Date Placeholder 3"/>
          <p:cNvSpPr>
            <a:spLocks noGrp="1"/>
          </p:cNvSpPr>
          <p:nvPr>
            <p:ph type="dt" sz="half" idx="10"/>
          </p:nvPr>
        </p:nvSpPr>
        <p:spPr/>
        <p:txBody>
          <a:bodyPr/>
          <a:lstStyle/>
          <a:p>
            <a:r>
              <a:rPr lang="de-DE" altLang="de-DE" smtClean="0"/>
              <a:t>August 2018</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6</a:t>
            </a:fld>
            <a:endParaRPr lang="en-US" altLang="de-DE"/>
          </a:p>
        </p:txBody>
      </p:sp>
      <p:sp>
        <p:nvSpPr>
          <p:cNvPr id="7" name="TextBox 6"/>
          <p:cNvSpPr txBox="1"/>
          <p:nvPr/>
        </p:nvSpPr>
        <p:spPr>
          <a:xfrm>
            <a:off x="685800" y="2132856"/>
            <a:ext cx="2376116" cy="2862322"/>
          </a:xfrm>
          <a:prstGeom prst="rect">
            <a:avLst/>
          </a:prstGeom>
          <a:noFill/>
        </p:spPr>
        <p:txBody>
          <a:bodyPr wrap="square" rtlCol="0">
            <a:spAutoFit/>
          </a:bodyPr>
          <a:lstStyle/>
          <a:p>
            <a:pPr marL="171450" indent="-171450">
              <a:buFont typeface="Arial" panose="020B0604020202020204" pitchFamily="34" charset="0"/>
              <a:buChar char="•"/>
            </a:pPr>
            <a:r>
              <a:rPr lang="en-US" sz="1800" dirty="0">
                <a:latin typeface="+mn-lt"/>
              </a:rPr>
              <a:t>Effective data rate of 0.29 </a:t>
            </a:r>
            <a:r>
              <a:rPr lang="en-US" sz="1800" dirty="0" err="1">
                <a:latin typeface="+mn-lt"/>
              </a:rPr>
              <a:t>kBit</a:t>
            </a:r>
            <a:r>
              <a:rPr lang="en-US" sz="1800" dirty="0">
                <a:latin typeface="+mn-lt"/>
              </a:rPr>
              <a:t>/s achieves required -140 </a:t>
            </a:r>
            <a:r>
              <a:rPr lang="en-US" sz="1800" dirty="0" err="1">
                <a:latin typeface="+mn-lt"/>
              </a:rPr>
              <a:t>dBm</a:t>
            </a:r>
            <a:r>
              <a:rPr lang="en-US" sz="1800" dirty="0">
                <a:latin typeface="+mn-lt"/>
              </a:rPr>
              <a:t> </a:t>
            </a:r>
            <a:r>
              <a:rPr lang="en-US" sz="1800" dirty="0" smtClean="0">
                <a:latin typeface="+mn-lt"/>
              </a:rPr>
              <a:t>easily at 1% PER </a:t>
            </a:r>
            <a:endParaRPr lang="en-US" sz="1800" dirty="0">
              <a:latin typeface="+mn-lt"/>
            </a:endParaRPr>
          </a:p>
          <a:p>
            <a:endParaRPr lang="en-US" sz="1800" dirty="0" smtClean="0">
              <a:latin typeface="+mn-lt"/>
            </a:endParaRPr>
          </a:p>
          <a:p>
            <a:pPr marL="171450" indent="-171450">
              <a:buFont typeface="Arial" panose="020B0604020202020204" pitchFamily="34" charset="0"/>
              <a:buChar char="•"/>
            </a:pPr>
            <a:r>
              <a:rPr lang="en-US" sz="1800" dirty="0" smtClean="0">
                <a:latin typeface="+mn-lt"/>
              </a:rPr>
              <a:t>AWGN performance not affected by packet length</a:t>
            </a:r>
            <a:endParaRPr lang="en-US" sz="1800" dirty="0">
              <a:latin typeface="+mn-lt"/>
            </a:endParaRPr>
          </a:p>
        </p:txBody>
      </p:sp>
    </p:spTree>
    <p:extLst>
      <p:ext uri="{BB962C8B-B14F-4D97-AF65-F5344CB8AC3E}">
        <p14:creationId xmlns:p14="http://schemas.microsoft.com/office/powerpoint/2010/main" val="3720274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9513" y="1752599"/>
            <a:ext cx="6336702" cy="4526216"/>
          </a:xfrm>
        </p:spPr>
      </p:pic>
      <p:sp>
        <p:nvSpPr>
          <p:cNvPr id="2" name="Title 1"/>
          <p:cNvSpPr>
            <a:spLocks noGrp="1"/>
          </p:cNvSpPr>
          <p:nvPr>
            <p:ph type="title"/>
          </p:nvPr>
        </p:nvSpPr>
        <p:spPr/>
        <p:txBody>
          <a:bodyPr/>
          <a:lstStyle/>
          <a:p>
            <a:r>
              <a:rPr lang="en-US" dirty="0" smtClean="0"/>
              <a:t>Impact of </a:t>
            </a:r>
            <a:r>
              <a:rPr lang="en-US" dirty="0"/>
              <a:t>TSMA with </a:t>
            </a:r>
            <a:r>
              <a:rPr lang="en-US" dirty="0" smtClean="0"/>
              <a:t>FEC (2) </a:t>
            </a:r>
            <a:endParaRPr lang="en-US" dirty="0"/>
          </a:p>
        </p:txBody>
      </p:sp>
      <p:sp>
        <p:nvSpPr>
          <p:cNvPr id="4" name="Date Placeholder 3"/>
          <p:cNvSpPr>
            <a:spLocks noGrp="1"/>
          </p:cNvSpPr>
          <p:nvPr>
            <p:ph type="dt" sz="half" idx="10"/>
          </p:nvPr>
        </p:nvSpPr>
        <p:spPr/>
        <p:txBody>
          <a:bodyPr/>
          <a:lstStyle/>
          <a:p>
            <a:r>
              <a:rPr lang="de-DE" altLang="de-DE" smtClean="0"/>
              <a:t>August 2018</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7</a:t>
            </a:fld>
            <a:endParaRPr lang="en-US" altLang="de-DE"/>
          </a:p>
        </p:txBody>
      </p:sp>
      <p:sp>
        <p:nvSpPr>
          <p:cNvPr id="8" name="TextBox 7"/>
          <p:cNvSpPr txBox="1"/>
          <p:nvPr/>
        </p:nvSpPr>
        <p:spPr>
          <a:xfrm>
            <a:off x="6082084" y="2204864"/>
            <a:ext cx="2376116" cy="4801314"/>
          </a:xfrm>
          <a:prstGeom prst="rect">
            <a:avLst/>
          </a:prstGeom>
          <a:noFill/>
        </p:spPr>
        <p:txBody>
          <a:bodyPr wrap="square" rtlCol="0">
            <a:spAutoFit/>
          </a:bodyPr>
          <a:lstStyle/>
          <a:p>
            <a:pPr marL="171450" indent="-171450">
              <a:buFont typeface="Arial" panose="020B0604020202020204" pitchFamily="34" charset="0"/>
              <a:buChar char="•"/>
            </a:pPr>
            <a:r>
              <a:rPr lang="en-US" sz="1800" dirty="0" smtClean="0">
                <a:latin typeface="+mn-lt"/>
              </a:rPr>
              <a:t>no interference</a:t>
            </a:r>
          </a:p>
          <a:p>
            <a:pPr marL="171450" indent="-171450">
              <a:buFont typeface="Arial" panose="020B0604020202020204" pitchFamily="34" charset="0"/>
              <a:buChar char="•"/>
            </a:pPr>
            <a:endParaRPr lang="en-US" sz="1800" dirty="0">
              <a:latin typeface="+mn-lt"/>
            </a:endParaRPr>
          </a:p>
          <a:p>
            <a:pPr marL="171450" indent="-171450">
              <a:buFont typeface="Arial" panose="020B0604020202020204" pitchFamily="34" charset="0"/>
              <a:buChar char="•"/>
            </a:pPr>
            <a:r>
              <a:rPr lang="en-US" sz="1800" dirty="0">
                <a:latin typeface="+mn-lt"/>
              </a:rPr>
              <a:t>transmission at same transmission </a:t>
            </a:r>
            <a:r>
              <a:rPr lang="en-US" sz="1800" dirty="0" smtClean="0">
                <a:latin typeface="+mn-lt"/>
              </a:rPr>
              <a:t>energy</a:t>
            </a:r>
            <a:endParaRPr lang="en-US" sz="1800" dirty="0">
              <a:latin typeface="+mn-lt"/>
            </a:endParaRPr>
          </a:p>
          <a:p>
            <a:pPr marL="171450" indent="-171450">
              <a:buFont typeface="Arial" panose="020B0604020202020204" pitchFamily="34" charset="0"/>
              <a:buChar char="•"/>
            </a:pPr>
            <a:endParaRPr lang="en-US" sz="1800" dirty="0">
              <a:latin typeface="+mn-lt"/>
            </a:endParaRPr>
          </a:p>
          <a:p>
            <a:pPr marL="171450" indent="-171450">
              <a:buFont typeface="Arial" panose="020B0604020202020204" pitchFamily="34" charset="0"/>
              <a:buChar char="•"/>
            </a:pPr>
            <a:r>
              <a:rPr lang="en-US" sz="1800" dirty="0" smtClean="0">
                <a:latin typeface="+mn-lt"/>
              </a:rPr>
              <a:t>16 dB gain </a:t>
            </a:r>
            <a:r>
              <a:rPr lang="en-US" sz="1800" dirty="0">
                <a:latin typeface="+mn-lt"/>
              </a:rPr>
              <a:t>of proposal compared to </a:t>
            </a:r>
            <a:r>
              <a:rPr lang="en-US" sz="1800" dirty="0" err="1">
                <a:latin typeface="+mn-lt"/>
              </a:rPr>
              <a:t>uncoded</a:t>
            </a:r>
            <a:r>
              <a:rPr lang="en-US" sz="1800" dirty="0">
                <a:latin typeface="+mn-lt"/>
              </a:rPr>
              <a:t> </a:t>
            </a:r>
            <a:r>
              <a:rPr lang="en-US" sz="1800" dirty="0" smtClean="0">
                <a:latin typeface="+mn-lt"/>
              </a:rPr>
              <a:t>at </a:t>
            </a:r>
            <a:r>
              <a:rPr lang="en-US" sz="1800" dirty="0">
                <a:latin typeface="+mn-lt"/>
              </a:rPr>
              <a:t>1% PER</a:t>
            </a:r>
            <a:endParaRPr lang="en-US" sz="1800" dirty="0" smtClean="0">
              <a:latin typeface="+mn-lt"/>
            </a:endParaRPr>
          </a:p>
          <a:p>
            <a:pPr marL="171450" indent="-171450">
              <a:buFont typeface="Arial" panose="020B0604020202020204" pitchFamily="34" charset="0"/>
              <a:buChar char="•"/>
            </a:pPr>
            <a:endParaRPr lang="en-US" sz="1800" dirty="0" smtClean="0">
              <a:latin typeface="+mn-lt"/>
            </a:endParaRPr>
          </a:p>
          <a:p>
            <a:pPr marL="171450" indent="-171450">
              <a:buFont typeface="Arial" panose="020B0604020202020204" pitchFamily="34" charset="0"/>
              <a:buChar char="•"/>
            </a:pPr>
            <a:r>
              <a:rPr lang="en-US" sz="1800" dirty="0">
                <a:latin typeface="+mn-lt"/>
              </a:rPr>
              <a:t>Minimal impact of larger size of </a:t>
            </a:r>
            <a:r>
              <a:rPr lang="en-US" sz="1800" dirty="0" smtClean="0">
                <a:latin typeface="+mn-lt"/>
              </a:rPr>
              <a:t>37B on proposal, </a:t>
            </a:r>
            <a:r>
              <a:rPr lang="en-US" sz="1800" dirty="0" smtClean="0">
                <a:latin typeface="+mn-lt"/>
              </a:rPr>
              <a:t>~1dB </a:t>
            </a:r>
            <a:r>
              <a:rPr lang="en-US" sz="1800" dirty="0" smtClean="0">
                <a:latin typeface="+mn-lt"/>
              </a:rPr>
              <a:t>on non-TSMA</a:t>
            </a:r>
            <a:endParaRPr lang="en-US" sz="1800" dirty="0">
              <a:latin typeface="+mn-lt"/>
            </a:endParaRPr>
          </a:p>
          <a:p>
            <a:pPr marL="171450" indent="-171450">
              <a:buFont typeface="Arial" panose="020B0604020202020204" pitchFamily="34" charset="0"/>
              <a:buChar char="•"/>
            </a:pPr>
            <a:endParaRPr lang="en-US" sz="1800" dirty="0" smtClean="0">
              <a:latin typeface="+mn-lt"/>
            </a:endParaRPr>
          </a:p>
          <a:p>
            <a:pPr marL="171450" indent="-171450">
              <a:buFont typeface="Arial" panose="020B0604020202020204" pitchFamily="34" charset="0"/>
              <a:buChar char="•"/>
            </a:pPr>
            <a:endParaRPr lang="en-US" sz="1800" dirty="0">
              <a:latin typeface="+mn-lt"/>
            </a:endParaRPr>
          </a:p>
        </p:txBody>
      </p:sp>
      <p:cxnSp>
        <p:nvCxnSpPr>
          <p:cNvPr id="10" name="Straight Arrow Connector 9"/>
          <p:cNvCxnSpPr/>
          <p:nvPr/>
        </p:nvCxnSpPr>
        <p:spPr bwMode="auto">
          <a:xfrm flipV="1">
            <a:off x="2445891" y="5270030"/>
            <a:ext cx="2990205" cy="1"/>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TextBox 10"/>
          <p:cNvSpPr txBox="1"/>
          <p:nvPr/>
        </p:nvSpPr>
        <p:spPr>
          <a:xfrm>
            <a:off x="3562963" y="5131528"/>
            <a:ext cx="580939" cy="276999"/>
          </a:xfrm>
          <a:prstGeom prst="rect">
            <a:avLst/>
          </a:prstGeom>
          <a:solidFill>
            <a:schemeClr val="accent3"/>
          </a:solidFill>
        </p:spPr>
        <p:txBody>
          <a:bodyPr wrap="square" rtlCol="0">
            <a:spAutoFit/>
          </a:bodyPr>
          <a:lstStyle/>
          <a:p>
            <a:pPr algn="ctr"/>
            <a:r>
              <a:rPr lang="en-US" dirty="0" smtClean="0">
                <a:latin typeface="+mn-lt"/>
              </a:rPr>
              <a:t>16 dB</a:t>
            </a:r>
            <a:endParaRPr lang="en-US" dirty="0">
              <a:latin typeface="+mn-lt"/>
            </a:endParaRPr>
          </a:p>
        </p:txBody>
      </p:sp>
    </p:spTree>
    <p:extLst>
      <p:ext uri="{BB962C8B-B14F-4D97-AF65-F5344CB8AC3E}">
        <p14:creationId xmlns:p14="http://schemas.microsoft.com/office/powerpoint/2010/main" val="9358499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1801138"/>
            <a:ext cx="6400813" cy="4572009"/>
          </a:xfrm>
          <a:prstGeom prst="rect">
            <a:avLst/>
          </a:prstGeom>
        </p:spPr>
      </p:pic>
      <p:sp>
        <p:nvSpPr>
          <p:cNvPr id="2" name="Title 1"/>
          <p:cNvSpPr>
            <a:spLocks noGrp="1"/>
          </p:cNvSpPr>
          <p:nvPr>
            <p:ph type="title"/>
          </p:nvPr>
        </p:nvSpPr>
        <p:spPr/>
        <p:txBody>
          <a:bodyPr/>
          <a:lstStyle/>
          <a:p>
            <a:r>
              <a:rPr lang="en-US" dirty="0" smtClean="0"/>
              <a:t>Impact of TSMA with FEC (3) </a:t>
            </a:r>
            <a:endParaRPr lang="en-US" dirty="0"/>
          </a:p>
        </p:txBody>
      </p:sp>
      <p:sp>
        <p:nvSpPr>
          <p:cNvPr id="4" name="Date Placeholder 3"/>
          <p:cNvSpPr>
            <a:spLocks noGrp="1"/>
          </p:cNvSpPr>
          <p:nvPr>
            <p:ph type="dt" sz="half" idx="10"/>
          </p:nvPr>
        </p:nvSpPr>
        <p:spPr/>
        <p:txBody>
          <a:bodyPr/>
          <a:lstStyle/>
          <a:p>
            <a:r>
              <a:rPr lang="de-DE" altLang="de-DE" smtClean="0"/>
              <a:t>August 2018</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8</a:t>
            </a:fld>
            <a:endParaRPr lang="en-US" altLang="de-DE"/>
          </a:p>
        </p:txBody>
      </p:sp>
      <p:sp>
        <p:nvSpPr>
          <p:cNvPr id="7" name="TextBox 6"/>
          <p:cNvSpPr txBox="1"/>
          <p:nvPr/>
        </p:nvSpPr>
        <p:spPr>
          <a:xfrm>
            <a:off x="6082084" y="2204864"/>
            <a:ext cx="2376116" cy="3970318"/>
          </a:xfrm>
          <a:prstGeom prst="rect">
            <a:avLst/>
          </a:prstGeom>
          <a:noFill/>
        </p:spPr>
        <p:txBody>
          <a:bodyPr wrap="square" rtlCol="0">
            <a:spAutoFit/>
          </a:bodyPr>
          <a:lstStyle/>
          <a:p>
            <a:pPr marL="171450" indent="-171450">
              <a:buFont typeface="Arial" panose="020B0604020202020204" pitchFamily="34" charset="0"/>
              <a:buChar char="•"/>
            </a:pPr>
            <a:r>
              <a:rPr lang="it-IT" sz="1800" dirty="0" err="1" smtClean="0">
                <a:latin typeface="+mn-lt"/>
              </a:rPr>
              <a:t>interference</a:t>
            </a:r>
            <a:r>
              <a:rPr lang="it-IT" sz="1800" dirty="0" smtClean="0">
                <a:latin typeface="+mn-lt"/>
              </a:rPr>
              <a:t> outdoor </a:t>
            </a:r>
            <a:r>
              <a:rPr lang="it-IT" sz="1800" dirty="0" err="1" smtClean="0">
                <a:latin typeface="+mn-lt"/>
              </a:rPr>
              <a:t>urban</a:t>
            </a:r>
            <a:r>
              <a:rPr lang="it-IT" sz="1800" dirty="0" smtClean="0">
                <a:latin typeface="+mn-lt"/>
              </a:rPr>
              <a:t>, </a:t>
            </a:r>
            <a:br>
              <a:rPr lang="it-IT" sz="1800" dirty="0" smtClean="0">
                <a:latin typeface="+mn-lt"/>
              </a:rPr>
            </a:br>
            <a:r>
              <a:rPr lang="it-IT" sz="1800" dirty="0" smtClean="0">
                <a:latin typeface="+mn-lt"/>
              </a:rPr>
              <a:t>h = 140m [4]</a:t>
            </a:r>
            <a:endParaRPr lang="en-US" sz="1800" dirty="0">
              <a:latin typeface="+mn-lt"/>
            </a:endParaRPr>
          </a:p>
          <a:p>
            <a:pPr marL="171450" indent="-171450">
              <a:buFont typeface="Arial" panose="020B0604020202020204" pitchFamily="34" charset="0"/>
              <a:buChar char="•"/>
            </a:pPr>
            <a:endParaRPr lang="en-US" sz="1800" dirty="0" smtClean="0">
              <a:latin typeface="+mn-lt"/>
            </a:endParaRPr>
          </a:p>
          <a:p>
            <a:pPr marL="171450" indent="-171450">
              <a:buFont typeface="Arial" panose="020B0604020202020204" pitchFamily="34" charset="0"/>
              <a:buChar char="•"/>
            </a:pPr>
            <a:r>
              <a:rPr lang="en-US" sz="1800" dirty="0" smtClean="0">
                <a:latin typeface="+mn-lt"/>
              </a:rPr>
              <a:t>29 </a:t>
            </a:r>
            <a:r>
              <a:rPr lang="en-US" sz="1800" dirty="0">
                <a:latin typeface="+mn-lt"/>
              </a:rPr>
              <a:t>dB+ gain of proposal compared to </a:t>
            </a:r>
            <a:r>
              <a:rPr lang="en-US" sz="1800" dirty="0" err="1">
                <a:latin typeface="+mn-lt"/>
              </a:rPr>
              <a:t>uncoded</a:t>
            </a:r>
            <a:r>
              <a:rPr lang="en-US" sz="1800" dirty="0">
                <a:latin typeface="+mn-lt"/>
              </a:rPr>
              <a:t> </a:t>
            </a:r>
            <a:r>
              <a:rPr lang="en-US" sz="1800" dirty="0" smtClean="0">
                <a:latin typeface="+mn-lt"/>
              </a:rPr>
              <a:t>at </a:t>
            </a:r>
            <a:r>
              <a:rPr lang="en-US" sz="1800" dirty="0">
                <a:latin typeface="+mn-lt"/>
              </a:rPr>
              <a:t>1% </a:t>
            </a:r>
            <a:r>
              <a:rPr lang="en-US" sz="1800" dirty="0" smtClean="0">
                <a:latin typeface="+mn-lt"/>
              </a:rPr>
              <a:t>PER</a:t>
            </a:r>
          </a:p>
          <a:p>
            <a:pPr marL="171450" indent="-171450">
              <a:buFont typeface="Arial" panose="020B0604020202020204" pitchFamily="34" charset="0"/>
              <a:buChar char="•"/>
            </a:pPr>
            <a:endParaRPr lang="en-US" sz="1800" dirty="0">
              <a:latin typeface="+mn-lt"/>
            </a:endParaRPr>
          </a:p>
          <a:p>
            <a:pPr marL="171450" indent="-171450">
              <a:buFont typeface="Arial" panose="020B0604020202020204" pitchFamily="34" charset="0"/>
              <a:buChar char="•"/>
            </a:pPr>
            <a:r>
              <a:rPr lang="en-US" sz="1800" dirty="0">
                <a:latin typeface="+mn-lt"/>
              </a:rPr>
              <a:t>Minimal impact of larger size of 37B on proposal, </a:t>
            </a:r>
            <a:r>
              <a:rPr lang="en-US" sz="1800" dirty="0" smtClean="0">
                <a:latin typeface="+mn-lt"/>
              </a:rPr>
              <a:t>~1dB </a:t>
            </a:r>
            <a:r>
              <a:rPr lang="en-US" sz="1800" dirty="0">
                <a:latin typeface="+mn-lt"/>
              </a:rPr>
              <a:t>on non-TSMA</a:t>
            </a:r>
          </a:p>
          <a:p>
            <a:pPr marL="171450" indent="-171450">
              <a:buFont typeface="Arial" panose="020B0604020202020204" pitchFamily="34" charset="0"/>
              <a:buChar char="•"/>
            </a:pPr>
            <a:endParaRPr lang="en-US" sz="1800" dirty="0">
              <a:latin typeface="+mn-lt"/>
            </a:endParaRPr>
          </a:p>
        </p:txBody>
      </p:sp>
      <p:cxnSp>
        <p:nvCxnSpPr>
          <p:cNvPr id="11" name="Straight Arrow Connector 10"/>
          <p:cNvCxnSpPr/>
          <p:nvPr/>
        </p:nvCxnSpPr>
        <p:spPr bwMode="auto">
          <a:xfrm flipV="1">
            <a:off x="2376041" y="5349402"/>
            <a:ext cx="3564111" cy="1"/>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xtBox 11"/>
          <p:cNvSpPr txBox="1"/>
          <p:nvPr/>
        </p:nvSpPr>
        <p:spPr>
          <a:xfrm>
            <a:off x="3707904" y="5210902"/>
            <a:ext cx="732856" cy="276999"/>
          </a:xfrm>
          <a:prstGeom prst="rect">
            <a:avLst/>
          </a:prstGeom>
          <a:solidFill>
            <a:schemeClr val="accent3"/>
          </a:solidFill>
        </p:spPr>
        <p:txBody>
          <a:bodyPr wrap="square" rtlCol="0">
            <a:spAutoFit/>
          </a:bodyPr>
          <a:lstStyle/>
          <a:p>
            <a:pPr algn="ctr"/>
            <a:r>
              <a:rPr lang="en-US" dirty="0" smtClean="0">
                <a:latin typeface="+mn-lt"/>
              </a:rPr>
              <a:t>29+ dB</a:t>
            </a:r>
            <a:endParaRPr lang="en-US" dirty="0">
              <a:latin typeface="+mn-lt"/>
            </a:endParaRPr>
          </a:p>
        </p:txBody>
      </p:sp>
    </p:spTree>
    <p:extLst>
      <p:ext uri="{BB962C8B-B14F-4D97-AF65-F5344CB8AC3E}">
        <p14:creationId xmlns:p14="http://schemas.microsoft.com/office/powerpoint/2010/main" val="9757957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9"/>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15816" y="1844675"/>
            <a:ext cx="6185334" cy="4418095"/>
          </a:xfrm>
        </p:spPr>
      </p:pic>
      <p:sp>
        <p:nvSpPr>
          <p:cNvPr id="2" name="Title 1"/>
          <p:cNvSpPr>
            <a:spLocks noGrp="1"/>
          </p:cNvSpPr>
          <p:nvPr>
            <p:ph type="title"/>
          </p:nvPr>
        </p:nvSpPr>
        <p:spPr/>
        <p:txBody>
          <a:bodyPr/>
          <a:lstStyle/>
          <a:p>
            <a:r>
              <a:rPr lang="en-US" dirty="0" smtClean="0"/>
              <a:t>Interference Robustness (1)</a:t>
            </a:r>
            <a:endParaRPr lang="en-US" dirty="0"/>
          </a:p>
        </p:txBody>
      </p:sp>
      <p:sp>
        <p:nvSpPr>
          <p:cNvPr id="4" name="Date Placeholder 3"/>
          <p:cNvSpPr>
            <a:spLocks noGrp="1"/>
          </p:cNvSpPr>
          <p:nvPr>
            <p:ph type="dt" sz="half" idx="10"/>
          </p:nvPr>
        </p:nvSpPr>
        <p:spPr/>
        <p:txBody>
          <a:bodyPr/>
          <a:lstStyle/>
          <a:p>
            <a:r>
              <a:rPr lang="de-DE" altLang="de-DE" smtClean="0"/>
              <a:t>August 2018</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9</a:t>
            </a:fld>
            <a:endParaRPr lang="en-US" altLang="de-DE"/>
          </a:p>
        </p:txBody>
      </p:sp>
      <p:sp>
        <p:nvSpPr>
          <p:cNvPr id="7" name="TextBox 6"/>
          <p:cNvSpPr txBox="1"/>
          <p:nvPr/>
        </p:nvSpPr>
        <p:spPr>
          <a:xfrm>
            <a:off x="685800" y="2132856"/>
            <a:ext cx="2376116" cy="4247317"/>
          </a:xfrm>
          <a:prstGeom prst="rect">
            <a:avLst/>
          </a:prstGeom>
          <a:noFill/>
        </p:spPr>
        <p:txBody>
          <a:bodyPr wrap="square" rtlCol="0">
            <a:spAutoFit/>
          </a:bodyPr>
          <a:lstStyle/>
          <a:p>
            <a:pPr marL="171450" indent="-171450">
              <a:buFont typeface="Arial" panose="020B0604020202020204" pitchFamily="34" charset="0"/>
              <a:buChar char="•"/>
            </a:pPr>
            <a:r>
              <a:rPr lang="en-US" sz="1800" dirty="0">
                <a:latin typeface="+mn-lt"/>
              </a:rPr>
              <a:t>Scenario less exposed receiver rural, h = </a:t>
            </a:r>
            <a:r>
              <a:rPr lang="en-US" sz="1800" dirty="0" smtClean="0">
                <a:latin typeface="+mn-lt"/>
              </a:rPr>
              <a:t>32m</a:t>
            </a:r>
          </a:p>
          <a:p>
            <a:pPr marL="171450" indent="-171450">
              <a:buFont typeface="Arial" panose="020B0604020202020204" pitchFamily="34" charset="0"/>
              <a:buChar char="•"/>
            </a:pPr>
            <a:endParaRPr lang="en-US" sz="1800" dirty="0" smtClean="0">
              <a:latin typeface="+mn-lt"/>
            </a:endParaRPr>
          </a:p>
          <a:p>
            <a:pPr marL="171450" indent="-171450">
              <a:buFont typeface="Arial" panose="020B0604020202020204" pitchFamily="34" charset="0"/>
              <a:buChar char="•"/>
            </a:pPr>
            <a:r>
              <a:rPr lang="en-US" sz="1800" dirty="0" smtClean="0">
                <a:latin typeface="+mn-lt"/>
              </a:rPr>
              <a:t>5.5 </a:t>
            </a:r>
            <a:r>
              <a:rPr lang="en-US" sz="1800" dirty="0">
                <a:latin typeface="+mn-lt"/>
              </a:rPr>
              <a:t>dB gain over FEC coded transmission without </a:t>
            </a:r>
            <a:r>
              <a:rPr lang="en-US" sz="1800" dirty="0" smtClean="0">
                <a:latin typeface="+mn-lt"/>
              </a:rPr>
              <a:t>TSMA at 1% </a:t>
            </a:r>
            <a:r>
              <a:rPr lang="en-US" sz="1800" dirty="0" smtClean="0">
                <a:latin typeface="+mn-lt"/>
              </a:rPr>
              <a:t>PER</a:t>
            </a:r>
          </a:p>
          <a:p>
            <a:pPr marL="171450" indent="-171450">
              <a:buFont typeface="Arial" panose="020B0604020202020204" pitchFamily="34" charset="0"/>
              <a:buChar char="•"/>
            </a:pPr>
            <a:endParaRPr lang="en-US" sz="1800" dirty="0" smtClean="0">
              <a:latin typeface="+mn-lt"/>
            </a:endParaRPr>
          </a:p>
          <a:p>
            <a:pPr marL="171450" indent="-171450">
              <a:buFont typeface="Arial" panose="020B0604020202020204" pitchFamily="34" charset="0"/>
              <a:buChar char="•"/>
            </a:pPr>
            <a:r>
              <a:rPr lang="en-US" sz="1800" dirty="0">
                <a:latin typeface="+mn-lt"/>
              </a:rPr>
              <a:t>Minimal impact of larger size of 37B on proposal, </a:t>
            </a:r>
            <a:r>
              <a:rPr lang="en-US" sz="1800" dirty="0" smtClean="0">
                <a:latin typeface="+mn-lt"/>
              </a:rPr>
              <a:t>more </a:t>
            </a:r>
            <a:r>
              <a:rPr lang="en-US" sz="1800" dirty="0">
                <a:latin typeface="+mn-lt"/>
              </a:rPr>
              <a:t>on non-TSMA</a:t>
            </a:r>
          </a:p>
          <a:p>
            <a:pPr marL="171450" indent="-171450">
              <a:buFont typeface="Arial" panose="020B0604020202020204" pitchFamily="34" charset="0"/>
              <a:buChar char="•"/>
            </a:pPr>
            <a:endParaRPr lang="en-US" sz="1800" dirty="0">
              <a:latin typeface="+mn-lt"/>
            </a:endParaRPr>
          </a:p>
        </p:txBody>
      </p:sp>
      <p:cxnSp>
        <p:nvCxnSpPr>
          <p:cNvPr id="12" name="Straight Arrow Connector 11"/>
          <p:cNvCxnSpPr/>
          <p:nvPr/>
        </p:nvCxnSpPr>
        <p:spPr bwMode="auto">
          <a:xfrm flipV="1">
            <a:off x="5436096" y="5274469"/>
            <a:ext cx="2448272" cy="4762"/>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TextBox 12"/>
          <p:cNvSpPr txBox="1"/>
          <p:nvPr/>
        </p:nvSpPr>
        <p:spPr>
          <a:xfrm>
            <a:off x="6084168" y="5135970"/>
            <a:ext cx="648072" cy="276999"/>
          </a:xfrm>
          <a:prstGeom prst="rect">
            <a:avLst/>
          </a:prstGeom>
          <a:solidFill>
            <a:schemeClr val="accent3"/>
          </a:solidFill>
        </p:spPr>
        <p:txBody>
          <a:bodyPr wrap="square" rtlCol="0">
            <a:spAutoFit/>
          </a:bodyPr>
          <a:lstStyle/>
          <a:p>
            <a:r>
              <a:rPr lang="en-US" dirty="0" smtClean="0">
                <a:latin typeface="+mn-lt"/>
              </a:rPr>
              <a:t>5.5 dB</a:t>
            </a:r>
            <a:endParaRPr lang="en-US" dirty="0">
              <a:latin typeface="+mn-lt"/>
            </a:endParaRPr>
          </a:p>
        </p:txBody>
      </p:sp>
    </p:spTree>
    <p:extLst>
      <p:ext uri="{BB962C8B-B14F-4D97-AF65-F5344CB8AC3E}">
        <p14:creationId xmlns:p14="http://schemas.microsoft.com/office/powerpoint/2010/main" val="18887238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0</TotalTime>
  <Words>567</Words>
  <Application>Microsoft Office PowerPoint</Application>
  <PresentationFormat>On-screen Show (4:3)</PresentationFormat>
  <Paragraphs>140</Paragraphs>
  <Slides>11</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Times New Roman</vt:lpstr>
      <vt:lpstr>Wingdings</vt:lpstr>
      <vt:lpstr>Office Theme</vt:lpstr>
      <vt:lpstr>PowerPoint Presentation</vt:lpstr>
      <vt:lpstr>802.15.4w Fraunhofer IIS proposal simulations update</vt:lpstr>
      <vt:lpstr>Blocks PHY service data unit (PSDU)</vt:lpstr>
      <vt:lpstr>Simulation models and settings</vt:lpstr>
      <vt:lpstr>Simulation Parameters</vt:lpstr>
      <vt:lpstr>Minimum Required Sensitivity</vt:lpstr>
      <vt:lpstr>Impact of TSMA with FEC (2) </vt:lpstr>
      <vt:lpstr>Impact of TSMA with FEC (3) </vt:lpstr>
      <vt:lpstr>Interference Robustness (1)</vt:lpstr>
      <vt:lpstr>Interference Robustness (2)</vt:lpstr>
      <vt:lpstr>References</vt:lpstr>
    </vt:vector>
  </TitlesOfParts>
  <Company>IIS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Wechsler, Johannes</dc:creator>
  <cp:keywords/>
  <dc:description>&lt;doc#&gt;</dc:description>
  <cp:lastModifiedBy>Wechsler, Johannes</cp:lastModifiedBy>
  <cp:revision>214</cp:revision>
  <cp:lastPrinted>1998-02-10T13:28:06Z</cp:lastPrinted>
  <dcterms:created xsi:type="dcterms:W3CDTF">2018-07-03T05:24:22Z</dcterms:created>
  <dcterms:modified xsi:type="dcterms:W3CDTF">2018-08-07T15:32:57Z</dcterms:modified>
</cp:coreProperties>
</file>