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7" r:id="rId1"/>
  </p:sldMasterIdLst>
  <p:notesMasterIdLst>
    <p:notesMasterId r:id="rId10"/>
  </p:notesMasterIdLst>
  <p:handoutMasterIdLst>
    <p:handoutMasterId r:id="rId11"/>
  </p:handoutMasterIdLst>
  <p:sldIdLst>
    <p:sldId id="406" r:id="rId2"/>
    <p:sldId id="411" r:id="rId3"/>
    <p:sldId id="413" r:id="rId4"/>
    <p:sldId id="414" r:id="rId5"/>
    <p:sldId id="410" r:id="rId6"/>
    <p:sldId id="378" r:id="rId7"/>
    <p:sldId id="394" r:id="rId8"/>
    <p:sldId id="398" r:id="rId9"/>
  </p:sldIdLst>
  <p:sldSz cx="9144000" cy="6858000" type="screen4x3"/>
  <p:notesSz cx="6858000" cy="91440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993" autoAdjust="0"/>
  </p:normalViewPr>
  <p:slideViewPr>
    <p:cSldViewPr snapToGrid="0">
      <p:cViewPr varScale="1">
        <p:scale>
          <a:sx n="87" d="100"/>
          <a:sy n="87" d="100"/>
        </p:scale>
        <p:origin x="-576"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3" d="100"/>
          <a:sy n="63" d="100"/>
        </p:scale>
        <p:origin x="-2490"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a:latin typeface="Arial" charset="0"/>
                <a:ea typeface="+mn-ea"/>
                <a:cs typeface="+mn-cs"/>
              </a:defRPr>
            </a:lvl1pPr>
          </a:lstStyle>
          <a:p>
            <a:pPr>
              <a:defRPr/>
            </a:pPr>
            <a:endParaRPr lang="en-US"/>
          </a:p>
        </p:txBody>
      </p:sp>
      <p:sp>
        <p:nvSpPr>
          <p:cNvPr id="327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a:latin typeface="Arial" charset="0"/>
                <a:ea typeface="+mn-ea"/>
                <a:cs typeface="+mn-cs"/>
              </a:defRPr>
            </a:lvl1pPr>
          </a:lstStyle>
          <a:p>
            <a:pPr>
              <a:defRPr/>
            </a:pPr>
            <a:endParaRPr lang="en-US"/>
          </a:p>
        </p:txBody>
      </p:sp>
      <p:sp>
        <p:nvSpPr>
          <p:cNvPr id="327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a:latin typeface="Arial" charset="0"/>
                <a:ea typeface="+mn-ea"/>
                <a:cs typeface="+mn-cs"/>
              </a:defRPr>
            </a:lvl1pPr>
          </a:lstStyle>
          <a:p>
            <a:pPr>
              <a:defRPr/>
            </a:pPr>
            <a:endParaRPr lang="en-US"/>
          </a:p>
        </p:txBody>
      </p:sp>
      <p:sp>
        <p:nvSpPr>
          <p:cNvPr id="327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a:latin typeface="Arial" pitchFamily="34" charset="0"/>
              </a:defRPr>
            </a:lvl1pPr>
          </a:lstStyle>
          <a:p>
            <a:fld id="{1C308104-7B13-4801-B46E-269DFEF0D82A}" type="slidenum">
              <a:rPr lang="en-US"/>
              <a:pPr/>
              <a:t>‹#›</a:t>
            </a:fld>
            <a:endParaRPr lang="en-US"/>
          </a:p>
        </p:txBody>
      </p:sp>
    </p:spTree>
    <p:extLst>
      <p:ext uri="{BB962C8B-B14F-4D97-AF65-F5344CB8AC3E}">
        <p14:creationId xmlns:p14="http://schemas.microsoft.com/office/powerpoint/2010/main" val="56061095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a:latin typeface="Arial" charset="0"/>
                <a:ea typeface="+mn-ea"/>
                <a:cs typeface="+mn-cs"/>
              </a:defRPr>
            </a:lvl1pPr>
          </a:lstStyle>
          <a:p>
            <a:pPr>
              <a:defRPr/>
            </a:pPr>
            <a:endParaRPr lang="en-US"/>
          </a:p>
        </p:txBody>
      </p:sp>
      <p:sp>
        <p:nvSpPr>
          <p:cNvPr id="133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a:latin typeface="Arial" charset="0"/>
                <a:ea typeface="+mn-ea"/>
                <a:cs typeface="+mn-cs"/>
              </a:defRPr>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33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a:latin typeface="Arial" charset="0"/>
                <a:ea typeface="+mn-ea"/>
                <a:cs typeface="+mn-cs"/>
              </a:defRPr>
            </a:lvl1pPr>
          </a:lstStyle>
          <a:p>
            <a:pPr>
              <a:defRPr/>
            </a:pPr>
            <a:endParaRPr lang="en-US"/>
          </a:p>
        </p:txBody>
      </p:sp>
      <p:sp>
        <p:nvSpPr>
          <p:cNvPr id="133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a:latin typeface="Arial" pitchFamily="34" charset="0"/>
              </a:defRPr>
            </a:lvl1pPr>
          </a:lstStyle>
          <a:p>
            <a:fld id="{EC97B1B8-6038-401F-A6EF-70EC4FA39D1F}" type="slidenum">
              <a:rPr lang="en-US"/>
              <a:pPr/>
              <a:t>‹#›</a:t>
            </a:fld>
            <a:endParaRPr lang="en-US"/>
          </a:p>
        </p:txBody>
      </p:sp>
    </p:spTree>
    <p:extLst>
      <p:ext uri="{BB962C8B-B14F-4D97-AF65-F5344CB8AC3E}">
        <p14:creationId xmlns:p14="http://schemas.microsoft.com/office/powerpoint/2010/main" val="1954299648"/>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July 2018</a:t>
            </a:r>
            <a:endParaRPr lang="en-US">
              <a:solidFill>
                <a:srgbClr val="000000"/>
              </a:solidFill>
            </a:endParaRPr>
          </a:p>
        </p:txBody>
      </p:sp>
      <p:sp>
        <p:nvSpPr>
          <p:cNvPr id="5"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C697FA3C-586C-4376-AF6D-EC101320FCFC}"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546122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July 2018</a:t>
            </a:r>
            <a:endParaRPr lang="en-US">
              <a:solidFill>
                <a:srgbClr val="000000"/>
              </a:solidFill>
            </a:endParaRPr>
          </a:p>
        </p:txBody>
      </p:sp>
      <p:sp>
        <p:nvSpPr>
          <p:cNvPr id="5"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C01382AC-6DD9-4219-9913-BFED82F36405}"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66122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July 2018</a:t>
            </a:r>
            <a:endParaRPr lang="en-US">
              <a:solidFill>
                <a:srgbClr val="000000"/>
              </a:solidFill>
            </a:endParaRPr>
          </a:p>
        </p:txBody>
      </p:sp>
      <p:sp>
        <p:nvSpPr>
          <p:cNvPr id="5"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53E9C05C-1059-409F-9C65-54E9A93471B2}"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3421745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July 2018</a:t>
            </a:r>
            <a:endParaRPr lang="en-US">
              <a:solidFill>
                <a:srgbClr val="000000"/>
              </a:solidFill>
            </a:endParaRPr>
          </a:p>
        </p:txBody>
      </p:sp>
      <p:sp>
        <p:nvSpPr>
          <p:cNvPr id="6" name="Footer Placeholder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7" name="Slide Number Placeholder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D2F6307B-59BF-4764-B4F7-F72FC8920E2C}"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6244928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Title 10"/>
          <p:cNvSpPr>
            <a:spLocks noGrp="1"/>
          </p:cNvSpPr>
          <p:nvPr>
            <p:ph type="title"/>
          </p:nvPr>
        </p:nvSpPr>
        <p:spPr>
          <a:xfrm>
            <a:off x="685800" y="723900"/>
            <a:ext cx="7772400" cy="1066800"/>
          </a:xfrm>
        </p:spPr>
        <p:txBody>
          <a:bodyPr/>
          <a:lstStyle/>
          <a:p>
            <a:r>
              <a:rPr lang="en-US" smtClean="0"/>
              <a:t>Click to edit Master 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Bob Heile, Wi-SUN Alliance</a:t>
            </a:r>
            <a:endParaRPr lang="en-US"/>
          </a:p>
        </p:txBody>
      </p:sp>
      <p:sp>
        <p:nvSpPr>
          <p:cNvPr id="5" name="Rectangle 6"/>
          <p:cNvSpPr>
            <a:spLocks noGrp="1" noChangeArrowheads="1"/>
          </p:cNvSpPr>
          <p:nvPr>
            <p:ph type="sldNum" sz="quarter" idx="11"/>
          </p:nvPr>
        </p:nvSpPr>
        <p:spPr>
          <a:ln/>
        </p:spPr>
        <p:txBody>
          <a:bodyPr/>
          <a:lstStyle>
            <a:lvl1pPr>
              <a:defRPr/>
            </a:lvl1pPr>
          </a:lstStyle>
          <a:p>
            <a:r>
              <a:rPr lang="en-US"/>
              <a:t>Slide </a:t>
            </a:r>
            <a:fld id="{E543DBF6-E820-40FF-9AB5-3175A27A214D}" type="slidenum">
              <a:rPr lang="en-US"/>
              <a:pPr/>
              <a:t>‹#›</a:t>
            </a:fld>
            <a:endParaRPr lang="en-US"/>
          </a:p>
        </p:txBody>
      </p:sp>
    </p:spTree>
    <p:extLst>
      <p:ext uri="{BB962C8B-B14F-4D97-AF65-F5344CB8AC3E}">
        <p14:creationId xmlns:p14="http://schemas.microsoft.com/office/powerpoint/2010/main" val="869468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July 2018</a:t>
            </a:r>
            <a:endParaRPr lang="en-US">
              <a:solidFill>
                <a:srgbClr val="000000"/>
              </a:solidFill>
            </a:endParaRPr>
          </a:p>
        </p:txBody>
      </p:sp>
      <p:sp>
        <p:nvSpPr>
          <p:cNvPr id="5"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0F19A0C3-3AEB-44F2-8B17-98B81B35C075}"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390871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July 2018</a:t>
            </a:r>
            <a:endParaRPr lang="en-US">
              <a:solidFill>
                <a:srgbClr val="000000"/>
              </a:solidFill>
            </a:endParaRPr>
          </a:p>
        </p:txBody>
      </p:sp>
      <p:sp>
        <p:nvSpPr>
          <p:cNvPr id="5"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38AE5E68-4B20-4747-92C8-6A7E300B01AB}"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494147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July 2018</a:t>
            </a:r>
            <a:endParaRPr lang="en-US">
              <a:solidFill>
                <a:srgbClr val="000000"/>
              </a:solidFill>
            </a:endParaRPr>
          </a:p>
        </p:txBody>
      </p:sp>
      <p:sp>
        <p:nvSpPr>
          <p:cNvPr id="6" name="Footer Placeholder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7" name="Slide Number Placeholder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7EE007DC-520A-49F7-AB29-BC07B6E12FC0}"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906409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July 2018</a:t>
            </a:r>
            <a:endParaRPr lang="en-US">
              <a:solidFill>
                <a:srgbClr val="000000"/>
              </a:solidFill>
            </a:endParaRPr>
          </a:p>
        </p:txBody>
      </p:sp>
      <p:sp>
        <p:nvSpPr>
          <p:cNvPr id="8"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9"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ED99F4A5-09A0-4BED-9A05-DE14AC1E0421}"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800919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July 2018</a:t>
            </a:r>
            <a:endParaRPr lang="en-US">
              <a:solidFill>
                <a:srgbClr val="000000"/>
              </a:solidFill>
            </a:endParaRPr>
          </a:p>
        </p:txBody>
      </p:sp>
      <p:sp>
        <p:nvSpPr>
          <p:cNvPr id="4"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5"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E52F96BB-5AFC-414C-85F0-B04708DD4BA4}"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276051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July 2018</a:t>
            </a:r>
            <a:endParaRPr lang="en-US">
              <a:solidFill>
                <a:srgbClr val="000000"/>
              </a:solidFill>
            </a:endParaRPr>
          </a:p>
        </p:txBody>
      </p:sp>
      <p:sp>
        <p:nvSpPr>
          <p:cNvPr id="3"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4"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804D3E59-A80B-40BF-886C-2AE1FC82E00A}"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083322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July 2018</a:t>
            </a:r>
            <a:endParaRPr lang="en-US">
              <a:solidFill>
                <a:srgbClr val="000000"/>
              </a:solidFill>
            </a:endParaRPr>
          </a:p>
        </p:txBody>
      </p:sp>
      <p:sp>
        <p:nvSpPr>
          <p:cNvPr id="6" name="Footer Placeholder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7" name="Slide Number Placeholder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08BE954D-25D0-4F4E-9284-9CB055CC5F7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89672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July 2018</a:t>
            </a:r>
            <a:endParaRPr lang="en-US">
              <a:solidFill>
                <a:srgbClr val="000000"/>
              </a:solidFill>
            </a:endParaRPr>
          </a:p>
        </p:txBody>
      </p:sp>
      <p:sp>
        <p:nvSpPr>
          <p:cNvPr id="6" name="Footer Placeholder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7" name="Slide Number Placeholder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81D8B754-B65D-4626-9379-20B82B7722FC}"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607797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b" anchorCtr="0" compatLnSpc="1">
            <a:prstTxWarp prst="textNoShape">
              <a:avLst/>
            </a:prstTxWarp>
            <a:spAutoFit/>
          </a:bodyPr>
          <a:lstStyle>
            <a:lvl1pPr>
              <a:defRPr sz="1400" b="1">
                <a:latin typeface="Times New Roman" charset="0"/>
                <a:ea typeface="ＭＳ Ｐゴシック" charset="0"/>
                <a:cs typeface="+mn-cs"/>
              </a:defRPr>
            </a:lvl1pPr>
          </a:lstStyle>
          <a:p>
            <a:pPr>
              <a:defRPr/>
            </a:pPr>
            <a:r>
              <a:rPr lang="en-US" smtClean="0">
                <a:solidFill>
                  <a:srgbClr val="000000"/>
                </a:solidFill>
              </a:rPr>
              <a:t>July 2018</a:t>
            </a:r>
            <a:endParaRPr lang="en-US">
              <a:solidFill>
                <a:srgbClr val="000000"/>
              </a:solidFill>
            </a:endParaRP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t" anchorCtr="0" compatLnSpc="1">
            <a:prstTxWarp prst="textNoShape">
              <a:avLst/>
            </a:prstTxWarp>
            <a:spAutoFit/>
          </a:bodyPr>
          <a:lstStyle>
            <a:lvl1pPr algn="r">
              <a:defRPr>
                <a:latin typeface="Times New Roman" charset="0"/>
                <a:ea typeface="ＭＳ Ｐゴシック" charset="0"/>
                <a:cs typeface="+mn-cs"/>
              </a:defRPr>
            </a:lvl1pPr>
          </a:lstStyle>
          <a:p>
            <a:pPr>
              <a:defRPr/>
            </a:pPr>
            <a:r>
              <a:rPr lang="en-US" smtClean="0">
                <a:solidFill>
                  <a:srgbClr val="000000"/>
                </a:solidFill>
              </a:rPr>
              <a:t>Bob Heile, Wi-SUN Alliance</a:t>
            </a:r>
            <a:endParaRPr lang="en-US">
              <a:solidFill>
                <a:srgbClr val="000000"/>
              </a:solidFill>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none" lIns="0" tIns="0" rIns="0" bIns="0" numCol="1" anchor="t" anchorCtr="0" compatLnSpc="1">
            <a:prstTxWarp prst="textNoShape">
              <a:avLst/>
            </a:prstTxWarp>
            <a:spAutoFit/>
          </a:bodyPr>
          <a:lstStyle>
            <a:lvl1pPr algn="ctr">
              <a:defRPr/>
            </a:lvl1pPr>
          </a:lstStyle>
          <a:p>
            <a:r>
              <a:rPr lang="en-US" altLang="en-US">
                <a:solidFill>
                  <a:srgbClr val="000000"/>
                </a:solidFill>
              </a:rPr>
              <a:t>Slide </a:t>
            </a:r>
            <a:fld id="{2E732CC7-FCB0-496F-9852-D3A2DB58CE7E}" type="slidenum">
              <a:rPr lang="en-US" altLang="en-US">
                <a:solidFill>
                  <a:srgbClr val="000000"/>
                </a:solidFill>
              </a:rPr>
              <a:pPr/>
              <a:t>‹#›</a:t>
            </a:fld>
            <a:endParaRPr lang="en-US" altLang="en-US">
              <a:solidFill>
                <a:srgbClr val="000000"/>
              </a:solidFill>
            </a:endParaRPr>
          </a:p>
        </p:txBody>
      </p:sp>
      <p:sp>
        <p:nvSpPr>
          <p:cNvPr id="1031" name="Rectangle 7"/>
          <p:cNvSpPr>
            <a:spLocks noChangeArrowheads="1"/>
          </p:cNvSpPr>
          <p:nvPr/>
        </p:nvSpPr>
        <p:spPr bwMode="auto">
          <a:xfrm>
            <a:off x="4114800" y="394156"/>
            <a:ext cx="4343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solidFill>
                  <a:srgbClr val="000000"/>
                </a:solidFill>
                <a:latin typeface="Times New Roman" charset="0"/>
                <a:ea typeface="ＭＳ Ｐゴシック" charset="0"/>
              </a:rPr>
              <a:t>doc.: IEEE </a:t>
            </a:r>
            <a:r>
              <a:rPr lang="en-US" sz="1400" b="1" dirty="0" smtClean="0">
                <a:solidFill>
                  <a:srgbClr val="000000"/>
                </a:solidFill>
                <a:latin typeface="Times New Roman" charset="0"/>
                <a:ea typeface="ＭＳ Ｐゴシック" charset="0"/>
              </a:rPr>
              <a:t>802.</a:t>
            </a:r>
            <a:r>
              <a:rPr lang="en-US" sz="1200" b="1" i="0" kern="1200" dirty="0" smtClean="0">
                <a:solidFill>
                  <a:schemeClr val="tx1"/>
                </a:solidFill>
                <a:effectLst/>
                <a:latin typeface="Times New Roman" pitchFamily="18" charset="0"/>
                <a:ea typeface="MS PGothic" pitchFamily="34" charset="-128"/>
                <a:cs typeface="+mn-cs"/>
              </a:rPr>
              <a:t> </a:t>
            </a:r>
            <a:r>
              <a:rPr lang="en-US" sz="1200" b="1" i="0" kern="1200" dirty="0" smtClean="0">
                <a:solidFill>
                  <a:schemeClr val="tx1"/>
                </a:solidFill>
                <a:effectLst/>
                <a:latin typeface="Times New Roman" pitchFamily="18" charset="0"/>
                <a:ea typeface="MS PGothic" pitchFamily="34" charset="-128"/>
                <a:cs typeface="+mn-cs"/>
              </a:rPr>
              <a:t>15-18-0385-01-0000</a:t>
            </a:r>
            <a:endParaRPr lang="en-US" sz="1400" b="1" dirty="0">
              <a:solidFill>
                <a:schemeClr val="tx1"/>
              </a:solidFill>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solidFill>
                  <a:srgbClr val="000000"/>
                </a:solidFill>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Times New Roman" charset="0"/>
              <a:ea typeface="ＭＳ Ｐゴシック" charset="0"/>
            </a:endParaRPr>
          </a:p>
        </p:txBody>
      </p:sp>
    </p:spTree>
    <p:extLst>
      <p:ext uri="{BB962C8B-B14F-4D97-AF65-F5344CB8AC3E}">
        <p14:creationId xmlns:p14="http://schemas.microsoft.com/office/powerpoint/2010/main" val="366501625"/>
      </p:ext>
    </p:extLst>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 id="2147483829" r:id="rId12"/>
    <p:sldLayoutId id="2147483805" r:id="rId13"/>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600">
          <a:solidFill>
            <a:schemeClr val="tx2"/>
          </a:solidFill>
          <a:latin typeface="Times New Roman" charset="0"/>
          <a:ea typeface="MS PGothic" pitchFamily="34" charset="-128"/>
          <a:cs typeface="ＭＳ Ｐゴシック" charset="0"/>
        </a:defRPr>
      </a:lvl2pPr>
      <a:lvl3pPr algn="ctr" rtl="0" eaLnBrk="0" fontAlgn="base" hangingPunct="0">
        <a:spcBef>
          <a:spcPct val="0"/>
        </a:spcBef>
        <a:spcAft>
          <a:spcPct val="0"/>
        </a:spcAft>
        <a:defRPr sz="3600">
          <a:solidFill>
            <a:schemeClr val="tx2"/>
          </a:solidFill>
          <a:latin typeface="Times New Roman" charset="0"/>
          <a:ea typeface="MS PGothic" pitchFamily="34" charset="-128"/>
          <a:cs typeface="ＭＳ Ｐゴシック" charset="0"/>
        </a:defRPr>
      </a:lvl3pPr>
      <a:lvl4pPr algn="ctr" rtl="0" eaLnBrk="0" fontAlgn="base" hangingPunct="0">
        <a:spcBef>
          <a:spcPct val="0"/>
        </a:spcBef>
        <a:spcAft>
          <a:spcPct val="0"/>
        </a:spcAft>
        <a:defRPr sz="3600">
          <a:solidFill>
            <a:schemeClr val="tx2"/>
          </a:solidFill>
          <a:latin typeface="Times New Roman" charset="0"/>
          <a:ea typeface="MS PGothic" pitchFamily="34" charset="-128"/>
          <a:cs typeface="ＭＳ Ｐゴシック" charset="0"/>
        </a:defRPr>
      </a:lvl4pPr>
      <a:lvl5pPr algn="ctr" rtl="0" eaLnBrk="0" fontAlgn="base" hangingPunct="0">
        <a:spcBef>
          <a:spcPct val="0"/>
        </a:spcBef>
        <a:spcAft>
          <a:spcPct val="0"/>
        </a:spcAft>
        <a:defRPr sz="3600">
          <a:solidFill>
            <a:schemeClr val="tx2"/>
          </a:solidFill>
          <a:latin typeface="Times New Roman" charset="0"/>
          <a:ea typeface="MS PGothic" pitchFamily="34" charset="-128"/>
          <a:cs typeface="ＭＳ Ｐゴシック" charset="0"/>
        </a:defRPr>
      </a:lvl5pPr>
      <a:lvl6pPr marL="457200" algn="ctr" rtl="0" eaLnBrk="0" fontAlgn="base" hangingPunct="0">
        <a:spcBef>
          <a:spcPct val="0"/>
        </a:spcBef>
        <a:spcAft>
          <a:spcPct val="0"/>
        </a:spcAft>
        <a:defRPr sz="3600">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600">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600">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ea typeface="+mn-ea"/>
        </a:defRPr>
      </a:lvl6pPr>
      <a:lvl7pPr marL="2686050" indent="-228600" algn="l" rtl="0" eaLnBrk="0" fontAlgn="base" hangingPunct="0">
        <a:spcBef>
          <a:spcPct val="20000"/>
        </a:spcBef>
        <a:spcAft>
          <a:spcPct val="0"/>
        </a:spcAft>
        <a:buChar char="•"/>
        <a:defRPr sz="2000">
          <a:solidFill>
            <a:schemeClr val="tx1"/>
          </a:solidFill>
          <a:latin typeface="+mn-lt"/>
          <a:ea typeface="+mn-ea"/>
        </a:defRPr>
      </a:lvl7pPr>
      <a:lvl8pPr marL="3143250" indent="-228600" algn="l" rtl="0" eaLnBrk="0" fontAlgn="base" hangingPunct="0">
        <a:spcBef>
          <a:spcPct val="20000"/>
        </a:spcBef>
        <a:spcAft>
          <a:spcPct val="0"/>
        </a:spcAft>
        <a:buChar char="•"/>
        <a:defRPr sz="2000">
          <a:solidFill>
            <a:schemeClr val="tx1"/>
          </a:solidFill>
          <a:latin typeface="+mn-lt"/>
          <a:ea typeface="+mn-ea"/>
        </a:defRPr>
      </a:lvl8pPr>
      <a:lvl9pPr marL="3600450" indent="-228600" algn="l" rtl="0" eaLnBrk="0" fontAlgn="base" hangingPunct="0">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4658" y="2373085"/>
            <a:ext cx="7772400" cy="1066800"/>
          </a:xfrm>
        </p:spPr>
        <p:txBody>
          <a:bodyPr/>
          <a:lstStyle/>
          <a:p>
            <a:r>
              <a:rPr lang="en-US" dirty="0" smtClean="0"/>
              <a:t>802.15 Supporting Material and Motions for the Closing EC Meeting</a:t>
            </a:r>
            <a:br>
              <a:rPr lang="en-US" dirty="0" smtClean="0"/>
            </a:br>
            <a:r>
              <a:rPr lang="en-US" dirty="0" smtClean="0"/>
              <a:t>July 13, 2018</a:t>
            </a:r>
            <a:br>
              <a:rPr lang="en-US" dirty="0" smtClean="0"/>
            </a:br>
            <a:r>
              <a:rPr lang="en-US" dirty="0"/>
              <a:t/>
            </a:r>
            <a:br>
              <a:rPr lang="en-US" dirty="0"/>
            </a:br>
            <a:r>
              <a:rPr lang="en-US" dirty="0" smtClean="0"/>
              <a:t>Manchester Grand Hyatt</a:t>
            </a:r>
            <a:br>
              <a:rPr lang="en-US" dirty="0" smtClean="0"/>
            </a:br>
            <a:r>
              <a:rPr lang="en-US" dirty="0" smtClean="0"/>
              <a:t>San Diego, CA, USA</a:t>
            </a:r>
            <a:endParaRPr lang="en-US" dirty="0"/>
          </a:p>
        </p:txBody>
      </p:sp>
      <p:sp>
        <p:nvSpPr>
          <p:cNvPr id="3" name="Date Placeholder 2"/>
          <p:cNvSpPr>
            <a:spLocks noGrp="1"/>
          </p:cNvSpPr>
          <p:nvPr>
            <p:ph type="dt" sz="half" idx="10"/>
          </p:nvPr>
        </p:nvSpPr>
        <p:spPr/>
        <p:txBody>
          <a:bodyPr/>
          <a:lstStyle/>
          <a:p>
            <a:pPr>
              <a:defRPr/>
            </a:pPr>
            <a:r>
              <a:rPr lang="en-US" smtClean="0">
                <a:solidFill>
                  <a:srgbClr val="000000"/>
                </a:solidFill>
              </a:rPr>
              <a:t>July 2018</a:t>
            </a:r>
            <a:endParaRPr lang="en-US">
              <a:solidFill>
                <a:srgbClr val="000000"/>
              </a:solidFill>
            </a:endParaRPr>
          </a:p>
        </p:txBody>
      </p:sp>
      <p:sp>
        <p:nvSpPr>
          <p:cNvPr id="4" name="Footer Placeholder 3"/>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5" name="Slide Number Placeholder 4"/>
          <p:cNvSpPr>
            <a:spLocks noGrp="1"/>
          </p:cNvSpPr>
          <p:nvPr>
            <p:ph type="sldNum" sz="quarter" idx="12"/>
          </p:nvPr>
        </p:nvSpPr>
        <p:spPr/>
        <p:txBody>
          <a:bodyPr/>
          <a:lstStyle/>
          <a:p>
            <a:r>
              <a:rPr lang="en-US" altLang="en-US" smtClean="0">
                <a:solidFill>
                  <a:srgbClr val="000000"/>
                </a:solidFill>
              </a:rPr>
              <a:t>Slide </a:t>
            </a:r>
            <a:fld id="{E52F96BB-5AFC-414C-85F0-B04708DD4BA4}" type="slidenum">
              <a:rPr lang="en-US" altLang="en-US" smtClean="0">
                <a:solidFill>
                  <a:srgbClr val="000000"/>
                </a:solidFill>
              </a:rPr>
              <a:pPr/>
              <a:t>1</a:t>
            </a:fld>
            <a:endParaRPr lang="en-US" altLang="en-US">
              <a:solidFill>
                <a:srgbClr val="000000"/>
              </a:solidFill>
            </a:endParaRPr>
          </a:p>
        </p:txBody>
      </p:sp>
    </p:spTree>
    <p:extLst>
      <p:ext uri="{BB962C8B-B14F-4D97-AF65-F5344CB8AC3E}">
        <p14:creationId xmlns:p14="http://schemas.microsoft.com/office/powerpoint/2010/main" val="24580438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Responses on 15.6</a:t>
            </a:r>
            <a:endParaRPr lang="en-US" dirty="0"/>
          </a:p>
        </p:txBody>
      </p:sp>
      <p:sp>
        <p:nvSpPr>
          <p:cNvPr id="3" name="Content Placeholder 2"/>
          <p:cNvSpPr>
            <a:spLocks noGrp="1"/>
          </p:cNvSpPr>
          <p:nvPr>
            <p:ph idx="1"/>
          </p:nvPr>
        </p:nvSpPr>
        <p:spPr/>
        <p:txBody>
          <a:bodyPr/>
          <a:lstStyle/>
          <a:p>
            <a:r>
              <a:rPr lang="en-US" dirty="0" smtClean="0"/>
              <a:t>The 15.6 FDIS ballot passed 12-2</a:t>
            </a:r>
          </a:p>
          <a:p>
            <a:r>
              <a:rPr lang="en-US" dirty="0" smtClean="0"/>
              <a:t>China and Japan voted no and each submitted one comment.</a:t>
            </a:r>
          </a:p>
        </p:txBody>
      </p:sp>
      <p:sp>
        <p:nvSpPr>
          <p:cNvPr id="4" name="Date Placeholder 3"/>
          <p:cNvSpPr>
            <a:spLocks noGrp="1"/>
          </p:cNvSpPr>
          <p:nvPr>
            <p:ph type="dt" sz="half" idx="10"/>
          </p:nvPr>
        </p:nvSpPr>
        <p:spPr/>
        <p:txBody>
          <a:bodyPr/>
          <a:lstStyle/>
          <a:p>
            <a:pPr>
              <a:defRPr/>
            </a:pPr>
            <a:r>
              <a:rPr lang="en-US" smtClean="0">
                <a:solidFill>
                  <a:srgbClr val="000000"/>
                </a:solidFill>
              </a:rPr>
              <a:t>July 2018</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6" name="Slide Number Placeholder 5"/>
          <p:cNvSpPr>
            <a:spLocks noGrp="1"/>
          </p:cNvSpPr>
          <p:nvPr>
            <p:ph type="sldNum" sz="quarter" idx="12"/>
          </p:nvPr>
        </p:nvSpPr>
        <p:spPr/>
        <p:txBody>
          <a:bodyPr/>
          <a:lstStyle/>
          <a:p>
            <a:r>
              <a:rPr lang="en-US" altLang="en-US" smtClean="0">
                <a:solidFill>
                  <a:srgbClr val="000000"/>
                </a:solidFill>
              </a:rPr>
              <a:t>Slide </a:t>
            </a:r>
            <a:fld id="{0F19A0C3-3AEB-44F2-8B17-98B81B35C075}" type="slidenum">
              <a:rPr lang="en-US" altLang="en-US" smtClean="0">
                <a:solidFill>
                  <a:srgbClr val="000000"/>
                </a:solidFill>
              </a:rPr>
              <a:pPr/>
              <a:t>2</a:t>
            </a:fld>
            <a:endParaRPr lang="en-US" altLang="en-US">
              <a:solidFill>
                <a:srgbClr val="000000"/>
              </a:solidFill>
            </a:endParaRPr>
          </a:p>
        </p:txBody>
      </p:sp>
    </p:spTree>
    <p:extLst>
      <p:ext uri="{BB962C8B-B14F-4D97-AF65-F5344CB8AC3E}">
        <p14:creationId xmlns:p14="http://schemas.microsoft.com/office/powerpoint/2010/main" val="3717098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Responses on 15.6-China</a:t>
            </a:r>
            <a:endParaRPr lang="en-US" dirty="0"/>
          </a:p>
        </p:txBody>
      </p:sp>
      <p:sp>
        <p:nvSpPr>
          <p:cNvPr id="3" name="Content Placeholder 2"/>
          <p:cNvSpPr>
            <a:spLocks noGrp="1"/>
          </p:cNvSpPr>
          <p:nvPr>
            <p:ph idx="1"/>
          </p:nvPr>
        </p:nvSpPr>
        <p:spPr>
          <a:xfrm>
            <a:off x="685800" y="1578418"/>
            <a:ext cx="7772400" cy="4114800"/>
          </a:xfrm>
        </p:spPr>
        <p:txBody>
          <a:bodyPr/>
          <a:lstStyle/>
          <a:p>
            <a:pPr marL="457200" indent="-457200" fontAlgn="b">
              <a:buClr>
                <a:srgbClr val="FF0000"/>
              </a:buClr>
              <a:buFont typeface="Wingdings" charset="0"/>
              <a:buChar char="q"/>
            </a:pPr>
            <a:r>
              <a:rPr lang="en-US" sz="2200" dirty="0">
                <a:latin typeface="+mj-lt"/>
              </a:rPr>
              <a:t>ISO/IEC/IEEE FDIS 8802-15-6 Chinese comment to be resolved</a:t>
            </a:r>
          </a:p>
          <a:p>
            <a:pPr marL="914400" lvl="1" indent="-457200" fontAlgn="b">
              <a:buClr>
                <a:srgbClr val="FF0000"/>
              </a:buClr>
              <a:buFont typeface="Wingdings" charset="0"/>
              <a:buChar char="q"/>
            </a:pPr>
            <a:r>
              <a:rPr lang="en-US" sz="2200" dirty="0">
                <a:latin typeface="+mj-lt"/>
              </a:rPr>
              <a:t>Different countries or regions may have different policy and regulation on application of crypto algorithm. It’s inappropriate to specify AES as the only choice in the standard. Furthermore, the usage of crypto algorithm in the standard is best to be exemplary, that’s convenient to different countries or regions to use alternative crypto algorithm.</a:t>
            </a:r>
          </a:p>
          <a:p>
            <a:pPr marL="914400" lvl="1" indent="-457200" fontAlgn="b">
              <a:buClr>
                <a:srgbClr val="FF0000"/>
              </a:buClr>
              <a:buFont typeface="Wingdings" charset="0"/>
              <a:buChar char="q"/>
            </a:pPr>
            <a:r>
              <a:rPr lang="en-US" sz="2200" dirty="0">
                <a:latin typeface="+mj-lt"/>
              </a:rPr>
              <a:t>Resolution: Thank you for your comment, we find it to have merit.  Accordingly, it will be </a:t>
            </a:r>
            <a:r>
              <a:rPr lang="en-US" sz="2200" b="1" dirty="0" smtClean="0">
                <a:latin typeface="+mj-lt"/>
              </a:rPr>
              <a:t>added to the </a:t>
            </a:r>
            <a:r>
              <a:rPr lang="en-US" sz="2200" b="1" dirty="0" err="1" smtClean="0">
                <a:latin typeface="+mj-lt"/>
              </a:rPr>
              <a:t>maintenence</a:t>
            </a:r>
            <a:r>
              <a:rPr lang="en-US" sz="2200" b="1" dirty="0" smtClean="0">
                <a:latin typeface="+mj-lt"/>
              </a:rPr>
              <a:t> standing committee’s list to be </a:t>
            </a:r>
            <a:r>
              <a:rPr lang="en-US" sz="2200" dirty="0" smtClean="0">
                <a:latin typeface="+mj-lt"/>
              </a:rPr>
              <a:t>considered </a:t>
            </a:r>
            <a:r>
              <a:rPr lang="en-US" sz="2200" dirty="0">
                <a:latin typeface="+mj-lt"/>
              </a:rPr>
              <a:t>for inclusion in the next revision of IEEE </a:t>
            </a:r>
            <a:r>
              <a:rPr lang="en-US" sz="2200" dirty="0" err="1">
                <a:latin typeface="+mj-lt"/>
              </a:rPr>
              <a:t>Std</a:t>
            </a:r>
            <a:r>
              <a:rPr lang="en-US" sz="2200" dirty="0">
                <a:latin typeface="+mj-lt"/>
              </a:rPr>
              <a:t> 802.15.6 as an addition to the current AES cryptographic algorithm.</a:t>
            </a:r>
          </a:p>
        </p:txBody>
      </p:sp>
      <p:sp>
        <p:nvSpPr>
          <p:cNvPr id="4" name="Date Placeholder 3"/>
          <p:cNvSpPr>
            <a:spLocks noGrp="1"/>
          </p:cNvSpPr>
          <p:nvPr>
            <p:ph type="dt" sz="half" idx="10"/>
          </p:nvPr>
        </p:nvSpPr>
        <p:spPr/>
        <p:txBody>
          <a:bodyPr/>
          <a:lstStyle/>
          <a:p>
            <a:pPr>
              <a:defRPr/>
            </a:pPr>
            <a:r>
              <a:rPr lang="en-US" smtClean="0">
                <a:solidFill>
                  <a:srgbClr val="000000"/>
                </a:solidFill>
              </a:rPr>
              <a:t>July 2018</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6" name="Slide Number Placeholder 5"/>
          <p:cNvSpPr>
            <a:spLocks noGrp="1"/>
          </p:cNvSpPr>
          <p:nvPr>
            <p:ph type="sldNum" sz="quarter" idx="12"/>
          </p:nvPr>
        </p:nvSpPr>
        <p:spPr/>
        <p:txBody>
          <a:bodyPr/>
          <a:lstStyle/>
          <a:p>
            <a:r>
              <a:rPr lang="en-US" altLang="en-US" smtClean="0">
                <a:solidFill>
                  <a:srgbClr val="000000"/>
                </a:solidFill>
              </a:rPr>
              <a:t>Slide </a:t>
            </a:r>
            <a:fld id="{0F19A0C3-3AEB-44F2-8B17-98B81B35C075}" type="slidenum">
              <a:rPr lang="en-US" altLang="en-US" smtClean="0">
                <a:solidFill>
                  <a:srgbClr val="000000"/>
                </a:solidFill>
              </a:rPr>
              <a:pPr/>
              <a:t>3</a:t>
            </a:fld>
            <a:endParaRPr lang="en-US" altLang="en-US">
              <a:solidFill>
                <a:srgbClr val="000000"/>
              </a:solidFill>
            </a:endParaRPr>
          </a:p>
        </p:txBody>
      </p:sp>
    </p:spTree>
    <p:extLst>
      <p:ext uri="{BB962C8B-B14F-4D97-AF65-F5344CB8AC3E}">
        <p14:creationId xmlns:p14="http://schemas.microsoft.com/office/powerpoint/2010/main" val="14225265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08000"/>
            <a:ext cx="7772400" cy="1066800"/>
          </a:xfrm>
        </p:spPr>
        <p:txBody>
          <a:bodyPr/>
          <a:lstStyle/>
          <a:p>
            <a:r>
              <a:rPr lang="en-US" dirty="0" smtClean="0"/>
              <a:t>Comment Responses on 15.6-Japan</a:t>
            </a:r>
            <a:endParaRPr lang="en-US" dirty="0"/>
          </a:p>
        </p:txBody>
      </p:sp>
      <p:sp>
        <p:nvSpPr>
          <p:cNvPr id="3" name="Content Placeholder 2"/>
          <p:cNvSpPr>
            <a:spLocks noGrp="1"/>
          </p:cNvSpPr>
          <p:nvPr>
            <p:ph idx="1"/>
          </p:nvPr>
        </p:nvSpPr>
        <p:spPr>
          <a:xfrm>
            <a:off x="478966" y="1377034"/>
            <a:ext cx="8142514" cy="4114800"/>
          </a:xfrm>
        </p:spPr>
        <p:txBody>
          <a:bodyPr/>
          <a:lstStyle/>
          <a:p>
            <a:pPr marL="457200" indent="-457200" fontAlgn="b">
              <a:buClr>
                <a:srgbClr val="FF0000"/>
              </a:buClr>
              <a:buFont typeface="Wingdings" charset="0"/>
              <a:buChar char="q"/>
            </a:pPr>
            <a:r>
              <a:rPr lang="en-US" sz="2200" dirty="0">
                <a:latin typeface="+mj-lt"/>
              </a:rPr>
              <a:t>ISO/IEC/IEEE FDIS 8802-15-6 Japan’s comment to be resolved</a:t>
            </a:r>
          </a:p>
          <a:p>
            <a:pPr marL="914400" lvl="1" indent="-457200" fontAlgn="b">
              <a:buClr>
                <a:srgbClr val="FF0000"/>
              </a:buClr>
              <a:buFont typeface="Wingdings" charset="0"/>
              <a:buChar char="q"/>
            </a:pPr>
            <a:r>
              <a:rPr lang="en-US" sz="2200" dirty="0">
                <a:latin typeface="+mj-lt"/>
              </a:rPr>
              <a:t>ISO/IEC 17982 and the Clause 10 of the ISO/IEC/IEEE FDIS 8802-15-6 may be interfered in some use-cases for the body area network.  Experts foresee potential interference between an implemented entity by using the Clause 10 of ISO/IEC/IEEE FDIS 8802-15-6 and an implemented entity by using ISO/IEC 17982 under the same body area.</a:t>
            </a:r>
          </a:p>
          <a:p>
            <a:pPr marL="914400" lvl="1" indent="-457200" fontAlgn="b">
              <a:buClr>
                <a:srgbClr val="FF0000"/>
              </a:buClr>
              <a:buFont typeface="Wingdings" charset="0"/>
              <a:buChar char="q"/>
            </a:pPr>
            <a:r>
              <a:rPr lang="en-US" sz="2200" dirty="0">
                <a:latin typeface="+mj-lt"/>
              </a:rPr>
              <a:t>Proposed Change: Add the following text into 10.1.  "When this specification and ISO/IEC 17982 are used in close area like same body area, it may be interfered each other.”</a:t>
            </a:r>
          </a:p>
          <a:p>
            <a:pPr marL="914400" lvl="1" indent="-457200" fontAlgn="b">
              <a:buClr>
                <a:srgbClr val="FF0000"/>
              </a:buClr>
              <a:buFont typeface="Wingdings" charset="0"/>
              <a:buChar char="q"/>
            </a:pPr>
            <a:r>
              <a:rPr lang="en-US" sz="2200" dirty="0">
                <a:latin typeface="+mj-lt"/>
              </a:rPr>
              <a:t>Resolution: Thank you for your comment, we find it to have merit.  Accordingly, it will be </a:t>
            </a:r>
            <a:r>
              <a:rPr lang="en-US" sz="2200" b="1" dirty="0"/>
              <a:t>added to the </a:t>
            </a:r>
            <a:r>
              <a:rPr lang="en-US" sz="2200" b="1" dirty="0" err="1"/>
              <a:t>maintenence</a:t>
            </a:r>
            <a:r>
              <a:rPr lang="en-US" sz="2200" b="1" dirty="0"/>
              <a:t> standing committee’s list to be </a:t>
            </a:r>
            <a:r>
              <a:rPr lang="en-US" sz="2200" dirty="0" smtClean="0">
                <a:latin typeface="+mj-lt"/>
              </a:rPr>
              <a:t>considered </a:t>
            </a:r>
            <a:r>
              <a:rPr lang="en-US" sz="2200" dirty="0">
                <a:latin typeface="+mj-lt"/>
              </a:rPr>
              <a:t>for inclusion as part of the next revision of IEEE </a:t>
            </a:r>
            <a:r>
              <a:rPr lang="en-US" sz="2200" dirty="0" err="1">
                <a:latin typeface="+mj-lt"/>
              </a:rPr>
              <a:t>Std</a:t>
            </a:r>
            <a:r>
              <a:rPr lang="en-US" sz="2200" dirty="0">
                <a:latin typeface="+mj-lt"/>
              </a:rPr>
              <a:t> 802.15.6.</a:t>
            </a:r>
          </a:p>
        </p:txBody>
      </p:sp>
      <p:sp>
        <p:nvSpPr>
          <p:cNvPr id="4" name="Date Placeholder 3"/>
          <p:cNvSpPr>
            <a:spLocks noGrp="1"/>
          </p:cNvSpPr>
          <p:nvPr>
            <p:ph type="dt" sz="half" idx="10"/>
          </p:nvPr>
        </p:nvSpPr>
        <p:spPr/>
        <p:txBody>
          <a:bodyPr/>
          <a:lstStyle/>
          <a:p>
            <a:pPr>
              <a:defRPr/>
            </a:pPr>
            <a:r>
              <a:rPr lang="en-US" smtClean="0">
                <a:solidFill>
                  <a:srgbClr val="000000"/>
                </a:solidFill>
              </a:rPr>
              <a:t>July 2018</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6" name="Slide Number Placeholder 5"/>
          <p:cNvSpPr>
            <a:spLocks noGrp="1"/>
          </p:cNvSpPr>
          <p:nvPr>
            <p:ph type="sldNum" sz="quarter" idx="12"/>
          </p:nvPr>
        </p:nvSpPr>
        <p:spPr/>
        <p:txBody>
          <a:bodyPr/>
          <a:lstStyle/>
          <a:p>
            <a:r>
              <a:rPr lang="en-US" altLang="en-US" smtClean="0">
                <a:solidFill>
                  <a:srgbClr val="000000"/>
                </a:solidFill>
              </a:rPr>
              <a:t>Slide </a:t>
            </a:r>
            <a:fld id="{0F19A0C3-3AEB-44F2-8B17-98B81B35C075}" type="slidenum">
              <a:rPr lang="en-US" altLang="en-US" smtClean="0">
                <a:solidFill>
                  <a:srgbClr val="000000"/>
                </a:solidFill>
              </a:rPr>
              <a:pPr/>
              <a:t>4</a:t>
            </a:fld>
            <a:endParaRPr lang="en-US" altLang="en-US">
              <a:solidFill>
                <a:srgbClr val="000000"/>
              </a:solidFill>
            </a:endParaRPr>
          </a:p>
        </p:txBody>
      </p:sp>
    </p:spTree>
    <p:extLst>
      <p:ext uri="{BB962C8B-B14F-4D97-AF65-F5344CB8AC3E}">
        <p14:creationId xmlns:p14="http://schemas.microsoft.com/office/powerpoint/2010/main" val="37675539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Responses on </a:t>
            </a:r>
            <a:r>
              <a:rPr lang="en-US" dirty="0" smtClean="0"/>
              <a:t>15.6</a:t>
            </a:r>
            <a:endParaRPr lang="en-US" dirty="0"/>
          </a:p>
        </p:txBody>
      </p:sp>
      <p:sp>
        <p:nvSpPr>
          <p:cNvPr id="6" name="Content Placeholder 5"/>
          <p:cNvSpPr>
            <a:spLocks noGrp="1"/>
          </p:cNvSpPr>
          <p:nvPr>
            <p:ph idx="1"/>
          </p:nvPr>
        </p:nvSpPr>
        <p:spPr>
          <a:xfrm>
            <a:off x="685800" y="1643734"/>
            <a:ext cx="7772400" cy="4114800"/>
          </a:xfrm>
        </p:spPr>
        <p:txBody>
          <a:bodyPr/>
          <a:lstStyle/>
          <a:p>
            <a:pPr marL="0" indent="0">
              <a:buNone/>
            </a:pPr>
            <a:r>
              <a:rPr lang="en-US" sz="2800" dirty="0" smtClean="0"/>
              <a:t>Motion: </a:t>
            </a:r>
          </a:p>
          <a:p>
            <a:pPr marL="285750" indent="-285750">
              <a:buFont typeface="Arial" panose="020B0604020202020204" pitchFamily="34" charset="0"/>
              <a:buChar char="•"/>
            </a:pPr>
            <a:r>
              <a:rPr lang="en-US" sz="2800" dirty="0"/>
              <a:t>Approve submission </a:t>
            </a:r>
            <a:r>
              <a:rPr lang="en-US" sz="2800" dirty="0" smtClean="0"/>
              <a:t>of the comment resolutions, contained in this document, for China and Japan on 15.6, to </a:t>
            </a:r>
            <a:r>
              <a:rPr lang="en-US" sz="2800" dirty="0"/>
              <a:t>ISO/IEC JTC/SC6 </a:t>
            </a:r>
            <a:r>
              <a:rPr lang="en-US" sz="2800" dirty="0" smtClean="0"/>
              <a:t>under </a:t>
            </a:r>
            <a:r>
              <a:rPr lang="en-US" sz="2800" dirty="0"/>
              <a:t>the PSDO agreement</a:t>
            </a:r>
          </a:p>
          <a:p>
            <a:pPr marL="0" indent="0">
              <a:buNone/>
            </a:pPr>
            <a:r>
              <a:rPr lang="en-US" sz="2000" dirty="0" smtClean="0"/>
              <a:t>WG (26-0-0)</a:t>
            </a:r>
            <a:endParaRPr lang="en-US" sz="2000" dirty="0"/>
          </a:p>
          <a:p>
            <a:pPr marL="0" indent="0">
              <a:buNone/>
            </a:pPr>
            <a:r>
              <a:rPr lang="en-US" sz="2000" dirty="0" smtClean="0"/>
              <a:t>Moved</a:t>
            </a:r>
            <a:r>
              <a:rPr lang="en-US" sz="2000" dirty="0"/>
              <a:t>: </a:t>
            </a:r>
            <a:r>
              <a:rPr lang="en-US" sz="2000" dirty="0" err="1"/>
              <a:t>Heile</a:t>
            </a:r>
            <a:endParaRPr lang="en-US" sz="2000" dirty="0"/>
          </a:p>
          <a:p>
            <a:pPr marL="0" indent="0">
              <a:buNone/>
            </a:pPr>
            <a:r>
              <a:rPr lang="en-US" sz="2000" dirty="0"/>
              <a:t>Second: </a:t>
            </a:r>
            <a:r>
              <a:rPr lang="en-US" sz="2000" dirty="0" err="1"/>
              <a:t>Gilb</a:t>
            </a:r>
            <a:endParaRPr lang="en-US" sz="2000" dirty="0"/>
          </a:p>
          <a:p>
            <a:endParaRPr lang="en-US" dirty="0"/>
          </a:p>
        </p:txBody>
      </p:sp>
      <p:sp>
        <p:nvSpPr>
          <p:cNvPr id="3" name="Date Placeholder 2"/>
          <p:cNvSpPr>
            <a:spLocks noGrp="1"/>
          </p:cNvSpPr>
          <p:nvPr>
            <p:ph type="dt" sz="half" idx="10"/>
          </p:nvPr>
        </p:nvSpPr>
        <p:spPr/>
        <p:txBody>
          <a:bodyPr/>
          <a:lstStyle/>
          <a:p>
            <a:pPr>
              <a:defRPr/>
            </a:pPr>
            <a:r>
              <a:rPr lang="en-US" smtClean="0">
                <a:solidFill>
                  <a:srgbClr val="000000"/>
                </a:solidFill>
              </a:rPr>
              <a:t>July 2018</a:t>
            </a:r>
            <a:endParaRPr lang="en-US">
              <a:solidFill>
                <a:srgbClr val="000000"/>
              </a:solidFill>
            </a:endParaRPr>
          </a:p>
        </p:txBody>
      </p:sp>
      <p:sp>
        <p:nvSpPr>
          <p:cNvPr id="4" name="Footer Placeholder 3"/>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5" name="Slide Number Placeholder 4"/>
          <p:cNvSpPr>
            <a:spLocks noGrp="1"/>
          </p:cNvSpPr>
          <p:nvPr>
            <p:ph type="sldNum" sz="quarter" idx="12"/>
          </p:nvPr>
        </p:nvSpPr>
        <p:spPr/>
        <p:txBody>
          <a:bodyPr/>
          <a:lstStyle/>
          <a:p>
            <a:r>
              <a:rPr lang="en-US" altLang="en-US" smtClean="0">
                <a:solidFill>
                  <a:srgbClr val="000000"/>
                </a:solidFill>
              </a:rPr>
              <a:t>Slide </a:t>
            </a:r>
            <a:fld id="{E52F96BB-5AFC-414C-85F0-B04708DD4BA4}" type="slidenum">
              <a:rPr lang="en-US" altLang="en-US" smtClean="0">
                <a:solidFill>
                  <a:srgbClr val="000000"/>
                </a:solidFill>
              </a:rPr>
              <a:pPr/>
              <a:t>5</a:t>
            </a:fld>
            <a:endParaRPr lang="en-US" altLang="en-US">
              <a:solidFill>
                <a:srgbClr val="000000"/>
              </a:solidFill>
            </a:endParaRPr>
          </a:p>
        </p:txBody>
      </p:sp>
    </p:spTree>
    <p:extLst>
      <p:ext uri="{BB962C8B-B14F-4D97-AF65-F5344CB8AC3E}">
        <p14:creationId xmlns:p14="http://schemas.microsoft.com/office/powerpoint/2010/main" val="8821007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6"/>
          <p:cNvSpPr>
            <a:spLocks noGrp="1"/>
          </p:cNvSpPr>
          <p:nvPr>
            <p:ph type="title"/>
          </p:nvPr>
        </p:nvSpPr>
        <p:spPr>
          <a:xfrm>
            <a:off x="673100" y="2286000"/>
            <a:ext cx="7772400" cy="1905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p>
            <a:pPr>
              <a:defRPr/>
            </a:pPr>
            <a:r>
              <a:rPr lang="en-US" altLang="en-US" b="1" dirty="0" smtClean="0"/>
              <a:t>802.15.7 Revision1 PAR Extension</a:t>
            </a:r>
            <a:endParaRPr lang="en-US" altLang="en-US" b="1" dirty="0"/>
          </a:p>
        </p:txBody>
      </p:sp>
      <p:sp>
        <p:nvSpPr>
          <p:cNvPr id="6" name="Rectangle 4"/>
          <p:cNvSpPr>
            <a:spLocks noGrp="1" noChangeArrowheads="1"/>
          </p:cNvSpPr>
          <p:nvPr>
            <p:ph type="dt" sz="quarter"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sz="1400" b="1" smtClean="0">
                <a:latin typeface="Times New Roman" charset="0"/>
                <a:ea typeface="ＭＳ Ｐゴシック" charset="0"/>
                <a:cs typeface="+mn-cs"/>
              </a:defRPr>
            </a:lvl1pPr>
          </a:lstStyle>
          <a:p>
            <a:pPr>
              <a:defRPr/>
            </a:pPr>
            <a:r>
              <a:rPr lang="en-US" smtClean="0">
                <a:solidFill>
                  <a:srgbClr val="000000"/>
                </a:solidFill>
              </a:rPr>
              <a:t>July 2018</a:t>
            </a:r>
            <a:endParaRPr lang="en-US" dirty="0">
              <a:solidFill>
                <a:srgbClr val="000000"/>
              </a:solidFill>
            </a:endParaRPr>
          </a:p>
        </p:txBody>
      </p:sp>
      <p:sp>
        <p:nvSpPr>
          <p:cNvPr id="2" name="Footer Placeholder 1"/>
          <p:cNvSpPr>
            <a:spLocks noGrp="1"/>
          </p:cNvSpPr>
          <p:nvPr>
            <p:ph type="ftr" sz="quarter" idx="11"/>
          </p:nvPr>
        </p:nvSpPr>
        <p:spPr/>
        <p:txBody>
          <a:bodyPr/>
          <a:lstStyle/>
          <a:p>
            <a:pPr>
              <a:defRPr/>
            </a:pPr>
            <a:r>
              <a:rPr lang="en-US" smtClean="0">
                <a:solidFill>
                  <a:srgbClr val="000000"/>
                </a:solidFill>
              </a:rPr>
              <a:t>Bob Heile, Wi-SUN Alliance</a:t>
            </a:r>
            <a:endParaRPr lang="en-US" dirty="0">
              <a:solidFill>
                <a:srgbClr val="000000"/>
              </a:solidFill>
            </a:endParaRPr>
          </a:p>
        </p:txBody>
      </p:sp>
      <p:sp>
        <p:nvSpPr>
          <p:cNvPr id="3" name="Slide Number Placeholder 2"/>
          <p:cNvSpPr>
            <a:spLocks noGrp="1"/>
          </p:cNvSpPr>
          <p:nvPr>
            <p:ph type="sldNum" sz="quarter" idx="12"/>
          </p:nvPr>
        </p:nvSpPr>
        <p:spPr/>
        <p:txBody>
          <a:bodyPr/>
          <a:lstStyle/>
          <a:p>
            <a:r>
              <a:rPr lang="en-US" altLang="en-US" smtClean="0">
                <a:solidFill>
                  <a:srgbClr val="000000"/>
                </a:solidFill>
              </a:rPr>
              <a:t>Slide </a:t>
            </a:r>
            <a:fld id="{E52F96BB-5AFC-414C-85F0-B04708DD4BA4}" type="slidenum">
              <a:rPr lang="en-US" altLang="en-US" smtClean="0">
                <a:solidFill>
                  <a:srgbClr val="000000"/>
                </a:solidFill>
              </a:rPr>
              <a:pPr/>
              <a:t>6</a:t>
            </a:fld>
            <a:endParaRPr lang="en-US" altLang="en-US">
              <a:solidFill>
                <a:srgbClr val="000000"/>
              </a:solidFill>
            </a:endParaRPr>
          </a:p>
        </p:txBody>
      </p:sp>
    </p:spTree>
    <p:extLst>
      <p:ext uri="{BB962C8B-B14F-4D97-AF65-F5344CB8AC3E}">
        <p14:creationId xmlns:p14="http://schemas.microsoft.com/office/powerpoint/2010/main" val="41191203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685800" y="637721"/>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lgn="ctr"/>
            <a:r>
              <a:rPr lang="en-US" altLang="en-US" sz="3200" b="1" dirty="0" smtClean="0"/>
              <a:t>802.15.7Revision1 </a:t>
            </a:r>
            <a:r>
              <a:rPr lang="en-US" altLang="en-US" sz="3200" b="1" dirty="0"/>
              <a:t>PAR Extension</a:t>
            </a:r>
            <a:endParaRPr lang="en-US" sz="3200" b="1" dirty="0">
              <a:solidFill>
                <a:schemeClr val="tx2"/>
              </a:solidFill>
            </a:endParaRPr>
          </a:p>
        </p:txBody>
      </p:sp>
      <p:sp>
        <p:nvSpPr>
          <p:cNvPr id="8" name="Rectangle 2"/>
          <p:cNvSpPr>
            <a:spLocks noGrp="1" noChangeArrowheads="1"/>
          </p:cNvSpPr>
          <p:nvPr>
            <p:ph type="body" idx="1"/>
          </p:nvPr>
        </p:nvSpPr>
        <p:spPr>
          <a:xfrm>
            <a:off x="457200" y="1473200"/>
            <a:ext cx="8228013" cy="5032375"/>
          </a:xfrm>
        </p:spPr>
        <p:txBody>
          <a:bodyPr/>
          <a:lstStyle/>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400" dirty="0" smtClean="0"/>
              <a:t>PAR submitted to the EC under the 48 hour rule</a:t>
            </a:r>
            <a:endParaRPr lang="en-US" altLang="en-US" dirty="0" smtClean="0"/>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400" dirty="0" smtClean="0"/>
              <a:t>PAR asks for 1 year extension</a:t>
            </a:r>
            <a:endParaRPr lang="en-US" altLang="en-US" sz="2400" dirty="0"/>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400" dirty="0" smtClean="0"/>
              <a:t>Project </a:t>
            </a:r>
            <a:r>
              <a:rPr lang="en-US" altLang="en-US" sz="2400" dirty="0"/>
              <a:t>is currently in Sponsor Ballot and is expected to complete in </a:t>
            </a:r>
            <a:r>
              <a:rPr lang="en-US" altLang="en-US" sz="2400" dirty="0" smtClean="0"/>
              <a:t>November</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400" dirty="0" smtClean="0"/>
              <a:t>Plan is seek EC approval in November to submit to </a:t>
            </a:r>
            <a:r>
              <a:rPr lang="en-US" altLang="en-US" sz="2400" dirty="0" err="1" smtClean="0"/>
              <a:t>RevCom</a:t>
            </a:r>
            <a:r>
              <a:rPr lang="en-US" altLang="en-US" sz="2400" dirty="0" smtClean="0"/>
              <a:t> for the December Meeting</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400" dirty="0" smtClean="0"/>
              <a:t>Given the tight timing, it was felt prudent to seek an extension just in case there is an unforeseen delay</a:t>
            </a:r>
          </a:p>
          <a:p>
            <a:endParaRPr lang="en-US" altLang="en-US" sz="1600" dirty="0"/>
          </a:p>
        </p:txBody>
      </p:sp>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altLang="ja-JP" smtClean="0"/>
              <a:t>July 2018</a:t>
            </a:r>
            <a:endParaRPr lang="en-US" kern="0" dirty="0"/>
          </a:p>
        </p:txBody>
      </p:sp>
      <p:sp>
        <p:nvSpPr>
          <p:cNvPr id="13" name="Rectangle 5"/>
          <p:cNvSpPr>
            <a:spLocks noGrp="1" noChangeArrowheads="1"/>
          </p:cNvSpPr>
          <p:nvPr>
            <p:ph type="ftr" sz="quarter" idx="11"/>
          </p:nvPr>
        </p:nvSpPr>
        <p:spPr>
          <a:xfrm>
            <a:off x="6697980" y="6475413"/>
            <a:ext cx="1912620" cy="17684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smtClean="0">
                <a:latin typeface="Times New Roman" pitchFamily="18" charset="0"/>
              </a:rPr>
              <a:t>Bob Heile, Wi-SUN Alliance</a:t>
            </a:r>
            <a:endParaRPr lang="en-US" altLang="en-US" sz="1200" dirty="0">
              <a:latin typeface="Times New Roman" pitchFamily="18" charset="0"/>
            </a:endParaRPr>
          </a:p>
        </p:txBody>
      </p:sp>
      <p:sp>
        <p:nvSpPr>
          <p:cNvPr id="2" name="Slide Number Placeholder 1"/>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a:defRPr/>
            </a:pPr>
            <a:r>
              <a:rPr lang="en-US" altLang="en-US" sz="1200" smtClean="0">
                <a:latin typeface="Times New Roman" pitchFamily="18" charset="0"/>
              </a:rPr>
              <a:t>Slide </a:t>
            </a:r>
            <a:fld id="{5806F4DB-AFE0-4A70-AE87-8B4FCFA8017B}" type="slidenum">
              <a:rPr lang="en-US" altLang="en-US" sz="1200" smtClean="0">
                <a:latin typeface="Times New Roman" pitchFamily="18" charset="0"/>
              </a:rPr>
              <a:pPr>
                <a:defRPr/>
              </a:pPr>
              <a:t>7</a:t>
            </a:fld>
            <a:endParaRPr lang="en-US" altLang="en-US" sz="1200" smtClean="0">
              <a:latin typeface="Times New Roman" pitchFamily="18" charset="0"/>
            </a:endParaRPr>
          </a:p>
        </p:txBody>
      </p:sp>
    </p:spTree>
    <p:extLst>
      <p:ext uri="{BB962C8B-B14F-4D97-AF65-F5344CB8AC3E}">
        <p14:creationId xmlns:p14="http://schemas.microsoft.com/office/powerpoint/2010/main" val="40788616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59984" y="1600200"/>
            <a:ext cx="7881257" cy="4800600"/>
          </a:xfrm>
        </p:spPr>
        <p:txBody>
          <a:bodyPr/>
          <a:lstStyle/>
          <a:p>
            <a:pPr marL="0" indent="0">
              <a:buFontTx/>
              <a:buNone/>
              <a:defRPr/>
            </a:pPr>
            <a:r>
              <a:rPr lang="en-US" sz="2800" dirty="0" smtClean="0"/>
              <a:t>Motion:</a:t>
            </a:r>
          </a:p>
          <a:p>
            <a:pPr marL="400050" lvl="1" indent="0">
              <a:buNone/>
              <a:defRPr/>
            </a:pPr>
            <a:r>
              <a:rPr lang="en-US" sz="2400" dirty="0"/>
              <a:t>A</a:t>
            </a:r>
            <a:r>
              <a:rPr lang="en-US" sz="2400" dirty="0" smtClean="0"/>
              <a:t>pprove sending </a:t>
            </a:r>
            <a:r>
              <a:rPr lang="en-US" sz="2400" i="1" dirty="0" smtClean="0"/>
              <a:t>15.7Revison 1 PAR extension </a:t>
            </a:r>
            <a:r>
              <a:rPr lang="en-US" sz="2400" i="1" dirty="0"/>
              <a:t>(dcn:15-18-0341-00-007a) </a:t>
            </a:r>
            <a:r>
              <a:rPr lang="en-US" sz="2400" i="1" dirty="0" smtClean="0"/>
              <a:t>request </a:t>
            </a:r>
            <a:r>
              <a:rPr lang="en-US" sz="2400" dirty="0" smtClean="0"/>
              <a:t> to </a:t>
            </a:r>
            <a:r>
              <a:rPr lang="en-US" sz="2400" dirty="0" err="1" smtClean="0"/>
              <a:t>NesCom</a:t>
            </a:r>
            <a:r>
              <a:rPr lang="en-US" sz="2400" dirty="0" smtClean="0"/>
              <a:t>. </a:t>
            </a:r>
          </a:p>
          <a:p>
            <a:pPr marL="0" indent="0">
              <a:buFontTx/>
              <a:buNone/>
              <a:defRPr/>
            </a:pPr>
            <a:r>
              <a:rPr lang="en-US" sz="2800" dirty="0" smtClean="0"/>
              <a:t>WG Vote (16-1-2)</a:t>
            </a:r>
          </a:p>
          <a:p>
            <a:pPr marL="0" indent="0">
              <a:buFontTx/>
              <a:buNone/>
              <a:defRPr/>
            </a:pPr>
            <a:endParaRPr lang="en-US" sz="2800" dirty="0"/>
          </a:p>
          <a:p>
            <a:pPr marL="0" indent="0">
              <a:buFontTx/>
              <a:buNone/>
              <a:defRPr/>
            </a:pPr>
            <a:r>
              <a:rPr lang="en-US" sz="2800" dirty="0" smtClean="0"/>
              <a:t>(M) </a:t>
            </a:r>
            <a:r>
              <a:rPr lang="en-US" sz="2800" dirty="0" err="1" smtClean="0"/>
              <a:t>Heile</a:t>
            </a:r>
            <a:r>
              <a:rPr lang="en-US" sz="2800" dirty="0" smtClean="0"/>
              <a:t> (S) </a:t>
            </a:r>
            <a:r>
              <a:rPr lang="en-US" sz="2800" dirty="0" err="1" smtClean="0"/>
              <a:t>Gilb</a:t>
            </a:r>
            <a:endParaRPr lang="en-US" sz="2800" dirty="0" smtClean="0"/>
          </a:p>
        </p:txBody>
      </p:sp>
      <p:sp>
        <p:nvSpPr>
          <p:cNvPr id="7" name="Rectangle 5"/>
          <p:cNvSpPr>
            <a:spLocks noGrp="1" noChangeArrowheads="1"/>
          </p:cNvSpPr>
          <p:nvPr>
            <p:ph type="ftr" sz="quarter" idx="11"/>
          </p:nvPr>
        </p:nvSpPr>
        <p:spPr>
          <a:xfrm>
            <a:off x="6814457" y="6475413"/>
            <a:ext cx="1796143" cy="19753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dirty="0" smtClean="0">
                <a:latin typeface="Times New Roman" pitchFamily="18" charset="0"/>
              </a:rPr>
              <a:t>Bob Heile, Wi-SUN Alliance</a:t>
            </a:r>
            <a:endParaRPr lang="en-US" altLang="en-US" sz="1200" dirty="0">
              <a:latin typeface="Times New Roman" pitchFamily="18" charset="0"/>
            </a:endParaRPr>
          </a:p>
        </p:txBody>
      </p:sp>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altLang="ja-JP" smtClean="0"/>
              <a:t>July 2018</a:t>
            </a:r>
            <a:endParaRPr lang="en-US" kern="0" dirty="0"/>
          </a:p>
        </p:txBody>
      </p:sp>
      <p:sp>
        <p:nvSpPr>
          <p:cNvPr id="8197" name="Rectangle 2"/>
          <p:cNvSpPr txBox="1">
            <a:spLocks noChangeArrowheads="1"/>
          </p:cNvSpPr>
          <p:nvPr/>
        </p:nvSpPr>
        <p:spPr bwMode="auto">
          <a:xfrm>
            <a:off x="857250" y="65722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lgn="ctr"/>
            <a:r>
              <a:rPr lang="en-US" altLang="en-US" sz="3200" b="1" dirty="0" smtClean="0"/>
              <a:t>EC Motion </a:t>
            </a:r>
            <a:r>
              <a:rPr lang="en-US" altLang="en-US" sz="3200" b="1" dirty="0"/>
              <a:t>to Forward </a:t>
            </a:r>
            <a:r>
              <a:rPr lang="en-US" altLang="en-US" sz="3200" b="1" dirty="0" smtClean="0"/>
              <a:t>802.15.7 Rev1 PAR Extension to </a:t>
            </a:r>
            <a:r>
              <a:rPr lang="en-US" altLang="en-US" sz="3200" b="1" dirty="0" err="1" smtClean="0"/>
              <a:t>NesCom</a:t>
            </a:r>
            <a:endParaRPr lang="en-US" altLang="en-US" sz="3200" b="1" dirty="0"/>
          </a:p>
        </p:txBody>
      </p:sp>
      <p:sp>
        <p:nvSpPr>
          <p:cNvPr id="3" name="Slide Number Placeholder 2"/>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a:defRPr/>
            </a:pPr>
            <a:r>
              <a:rPr lang="en-US" altLang="en-US" sz="1200" smtClean="0">
                <a:latin typeface="Times New Roman" pitchFamily="18" charset="0"/>
              </a:rPr>
              <a:t>Slide </a:t>
            </a:r>
            <a:fld id="{4453E738-F987-4F52-BC8D-86D21384E821}" type="slidenum">
              <a:rPr lang="en-US" altLang="en-US" sz="1200" smtClean="0">
                <a:latin typeface="Times New Roman" pitchFamily="18" charset="0"/>
              </a:rPr>
              <a:pPr>
                <a:defRPr/>
              </a:pPr>
              <a:t>8</a:t>
            </a:fld>
            <a:endParaRPr lang="en-US" altLang="en-US" sz="1200" smtClean="0">
              <a:latin typeface="Times New Roman" pitchFamily="18" charset="0"/>
            </a:endParaRPr>
          </a:p>
        </p:txBody>
      </p:sp>
    </p:spTree>
    <p:extLst>
      <p:ext uri="{BB962C8B-B14F-4D97-AF65-F5344CB8AC3E}">
        <p14:creationId xmlns:p14="http://schemas.microsoft.com/office/powerpoint/2010/main" val="98311543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802.15">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10204</TotalTime>
  <Words>518</Words>
  <Application>Microsoft Office PowerPoint</Application>
  <PresentationFormat>On-screen Show (4:3)</PresentationFormat>
  <Paragraphs>56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802.15</vt:lpstr>
      <vt:lpstr>802.15 Supporting Material and Motions for the Closing EC Meeting July 13, 2018  Manchester Grand Hyatt San Diego, CA, USA</vt:lpstr>
      <vt:lpstr>Comment Responses on 15.6</vt:lpstr>
      <vt:lpstr>Comment Responses on 15.6-China</vt:lpstr>
      <vt:lpstr>Comment Responses on 15.6-Japan</vt:lpstr>
      <vt:lpstr>Comment Responses on 15.6</vt:lpstr>
      <vt:lpstr>802.15.7 Revision1 PAR Extension</vt:lpstr>
      <vt:lpstr>PowerPoint Presentation</vt:lpstr>
      <vt:lpstr>PowerPoint Presentation</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802.15.4 Corr request to go to Sponsor Ballot</dc:title>
  <dc:creator>Pat Kinney</dc:creator>
  <cp:lastModifiedBy>bheile</cp:lastModifiedBy>
  <cp:revision>399</cp:revision>
  <dcterms:created xsi:type="dcterms:W3CDTF">2009-03-12T22:43:48Z</dcterms:created>
  <dcterms:modified xsi:type="dcterms:W3CDTF">2018-07-13T22:52:37Z</dcterms:modified>
</cp:coreProperties>
</file>