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notesMasterIdLst>
    <p:notesMasterId r:id="rId10"/>
  </p:notesMasterIdLst>
  <p:handoutMasterIdLst>
    <p:handoutMasterId r:id="rId11"/>
  </p:handoutMasterIdLst>
  <p:sldIdLst>
    <p:sldId id="406" r:id="rId2"/>
    <p:sldId id="411" r:id="rId3"/>
    <p:sldId id="413" r:id="rId4"/>
    <p:sldId id="414" r:id="rId5"/>
    <p:sldId id="410" r:id="rId6"/>
    <p:sldId id="378" r:id="rId7"/>
    <p:sldId id="394" r:id="rId8"/>
    <p:sldId id="398" r:id="rId9"/>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993" autoAdjust="0"/>
  </p:normalViewPr>
  <p:slideViewPr>
    <p:cSldViewPr snapToGrid="0">
      <p:cViewPr varScale="1">
        <p:scale>
          <a:sx n="87" d="100"/>
          <a:sy n="87" d="100"/>
        </p:scale>
        <p:origin x="-57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3" d="100"/>
          <a:sy n="63" d="100"/>
        </p:scale>
        <p:origin x="-249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ea typeface="+mn-ea"/>
                <a:cs typeface="+mn-cs"/>
              </a:defRPr>
            </a:lvl1pPr>
          </a:lstStyle>
          <a:p>
            <a:pPr>
              <a:defRPr/>
            </a:pPr>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itchFamily="34" charset="0"/>
              </a:defRPr>
            </a:lvl1pPr>
          </a:lstStyle>
          <a:p>
            <a:fld id="{1C308104-7B13-4801-B46E-269DFEF0D82A}" type="slidenum">
              <a:rPr lang="en-US"/>
              <a:pPr/>
              <a:t>‹#›</a:t>
            </a:fld>
            <a:endParaRPr lang="en-US"/>
          </a:p>
        </p:txBody>
      </p:sp>
    </p:spTree>
    <p:extLst>
      <p:ext uri="{BB962C8B-B14F-4D97-AF65-F5344CB8AC3E}">
        <p14:creationId xmlns:p14="http://schemas.microsoft.com/office/powerpoint/2010/main" val="5606109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ea typeface="+mn-ea"/>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ea typeface="+mn-ea"/>
                <a:cs typeface="+mn-cs"/>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itchFamily="34" charset="0"/>
              </a:defRPr>
            </a:lvl1pPr>
          </a:lstStyle>
          <a:p>
            <a:fld id="{EC97B1B8-6038-401F-A6EF-70EC4FA39D1F}" type="slidenum">
              <a:rPr lang="en-US"/>
              <a:pPr/>
              <a:t>‹#›</a:t>
            </a:fld>
            <a:endParaRPr lang="en-US"/>
          </a:p>
        </p:txBody>
      </p:sp>
    </p:spTree>
    <p:extLst>
      <p:ext uri="{BB962C8B-B14F-4D97-AF65-F5344CB8AC3E}">
        <p14:creationId xmlns:p14="http://schemas.microsoft.com/office/powerpoint/2010/main" val="195429964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697FA3C-586C-4376-AF6D-EC101320FC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46122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C01382AC-6DD9-4219-9913-BFED82F3640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6612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53E9C05C-1059-409F-9C65-54E9A93471B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42174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D2F6307B-59BF-4764-B4F7-F72FC8920E2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24492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a:xfrm>
            <a:off x="685800" y="723900"/>
            <a:ext cx="7772400" cy="1066800"/>
          </a:xfrm>
        </p:spPr>
        <p:txBody>
          <a:bodyPr/>
          <a:lstStyle/>
          <a:p>
            <a:r>
              <a:rPr lang="en-US" smtClean="0"/>
              <a:t>Click to edit Master 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Bob Heile, Wi-SUN Alliance</a:t>
            </a:r>
            <a:endParaRPr lang="en-US"/>
          </a:p>
        </p:txBody>
      </p:sp>
      <p:sp>
        <p:nvSpPr>
          <p:cNvPr id="5" name="Rectangle 6"/>
          <p:cNvSpPr>
            <a:spLocks noGrp="1" noChangeArrowheads="1"/>
          </p:cNvSpPr>
          <p:nvPr>
            <p:ph type="sldNum" sz="quarter" idx="11"/>
          </p:nvPr>
        </p:nvSpPr>
        <p:spPr>
          <a:ln/>
        </p:spPr>
        <p:txBody>
          <a:bodyPr/>
          <a:lstStyle>
            <a:lvl1pPr>
              <a:defRPr/>
            </a:lvl1pPr>
          </a:lstStyle>
          <a:p>
            <a:r>
              <a:rPr lang="en-US"/>
              <a:t>Slide </a:t>
            </a:r>
            <a:fld id="{E543DBF6-E820-40FF-9AB5-3175A27A214D}" type="slidenum">
              <a:rPr lang="en-US"/>
              <a:pPr/>
              <a:t>‹#›</a:t>
            </a:fld>
            <a:endParaRPr lang="en-US"/>
          </a:p>
        </p:txBody>
      </p:sp>
    </p:spTree>
    <p:extLst>
      <p:ext uri="{BB962C8B-B14F-4D97-AF65-F5344CB8AC3E}">
        <p14:creationId xmlns:p14="http://schemas.microsoft.com/office/powerpoint/2010/main" val="86946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F19A0C3-3AEB-44F2-8B17-98B81B35C07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90871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38AE5E68-4B20-4747-92C8-6A7E300B01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9414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7EE007DC-520A-49F7-AB29-BC07B6E12FC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06409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D99F4A5-09A0-4BED-9A05-DE14AC1E042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0091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E52F96BB-5AFC-414C-85F0-B04708DD4BA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76051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3"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4"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04D3E59-A80B-40BF-886C-2AE1FC82E00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8332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08BE954D-25D0-4F4E-9284-9CB055CC5F7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9672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July 2018</a:t>
            </a:r>
            <a:endParaRPr lang="en-US">
              <a:solidFill>
                <a:srgbClr val="000000"/>
              </a:solidFill>
            </a:endParaRP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solidFill>
                  <a:srgbClr val="000000"/>
                </a:solidFill>
              </a:rPr>
              <a:t>Slide </a:t>
            </a:r>
            <a:fld id="{81D8B754-B65D-4626-9379-20B82B7722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07797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spAutoFit/>
          </a:bodyPr>
          <a:lstStyle>
            <a:lvl1pPr>
              <a:defRPr sz="1400" b="1">
                <a:latin typeface="Times New Roman" charset="0"/>
                <a:ea typeface="ＭＳ Ｐゴシック" charset="0"/>
                <a:cs typeface="+mn-cs"/>
              </a:defRPr>
            </a:lvl1pPr>
          </a:lstStyle>
          <a:p>
            <a:pPr>
              <a:defRPr/>
            </a:pPr>
            <a:r>
              <a:rPr lang="en-US" smtClean="0">
                <a:solidFill>
                  <a:srgbClr val="000000"/>
                </a:solidFill>
              </a:rPr>
              <a:t>July 2018</a:t>
            </a:r>
            <a:endParaRPr lang="en-US">
              <a:solidFill>
                <a:srgbClr val="000000"/>
              </a:solidFill>
            </a:endParaRP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spAutoFit/>
          </a:bodyPr>
          <a:lstStyle>
            <a:lvl1pPr algn="r">
              <a:defRPr>
                <a:latin typeface="Times New Roman" charset="0"/>
                <a:ea typeface="ＭＳ Ｐゴシック" charset="0"/>
                <a:cs typeface="+mn-cs"/>
              </a:defRPr>
            </a:lvl1pPr>
          </a:lstStyle>
          <a:p>
            <a:pPr>
              <a:defRPr/>
            </a:pPr>
            <a:r>
              <a:rPr lang="en-US" smtClean="0">
                <a:solidFill>
                  <a:srgbClr val="000000"/>
                </a:solidFill>
              </a:rPr>
              <a:t>Bob Heile, Wi-SUN Alliance</a:t>
            </a:r>
            <a:endParaRPr lang="en-US">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none" lIns="0" tIns="0" rIns="0" bIns="0" numCol="1" anchor="t" anchorCtr="0" compatLnSpc="1">
            <a:prstTxWarp prst="textNoShape">
              <a:avLst/>
            </a:prstTxWarp>
            <a:spAutoFit/>
          </a:bodyPr>
          <a:lstStyle>
            <a:lvl1pPr algn="ctr">
              <a:defRPr/>
            </a:lvl1pPr>
          </a:lstStyle>
          <a:p>
            <a:r>
              <a:rPr lang="en-US" altLang="en-US">
                <a:solidFill>
                  <a:srgbClr val="000000"/>
                </a:solidFill>
              </a:rPr>
              <a:t>Slide </a:t>
            </a:r>
            <a:fld id="{2E732CC7-FCB0-496F-9852-D3A2DB58CE7E}" type="slidenum">
              <a:rPr lang="en-US" altLang="en-US">
                <a:solidFill>
                  <a:srgbClr val="000000"/>
                </a:solidFill>
              </a:rPr>
              <a:pPr/>
              <a:t>‹#›</a:t>
            </a:fld>
            <a:endParaRPr lang="en-US" altLang="en-US">
              <a:solidFill>
                <a:srgbClr val="000000"/>
              </a:solidFill>
            </a:endParaRPr>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solidFill>
                  <a:srgbClr val="000000"/>
                </a:solidFill>
                <a:latin typeface="Times New Roman" charset="0"/>
                <a:ea typeface="ＭＳ Ｐゴシック" charset="0"/>
              </a:rPr>
              <a:t>doc.: IEEE </a:t>
            </a:r>
            <a:r>
              <a:rPr lang="en-US" sz="1400" b="1" dirty="0" smtClean="0">
                <a:solidFill>
                  <a:srgbClr val="000000"/>
                </a:solidFill>
                <a:latin typeface="Times New Roman" charset="0"/>
                <a:ea typeface="ＭＳ Ｐゴシック" charset="0"/>
              </a:rPr>
              <a:t>802.</a:t>
            </a:r>
            <a:r>
              <a:rPr lang="en-US" sz="1200" b="1" i="0" kern="1200" dirty="0" smtClean="0">
                <a:solidFill>
                  <a:schemeClr val="tx1"/>
                </a:solidFill>
                <a:effectLst/>
                <a:latin typeface="Times New Roman" pitchFamily="18" charset="0"/>
                <a:ea typeface="MS PGothic" pitchFamily="34" charset="-128"/>
                <a:cs typeface="+mn-cs"/>
              </a:rPr>
              <a:t> 15-18-0385-00-0000</a:t>
            </a:r>
            <a:endParaRPr lang="en-US" sz="1400" b="1" dirty="0">
              <a:solidFill>
                <a:schemeClr val="tx1"/>
              </a:solidFill>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solidFill>
                  <a:srgbClr val="000000"/>
                </a:solidFill>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Times New Roman" charset="0"/>
              <a:ea typeface="ＭＳ Ｐゴシック" charset="0"/>
            </a:endParaRPr>
          </a:p>
        </p:txBody>
      </p:sp>
    </p:spTree>
    <p:extLst>
      <p:ext uri="{BB962C8B-B14F-4D97-AF65-F5344CB8AC3E}">
        <p14:creationId xmlns:p14="http://schemas.microsoft.com/office/powerpoint/2010/main" val="366501625"/>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05" r:id="rId13"/>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MS PGothic" pitchFamily="34" charset="-128"/>
          <a:cs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658" y="2373085"/>
            <a:ext cx="7772400" cy="1066800"/>
          </a:xfrm>
        </p:spPr>
        <p:txBody>
          <a:bodyPr/>
          <a:lstStyle/>
          <a:p>
            <a:r>
              <a:rPr lang="en-US" dirty="0" smtClean="0"/>
              <a:t>802.15 Supporting Material and Motions for the Closing EC Meeting</a:t>
            </a:r>
            <a:br>
              <a:rPr lang="en-US" dirty="0" smtClean="0"/>
            </a:br>
            <a:r>
              <a:rPr lang="en-US" dirty="0" smtClean="0"/>
              <a:t>July 13, 2018</a:t>
            </a:r>
            <a:br>
              <a:rPr lang="en-US" dirty="0" smtClean="0"/>
            </a:br>
            <a:r>
              <a:rPr lang="en-US" dirty="0"/>
              <a:t/>
            </a:r>
            <a:br>
              <a:rPr lang="en-US" dirty="0"/>
            </a:br>
            <a:r>
              <a:rPr lang="en-US" dirty="0" smtClean="0"/>
              <a:t>Manchester Grand Hyatt</a:t>
            </a:r>
            <a:br>
              <a:rPr lang="en-US" dirty="0" smtClean="0"/>
            </a:br>
            <a:r>
              <a:rPr lang="en-US" dirty="0" smtClean="0"/>
              <a:t>San Diego, CA, USA</a:t>
            </a:r>
            <a:endParaRPr lang="en-US" dirty="0"/>
          </a:p>
        </p:txBody>
      </p:sp>
      <p:sp>
        <p:nvSpPr>
          <p:cNvPr id="3" name="Date Placeholder 2"/>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4" name="Footer Placeholder 3"/>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5" name="Slide Number Placeholder 4"/>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1</a:t>
            </a:fld>
            <a:endParaRPr lang="en-US" altLang="en-US">
              <a:solidFill>
                <a:srgbClr val="000000"/>
              </a:solidFill>
            </a:endParaRPr>
          </a:p>
        </p:txBody>
      </p:sp>
    </p:spTree>
    <p:extLst>
      <p:ext uri="{BB962C8B-B14F-4D97-AF65-F5344CB8AC3E}">
        <p14:creationId xmlns:p14="http://schemas.microsoft.com/office/powerpoint/2010/main" val="2458043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Responses on 15.6</a:t>
            </a:r>
            <a:endParaRPr lang="en-US" dirty="0"/>
          </a:p>
        </p:txBody>
      </p:sp>
      <p:sp>
        <p:nvSpPr>
          <p:cNvPr id="3" name="Content Placeholder 2"/>
          <p:cNvSpPr>
            <a:spLocks noGrp="1"/>
          </p:cNvSpPr>
          <p:nvPr>
            <p:ph idx="1"/>
          </p:nvPr>
        </p:nvSpPr>
        <p:spPr/>
        <p:txBody>
          <a:bodyPr/>
          <a:lstStyle/>
          <a:p>
            <a:r>
              <a:rPr lang="en-US" dirty="0" smtClean="0"/>
              <a:t>The 15.6 FDIS ballot passed 12-2</a:t>
            </a:r>
          </a:p>
          <a:p>
            <a:r>
              <a:rPr lang="en-US" dirty="0" smtClean="0"/>
              <a:t>China and Japan voted no and each submitted one comment.</a:t>
            </a:r>
          </a:p>
        </p:txBody>
      </p:sp>
      <p:sp>
        <p:nvSpPr>
          <p:cNvPr id="4" name="Date Placeholder 3"/>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371709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Responses on 15.6-China</a:t>
            </a:r>
            <a:endParaRPr lang="en-US" dirty="0"/>
          </a:p>
        </p:txBody>
      </p:sp>
      <p:sp>
        <p:nvSpPr>
          <p:cNvPr id="3" name="Content Placeholder 2"/>
          <p:cNvSpPr>
            <a:spLocks noGrp="1"/>
          </p:cNvSpPr>
          <p:nvPr>
            <p:ph idx="1"/>
          </p:nvPr>
        </p:nvSpPr>
        <p:spPr>
          <a:xfrm>
            <a:off x="685800" y="1578418"/>
            <a:ext cx="7772400" cy="4114800"/>
          </a:xfrm>
        </p:spPr>
        <p:txBody>
          <a:bodyPr/>
          <a:lstStyle/>
          <a:p>
            <a:pPr marL="457200" indent="-457200" fontAlgn="b">
              <a:buClr>
                <a:srgbClr val="FF0000"/>
              </a:buClr>
              <a:buFont typeface="Wingdings" charset="0"/>
              <a:buChar char="q"/>
            </a:pPr>
            <a:r>
              <a:rPr lang="en-US" sz="2200" dirty="0">
                <a:latin typeface="+mj-lt"/>
              </a:rPr>
              <a:t>ISO/IEC/IEEE FDIS 8802-15-6 Chinese comment to be resolved</a:t>
            </a:r>
          </a:p>
          <a:p>
            <a:pPr marL="914400" lvl="1" indent="-457200" fontAlgn="b">
              <a:buClr>
                <a:srgbClr val="FF0000"/>
              </a:buClr>
              <a:buFont typeface="Wingdings" charset="0"/>
              <a:buChar char="q"/>
            </a:pPr>
            <a:r>
              <a:rPr lang="en-US" sz="2200" dirty="0">
                <a:latin typeface="+mj-lt"/>
              </a:rPr>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p>
          <a:p>
            <a:pPr marL="914400" lvl="1" indent="-457200" fontAlgn="b">
              <a:buClr>
                <a:srgbClr val="FF0000"/>
              </a:buClr>
              <a:buFont typeface="Wingdings" charset="0"/>
              <a:buChar char="q"/>
            </a:pPr>
            <a:r>
              <a:rPr lang="en-US" sz="2200" dirty="0">
                <a:latin typeface="+mj-lt"/>
              </a:rPr>
              <a:t>Resolution: Thank you for your comment, we find it to have merit.  Accordingly, it will be </a:t>
            </a:r>
            <a:r>
              <a:rPr lang="en-US" sz="2200" dirty="0" smtClean="0">
                <a:latin typeface="+mj-lt"/>
              </a:rPr>
              <a:t>considered </a:t>
            </a:r>
            <a:r>
              <a:rPr lang="en-US" sz="2200" dirty="0">
                <a:latin typeface="+mj-lt"/>
              </a:rPr>
              <a:t>for inclusion in the next revision of IEEE </a:t>
            </a:r>
            <a:r>
              <a:rPr lang="en-US" sz="2200" dirty="0" err="1">
                <a:latin typeface="+mj-lt"/>
              </a:rPr>
              <a:t>Std</a:t>
            </a:r>
            <a:r>
              <a:rPr lang="en-US" sz="2200" dirty="0">
                <a:latin typeface="+mj-lt"/>
              </a:rPr>
              <a:t> 802.15.6 as an addition to the current AES cryptographic algorithm.</a:t>
            </a:r>
          </a:p>
        </p:txBody>
      </p:sp>
      <p:sp>
        <p:nvSpPr>
          <p:cNvPr id="4" name="Date Placeholder 3"/>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1422526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Responses on 15.6-Japan</a:t>
            </a:r>
            <a:endParaRPr lang="en-US" dirty="0"/>
          </a:p>
        </p:txBody>
      </p:sp>
      <p:sp>
        <p:nvSpPr>
          <p:cNvPr id="3" name="Content Placeholder 2"/>
          <p:cNvSpPr>
            <a:spLocks noGrp="1"/>
          </p:cNvSpPr>
          <p:nvPr>
            <p:ph idx="1"/>
          </p:nvPr>
        </p:nvSpPr>
        <p:spPr>
          <a:xfrm>
            <a:off x="478966" y="1554834"/>
            <a:ext cx="8142514" cy="4114800"/>
          </a:xfrm>
        </p:spPr>
        <p:txBody>
          <a:bodyPr/>
          <a:lstStyle/>
          <a:p>
            <a:pPr marL="457200" indent="-457200" fontAlgn="b">
              <a:buClr>
                <a:srgbClr val="FF0000"/>
              </a:buClr>
              <a:buFont typeface="Wingdings" charset="0"/>
              <a:buChar char="q"/>
            </a:pPr>
            <a:r>
              <a:rPr lang="en-US" sz="2200" dirty="0">
                <a:latin typeface="+mj-lt"/>
              </a:rPr>
              <a:t>ISO/IEC/IEEE FDIS 8802-15-6 Japan’s comment to be resolved</a:t>
            </a:r>
          </a:p>
          <a:p>
            <a:pPr marL="914400" lvl="1" indent="-457200" fontAlgn="b">
              <a:buClr>
                <a:srgbClr val="FF0000"/>
              </a:buClr>
              <a:buFont typeface="Wingdings" charset="0"/>
              <a:buChar char="q"/>
            </a:pPr>
            <a:r>
              <a:rPr lang="en-US" sz="2200" dirty="0">
                <a:latin typeface="+mj-lt"/>
              </a:rPr>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p>
          <a:p>
            <a:pPr marL="914400" lvl="1" indent="-457200" fontAlgn="b">
              <a:buClr>
                <a:srgbClr val="FF0000"/>
              </a:buClr>
              <a:buFont typeface="Wingdings" charset="0"/>
              <a:buChar char="q"/>
            </a:pPr>
            <a:r>
              <a:rPr lang="en-US" sz="2200" dirty="0">
                <a:latin typeface="+mj-lt"/>
              </a:rPr>
              <a:t>Proposed Change: Add the following text into 10.1.  "When this specification and ISO/IEC 17982 are used in close area like same body area, it may be interfered each other.”</a:t>
            </a:r>
          </a:p>
          <a:p>
            <a:pPr marL="914400" lvl="1" indent="-457200" fontAlgn="b">
              <a:buClr>
                <a:srgbClr val="FF0000"/>
              </a:buClr>
              <a:buFont typeface="Wingdings" charset="0"/>
              <a:buChar char="q"/>
            </a:pPr>
            <a:r>
              <a:rPr lang="en-US" sz="2200" dirty="0">
                <a:latin typeface="+mj-lt"/>
              </a:rPr>
              <a:t>Resolution: Thank you for your comment, we find it to have merit.  Accordingly, it will </a:t>
            </a:r>
            <a:r>
              <a:rPr lang="en-US" sz="2200">
                <a:latin typeface="+mj-lt"/>
              </a:rPr>
              <a:t>be </a:t>
            </a:r>
            <a:r>
              <a:rPr lang="en-US" sz="2200" smtClean="0">
                <a:latin typeface="+mj-lt"/>
              </a:rPr>
              <a:t>considered </a:t>
            </a:r>
            <a:r>
              <a:rPr lang="en-US" sz="2200" dirty="0">
                <a:latin typeface="+mj-lt"/>
              </a:rPr>
              <a:t>for inclusion as part of the next revision of IEEE </a:t>
            </a:r>
            <a:r>
              <a:rPr lang="en-US" sz="2200" dirty="0" err="1">
                <a:latin typeface="+mj-lt"/>
              </a:rPr>
              <a:t>Std</a:t>
            </a:r>
            <a:r>
              <a:rPr lang="en-US" sz="2200" dirty="0">
                <a:latin typeface="+mj-lt"/>
              </a:rPr>
              <a:t> 802.15.6.</a:t>
            </a:r>
          </a:p>
        </p:txBody>
      </p:sp>
      <p:sp>
        <p:nvSpPr>
          <p:cNvPr id="4" name="Date Placeholder 3"/>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0F19A0C3-3AEB-44F2-8B17-98B81B35C075}"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3767553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Responses on </a:t>
            </a:r>
            <a:r>
              <a:rPr lang="en-US" dirty="0" smtClean="0"/>
              <a:t>15.6</a:t>
            </a:r>
            <a:endParaRPr lang="en-US" dirty="0"/>
          </a:p>
        </p:txBody>
      </p:sp>
      <p:sp>
        <p:nvSpPr>
          <p:cNvPr id="6" name="Content Placeholder 5"/>
          <p:cNvSpPr>
            <a:spLocks noGrp="1"/>
          </p:cNvSpPr>
          <p:nvPr>
            <p:ph idx="1"/>
          </p:nvPr>
        </p:nvSpPr>
        <p:spPr>
          <a:xfrm>
            <a:off x="685800" y="1643734"/>
            <a:ext cx="7772400" cy="4114800"/>
          </a:xfrm>
        </p:spPr>
        <p:txBody>
          <a:bodyPr/>
          <a:lstStyle/>
          <a:p>
            <a:pPr marL="0" indent="0">
              <a:buNone/>
            </a:pPr>
            <a:r>
              <a:rPr lang="en-US" sz="2800" dirty="0" smtClean="0"/>
              <a:t>Motion: </a:t>
            </a:r>
          </a:p>
          <a:p>
            <a:pPr marL="285750" indent="-285750">
              <a:buFont typeface="Arial" panose="020B0604020202020204" pitchFamily="34" charset="0"/>
              <a:buChar char="•"/>
            </a:pPr>
            <a:r>
              <a:rPr lang="en-US" sz="2800" dirty="0"/>
              <a:t>Approve submission </a:t>
            </a:r>
            <a:r>
              <a:rPr lang="en-US" sz="2800" dirty="0" smtClean="0"/>
              <a:t>of the comment resolutions, contained in this document, for China and Japan on 15.6, to </a:t>
            </a:r>
            <a:r>
              <a:rPr lang="en-US" sz="2800" dirty="0"/>
              <a:t>ISO/IEC JTC/SC6 </a:t>
            </a:r>
            <a:r>
              <a:rPr lang="en-US" sz="2800" dirty="0" smtClean="0"/>
              <a:t>under </a:t>
            </a:r>
            <a:r>
              <a:rPr lang="en-US" sz="2800" dirty="0"/>
              <a:t>the PSDO agreement</a:t>
            </a:r>
          </a:p>
          <a:p>
            <a:pPr marL="0" indent="0">
              <a:buNone/>
            </a:pPr>
            <a:r>
              <a:rPr lang="en-US" sz="2000" dirty="0" smtClean="0"/>
              <a:t>WG (26-0-0)</a:t>
            </a:r>
            <a:endParaRPr lang="en-US" sz="2000" dirty="0"/>
          </a:p>
          <a:p>
            <a:pPr marL="0" indent="0">
              <a:buNone/>
            </a:pPr>
            <a:r>
              <a:rPr lang="en-US" sz="2000" dirty="0" smtClean="0"/>
              <a:t>Moved</a:t>
            </a:r>
            <a:r>
              <a:rPr lang="en-US" sz="2000" dirty="0"/>
              <a:t>: </a:t>
            </a:r>
            <a:r>
              <a:rPr lang="en-US" sz="2000" dirty="0" err="1"/>
              <a:t>Heile</a:t>
            </a:r>
            <a:endParaRPr lang="en-US" sz="2000" dirty="0"/>
          </a:p>
          <a:p>
            <a:pPr marL="0" indent="0">
              <a:buNone/>
            </a:pPr>
            <a:r>
              <a:rPr lang="en-US" sz="2000" dirty="0"/>
              <a:t>Second: </a:t>
            </a:r>
            <a:r>
              <a:rPr lang="en-US" sz="2000" dirty="0" err="1"/>
              <a:t>Gilb</a:t>
            </a:r>
            <a:endParaRPr lang="en-US" sz="2000" dirty="0"/>
          </a:p>
          <a:p>
            <a:endParaRPr lang="en-US" dirty="0"/>
          </a:p>
        </p:txBody>
      </p:sp>
      <p:sp>
        <p:nvSpPr>
          <p:cNvPr id="3" name="Date Placeholder 2"/>
          <p:cNvSpPr>
            <a:spLocks noGrp="1"/>
          </p:cNvSpPr>
          <p:nvPr>
            <p:ph type="dt" sz="half" idx="10"/>
          </p:nvPr>
        </p:nvSpPr>
        <p:spPr/>
        <p:txBody>
          <a:bodyPr/>
          <a:lstStyle/>
          <a:p>
            <a:pPr>
              <a:defRPr/>
            </a:pPr>
            <a:r>
              <a:rPr lang="en-US" smtClean="0">
                <a:solidFill>
                  <a:srgbClr val="000000"/>
                </a:solidFill>
              </a:rPr>
              <a:t>July 2018</a:t>
            </a:r>
            <a:endParaRPr lang="en-US">
              <a:solidFill>
                <a:srgbClr val="000000"/>
              </a:solidFill>
            </a:endParaRPr>
          </a:p>
        </p:txBody>
      </p:sp>
      <p:sp>
        <p:nvSpPr>
          <p:cNvPr id="4" name="Footer Placeholder 3"/>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5" name="Slide Number Placeholder 4"/>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882100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altLang="en-US" b="1" dirty="0" smtClean="0"/>
              <a:t>802.15.7 Revision1 PAR Extension</a:t>
            </a:r>
            <a:endParaRPr lang="en-US" altLang="en-US" b="1" dirty="0"/>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defRPr/>
            </a:pPr>
            <a:r>
              <a:rPr lang="en-US" smtClean="0">
                <a:solidFill>
                  <a:srgbClr val="000000"/>
                </a:solidFill>
              </a:rPr>
              <a:t>July 2018</a:t>
            </a:r>
            <a:endParaRPr lang="en-US" dirty="0">
              <a:solidFill>
                <a:srgbClr val="000000"/>
              </a:solidFill>
            </a:endParaRPr>
          </a:p>
        </p:txBody>
      </p:sp>
      <p:sp>
        <p:nvSpPr>
          <p:cNvPr id="2" name="Footer Placeholder 1"/>
          <p:cNvSpPr>
            <a:spLocks noGrp="1"/>
          </p:cNvSpPr>
          <p:nvPr>
            <p:ph type="ftr" sz="quarter" idx="11"/>
          </p:nvPr>
        </p:nvSpPr>
        <p:spPr/>
        <p:txBody>
          <a:bodyPr/>
          <a:lstStyle/>
          <a:p>
            <a:pPr>
              <a:defRPr/>
            </a:pPr>
            <a:r>
              <a:rPr lang="en-US" smtClean="0">
                <a:solidFill>
                  <a:srgbClr val="000000"/>
                </a:solidFill>
              </a:rPr>
              <a:t>Bob Heile, Wi-SUN Alliance</a:t>
            </a:r>
            <a:endParaRPr lang="en-US" dirty="0">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E52F96BB-5AFC-414C-85F0-B04708DD4BA4}" type="slidenum">
              <a:rPr lang="en-US" altLang="en-US" smtClean="0">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4119120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85800" y="637721"/>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802.15.7Revision1 </a:t>
            </a:r>
            <a:r>
              <a:rPr lang="en-US" altLang="en-US" sz="3200" b="1" dirty="0"/>
              <a:t>PAR Extension</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PAR submitted to the EC under the 48 hour rule</a:t>
            </a:r>
            <a:endParaRPr lang="en-US" altLang="en-US"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PAR asks for 1 year extension</a:t>
            </a:r>
            <a:endParaRPr lang="en-US" altLang="en-US" sz="2400" dirty="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Project </a:t>
            </a:r>
            <a:r>
              <a:rPr lang="en-US" altLang="en-US" sz="2400" dirty="0"/>
              <a:t>is currently in Sponsor Ballot and is expected to complete in </a:t>
            </a:r>
            <a:r>
              <a:rPr lang="en-US" altLang="en-US" sz="2400" dirty="0" smtClean="0"/>
              <a:t>November</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Plan is seek EC approval in November to submit to </a:t>
            </a:r>
            <a:r>
              <a:rPr lang="en-US" altLang="en-US" sz="2400" dirty="0" err="1" smtClean="0"/>
              <a:t>RevCom</a:t>
            </a:r>
            <a:r>
              <a:rPr lang="en-US" altLang="en-US" sz="2400" dirty="0" smtClean="0"/>
              <a:t> for the December Meeting</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Given the tight timing, it was felt prudent to seek an extension just in case there is an unforeseen delay</a:t>
            </a:r>
          </a:p>
          <a:p>
            <a:endParaRPr lang="en-US" altLang="en-US" sz="1600" dirty="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July 2018</a:t>
            </a:r>
            <a:endParaRPr lang="en-US" kern="0" dirty="0"/>
          </a:p>
        </p:txBody>
      </p:sp>
      <p:sp>
        <p:nvSpPr>
          <p:cNvPr id="13" name="Rectangle 5"/>
          <p:cNvSpPr>
            <a:spLocks noGrp="1" noChangeArrowheads="1"/>
          </p:cNvSpPr>
          <p:nvPr>
            <p:ph type="ftr" sz="quarter" idx="11"/>
          </p:nvPr>
        </p:nvSpPr>
        <p:spPr>
          <a:xfrm>
            <a:off x="6697980" y="6475413"/>
            <a:ext cx="1912620" cy="17684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Bob Heile, Wi-SUN Alliance</a:t>
            </a:r>
            <a:endParaRPr lang="en-US" altLang="en-US" sz="1200" dirty="0">
              <a:latin typeface="Times New Roman" pitchFamily="18" charset="0"/>
            </a:endParaRPr>
          </a:p>
        </p:txBody>
      </p:sp>
      <p:sp>
        <p:nvSpPr>
          <p:cNvPr id="2" name="Slide Number Placeholder 1"/>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5806F4DB-AFE0-4A70-AE87-8B4FCFA8017B}" type="slidenum">
              <a:rPr lang="en-US" altLang="en-US" sz="1200" smtClean="0">
                <a:latin typeface="Times New Roman" pitchFamily="18" charset="0"/>
              </a:rPr>
              <a:pPr>
                <a:defRPr/>
              </a:pPr>
              <a:t>7</a:t>
            </a:fld>
            <a:endParaRPr lang="en-US" altLang="en-US" sz="1200" smtClean="0">
              <a:latin typeface="Times New Roman" pitchFamily="18" charset="0"/>
            </a:endParaRPr>
          </a:p>
        </p:txBody>
      </p:sp>
    </p:spTree>
    <p:extLst>
      <p:ext uri="{BB962C8B-B14F-4D97-AF65-F5344CB8AC3E}">
        <p14:creationId xmlns:p14="http://schemas.microsoft.com/office/powerpoint/2010/main" val="4078861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9984" y="1600200"/>
            <a:ext cx="7881257" cy="4800600"/>
          </a:xfrm>
        </p:spPr>
        <p:txBody>
          <a:bodyPr/>
          <a:lstStyle/>
          <a:p>
            <a:pPr marL="0" indent="0">
              <a:buFontTx/>
              <a:buNone/>
              <a:defRPr/>
            </a:pPr>
            <a:r>
              <a:rPr lang="en-US" sz="2800" dirty="0" smtClean="0"/>
              <a:t>Motion:</a:t>
            </a:r>
          </a:p>
          <a:p>
            <a:pPr marL="400050" lvl="1" indent="0">
              <a:buNone/>
              <a:defRPr/>
            </a:pPr>
            <a:r>
              <a:rPr lang="en-US" sz="2400" dirty="0"/>
              <a:t>A</a:t>
            </a:r>
            <a:r>
              <a:rPr lang="en-US" sz="2400" dirty="0" smtClean="0"/>
              <a:t>pprove sending </a:t>
            </a:r>
            <a:r>
              <a:rPr lang="en-US" sz="2400" i="1" dirty="0" smtClean="0"/>
              <a:t>15.7Revison 1 PAR extension </a:t>
            </a:r>
            <a:r>
              <a:rPr lang="en-US" sz="2400" i="1" dirty="0"/>
              <a:t>(dcn:15-18-0341-00-007a) </a:t>
            </a:r>
            <a:r>
              <a:rPr lang="en-US" sz="2400" i="1" dirty="0" smtClean="0"/>
              <a:t>request </a:t>
            </a:r>
            <a:r>
              <a:rPr lang="en-US" sz="2400" dirty="0" smtClean="0"/>
              <a:t> to </a:t>
            </a:r>
            <a:r>
              <a:rPr lang="en-US" sz="2400" dirty="0" err="1" smtClean="0"/>
              <a:t>NesCom</a:t>
            </a:r>
            <a:r>
              <a:rPr lang="en-US" sz="2400" dirty="0" smtClean="0"/>
              <a:t>. </a:t>
            </a:r>
          </a:p>
          <a:p>
            <a:pPr marL="0" indent="0">
              <a:buFontTx/>
              <a:buNone/>
              <a:defRPr/>
            </a:pPr>
            <a:r>
              <a:rPr lang="en-US" sz="2800" dirty="0" smtClean="0"/>
              <a:t>WG Vote (16-1-2)</a:t>
            </a:r>
          </a:p>
          <a:p>
            <a:pPr marL="0" indent="0">
              <a:buFontTx/>
              <a:buNone/>
              <a:defRPr/>
            </a:pPr>
            <a:endParaRPr lang="en-US" sz="2800" dirty="0"/>
          </a:p>
          <a:p>
            <a:pPr marL="0" indent="0">
              <a:buFontTx/>
              <a:buNone/>
              <a:defRPr/>
            </a:pPr>
            <a:r>
              <a:rPr lang="en-US" sz="2800" dirty="0" smtClean="0"/>
              <a:t>(M) </a:t>
            </a:r>
            <a:r>
              <a:rPr lang="en-US" sz="2800" dirty="0" err="1" smtClean="0"/>
              <a:t>Heile</a:t>
            </a:r>
            <a:r>
              <a:rPr lang="en-US" sz="2800" dirty="0" smtClean="0"/>
              <a:t> (S) </a:t>
            </a:r>
            <a:r>
              <a:rPr lang="en-US" sz="2800" dirty="0" err="1" smtClean="0"/>
              <a:t>Gilb</a:t>
            </a:r>
            <a:endParaRPr lang="en-US" sz="2800" dirty="0" smtClean="0"/>
          </a:p>
        </p:txBody>
      </p:sp>
      <p:sp>
        <p:nvSpPr>
          <p:cNvPr id="7" name="Rectangle 5"/>
          <p:cNvSpPr>
            <a:spLocks noGrp="1" noChangeArrowheads="1"/>
          </p:cNvSpPr>
          <p:nvPr>
            <p:ph type="ftr" sz="quarter" idx="11"/>
          </p:nvPr>
        </p:nvSpPr>
        <p:spPr>
          <a:xfrm>
            <a:off x="6814457" y="6475413"/>
            <a:ext cx="1796143" cy="19753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smtClean="0">
                <a:latin typeface="Times New Roman" pitchFamily="18" charset="0"/>
              </a:rPr>
              <a:t>Bob Heile, Wi-SUN Alliance</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ltLang="ja-JP" smtClean="0"/>
              <a:t>July 2018</a:t>
            </a:r>
            <a:endParaRPr lang="en-US" kern="0" dirty="0"/>
          </a:p>
        </p:txBody>
      </p:sp>
      <p:sp>
        <p:nvSpPr>
          <p:cNvPr id="819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lgn="ctr"/>
            <a:r>
              <a:rPr lang="en-US" altLang="en-US" sz="3200" b="1" dirty="0" smtClean="0"/>
              <a:t>EC Motion </a:t>
            </a:r>
            <a:r>
              <a:rPr lang="en-US" altLang="en-US" sz="3200" b="1" dirty="0"/>
              <a:t>to Forward </a:t>
            </a:r>
            <a:r>
              <a:rPr lang="en-US" altLang="en-US" sz="3200" b="1" dirty="0" smtClean="0"/>
              <a:t>802.15.7 Rev1 PAR Extension to </a:t>
            </a:r>
            <a:r>
              <a:rPr lang="en-US" altLang="en-US" sz="3200" b="1" dirty="0" err="1" smtClean="0"/>
              <a:t>NesCom</a:t>
            </a:r>
            <a:endParaRPr lang="en-US" altLang="en-US" sz="3200" b="1" dirty="0"/>
          </a:p>
        </p:txBody>
      </p:sp>
      <p:sp>
        <p:nvSpPr>
          <p:cNvPr id="3" name="Slide Number Placeholder 2"/>
          <p:cNvSpPr>
            <a:spLocks noGrp="1"/>
          </p:cNvSpPr>
          <p:nvPr>
            <p:ph type="sldNum" sz="quarter" idx="12"/>
          </p:nvPr>
        </p:nvSpPr>
        <p:spPr/>
        <p:txBody>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marL="1143000">
              <a:defRPr sz="2400">
                <a:solidFill>
                  <a:schemeClr val="tx1"/>
                </a:solidFill>
                <a:latin typeface="Arial" charset="0"/>
                <a:ea typeface="ＭＳ Ｐゴシック" pitchFamily="34" charset="-128"/>
              </a:defRPr>
            </a:lvl3pPr>
            <a:lvl4pPr marL="1600200">
              <a:defRPr sz="2000">
                <a:solidFill>
                  <a:schemeClr val="tx1"/>
                </a:solidFill>
                <a:latin typeface="Arial" charset="0"/>
                <a:ea typeface="ＭＳ Ｐゴシック" pitchFamily="34" charset="-128"/>
              </a:defRPr>
            </a:lvl4pPr>
            <a:lvl5pPr marL="2057400">
              <a:defRPr sz="2000">
                <a:solidFill>
                  <a:schemeClr val="tx1"/>
                </a:solidFill>
                <a:latin typeface="Arial" charset="0"/>
                <a:ea typeface="ＭＳ Ｐゴシック" pitchFamily="34" charset="-128"/>
              </a:defRPr>
            </a:lvl5pPr>
            <a:lvl6pPr marL="2514600">
              <a:defRPr sz="2000">
                <a:solidFill>
                  <a:schemeClr val="tx1"/>
                </a:solidFill>
                <a:latin typeface="Arial" charset="0"/>
                <a:ea typeface="ＭＳ Ｐゴシック" pitchFamily="34" charset="-128"/>
              </a:defRPr>
            </a:lvl6pPr>
            <a:lvl7pPr marL="2971800">
              <a:defRPr sz="2000">
                <a:solidFill>
                  <a:schemeClr val="tx1"/>
                </a:solidFill>
                <a:latin typeface="Arial" charset="0"/>
                <a:ea typeface="ＭＳ Ｐゴシック" pitchFamily="34" charset="-128"/>
              </a:defRPr>
            </a:lvl7pPr>
            <a:lvl8pPr marL="3429000">
              <a:defRPr sz="2000">
                <a:solidFill>
                  <a:schemeClr val="tx1"/>
                </a:solidFill>
                <a:latin typeface="Arial" charset="0"/>
                <a:ea typeface="ＭＳ Ｐゴシック" pitchFamily="34" charset="-128"/>
              </a:defRPr>
            </a:lvl8pPr>
            <a:lvl9pPr marL="3886200">
              <a:defRPr sz="2000">
                <a:solidFill>
                  <a:schemeClr val="tx1"/>
                </a:solidFill>
                <a:latin typeface="Arial" charset="0"/>
                <a:ea typeface="ＭＳ Ｐゴシック" pitchFamily="34" charset="-128"/>
              </a:defRPr>
            </a:lvl9pPr>
          </a:lstStyle>
          <a:p>
            <a:pPr>
              <a:defRPr/>
            </a:pPr>
            <a:r>
              <a:rPr lang="en-US" altLang="en-US" sz="1200" smtClean="0">
                <a:latin typeface="Times New Roman" pitchFamily="18" charset="0"/>
              </a:rPr>
              <a:t>Slide </a:t>
            </a:r>
            <a:fld id="{4453E738-F987-4F52-BC8D-86D21384E821}" type="slidenum">
              <a:rPr lang="en-US" altLang="en-US" sz="1200" smtClean="0">
                <a:latin typeface="Times New Roman" pitchFamily="18" charset="0"/>
              </a:rPr>
              <a:pPr>
                <a:defRPr/>
              </a:pPr>
              <a:t>8</a:t>
            </a:fld>
            <a:endParaRPr lang="en-US" altLang="en-US" sz="1200" smtClean="0">
              <a:latin typeface="Times New Roman" pitchFamily="18" charset="0"/>
            </a:endParaRPr>
          </a:p>
        </p:txBody>
      </p:sp>
    </p:spTree>
    <p:extLst>
      <p:ext uri="{BB962C8B-B14F-4D97-AF65-F5344CB8AC3E}">
        <p14:creationId xmlns:p14="http://schemas.microsoft.com/office/powerpoint/2010/main" val="983115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802.15">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10202</TotalTime>
  <Words>500</Words>
  <Application>Microsoft Office PowerPoint</Application>
  <PresentationFormat>On-screen Show (4:3)</PresentationFormat>
  <Paragraphs>56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802.15</vt:lpstr>
      <vt:lpstr>802.15 Supporting Material and Motions for the Closing EC Meeting July 13, 2018  Manchester Grand Hyatt San Diego, CA, USA</vt:lpstr>
      <vt:lpstr>Comment Responses on 15.6</vt:lpstr>
      <vt:lpstr>Comment Responses on 15.6-China</vt:lpstr>
      <vt:lpstr>Comment Responses on 15.6-Japan</vt:lpstr>
      <vt:lpstr>Comment Responses on 15.6</vt:lpstr>
      <vt:lpstr>802.15.7 Revision1 PAR Extension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 Corr request to go to Sponsor Ballot</dc:title>
  <dc:creator>Pat Kinney</dc:creator>
  <cp:lastModifiedBy>bheile</cp:lastModifiedBy>
  <cp:revision>398</cp:revision>
  <dcterms:created xsi:type="dcterms:W3CDTF">2009-03-12T22:43:48Z</dcterms:created>
  <dcterms:modified xsi:type="dcterms:W3CDTF">2018-07-13T22:53:43Z</dcterms:modified>
</cp:coreProperties>
</file>