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424" r:id="rId3"/>
    <p:sldId id="386" r:id="rId4"/>
    <p:sldId id="754" r:id="rId5"/>
    <p:sldId id="779" r:id="rId6"/>
    <p:sldId id="791" r:id="rId7"/>
    <p:sldId id="792" r:id="rId8"/>
    <p:sldId id="794" r:id="rId9"/>
    <p:sldId id="795" r:id="rId10"/>
    <p:sldId id="793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74" autoAdjust="0"/>
    <p:restoredTop sz="95409" autoAdjust="0"/>
  </p:normalViewPr>
  <p:slideViewPr>
    <p:cSldViewPr>
      <p:cViewPr varScale="1">
        <p:scale>
          <a:sx n="62" d="100"/>
          <a:sy n="62" d="100"/>
        </p:scale>
        <p:origin x="994" y="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115"/>
    </p:cViewPr>
  </p:sorterViewPr>
  <p:notesViewPr>
    <p:cSldViewPr>
      <p:cViewPr>
        <p:scale>
          <a:sx n="100" d="100"/>
          <a:sy n="100" d="100"/>
        </p:scale>
        <p:origin x="-955" y="-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F6236B3F-AAE8-4343-8D17-1CD4A2A314C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281DCD4-2343-4947-8B75-75553159331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5FB7E5E-1D6C-444E-B0CF-852BD311553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2326AAA-479D-4C15-B355-9FA1B1CC0AD0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867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DFEC75B-208D-4717-A1AF-804B53ECFC72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E91D925-7433-475C-A61E-55A7B7F5E438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38564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18565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95982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72898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33646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72A242-A53C-48B8-8B0E-E0667002279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4177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614C591-0250-4FD0-86F5-39871E39B3E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37059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4DDFCC2-0985-4E8F-BA09-607C30FEBF5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2469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4341813" y="6475413"/>
            <a:ext cx="53657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4469FC-C9DB-4CF7-B72B-A1003E4A38C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64482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A98F26-E5B1-4163-85A5-8AEAB51889DD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0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0F7A2E7-433A-43CF-A125-B9366AA0D2A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61938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25B325D-5BFA-4A21-B14F-52BA7B3163A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54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EBDB450-E4F5-4079-A7A5-BC8B3FCD71E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04968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B6B97E-A131-4E70-B751-6AA28B12AF03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43177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92F502-A117-425F-8C36-321CA96D7F4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7648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92CC3B-7091-4A21-AE18-AF061F98F99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249769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05136A3-916A-4787-9964-0B5266AD54D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464472" y="304026"/>
            <a:ext cx="29238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15-18</a:t>
            </a:r>
            <a:r>
              <a:rPr lang="en-US" sz="1800" b="1" dirty="0" smtClean="0"/>
              <a:t>-0382-04-0013</a:t>
            </a:r>
            <a:endParaRPr lang="en-US" altLang="en-US" sz="1800" b="1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0" y="6475413"/>
            <a:ext cx="2600325" cy="2301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2"/>
          </p:nvPr>
        </p:nvSpPr>
        <p:spPr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>
              <a:spcBef>
                <a:spcPct val="0"/>
              </a:spcBef>
              <a:buFontTx/>
              <a:buNone/>
              <a:defRPr sz="16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July 2018</a:t>
            </a: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20" r:id="rId1"/>
    <p:sldLayoutId id="2147491221" r:id="rId2"/>
    <p:sldLayoutId id="2147491222" r:id="rId3"/>
    <p:sldLayoutId id="2147491223" r:id="rId4"/>
    <p:sldLayoutId id="2147491224" r:id="rId5"/>
    <p:sldLayoutId id="2147491225" r:id="rId6"/>
    <p:sldLayoutId id="2147491226" r:id="rId7"/>
    <p:sldLayoutId id="2147491227" r:id="rId8"/>
    <p:sldLayoutId id="2147491228" r:id="rId9"/>
    <p:sldLayoutId id="2147491229" r:id="rId10"/>
    <p:sldLayoutId id="214749123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4294967295"/>
          </p:nvPr>
        </p:nvSpPr>
        <p:spPr bwMode="auto">
          <a:noFill/>
        </p:spPr>
        <p:txBody>
          <a:bodyPr vert="horz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July </a:t>
            </a:r>
            <a:r>
              <a:rPr lang="en-US" altLang="en-US" sz="1600" dirty="0" smtClean="0"/>
              <a:t>2018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04D58A0-EF71-4C14-B6CC-C21D1250F7F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35138"/>
            <a:ext cx="8077200" cy="1066800"/>
          </a:xfrm>
        </p:spPr>
        <p:txBody>
          <a:bodyPr/>
          <a:lstStyle/>
          <a:p>
            <a:r>
              <a:rPr lang="en-US" altLang="en-US" sz="3000" dirty="0" smtClean="0"/>
              <a:t>IEEE 802.15 TG13 </a:t>
            </a:r>
            <a:br>
              <a:rPr lang="en-US" altLang="en-US" sz="3000" dirty="0" smtClean="0"/>
            </a:br>
            <a:r>
              <a:rPr lang="en-US" altLang="en-US" sz="3000" dirty="0" smtClean="0"/>
              <a:t>Multi-</a:t>
            </a:r>
            <a:r>
              <a:rPr lang="en-US" altLang="en-US" sz="3000" dirty="0" err="1" smtClean="0"/>
              <a:t>Gbit</a:t>
            </a:r>
            <a:r>
              <a:rPr lang="en-US" altLang="en-US" sz="3000" dirty="0" smtClean="0"/>
              <a:t>/s Optical Wireless Communication </a:t>
            </a:r>
            <a:br>
              <a:rPr lang="en-US" altLang="en-US" sz="3000" dirty="0" smtClean="0"/>
            </a:br>
            <a:r>
              <a:rPr lang="en-US" altLang="en-US" sz="3000" dirty="0" smtClean="0"/>
              <a:t>July 2018 </a:t>
            </a:r>
            <a:r>
              <a:rPr lang="en-US" altLang="en-US" sz="3000" dirty="0" smtClean="0"/>
              <a:t>Closing </a:t>
            </a:r>
            <a:r>
              <a:rPr lang="en-US" altLang="en-US" sz="3000" dirty="0" err="1" smtClean="0"/>
              <a:t>Pleanry</a:t>
            </a:r>
            <a:r>
              <a:rPr lang="en-US" altLang="en-US" sz="3000" dirty="0" smtClean="0"/>
              <a:t>  </a:t>
            </a:r>
            <a:r>
              <a:rPr lang="en-US" altLang="en-US" sz="3000" dirty="0" smtClean="0"/>
              <a:t>Slides</a:t>
            </a:r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32591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2018-07-12</a:t>
            </a:r>
            <a:endParaRPr lang="en-US" altLang="en-US" sz="2000" b="0" dirty="0" smtClean="0"/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/>
        </p:nvGraphicFramePr>
        <p:xfrm>
          <a:off x="666750" y="4324350"/>
          <a:ext cx="902652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16" name="Document" r:id="rId4" imgW="8239301" imgH="1079612" progId="Word.Document.8">
                  <p:embed/>
                </p:oleObj>
              </mc:Choice>
              <mc:Fallback>
                <p:oleObj name="Document" r:id="rId4" imgW="8239301" imgH="107961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4324350"/>
                        <a:ext cx="902652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37925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sp>
        <p:nvSpPr>
          <p:cNvPr id="1536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Plans for September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2286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Finalize HB </a:t>
            </a:r>
            <a:r>
              <a:rPr lang="en-GB" altLang="en-US" dirty="0" smtClean="0"/>
              <a:t>PHY </a:t>
            </a:r>
            <a:r>
              <a:rPr lang="en-GB" altLang="en-US" dirty="0" smtClean="0"/>
              <a:t>text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Look at evaluation results</a:t>
            </a: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Discuss </a:t>
            </a:r>
            <a:r>
              <a:rPr lang="en-GB" altLang="en-US" dirty="0" smtClean="0"/>
              <a:t>MAC proposals </a:t>
            </a: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Resolve comments against D3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Prepare D4 for WG Letter Ballot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July 2018</a:t>
            </a: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4266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83107E0-218B-4453-B106-91E1881773E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/>
              <a:t>This presentation contains the IEEE 802.15 TG13 Multi- </a:t>
            </a:r>
            <a:r>
              <a:rPr lang="en-US" altLang="en-US" dirty="0" err="1"/>
              <a:t>Gbit</a:t>
            </a:r>
            <a:r>
              <a:rPr lang="en-US" altLang="en-US" dirty="0"/>
              <a:t>/s Optical Wireless Communication </a:t>
            </a:r>
            <a:r>
              <a:rPr lang="en-US" altLang="en-US" dirty="0" smtClean="0"/>
              <a:t>closing plenary  </a:t>
            </a:r>
            <a:r>
              <a:rPr lang="en-US" altLang="en-US" dirty="0"/>
              <a:t>slides for the </a:t>
            </a:r>
            <a:r>
              <a:rPr lang="en-US" altLang="en-US" dirty="0" smtClean="0"/>
              <a:t>July </a:t>
            </a:r>
            <a:r>
              <a:rPr lang="en-US" altLang="en-US" dirty="0"/>
              <a:t>2018 session in </a:t>
            </a:r>
            <a:r>
              <a:rPr lang="en-US" altLang="en-US" dirty="0" smtClean="0"/>
              <a:t>San Diego, CA.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de-DE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July 2018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6EC035D-6983-44A7-9182-D0B7115AE266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27651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TG13 schedule in </a:t>
            </a:r>
            <a:r>
              <a:rPr lang="en-US" altLang="en-US" sz="3200" dirty="0" smtClean="0">
                <a:solidFill>
                  <a:schemeClr val="tx2"/>
                </a:solidFill>
              </a:rPr>
              <a:t>San Diego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graphicFrame>
        <p:nvGraphicFramePr>
          <p:cNvPr id="7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647086"/>
              </p:ext>
            </p:extLst>
          </p:nvPr>
        </p:nvGraphicFramePr>
        <p:xfrm>
          <a:off x="990600" y="1816697"/>
          <a:ext cx="6781800" cy="420310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94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5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37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513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MON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TUE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WED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THU</a:t>
                      </a:r>
                    </a:p>
                  </a:txBody>
                  <a:tcPr marT="45744" marB="4574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3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AM1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TGbb</a:t>
                      </a: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#1</a:t>
                      </a:r>
                      <a:endParaRPr lang="en-US" sz="1600" b="0" i="1" dirty="0">
                        <a:latin typeface="+mn-lt"/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dirty="0" smtClean="0">
                          <a:latin typeface="+mn-lt"/>
                        </a:rPr>
                        <a:t>TG13 #1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TGbb</a:t>
                      </a: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#3</a:t>
                      </a: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b="1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TGbb</a:t>
                      </a: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#4</a:t>
                      </a: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3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AM2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#2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i="1" dirty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#6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513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PM1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#3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#4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#7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395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PM2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TGbb</a:t>
                      </a: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#2</a:t>
                      </a: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#5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#8</a:t>
                      </a: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July 2018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smtClean="0"/>
              <a:t>Review </a:t>
            </a:r>
            <a:r>
              <a:rPr lang="de-DE" altLang="en-US" sz="1800" dirty="0" err="1" smtClean="0"/>
              <a:t>and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discuss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outcome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of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several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phone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calls</a:t>
            </a:r>
            <a:r>
              <a:rPr lang="de-DE" altLang="en-US" sz="1800" dirty="0" smtClean="0"/>
              <a:t> </a:t>
            </a:r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err="1" smtClean="0"/>
              <a:t>Finalize</a:t>
            </a:r>
            <a:r>
              <a:rPr lang="de-DE" altLang="en-US" sz="1800" dirty="0" smtClean="0"/>
              <a:t> PM PHY </a:t>
            </a:r>
            <a:r>
              <a:rPr lang="de-DE" altLang="en-US" sz="1800" dirty="0" err="1" smtClean="0"/>
              <a:t>text</a:t>
            </a:r>
            <a:r>
              <a:rPr lang="de-DE" altLang="en-US" sz="1800" dirty="0" smtClean="0"/>
              <a:t> in </a:t>
            </a:r>
            <a:r>
              <a:rPr lang="de-DE" altLang="en-US" sz="1800" dirty="0" err="1" smtClean="0"/>
              <a:t>doc</a:t>
            </a:r>
            <a:r>
              <a:rPr lang="de-DE" altLang="en-US" sz="1800" dirty="0" smtClean="0"/>
              <a:t>. 0003/r7</a:t>
            </a:r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800" dirty="0" smtClean="0"/>
              <a:t>Results </a:t>
            </a:r>
            <a:r>
              <a:rPr lang="en-US" sz="1800" dirty="0" smtClean="0"/>
              <a:t>on 48-bit PM </a:t>
            </a:r>
            <a:r>
              <a:rPr lang="en-US" sz="1800" dirty="0"/>
              <a:t>PHY </a:t>
            </a:r>
            <a:r>
              <a:rPr lang="en-US" sz="1800" dirty="0" smtClean="0"/>
              <a:t>synch preamble </a:t>
            </a:r>
            <a:r>
              <a:rPr lang="de-DE" altLang="en-US" sz="1800" dirty="0" err="1" smtClean="0"/>
              <a:t>doc</a:t>
            </a:r>
            <a:r>
              <a:rPr lang="de-DE" altLang="en-US" sz="1800" dirty="0" smtClean="0"/>
              <a:t>. </a:t>
            </a:r>
            <a:r>
              <a:rPr lang="de-DE" altLang="en-US" sz="1800" dirty="0" smtClean="0"/>
              <a:t>15-18/0288r0</a:t>
            </a:r>
            <a:endParaRPr lang="de-DE" altLang="en-US" sz="1800" dirty="0" smtClean="0"/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err="1" smtClean="0"/>
              <a:t>Resolve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comments</a:t>
            </a:r>
            <a:r>
              <a:rPr lang="de-DE" altLang="en-US" sz="1800" dirty="0" smtClean="0"/>
              <a:t>/</a:t>
            </a:r>
            <a:r>
              <a:rPr lang="de-DE" altLang="en-US" sz="1800" dirty="0" err="1" smtClean="0"/>
              <a:t>make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changes</a:t>
            </a:r>
            <a:r>
              <a:rPr lang="de-DE" altLang="en-US" sz="1800" dirty="0" smtClean="0"/>
              <a:t> in </a:t>
            </a:r>
            <a:r>
              <a:rPr lang="de-DE" altLang="en-US" sz="1800" dirty="0" err="1" smtClean="0"/>
              <a:t>doc</a:t>
            </a:r>
            <a:r>
              <a:rPr lang="de-DE" altLang="en-US" sz="1800" dirty="0" smtClean="0"/>
              <a:t>. </a:t>
            </a:r>
            <a:r>
              <a:rPr lang="de-DE" altLang="en-US" sz="1800" dirty="0" smtClean="0"/>
              <a:t>0003/r7</a:t>
            </a:r>
            <a:endParaRPr lang="de-DE" altLang="en-US" sz="1800" dirty="0" smtClean="0"/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smtClean="0"/>
              <a:t>Validation </a:t>
            </a:r>
            <a:r>
              <a:rPr lang="de-DE" altLang="en-US" sz="1800" dirty="0" err="1"/>
              <a:t>of</a:t>
            </a:r>
            <a:r>
              <a:rPr lang="de-DE" altLang="en-US" sz="1800" dirty="0"/>
              <a:t> PM PHY </a:t>
            </a:r>
            <a:r>
              <a:rPr lang="de-DE" altLang="en-US" sz="1800" dirty="0" err="1"/>
              <a:t>up</a:t>
            </a:r>
            <a:r>
              <a:rPr lang="de-DE" altLang="en-US" sz="1800" dirty="0"/>
              <a:t> </a:t>
            </a:r>
            <a:r>
              <a:rPr lang="de-DE" altLang="en-US" sz="1800" dirty="0" err="1"/>
              <a:t>to</a:t>
            </a:r>
            <a:r>
              <a:rPr lang="de-DE" altLang="en-US" sz="1800" dirty="0"/>
              <a:t> 200 MHz </a:t>
            </a:r>
            <a:r>
              <a:rPr lang="de-DE" altLang="en-US" sz="1800" dirty="0" err="1" smtClean="0"/>
              <a:t>bandwidth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doc</a:t>
            </a:r>
            <a:r>
              <a:rPr lang="de-DE" altLang="en-US" sz="1800" dirty="0" smtClean="0"/>
              <a:t>. </a:t>
            </a:r>
            <a:r>
              <a:rPr lang="de-DE" altLang="en-US" sz="1800" dirty="0" smtClean="0"/>
              <a:t>15-18/0172r4</a:t>
            </a:r>
            <a:endParaRPr lang="de-DE" altLang="en-US" sz="1800" dirty="0"/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smtClean="0"/>
              <a:t>Present </a:t>
            </a:r>
            <a:r>
              <a:rPr lang="de-DE" altLang="en-US" sz="1800" dirty="0" err="1" smtClean="0"/>
              <a:t>and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discuss</a:t>
            </a:r>
            <a:r>
              <a:rPr lang="de-DE" altLang="en-US" sz="1800" dirty="0" smtClean="0"/>
              <a:t> LB PHY</a:t>
            </a:r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err="1" smtClean="0"/>
              <a:t>Present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text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version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of</a:t>
            </a:r>
            <a:r>
              <a:rPr lang="de-DE" altLang="en-US" sz="1800" dirty="0" smtClean="0"/>
              <a:t> </a:t>
            </a:r>
            <a:r>
              <a:rPr lang="de-DE" altLang="en-US" sz="1800" dirty="0" smtClean="0"/>
              <a:t>15-18/0267r2</a:t>
            </a:r>
            <a:endParaRPr lang="de-DE" altLang="en-US" sz="1800" dirty="0" smtClean="0"/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/>
              <a:t>Present </a:t>
            </a:r>
            <a:r>
              <a:rPr lang="de-DE" altLang="en-US" sz="1800" dirty="0" err="1"/>
              <a:t>and</a:t>
            </a:r>
            <a:r>
              <a:rPr lang="de-DE" altLang="en-US" sz="1800" dirty="0"/>
              <a:t> </a:t>
            </a:r>
            <a:r>
              <a:rPr lang="de-DE" altLang="en-US" sz="1800" dirty="0" err="1"/>
              <a:t>discuss</a:t>
            </a:r>
            <a:r>
              <a:rPr lang="de-DE" altLang="en-US" sz="1800" dirty="0"/>
              <a:t> </a:t>
            </a:r>
            <a:r>
              <a:rPr lang="de-DE" altLang="en-US" sz="1800" dirty="0" smtClean="0"/>
              <a:t>HB </a:t>
            </a:r>
            <a:r>
              <a:rPr lang="de-DE" altLang="en-US" sz="1800" dirty="0"/>
              <a:t>PHY</a:t>
            </a:r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err="1" smtClean="0"/>
              <a:t>Present</a:t>
            </a:r>
            <a:r>
              <a:rPr lang="de-DE" altLang="en-US" sz="1800" dirty="0" smtClean="0"/>
              <a:t> </a:t>
            </a:r>
            <a:r>
              <a:rPr lang="de-DE" altLang="en-US" sz="1800" dirty="0" err="1"/>
              <a:t>text</a:t>
            </a:r>
            <a:r>
              <a:rPr lang="de-DE" altLang="en-US" sz="1800" dirty="0"/>
              <a:t> </a:t>
            </a:r>
            <a:r>
              <a:rPr lang="en-US" sz="1800" dirty="0" smtClean="0"/>
              <a:t>proposal </a:t>
            </a:r>
            <a:r>
              <a:rPr lang="en-US" sz="1800" dirty="0"/>
              <a:t>for High Bandwidth </a:t>
            </a:r>
            <a:r>
              <a:rPr lang="en-US" sz="1800" dirty="0" smtClean="0"/>
              <a:t>PHY in </a:t>
            </a:r>
            <a:r>
              <a:rPr lang="en-US" sz="1800" dirty="0" smtClean="0"/>
              <a:t>15-18/0273r1</a:t>
            </a:r>
            <a:endParaRPr lang="de-DE" altLang="en-US" sz="1800" dirty="0"/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err="1"/>
              <a:t>Resolve</a:t>
            </a:r>
            <a:r>
              <a:rPr lang="de-DE" altLang="en-US" sz="1800" dirty="0"/>
              <a:t> all </a:t>
            </a:r>
            <a:r>
              <a:rPr lang="de-DE" altLang="en-US" sz="1800" dirty="0" err="1"/>
              <a:t>comments</a:t>
            </a:r>
            <a:r>
              <a:rPr lang="de-DE" altLang="en-US" sz="1800" dirty="0"/>
              <a:t> </a:t>
            </a:r>
            <a:r>
              <a:rPr lang="de-DE" altLang="en-US" sz="1800" dirty="0" err="1"/>
              <a:t>against</a:t>
            </a:r>
            <a:r>
              <a:rPr lang="de-DE" altLang="en-US" sz="1800" dirty="0"/>
              <a:t> D2</a:t>
            </a:r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err="1"/>
              <a:t>Combined</a:t>
            </a:r>
            <a:r>
              <a:rPr lang="de-DE" altLang="en-US" sz="1800" dirty="0"/>
              <a:t> </a:t>
            </a:r>
            <a:r>
              <a:rPr lang="de-DE" altLang="en-US" sz="1800" dirty="0" err="1"/>
              <a:t>comments</a:t>
            </a:r>
            <a:r>
              <a:rPr lang="de-DE" altLang="en-US" sz="1800" dirty="0"/>
              <a:t> in </a:t>
            </a:r>
            <a:r>
              <a:rPr lang="de-DE" altLang="en-US" sz="1800" dirty="0" err="1"/>
              <a:t>doc</a:t>
            </a:r>
            <a:r>
              <a:rPr lang="de-DE" altLang="en-US" sz="1800" dirty="0"/>
              <a:t>. </a:t>
            </a:r>
            <a:r>
              <a:rPr lang="de-DE" altLang="en-US" sz="1800" dirty="0" smtClean="0"/>
              <a:t>15-18/0088r3</a:t>
            </a:r>
            <a:endParaRPr lang="de-DE" altLang="en-US" sz="1800" dirty="0"/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err="1"/>
              <a:t>Prepare</a:t>
            </a:r>
            <a:r>
              <a:rPr lang="de-DE" altLang="en-US" sz="1800" dirty="0"/>
              <a:t> D3 </a:t>
            </a:r>
            <a:r>
              <a:rPr lang="de-DE" altLang="en-US" sz="1800" dirty="0" err="1"/>
              <a:t>and</a:t>
            </a:r>
            <a:r>
              <a:rPr lang="de-DE" altLang="en-US" sz="1800" dirty="0"/>
              <a:t> </a:t>
            </a:r>
            <a:r>
              <a:rPr lang="de-DE" altLang="en-US" sz="1800" dirty="0" err="1"/>
              <a:t>collect</a:t>
            </a:r>
            <a:r>
              <a:rPr lang="de-DE" altLang="en-US" sz="1800" dirty="0"/>
              <a:t> </a:t>
            </a:r>
            <a:r>
              <a:rPr lang="de-DE" altLang="en-US" sz="1800" dirty="0" err="1"/>
              <a:t>and</a:t>
            </a:r>
            <a:r>
              <a:rPr lang="de-DE" altLang="en-US" sz="1800" dirty="0"/>
              <a:t> </a:t>
            </a:r>
            <a:r>
              <a:rPr lang="de-DE" altLang="en-US" sz="1800" dirty="0" err="1"/>
              <a:t>next</a:t>
            </a:r>
            <a:r>
              <a:rPr lang="de-DE" altLang="en-US" sz="1800" dirty="0"/>
              <a:t> </a:t>
            </a:r>
            <a:r>
              <a:rPr lang="de-DE" altLang="en-US" sz="1800" dirty="0" err="1"/>
              <a:t>steps</a:t>
            </a:r>
            <a:r>
              <a:rPr lang="de-DE" altLang="en-US" sz="1800" dirty="0"/>
              <a:t>/</a:t>
            </a:r>
            <a:r>
              <a:rPr lang="de-DE" altLang="en-US" sz="1800" dirty="0" err="1"/>
              <a:t>telcos</a:t>
            </a:r>
            <a:r>
              <a:rPr lang="de-DE" altLang="en-US" sz="1800" dirty="0"/>
              <a:t> </a:t>
            </a:r>
            <a:r>
              <a:rPr lang="de-DE" altLang="en-US" sz="1800" dirty="0" err="1"/>
              <a:t>needed</a:t>
            </a:r>
            <a:r>
              <a:rPr lang="de-DE" altLang="en-US" sz="1800" dirty="0"/>
              <a:t> </a:t>
            </a:r>
            <a:r>
              <a:rPr lang="de-DE" altLang="en-US" sz="1800" dirty="0" err="1"/>
              <a:t>for</a:t>
            </a:r>
            <a:r>
              <a:rPr lang="de-DE" altLang="en-US" sz="1800" dirty="0"/>
              <a:t> D4  </a:t>
            </a:r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err="1" smtClean="0"/>
              <a:t>Discuss</a:t>
            </a:r>
            <a:r>
              <a:rPr lang="de-DE" altLang="en-US" sz="1800" dirty="0" smtClean="0"/>
              <a:t> </a:t>
            </a:r>
            <a:r>
              <a:rPr lang="de-DE" altLang="en-US" sz="1800" dirty="0"/>
              <a:t>TG13 </a:t>
            </a:r>
            <a:r>
              <a:rPr lang="de-DE" altLang="en-US" sz="1800" dirty="0" smtClean="0"/>
              <a:t>MAC</a:t>
            </a:r>
            <a:endParaRPr lang="de-DE" altLang="en-US" sz="1800" dirty="0"/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smtClean="0"/>
              <a:t>Text on MAC </a:t>
            </a:r>
            <a:r>
              <a:rPr lang="de-DE" altLang="en-US" sz="1800" dirty="0" err="1" smtClean="0"/>
              <a:t>doc</a:t>
            </a:r>
            <a:r>
              <a:rPr lang="de-DE" altLang="en-US" sz="1800" dirty="0" smtClean="0"/>
              <a:t>. </a:t>
            </a:r>
            <a:r>
              <a:rPr lang="de-DE" altLang="en-US" sz="1800" dirty="0" smtClean="0"/>
              <a:t>15-18/0270r3</a:t>
            </a:r>
            <a:endParaRPr lang="de-DE" altLang="en-US" sz="1800" dirty="0" smtClean="0"/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800" dirty="0"/>
              <a:t>Organizing MAC frame formats in </a:t>
            </a:r>
            <a:r>
              <a:rPr lang="en-US" sz="1800" dirty="0" smtClean="0"/>
              <a:t>802.15.13</a:t>
            </a:r>
            <a:r>
              <a:rPr lang="de-DE" altLang="en-US" sz="1600" dirty="0" smtClean="0"/>
              <a:t> </a:t>
            </a:r>
            <a:r>
              <a:rPr lang="de-DE" altLang="en-US" sz="1800" dirty="0" err="1" smtClean="0"/>
              <a:t>doc</a:t>
            </a:r>
            <a:r>
              <a:rPr lang="de-DE" altLang="en-US" sz="1800" dirty="0" smtClean="0"/>
              <a:t>. </a:t>
            </a:r>
            <a:r>
              <a:rPr lang="de-DE" altLang="en-US" sz="1800" dirty="0" smtClean="0"/>
              <a:t>15-18/0579r2</a:t>
            </a:r>
            <a:endParaRPr lang="de-DE" altLang="en-US" dirty="0"/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endParaRPr lang="en-GB" altLang="en-US" sz="1800" dirty="0" smtClean="0"/>
          </a:p>
          <a:p>
            <a:pPr algn="just">
              <a:spcBef>
                <a:spcPts val="0"/>
              </a:spcBef>
              <a:spcAft>
                <a:spcPts val="300"/>
              </a:spcAft>
              <a:buFontTx/>
              <a:buNone/>
              <a:defRPr/>
            </a:pPr>
            <a:endParaRPr lang="en-GB" altLang="en-US" sz="1800" dirty="0" smtClean="0"/>
          </a:p>
        </p:txBody>
      </p:sp>
      <p:sp>
        <p:nvSpPr>
          <p:cNvPr id="2969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E92B1CF-42C3-4957-B9D9-3C50DCFDE095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TG13 activities this week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July 2018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/>
              <a:t>TG13 Motion #</a:t>
            </a:r>
            <a:r>
              <a:rPr lang="en-US" altLang="en-US" sz="3600" dirty="0" smtClean="0"/>
              <a:t>14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endParaRPr lang="en-GB" altLang="en-US" sz="2000" dirty="0"/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The PM PHY will use the preamble structure with 48 samples and 6 repetitions for the basic modes.</a:t>
            </a: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>
                <a:sym typeface="Wingdings" panose="05000000000000000000" pitchFamily="2" charset="2"/>
              </a:rPr>
              <a:t>Moved </a:t>
            </a:r>
            <a:r>
              <a:rPr lang="en-GB" altLang="en-US" dirty="0" smtClean="0">
                <a:sym typeface="Wingdings" panose="05000000000000000000" pitchFamily="2" charset="2"/>
              </a:rPr>
              <a:t>by Volker</a:t>
            </a: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Seconded by </a:t>
            </a:r>
            <a:r>
              <a:rPr lang="en-GB" altLang="en-US" dirty="0" smtClean="0">
                <a:sym typeface="Wingdings" panose="05000000000000000000" pitchFamily="2" charset="2"/>
              </a:rPr>
              <a:t>Chong</a:t>
            </a:r>
            <a:r>
              <a:rPr lang="en-GB" altLang="en-US" dirty="0">
                <a:sym typeface="Wingdings" panose="05000000000000000000" pitchFamily="2" charset="2"/>
              </a:rPr>
              <a:t>			</a:t>
            </a: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2/0/0</a:t>
            </a:r>
            <a:endParaRPr lang="en-GB" altLang="en-US" dirty="0">
              <a:sym typeface="Wingdings" panose="05000000000000000000" pitchFamily="2" charset="2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July 2018</a:t>
            </a: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5495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/>
              <a:t>TG13 Motion #</a:t>
            </a:r>
            <a:r>
              <a:rPr lang="en-US" altLang="en-US" sz="3600" dirty="0" smtClean="0"/>
              <a:t>15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endParaRPr lang="en-GB" altLang="en-US" sz="2000" dirty="0"/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The Technical Editor shall make necessary arrangements to update </a:t>
            </a:r>
            <a:r>
              <a:rPr lang="en-GB" altLang="en-US" dirty="0">
                <a:sym typeface="Wingdings" panose="05000000000000000000" pitchFamily="2" charset="2"/>
              </a:rPr>
              <a:t>PM PHY (docs. 15-18/0003r8), </a:t>
            </a:r>
            <a:r>
              <a:rPr lang="en-GB" altLang="en-US" dirty="0" smtClean="0">
                <a:sym typeface="Wingdings" panose="05000000000000000000" pitchFamily="2" charset="2"/>
              </a:rPr>
              <a:t>LB </a:t>
            </a:r>
            <a:r>
              <a:rPr lang="en-GB" altLang="en-US" dirty="0" smtClean="0">
                <a:sym typeface="Wingdings" panose="05000000000000000000" pitchFamily="2" charset="2"/>
              </a:rPr>
              <a:t>PHY </a:t>
            </a:r>
            <a:r>
              <a:rPr lang="en-GB" altLang="en-US" dirty="0">
                <a:sym typeface="Wingdings" panose="05000000000000000000" pitchFamily="2" charset="2"/>
              </a:rPr>
              <a:t>(15-18/0267r4</a:t>
            </a:r>
            <a:r>
              <a:rPr lang="en-GB" altLang="en-US" dirty="0" smtClean="0">
                <a:sym typeface="Wingdings" panose="05000000000000000000" pitchFamily="2" charset="2"/>
              </a:rPr>
              <a:t>) texts </a:t>
            </a:r>
            <a:r>
              <a:rPr lang="en-GB" altLang="en-US" dirty="0" smtClean="0">
                <a:sym typeface="Wingdings" panose="05000000000000000000" pitchFamily="2" charset="2"/>
              </a:rPr>
              <a:t>and add them to D3. </a:t>
            </a: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>
                <a:sym typeface="Wingdings" panose="05000000000000000000" pitchFamily="2" charset="2"/>
              </a:rPr>
              <a:t>Moved </a:t>
            </a:r>
            <a:r>
              <a:rPr lang="en-GB" altLang="en-US" dirty="0" smtClean="0">
                <a:sym typeface="Wingdings" panose="05000000000000000000" pitchFamily="2" charset="2"/>
              </a:rPr>
              <a:t>by Nikola</a:t>
            </a: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Seconded </a:t>
            </a:r>
            <a:r>
              <a:rPr lang="en-GB" altLang="en-US" dirty="0" smtClean="0">
                <a:sym typeface="Wingdings" panose="05000000000000000000" pitchFamily="2" charset="2"/>
              </a:rPr>
              <a:t>by John</a:t>
            </a: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5/0/0</a:t>
            </a:r>
            <a:endParaRPr lang="en-GB" altLang="en-US" dirty="0">
              <a:sym typeface="Wingdings" panose="05000000000000000000" pitchFamily="2" charset="2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July 2018</a:t>
            </a: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10595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/>
              <a:t>TG13 Motion #</a:t>
            </a:r>
            <a:r>
              <a:rPr lang="en-US" altLang="en-US" sz="3600" dirty="0" smtClean="0"/>
              <a:t>16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Motion to approve 60 technical comments </a:t>
            </a:r>
            <a:r>
              <a:rPr lang="en-GB" altLang="en-US" dirty="0" smtClean="0">
                <a:sym typeface="Wingdings" panose="05000000000000000000" pitchFamily="2" charset="2"/>
              </a:rPr>
              <a:t>as resolved in doc. </a:t>
            </a:r>
            <a:r>
              <a:rPr lang="en-GB" altLang="en-US" dirty="0" smtClean="0">
                <a:sym typeface="Wingdings" panose="05000000000000000000" pitchFamily="2" charset="2"/>
              </a:rPr>
              <a:t>0088/r5 and update TG13 draft accordingly. The </a:t>
            </a:r>
            <a:r>
              <a:rPr lang="en-GB" altLang="en-US" dirty="0" smtClean="0">
                <a:sym typeface="Wingdings" panose="05000000000000000000" pitchFamily="2" charset="2"/>
              </a:rPr>
              <a:t>technical Editor is granted the right to work in editorial comments. </a:t>
            </a:r>
            <a:r>
              <a:rPr lang="en-GB" altLang="en-US" dirty="0" smtClean="0">
                <a:sym typeface="Wingdings" panose="05000000000000000000" pitchFamily="2" charset="2"/>
              </a:rPr>
              <a:t>D3 </a:t>
            </a:r>
            <a:r>
              <a:rPr lang="en-GB" altLang="en-US" dirty="0" smtClean="0">
                <a:sym typeface="Wingdings" panose="05000000000000000000" pitchFamily="2" charset="2"/>
              </a:rPr>
              <a:t>will be made available until August </a:t>
            </a:r>
            <a:r>
              <a:rPr lang="en-GB" altLang="en-US" dirty="0" smtClean="0">
                <a:sym typeface="Wingdings" panose="05000000000000000000" pitchFamily="2" charset="2"/>
              </a:rPr>
              <a:t>18. </a:t>
            </a: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>
                <a:sym typeface="Wingdings" panose="05000000000000000000" pitchFamily="2" charset="2"/>
              </a:rPr>
              <a:t>Moved </a:t>
            </a:r>
            <a:r>
              <a:rPr lang="en-GB" altLang="en-US" dirty="0" smtClean="0">
                <a:sym typeface="Wingdings" panose="05000000000000000000" pitchFamily="2" charset="2"/>
              </a:rPr>
              <a:t>by John</a:t>
            </a: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Seconded </a:t>
            </a:r>
            <a:r>
              <a:rPr lang="en-GB" altLang="en-US" dirty="0" smtClean="0">
                <a:sym typeface="Wingdings" panose="05000000000000000000" pitchFamily="2" charset="2"/>
              </a:rPr>
              <a:t>by Nikola </a:t>
            </a:r>
            <a:r>
              <a:rPr lang="en-GB" altLang="en-US" dirty="0">
                <a:sym typeface="Wingdings" panose="05000000000000000000" pitchFamily="2" charset="2"/>
              </a:rPr>
              <a:t>			</a:t>
            </a: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7/0/0</a:t>
            </a: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Comments </a:t>
            </a:r>
            <a:r>
              <a:rPr lang="en-GB" altLang="en-US" dirty="0">
                <a:sym typeface="Wingdings" panose="05000000000000000000" pitchFamily="2" charset="2"/>
              </a:rPr>
              <a:t>against D3 are due before Sept. 2.</a:t>
            </a: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July 2018</a:t>
            </a: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09509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Call for evaluation results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endParaRPr lang="en-GB" altLang="en-US" sz="2000" dirty="0"/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TG13 calls for further performance </a:t>
            </a:r>
            <a:r>
              <a:rPr lang="en-GB" altLang="en-US" dirty="0" smtClean="0">
                <a:sym typeface="Wingdings" panose="05000000000000000000" pitchFamily="2" charset="2"/>
              </a:rPr>
              <a:t>evaluation </a:t>
            </a:r>
            <a:r>
              <a:rPr lang="en-GB" altLang="en-US" dirty="0" smtClean="0">
                <a:sym typeface="Wingdings" panose="05000000000000000000" pitchFamily="2" charset="2"/>
              </a:rPr>
              <a:t>results for Synch</a:t>
            </a:r>
            <a:r>
              <a:rPr lang="en-GB" altLang="en-US" dirty="0" smtClean="0">
                <a:sym typeface="Wingdings" panose="05000000000000000000" pitchFamily="2" charset="2"/>
              </a:rPr>
              <a:t>, Header and </a:t>
            </a:r>
            <a:r>
              <a:rPr lang="en-GB" altLang="en-US" dirty="0" smtClean="0">
                <a:sym typeface="Wingdings" panose="05000000000000000000" pitchFamily="2" charset="2"/>
              </a:rPr>
              <a:t>Payload. Follow </a:t>
            </a:r>
            <a:r>
              <a:rPr lang="en-GB" altLang="en-US" dirty="0" smtClean="0">
                <a:sym typeface="Wingdings" panose="05000000000000000000" pitchFamily="2" charset="2"/>
              </a:rPr>
              <a:t>the </a:t>
            </a:r>
            <a:r>
              <a:rPr lang="en-GB" altLang="en-US" dirty="0" smtClean="0">
                <a:sym typeface="Wingdings" panose="05000000000000000000" pitchFamily="2" charset="2"/>
              </a:rPr>
              <a:t>evaluation framework of TG13 and use the comprehensive scheme introduced in 0190/r0 over the agreed-upon channel models. Upload any results before the Kona meeting.</a:t>
            </a: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July 2018</a:t>
            </a: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413390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TG 13 Conference </a:t>
            </a:r>
            <a:r>
              <a:rPr lang="de-DE" dirty="0" err="1" smtClean="0"/>
              <a:t>calls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TG13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scheduled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following</a:t>
            </a:r>
            <a:r>
              <a:rPr lang="de-DE" dirty="0" smtClean="0"/>
              <a:t> </a:t>
            </a:r>
            <a:r>
              <a:rPr lang="de-DE" dirty="0" err="1" smtClean="0"/>
              <a:t>conference</a:t>
            </a:r>
            <a:r>
              <a:rPr lang="de-DE" dirty="0" smtClean="0"/>
              <a:t> </a:t>
            </a:r>
            <a:r>
              <a:rPr lang="de-DE" dirty="0" err="1" smtClean="0"/>
              <a:t>calls</a:t>
            </a: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dirty="0" smtClean="0"/>
              <a:t>31 </a:t>
            </a:r>
            <a:r>
              <a:rPr lang="de-DE" dirty="0" err="1" smtClean="0"/>
              <a:t>July</a:t>
            </a:r>
            <a:r>
              <a:rPr lang="de-DE" dirty="0" smtClean="0"/>
              <a:t> 2018 8-9 A.M. EDT</a:t>
            </a:r>
          </a:p>
          <a:p>
            <a:pPr marL="0" indent="0" algn="ctr">
              <a:buNone/>
            </a:pPr>
            <a:r>
              <a:rPr lang="de-DE" dirty="0" smtClean="0"/>
              <a:t>14 August 2018 8-9 </a:t>
            </a:r>
            <a:r>
              <a:rPr lang="de-DE" dirty="0"/>
              <a:t>A.M. EDT</a:t>
            </a:r>
          </a:p>
          <a:p>
            <a:pPr marL="0" indent="0" algn="ctr">
              <a:buNone/>
            </a:pPr>
            <a:r>
              <a:rPr lang="de-DE" dirty="0" smtClean="0"/>
              <a:t>28 August 2018 </a:t>
            </a:r>
            <a:r>
              <a:rPr lang="de-DE" dirty="0"/>
              <a:t>8-9 A.M. EDT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Agenda: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Finalize HB PHY text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Look at </a:t>
            </a:r>
            <a:r>
              <a:rPr lang="en-GB" altLang="en-US" dirty="0" smtClean="0"/>
              <a:t>new evaluation </a:t>
            </a:r>
            <a:r>
              <a:rPr lang="en-GB" altLang="en-US" dirty="0"/>
              <a:t>results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Discussion on MAC</a:t>
            </a:r>
            <a:endParaRPr lang="en-GB" altLang="en-US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474469FC-C9DB-4CF7-B72B-A1003E4A38C5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Volker Jungnickel (Fraunhofer HHI)</a:t>
            </a:r>
            <a:endParaRPr lang="en-US" altLang="en-US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July 2018</a:t>
            </a: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24044623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659</Words>
  <Application>Microsoft Office PowerPoint</Application>
  <PresentationFormat>Bildschirmpräsentation (4:3)</PresentationFormat>
  <Paragraphs>160</Paragraphs>
  <Slides>10</Slides>
  <Notes>9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7" baseType="lpstr">
      <vt:lpstr>ＭＳ Ｐゴシック</vt:lpstr>
      <vt:lpstr>ＭＳ Ｐゴシック</vt:lpstr>
      <vt:lpstr>Arial</vt:lpstr>
      <vt:lpstr>Times New Roman</vt:lpstr>
      <vt:lpstr>Wingdings</vt:lpstr>
      <vt:lpstr>802-11-Submission</vt:lpstr>
      <vt:lpstr>Document</vt:lpstr>
      <vt:lpstr>IEEE 802.15 TG13  Multi-Gbit/s Optical Wireless Communication  July 2018 Closing Pleanry  Slides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TG 13 Conference calls</vt:lpstr>
      <vt:lpstr>PowerPoint-Präsentation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11-17/0203Xr0</dc:title>
  <dc:subject>Task Group AY November 2015 Meeting Agenda</dc:subject>
  <dc:creator>Nikola Serafimovski</dc:creator>
  <cp:keywords>March 2017</cp:keywords>
  <cp:lastModifiedBy>Jungnickel, Volker</cp:lastModifiedBy>
  <cp:revision>4452</cp:revision>
  <cp:lastPrinted>2014-11-04T15:04:57Z</cp:lastPrinted>
  <dcterms:created xsi:type="dcterms:W3CDTF">2007-04-17T18:10:23Z</dcterms:created>
  <dcterms:modified xsi:type="dcterms:W3CDTF">2018-07-12T23:57:45Z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