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sldIdLst>
    <p:sldId id="259" r:id="rId2"/>
    <p:sldId id="260" r:id="rId3"/>
    <p:sldId id="261" r:id="rId4"/>
    <p:sldId id="266" r:id="rId5"/>
    <p:sldId id="263" r:id="rId6"/>
    <p:sldId id="264" r:id="rId7"/>
    <p:sldId id="265"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47" autoAdjust="0"/>
  </p:normalViewPr>
  <p:slideViewPr>
    <p:cSldViewPr snapToGrid="0">
      <p:cViewPr varScale="1">
        <p:scale>
          <a:sx n="60" d="100"/>
          <a:sy n="60" d="100"/>
        </p:scale>
        <p:origin x="1412" y="5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A4A8DC-71C3-48B2-9D44-A1F2B24FC3CB}" type="datetimeFigureOut">
              <a:rPr kumimoji="1" lang="ja-JP" altLang="en-US" smtClean="0"/>
              <a:t>2018/7/12</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350051-D29B-4BA1-8001-3F6B646E31EB}" type="slidenum">
              <a:rPr kumimoji="1" lang="ja-JP" altLang="en-US" smtClean="0"/>
              <a:t>‹#›</a:t>
            </a:fld>
            <a:endParaRPr kumimoji="1" lang="ja-JP" altLang="en-US"/>
          </a:p>
        </p:txBody>
      </p:sp>
    </p:spTree>
    <p:extLst>
      <p:ext uri="{BB962C8B-B14F-4D97-AF65-F5344CB8AC3E}">
        <p14:creationId xmlns:p14="http://schemas.microsoft.com/office/powerpoint/2010/main" val="26430389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extLst>
      <p:ext uri="{BB962C8B-B14F-4D97-AF65-F5344CB8AC3E}">
        <p14:creationId xmlns:p14="http://schemas.microsoft.com/office/powerpoint/2010/main" val="2136524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2231618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3</a:t>
            </a:fld>
            <a:endParaRPr kumimoji="1" lang="ja-JP" altLang="en-US" dirty="0"/>
          </a:p>
        </p:txBody>
      </p:sp>
    </p:spTree>
    <p:extLst>
      <p:ext uri="{BB962C8B-B14F-4D97-AF65-F5344CB8AC3E}">
        <p14:creationId xmlns:p14="http://schemas.microsoft.com/office/powerpoint/2010/main" val="23419760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4</a:t>
            </a:fld>
            <a:endParaRPr kumimoji="1" lang="ja-JP" altLang="en-US" dirty="0"/>
          </a:p>
        </p:txBody>
      </p:sp>
    </p:spTree>
    <p:extLst>
      <p:ext uri="{BB962C8B-B14F-4D97-AF65-F5344CB8AC3E}">
        <p14:creationId xmlns:p14="http://schemas.microsoft.com/office/powerpoint/2010/main" val="9112892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スライド イメージ プレースホルダー 1"/>
          <p:cNvSpPr>
            <a:spLocks noGrp="1" noRot="1" noChangeAspect="1" noTextEdit="1"/>
          </p:cNvSpPr>
          <p:nvPr>
            <p:ph type="sldImg"/>
          </p:nvPr>
        </p:nvSpPr>
        <p:spPr>
          <a:xfrm>
            <a:off x="914400" y="746125"/>
            <a:ext cx="4903788" cy="3678238"/>
          </a:xfrm>
          <a:ln/>
        </p:spPr>
      </p:sp>
      <p:sp>
        <p:nvSpPr>
          <p:cNvPr id="16387"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a:latin typeface="Times New Roman" pitchFamily="18" charset="0"/>
              <a:ea typeface="ＭＳ Ｐゴシック" charset="-128"/>
            </a:endParaRPr>
          </a:p>
        </p:txBody>
      </p:sp>
      <p:sp>
        <p:nvSpPr>
          <p:cNvPr id="16388" name="日付プレースホルダー 3"/>
          <p:cNvSpPr>
            <a:spLocks noGrp="1"/>
          </p:cNvSpPr>
          <p:nvPr>
            <p:ph type="dt" sz="quarter"/>
          </p:nvPr>
        </p:nvSpPr>
        <p:spPr>
          <a:xfrm>
            <a:off x="3815373" y="1"/>
            <a:ext cx="2918831" cy="4934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1400">
                <a:ea typeface="Arial Unicode MS" pitchFamily="50" charset="-128"/>
                <a:cs typeface="Arial Unicode MS" pitchFamily="50" charset="-128"/>
              </a:rPr>
              <a:t>07/12/10</a:t>
            </a:r>
          </a:p>
        </p:txBody>
      </p:sp>
      <p:sp>
        <p:nvSpPr>
          <p:cNvPr id="16389" name="スライド番号プレースホルダー 4"/>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2400"/>
              <a:t>Page </a:t>
            </a:r>
            <a:fld id="{2F4B805F-D810-43AA-BCB8-F98361645603}" type="slidenum">
              <a:rPr lang="en-US" altLang="ja-JP" sz="2400" smtClean="0"/>
              <a:pPr eaLnBrk="1" hangingPunct="1">
                <a:spcBef>
                  <a:spcPct val="0"/>
                </a:spcBef>
              </a:pPr>
              <a:t>5</a:t>
            </a:fld>
            <a:endParaRPr lang="en-US" altLang="ja-JP" sz="2400"/>
          </a:p>
        </p:txBody>
      </p:sp>
    </p:spTree>
    <p:extLst>
      <p:ext uri="{BB962C8B-B14F-4D97-AF65-F5344CB8AC3E}">
        <p14:creationId xmlns:p14="http://schemas.microsoft.com/office/powerpoint/2010/main" val="644133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6</a:t>
            </a:fld>
            <a:endParaRPr kumimoji="1" lang="ja-JP" altLang="en-US" dirty="0"/>
          </a:p>
        </p:txBody>
      </p:sp>
    </p:spTree>
    <p:extLst>
      <p:ext uri="{BB962C8B-B14F-4D97-AF65-F5344CB8AC3E}">
        <p14:creationId xmlns:p14="http://schemas.microsoft.com/office/powerpoint/2010/main" val="6339249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ー 1"/>
          <p:cNvSpPr>
            <a:spLocks noGrp="1" noRot="1" noChangeAspect="1" noTextEdit="1"/>
          </p:cNvSpPr>
          <p:nvPr>
            <p:ph type="sldImg"/>
          </p:nvPr>
        </p:nvSpPr>
        <p:spPr>
          <a:xfrm>
            <a:off x="914400" y="746125"/>
            <a:ext cx="4903788" cy="3678238"/>
          </a:xfrm>
          <a:ln/>
        </p:spPr>
      </p:sp>
      <p:sp>
        <p:nvSpPr>
          <p:cNvPr id="19459"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a:latin typeface="Times New Roman" pitchFamily="18" charset="0"/>
              <a:ea typeface="ＭＳ Ｐゴシック" charset="-128"/>
            </a:endParaRPr>
          </a:p>
        </p:txBody>
      </p:sp>
      <p:sp>
        <p:nvSpPr>
          <p:cNvPr id="19460" name="日付プレースホルダー 3"/>
          <p:cNvSpPr>
            <a:spLocks noGrp="1"/>
          </p:cNvSpPr>
          <p:nvPr>
            <p:ph type="dt" sz="quarter"/>
          </p:nvPr>
        </p:nvSpPr>
        <p:spPr>
          <a:xfrm>
            <a:off x="3815373" y="1"/>
            <a:ext cx="2918831" cy="4934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1400">
                <a:ea typeface="Arial Unicode MS" pitchFamily="50" charset="-128"/>
                <a:cs typeface="Arial Unicode MS" pitchFamily="50" charset="-128"/>
              </a:rPr>
              <a:t>07/12/10</a:t>
            </a:r>
          </a:p>
        </p:txBody>
      </p:sp>
      <p:sp>
        <p:nvSpPr>
          <p:cNvPr id="19461" name="スライド番号プレースホルダー 4"/>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2400"/>
              <a:t>Page </a:t>
            </a:r>
            <a:fld id="{28B1BE53-0473-474E-A0A8-8E2CBAF09E75}" type="slidenum">
              <a:rPr lang="en-US" altLang="ja-JP" sz="2400" smtClean="0"/>
              <a:pPr eaLnBrk="1" hangingPunct="1">
                <a:spcBef>
                  <a:spcPct val="0"/>
                </a:spcBef>
              </a:pPr>
              <a:t>7</a:t>
            </a:fld>
            <a:endParaRPr lang="en-US" altLang="ja-JP" sz="2400"/>
          </a:p>
        </p:txBody>
      </p:sp>
    </p:spTree>
    <p:extLst>
      <p:ext uri="{BB962C8B-B14F-4D97-AF65-F5344CB8AC3E}">
        <p14:creationId xmlns:p14="http://schemas.microsoft.com/office/powerpoint/2010/main" val="4058453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2018</a:t>
            </a:r>
            <a:endParaRPr lang="en-US" altLang="ja-JP" dirty="0"/>
          </a:p>
        </p:txBody>
      </p:sp>
    </p:spTree>
    <p:extLst>
      <p:ext uri="{BB962C8B-B14F-4D97-AF65-F5344CB8AC3E}">
        <p14:creationId xmlns:p14="http://schemas.microsoft.com/office/powerpoint/2010/main" val="1282843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2018</a:t>
            </a:r>
            <a:endParaRPr lang="en-US" altLang="ja-JP" dirty="0"/>
          </a:p>
        </p:txBody>
      </p:sp>
    </p:spTree>
    <p:extLst>
      <p:ext uri="{BB962C8B-B14F-4D97-AF65-F5344CB8AC3E}">
        <p14:creationId xmlns:p14="http://schemas.microsoft.com/office/powerpoint/2010/main" val="768897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2018</a:t>
            </a:r>
            <a:endParaRPr lang="en-US" altLang="ja-JP" dirty="0"/>
          </a:p>
        </p:txBody>
      </p:sp>
    </p:spTree>
    <p:extLst>
      <p:ext uri="{BB962C8B-B14F-4D97-AF65-F5344CB8AC3E}">
        <p14:creationId xmlns:p14="http://schemas.microsoft.com/office/powerpoint/2010/main" val="1386678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2018</a:t>
            </a:r>
            <a:endParaRPr lang="en-US" altLang="ja-JP" dirty="0"/>
          </a:p>
        </p:txBody>
      </p:sp>
    </p:spTree>
    <p:extLst>
      <p:ext uri="{BB962C8B-B14F-4D97-AF65-F5344CB8AC3E}">
        <p14:creationId xmlns:p14="http://schemas.microsoft.com/office/powerpoint/2010/main" val="114217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2018</a:t>
            </a:r>
            <a:endParaRPr lang="en-US" altLang="ja-JP" dirty="0"/>
          </a:p>
        </p:txBody>
      </p:sp>
    </p:spTree>
    <p:extLst>
      <p:ext uri="{BB962C8B-B14F-4D97-AF65-F5344CB8AC3E}">
        <p14:creationId xmlns:p14="http://schemas.microsoft.com/office/powerpoint/2010/main" val="2976049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2018</a:t>
            </a:r>
            <a:endParaRPr lang="en-US" altLang="ja-JP" dirty="0"/>
          </a:p>
        </p:txBody>
      </p:sp>
    </p:spTree>
    <p:extLst>
      <p:ext uri="{BB962C8B-B14F-4D97-AF65-F5344CB8AC3E}">
        <p14:creationId xmlns:p14="http://schemas.microsoft.com/office/powerpoint/2010/main" val="5609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2018</a:t>
            </a:r>
            <a:endParaRPr lang="en-US" altLang="ja-JP" dirty="0"/>
          </a:p>
        </p:txBody>
      </p:sp>
    </p:spTree>
    <p:extLst>
      <p:ext uri="{BB962C8B-B14F-4D97-AF65-F5344CB8AC3E}">
        <p14:creationId xmlns:p14="http://schemas.microsoft.com/office/powerpoint/2010/main" val="231100901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9" name="Rectangle 5"/>
          <p:cNvSpPr>
            <a:spLocks noGrp="1" noChangeArrowheads="1"/>
          </p:cNvSpPr>
          <p:nvPr>
            <p:ph type="ftr" sz="quarter" idx="3"/>
          </p:nvPr>
        </p:nvSpPr>
        <p:spPr bwMode="auto">
          <a:xfrm>
            <a:off x="4875213" y="6475413"/>
            <a:ext cx="37353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2018</a:t>
            </a:r>
            <a:endParaRPr lang="en-US" altLang="ja-JP" dirty="0"/>
          </a:p>
        </p:txBody>
      </p:sp>
    </p:spTree>
    <p:extLst>
      <p:ext uri="{BB962C8B-B14F-4D97-AF65-F5344CB8AC3E}">
        <p14:creationId xmlns:p14="http://schemas.microsoft.com/office/powerpoint/2010/main" val="2133844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802.15-18-0379-00-0dep</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2018</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800176" y="6430159"/>
            <a:ext cx="2755883" cy="307777"/>
          </a:xfrm>
          <a:prstGeom prst="rect">
            <a:avLst/>
          </a:prstGeom>
        </p:spPr>
        <p:txBody>
          <a:bodyPr wrap="none">
            <a:spAutoFit/>
          </a:bodyPr>
          <a:lstStyle/>
          <a:p>
            <a:r>
              <a:rPr lang="en-US" altLang="ja-JP" sz="1400" dirty="0"/>
              <a:t>Ryuji Kohno(YNU/CWC-Nippon)</a:t>
            </a:r>
          </a:p>
        </p:txBody>
      </p:sp>
    </p:spTree>
    <p:extLst>
      <p:ext uri="{BB962C8B-B14F-4D97-AF65-F5344CB8AC3E}">
        <p14:creationId xmlns:p14="http://schemas.microsoft.com/office/powerpoint/2010/main" val="1633860139"/>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6" r:id="rId3"/>
    <p:sldLayoutId id="2147483677" r:id="rId4"/>
    <p:sldLayoutId id="2147483678" r:id="rId5"/>
    <p:sldLayoutId id="2147483679" r:id="rId6"/>
    <p:sldLayoutId id="2147483680" r:id="rId7"/>
    <p:sldLayoutId id="2147483681"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16904" y="609600"/>
            <a:ext cx="8991600" cy="5955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[IG DEP July Closing Report 2018]	</a:t>
            </a:r>
          </a:p>
          <a:p>
            <a:r>
              <a:rPr lang="en-US" altLang="ja-JP" sz="1600" b="1" dirty="0">
                <a:ea typeface="ＭＳ Ｐゴシック" charset="-128"/>
              </a:rPr>
              <a:t>Date Submitted: </a:t>
            </a:r>
            <a:r>
              <a:rPr lang="en-US" altLang="ja-JP" sz="1600" dirty="0">
                <a:ea typeface="ＭＳ Ｐゴシック" charset="-128"/>
              </a:rPr>
              <a:t>[12 July 2018]	</a:t>
            </a:r>
          </a:p>
          <a:p>
            <a:pPr>
              <a:lnSpc>
                <a:spcPts val="1700"/>
              </a:lnSpc>
            </a:pPr>
            <a:r>
              <a:rPr lang="en-US" altLang="ja-JP" sz="1600" b="1" dirty="0">
                <a:solidFill>
                  <a:srgbClr val="000000"/>
                </a:solidFill>
              </a:rPr>
              <a:t>Source:</a:t>
            </a:r>
            <a:r>
              <a:rPr lang="en-US" altLang="ja-JP" sz="1600" dirty="0">
                <a:solidFill>
                  <a:srgbClr val="000000"/>
                </a:solidFill>
              </a:rPr>
              <a:t> </a:t>
            </a:r>
            <a:r>
              <a:rPr lang="en-US" altLang="ko-KR" sz="1600" dirty="0">
                <a:solidFill>
                  <a:srgbClr val="000000"/>
                </a:solidFill>
              </a:rPr>
              <a:t>[Ryuji Kohno1,2,3,]</a:t>
            </a:r>
            <a:r>
              <a:rPr lang="en-US" altLang="ko-KR" sz="1600" dirty="0">
                <a:solidFill>
                  <a:srgbClr val="000000"/>
                </a:solidFill>
                <a:ea typeface="굴림" pitchFamily="50" charset="-127"/>
              </a:rPr>
              <a:t> [1;Yokohama National University, 2;Centre for Wireless Communications(CWC), University of Oulu, 3;University of Oulu Research Institute Japan CWC-Nippon]                                  </a:t>
            </a:r>
            <a:endParaRPr lang="en-US" altLang="ja-JP" sz="1600" dirty="0">
              <a:solidFill>
                <a:srgbClr val="000000"/>
              </a:solidFill>
            </a:endParaRPr>
          </a:p>
          <a:p>
            <a:pPr marL="739775" indent="-739775">
              <a:lnSpc>
                <a:spcPts val="1700"/>
              </a:lnSpc>
            </a:pPr>
            <a:r>
              <a:rPr lang="en-US" altLang="ja-JP" sz="1600" b="1" dirty="0">
                <a:solidFill>
                  <a:srgbClr val="000000"/>
                </a:solidFill>
              </a:rPr>
              <a:t>Address </a:t>
            </a:r>
            <a:r>
              <a:rPr lang="en-US" altLang="ja-JP" sz="1600" dirty="0">
                <a:solidFill>
                  <a:srgbClr val="000000"/>
                </a:solidFill>
              </a:rPr>
              <a:t>[1; 79-5 Tokiwadai, Hodogaya-ku, Yokohama, Japan 240-8501</a:t>
            </a:r>
          </a:p>
          <a:p>
            <a:pPr marL="739775" indent="-739775">
              <a:lnSpc>
                <a:spcPts val="1700"/>
              </a:lnSpc>
            </a:pPr>
            <a:r>
              <a:rPr lang="en-US" altLang="ja-JP" sz="1600" dirty="0">
                <a:solidFill>
                  <a:srgbClr val="000000"/>
                </a:solidFill>
              </a:rPr>
              <a:t>                2; </a:t>
            </a:r>
            <a:r>
              <a:rPr lang="fr-FR" altLang="ja-JP" sz="1600" dirty="0">
                <a:solidFill>
                  <a:srgbClr val="000000"/>
                </a:solidFill>
              </a:rPr>
              <a:t>Linnanmaa, P.O. Box 4500, FIN-90570 Oulu, Finland FI-90014</a:t>
            </a:r>
          </a:p>
          <a:p>
            <a:pPr marL="739775" indent="-739775">
              <a:lnSpc>
                <a:spcPts val="1700"/>
              </a:lnSpc>
            </a:pPr>
            <a:r>
              <a:rPr lang="fr-FR" altLang="ja-JP" sz="1600" dirty="0">
                <a:solidFill>
                  <a:srgbClr val="000000"/>
                </a:solidFill>
              </a:rPr>
              <a:t>                3; Yokohama Mitsui Bldg. 15F, 1-1-2 Takashima, Nishi-ku,Yokohama, Japan 220-0011</a:t>
            </a:r>
            <a:r>
              <a:rPr lang="en-US" altLang="ja-JP" sz="1600" dirty="0">
                <a:solidFill>
                  <a:srgbClr val="000000"/>
                </a:solidFill>
              </a:rPr>
              <a:t>]</a:t>
            </a:r>
          </a:p>
          <a:p>
            <a:pPr marL="739775" indent="-739775">
              <a:lnSpc>
                <a:spcPts val="1700"/>
              </a:lnSpc>
            </a:pPr>
            <a:r>
              <a:rPr lang="en-US" altLang="ja-JP" sz="1600" dirty="0">
                <a:solidFill>
                  <a:srgbClr val="000000"/>
                </a:solidFill>
              </a:rPr>
              <a:t>Voice:[1; +81-45-339-4115, 2:+358-8-553-2849], FAX: [+81-45-338-1157], </a:t>
            </a:r>
          </a:p>
          <a:p>
            <a:pPr marL="739775" indent="-739775">
              <a:lnSpc>
                <a:spcPts val="1700"/>
              </a:lnSpc>
            </a:pPr>
            <a:r>
              <a:rPr lang="en-US" altLang="ja-JP" sz="1600" dirty="0">
                <a:solidFill>
                  <a:srgbClr val="000000"/>
                </a:solidFill>
              </a:rPr>
              <a:t>Email:[kohno@ynu.ac.jp, ryuji.kohno@oulu.fi, jhaapola@ee.oulu.fi] </a:t>
            </a:r>
            <a:r>
              <a:rPr lang="en-US" altLang="ja-JP" sz="1600" b="1" dirty="0">
                <a:solidFill>
                  <a:srgbClr val="000000"/>
                </a:solidFill>
              </a:rPr>
              <a:t>Re:</a:t>
            </a:r>
            <a:r>
              <a:rPr lang="en-US" altLang="ja-JP" sz="1600" dirty="0">
                <a:solidFill>
                  <a:srgbClr val="000000"/>
                </a:solidFill>
              </a:rPr>
              <a:t> []</a:t>
            </a: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closing report for IG Dependability July Meeting at San Diego in 2018.]</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2018</a:t>
            </a:r>
            <a:endParaRPr lang="en-US" altLang="ja-JP" dirty="0"/>
          </a:p>
        </p:txBody>
      </p:sp>
    </p:spTree>
    <p:extLst>
      <p:ext uri="{BB962C8B-B14F-4D97-AF65-F5344CB8AC3E}">
        <p14:creationId xmlns:p14="http://schemas.microsoft.com/office/powerpoint/2010/main" val="2082315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55576" y="1052736"/>
            <a:ext cx="7558608" cy="4824536"/>
          </a:xfrm>
        </p:spPr>
        <p:txBody>
          <a:bodyPr/>
          <a:lstStyle/>
          <a:p>
            <a:r>
              <a:rPr lang="en-US" altLang="ja-JP" b="1" dirty="0">
                <a:ea typeface="ＭＳ Ｐゴシック" pitchFamily="50" charset="-128"/>
              </a:rPr>
              <a:t>IEEE 802.15 IG DEP </a:t>
            </a:r>
            <a:br>
              <a:rPr lang="en-US" altLang="ja-JP" b="1" dirty="0">
                <a:ea typeface="ＭＳ Ｐゴシック" pitchFamily="50" charset="-128"/>
              </a:rPr>
            </a:br>
            <a:br>
              <a:rPr lang="en-US" altLang="ja-JP" b="1" dirty="0">
                <a:ea typeface="ＭＳ Ｐゴシック" pitchFamily="50" charset="-128"/>
              </a:rPr>
            </a:br>
            <a:r>
              <a:rPr lang="en-US" altLang="ja-JP" dirty="0">
                <a:ea typeface="ＭＳ Ｐゴシック" pitchFamily="50" charset="-128"/>
              </a:rPr>
              <a:t>Closing Report</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San Diego, CA, USA</a:t>
            </a:r>
            <a:br>
              <a:rPr lang="en-US" altLang="ja-JP" dirty="0">
                <a:ea typeface="ＭＳ Ｐゴシック" pitchFamily="50" charset="-128"/>
              </a:rPr>
            </a:br>
            <a:r>
              <a:rPr lang="en-US" altLang="ja-JP" dirty="0">
                <a:ea typeface="ＭＳ Ｐゴシック" pitchFamily="50" charset="-128"/>
              </a:rPr>
              <a:t>July 12</a:t>
            </a:r>
            <a:r>
              <a:rPr lang="en-US" altLang="ja-JP" baseline="30000" dirty="0">
                <a:ea typeface="ＭＳ Ｐゴシック" pitchFamily="50" charset="-128"/>
              </a:rPr>
              <a:t>th</a:t>
            </a:r>
            <a:r>
              <a:rPr lang="en-US" altLang="ja-JP" dirty="0">
                <a:ea typeface="ＭＳ Ｐゴシック" pitchFamily="50" charset="-128"/>
              </a:rPr>
              <a:t>, 2018</a:t>
            </a:r>
            <a:br>
              <a:rPr lang="en-US" altLang="ja-JP" dirty="0">
                <a:ea typeface="ＭＳ Ｐゴシック" pitchFamily="50" charset="-128"/>
              </a:rPr>
            </a:br>
            <a:br>
              <a:rPr lang="en-US" altLang="ja-JP" dirty="0">
                <a:ea typeface="ＭＳ Ｐゴシック" pitchFamily="50" charset="-128"/>
              </a:rPr>
            </a:br>
            <a:r>
              <a:rPr lang="en-US" altLang="ja-JP" sz="3200" dirty="0">
                <a:ea typeface="ＭＳ Ｐゴシック" pitchFamily="50" charset="-128"/>
              </a:rPr>
              <a:t>Ryuji Kohno(YNU/CWC-Nippon)</a:t>
            </a:r>
            <a:endParaRPr lang="ja-JP" altLang="ja-JP" dirty="0"/>
          </a:p>
        </p:txBody>
      </p:sp>
      <p:sp>
        <p:nvSpPr>
          <p:cNvPr id="7"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2018</a:t>
            </a:r>
            <a:endParaRPr lang="en-US" altLang="ja-JP" dirty="0"/>
          </a:p>
        </p:txBody>
      </p:sp>
    </p:spTree>
    <p:extLst>
      <p:ext uri="{BB962C8B-B14F-4D97-AF65-F5344CB8AC3E}">
        <p14:creationId xmlns:p14="http://schemas.microsoft.com/office/powerpoint/2010/main" val="1923193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323528" y="1196752"/>
            <a:ext cx="8568951" cy="5132541"/>
          </a:xfrm>
        </p:spPr>
        <p:txBody>
          <a:bodyPr/>
          <a:lstStyle/>
          <a:p>
            <a:pPr algn="just">
              <a:lnSpc>
                <a:spcPts val="2400"/>
              </a:lnSpc>
            </a:pPr>
            <a:r>
              <a:rPr lang="en-US" altLang="ja-JP" sz="2000" dirty="0"/>
              <a:t>Overview of IG-DEP activities including background and necessity of a new standard, CFI, responses for CFI, application matrix, focused use cases, additional use cases technical requirement, draft of PAR and CSD has been reviewed.</a:t>
            </a:r>
          </a:p>
          <a:p>
            <a:pPr algn="just">
              <a:lnSpc>
                <a:spcPts val="2400"/>
              </a:lnSpc>
            </a:pPr>
            <a:r>
              <a:rPr lang="en-US" altLang="ja-JP" sz="2000" dirty="0"/>
              <a:t>Primary focused use cases with large demand of this standard from car and car electronics manufactures such as internal car network, intervehicle network and factory manufacturing line network have been focused and their technical requirement has been summarized.</a:t>
            </a:r>
          </a:p>
          <a:p>
            <a:pPr algn="just">
              <a:lnSpc>
                <a:spcPts val="2400"/>
              </a:lnSpc>
            </a:pPr>
            <a:r>
              <a:rPr lang="en-US" altLang="ja-JP" sz="2000" dirty="0"/>
              <a:t>In addition, UAVs and robotics use cases have been involved.</a:t>
            </a:r>
          </a:p>
          <a:p>
            <a:pPr algn="just">
              <a:lnSpc>
                <a:spcPts val="2400"/>
              </a:lnSpc>
            </a:pPr>
            <a:r>
              <a:rPr lang="en-US" altLang="ja-JP" sz="2000" dirty="0"/>
              <a:t>Potential PHY and MAC technologies to guarantee dependability in wireless networks and related projects have been presented.</a:t>
            </a:r>
          </a:p>
          <a:p>
            <a:pPr algn="just">
              <a:lnSpc>
                <a:spcPts val="2400"/>
              </a:lnSpc>
            </a:pPr>
            <a:r>
              <a:rPr lang="en-US" altLang="ja-JP" sz="2000" dirty="0"/>
              <a:t>A new demand for medical BAN-base platform with cloud network and AI data mining server and repository has been discussed if it should be involved in IG-DEP or as a revision/amendment of TG15.6 BAN.</a:t>
            </a:r>
          </a:p>
          <a:p>
            <a:pPr algn="just">
              <a:lnSpc>
                <a:spcPts val="2400"/>
              </a:lnSpc>
            </a:pPr>
            <a:r>
              <a:rPr lang="en-US" altLang="ja-JP" sz="2000" dirty="0"/>
              <a:t>Through September meeting, next action will be determined.</a:t>
            </a:r>
          </a:p>
        </p:txBody>
      </p:sp>
      <p:sp>
        <p:nvSpPr>
          <p:cNvPr id="3" name="タイトル 2"/>
          <p:cNvSpPr>
            <a:spLocks noGrp="1"/>
          </p:cNvSpPr>
          <p:nvPr>
            <p:ph type="title"/>
          </p:nvPr>
        </p:nvSpPr>
        <p:spPr>
          <a:xfrm>
            <a:off x="685800" y="548680"/>
            <a:ext cx="7772400" cy="776907"/>
          </a:xfrm>
        </p:spPr>
        <p:txBody>
          <a:bodyPr/>
          <a:lstStyle/>
          <a:p>
            <a:r>
              <a:rPr lang="en-US" altLang="ja-JP" b="1" dirty="0"/>
              <a:t>Meeting Objectives</a:t>
            </a:r>
            <a:endParaRPr kumimoji="1" lang="ja-JP" altLang="en-US"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3</a:t>
            </a:fld>
            <a:endParaRPr lang="en-US" altLang="ja-JP" dirty="0"/>
          </a:p>
        </p:txBody>
      </p:sp>
      <p:sp>
        <p:nvSpPr>
          <p:cNvPr id="7"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2018</a:t>
            </a:r>
            <a:endParaRPr lang="en-US" altLang="ja-JP" dirty="0"/>
          </a:p>
        </p:txBody>
      </p:sp>
    </p:spTree>
    <p:extLst>
      <p:ext uri="{BB962C8B-B14F-4D97-AF65-F5344CB8AC3E}">
        <p14:creationId xmlns:p14="http://schemas.microsoft.com/office/powerpoint/2010/main" val="1393245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72006" y="634008"/>
            <a:ext cx="7772400" cy="1066800"/>
          </a:xfrm>
        </p:spPr>
        <p:txBody>
          <a:bodyPr/>
          <a:lstStyle/>
          <a:p>
            <a:r>
              <a:rPr lang="en-US" altLang="ja-JP" b="1" dirty="0"/>
              <a:t>IG DEP </a:t>
            </a:r>
            <a:r>
              <a:rPr kumimoji="1" lang="en-US" altLang="ja-JP" b="1" dirty="0"/>
              <a:t>schedule for the week</a:t>
            </a:r>
            <a:endParaRPr kumimoji="1" lang="ja-JP" altLang="en-US"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4</a:t>
            </a:fld>
            <a:endParaRPr lang="en-US" altLang="ja-JP" dirty="0"/>
          </a:p>
        </p:txBody>
      </p:sp>
      <p:graphicFrame>
        <p:nvGraphicFramePr>
          <p:cNvPr id="9" name="コンテンツ プレースホルダー 8"/>
          <p:cNvGraphicFramePr>
            <a:graphicFrameLocks noGrp="1"/>
          </p:cNvGraphicFramePr>
          <p:nvPr>
            <p:ph idx="1"/>
            <p:extLst/>
          </p:nvPr>
        </p:nvGraphicFramePr>
        <p:xfrm>
          <a:off x="956916" y="1556792"/>
          <a:ext cx="7287490" cy="4718597"/>
        </p:xfrm>
        <a:graphic>
          <a:graphicData uri="http://schemas.openxmlformats.org/drawingml/2006/table">
            <a:tbl>
              <a:tblPr firstRow="1" bandRow="1">
                <a:tableStyleId>{93296810-A885-4BE3-A3E7-6D5BEEA58F35}</a:tableStyleId>
              </a:tblPr>
              <a:tblGrid>
                <a:gridCol w="1104165">
                  <a:extLst>
                    <a:ext uri="{9D8B030D-6E8A-4147-A177-3AD203B41FA5}">
                      <a16:colId xmlns:a16="http://schemas.microsoft.com/office/drawing/2014/main" val="20000"/>
                    </a:ext>
                  </a:extLst>
                </a:gridCol>
                <a:gridCol w="1358791">
                  <a:extLst>
                    <a:ext uri="{9D8B030D-6E8A-4147-A177-3AD203B41FA5}">
                      <a16:colId xmlns:a16="http://schemas.microsoft.com/office/drawing/2014/main" val="20001"/>
                    </a:ext>
                  </a:extLst>
                </a:gridCol>
                <a:gridCol w="1584176">
                  <a:extLst>
                    <a:ext uri="{9D8B030D-6E8A-4147-A177-3AD203B41FA5}">
                      <a16:colId xmlns:a16="http://schemas.microsoft.com/office/drawing/2014/main" val="20002"/>
                    </a:ext>
                  </a:extLst>
                </a:gridCol>
                <a:gridCol w="1656184">
                  <a:extLst>
                    <a:ext uri="{9D8B030D-6E8A-4147-A177-3AD203B41FA5}">
                      <a16:colId xmlns:a16="http://schemas.microsoft.com/office/drawing/2014/main" val="20003"/>
                    </a:ext>
                  </a:extLst>
                </a:gridCol>
                <a:gridCol w="1584174">
                  <a:extLst>
                    <a:ext uri="{9D8B030D-6E8A-4147-A177-3AD203B41FA5}">
                      <a16:colId xmlns:a16="http://schemas.microsoft.com/office/drawing/2014/main" val="20004"/>
                    </a:ext>
                  </a:extLst>
                </a:gridCol>
              </a:tblGrid>
              <a:tr h="487193">
                <a:tc>
                  <a:txBody>
                    <a:bodyPr/>
                    <a:lstStyle/>
                    <a:p>
                      <a:endParaRPr kumimoji="1" lang="ja-JP" altLang="en-US" dirty="0"/>
                    </a:p>
                  </a:txBody>
                  <a:tcPr/>
                </a:tc>
                <a:tc>
                  <a:txBody>
                    <a:bodyPr/>
                    <a:lstStyle/>
                    <a:p>
                      <a:pPr algn="ctr"/>
                      <a:r>
                        <a:rPr kumimoji="1" lang="en-US" altLang="ja-JP" dirty="0"/>
                        <a:t>Monday</a:t>
                      </a:r>
                      <a:endParaRPr kumimoji="1" lang="ja-JP" altLang="en-US" dirty="0"/>
                    </a:p>
                  </a:txBody>
                  <a:tcPr anchor="ctr"/>
                </a:tc>
                <a:tc>
                  <a:txBody>
                    <a:bodyPr/>
                    <a:lstStyle/>
                    <a:p>
                      <a:pPr algn="ctr"/>
                      <a:r>
                        <a:rPr kumimoji="1" lang="en-US" altLang="ja-JP" dirty="0"/>
                        <a:t>Tuesday</a:t>
                      </a:r>
                      <a:endParaRPr kumimoji="1" lang="ja-JP" altLang="en-US" dirty="0"/>
                    </a:p>
                  </a:txBody>
                  <a:tcPr anchor="ctr"/>
                </a:tc>
                <a:tc>
                  <a:txBody>
                    <a:bodyPr/>
                    <a:lstStyle/>
                    <a:p>
                      <a:pPr algn="ctr"/>
                      <a:r>
                        <a:rPr kumimoji="1" lang="en-US" altLang="ja-JP" dirty="0"/>
                        <a:t>Wednesday</a:t>
                      </a:r>
                      <a:endParaRPr kumimoji="1" lang="ja-JP" altLang="en-US" dirty="0"/>
                    </a:p>
                  </a:txBody>
                  <a:tcPr anchor="ctr"/>
                </a:tc>
                <a:tc>
                  <a:txBody>
                    <a:bodyPr/>
                    <a:lstStyle/>
                    <a:p>
                      <a:pPr algn="ctr"/>
                      <a:r>
                        <a:rPr kumimoji="1" lang="en-US" altLang="ja-JP" dirty="0"/>
                        <a:t>Thursday</a:t>
                      </a:r>
                      <a:endParaRPr kumimoji="1" lang="ja-JP" altLang="en-US" dirty="0"/>
                    </a:p>
                  </a:txBody>
                  <a:tcPr anchor="ctr"/>
                </a:tc>
                <a:extLst>
                  <a:ext uri="{0D108BD9-81ED-4DB2-BD59-A6C34878D82A}">
                    <a16:rowId xmlns:a16="http://schemas.microsoft.com/office/drawing/2014/main" val="10000"/>
                  </a:ext>
                </a:extLst>
              </a:tr>
              <a:tr h="709428">
                <a:tc>
                  <a:txBody>
                    <a:bodyPr/>
                    <a:lstStyle/>
                    <a:p>
                      <a:pPr algn="ctr"/>
                      <a:r>
                        <a:rPr kumimoji="1" lang="en-US" altLang="ja-JP" dirty="0"/>
                        <a:t>AM1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en-US" altLang="ja-JP" dirty="0">
                        <a:solidFill>
                          <a:schemeClr val="tx1"/>
                        </a:solidFill>
                      </a:endParaRPr>
                    </a:p>
                  </a:txBody>
                  <a:tcPr anchor="ctr"/>
                </a:tc>
                <a:tc>
                  <a:txBody>
                    <a:bodyPr/>
                    <a:lstStyle/>
                    <a:p>
                      <a:pPr algn="ctr"/>
                      <a:endParaRPr kumimoji="1" lang="en-US" altLang="ja-JP"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extLst>
                  <a:ext uri="{0D108BD9-81ED-4DB2-BD59-A6C34878D82A}">
                    <a16:rowId xmlns:a16="http://schemas.microsoft.com/office/drawing/2014/main" val="10001"/>
                  </a:ext>
                </a:extLst>
              </a:tr>
              <a:tr h="709428">
                <a:tc>
                  <a:txBody>
                    <a:bodyPr/>
                    <a:lstStyle/>
                    <a:p>
                      <a:pPr algn="ctr"/>
                      <a:r>
                        <a:rPr kumimoji="1" lang="en-US" altLang="ja-JP" dirty="0"/>
                        <a:t>AM2</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a:solidFill>
                          <a:schemeClr val="tx1"/>
                        </a:solidFill>
                      </a:endParaRPr>
                    </a:p>
                  </a:txBody>
                  <a:tcPr anchor="ctr"/>
                </a:tc>
                <a:tc>
                  <a:txBody>
                    <a:bodyPr/>
                    <a:lstStyle/>
                    <a:p>
                      <a:pPr algn="ctr"/>
                      <a:r>
                        <a:rPr kumimoji="1" lang="en-US" altLang="ja-JP" dirty="0">
                          <a:solidFill>
                            <a:schemeClr val="tx1"/>
                          </a:solidFill>
                        </a:rPr>
                        <a:t>WNG</a:t>
                      </a:r>
                    </a:p>
                    <a:p>
                      <a:pPr algn="ctr"/>
                      <a:r>
                        <a:rPr kumimoji="1" lang="en-US" altLang="ja-JP" dirty="0">
                          <a:solidFill>
                            <a:schemeClr val="tx1"/>
                          </a:solidFill>
                        </a:rPr>
                        <a:t>Mid-Plenary</a:t>
                      </a: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extLst>
                  <a:ext uri="{0D108BD9-81ED-4DB2-BD59-A6C34878D82A}">
                    <a16:rowId xmlns:a16="http://schemas.microsoft.com/office/drawing/2014/main" val="10002"/>
                  </a:ext>
                </a:extLst>
              </a:tr>
              <a:tr h="709428">
                <a:tc>
                  <a:txBody>
                    <a:bodyPr/>
                    <a:lstStyle/>
                    <a:p>
                      <a:pPr algn="ctr"/>
                      <a:r>
                        <a:rPr kumimoji="1" lang="en-US" altLang="ja-JP" dirty="0"/>
                        <a:t>PM1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a:solidFill>
                          <a:schemeClr val="tx1"/>
                        </a:solidFill>
                      </a:endParaRPr>
                    </a:p>
                  </a:txBody>
                  <a:tcPr anchor="ctr"/>
                </a:tc>
                <a:tc>
                  <a:txBody>
                    <a:bodyPr/>
                    <a:lstStyle/>
                    <a:p>
                      <a:pPr algn="ctr"/>
                      <a:r>
                        <a:rPr kumimoji="1" lang="en-US" altLang="ja-JP" dirty="0">
                          <a:solidFill>
                            <a:schemeClr val="tx1"/>
                          </a:solidFill>
                        </a:rPr>
                        <a:t>IG-DEP</a:t>
                      </a:r>
                    </a:p>
                    <a:p>
                      <a:pPr algn="ctr"/>
                      <a:r>
                        <a:rPr kumimoji="1" lang="en-US" altLang="ja-JP" dirty="0">
                          <a:solidFill>
                            <a:schemeClr val="tx1"/>
                          </a:solidFill>
                        </a:rPr>
                        <a:t>Torrey Hills B</a:t>
                      </a:r>
                    </a:p>
                  </a:txBody>
                  <a:tcPr anchor="ctr"/>
                </a:tc>
                <a:tc>
                  <a:txBody>
                    <a:bodyPr/>
                    <a:lstStyle/>
                    <a:p>
                      <a:pPr algn="ctr"/>
                      <a:endParaRPr kumimoji="1" lang="en-US" altLang="ja-JP" dirty="0">
                        <a:solidFill>
                          <a:schemeClr val="tx1"/>
                        </a:solidFill>
                      </a:endParaRPr>
                    </a:p>
                  </a:txBody>
                  <a:tcPr anchor="ctr"/>
                </a:tc>
                <a:extLst>
                  <a:ext uri="{0D108BD9-81ED-4DB2-BD59-A6C34878D82A}">
                    <a16:rowId xmlns:a16="http://schemas.microsoft.com/office/drawing/2014/main" val="10003"/>
                  </a:ext>
                </a:extLst>
              </a:tr>
              <a:tr h="840908">
                <a:tc>
                  <a:txBody>
                    <a:bodyPr/>
                    <a:lstStyle/>
                    <a:p>
                      <a:pPr algn="ctr"/>
                      <a:r>
                        <a:rPr kumimoji="1" lang="en-US" altLang="ja-JP" dirty="0"/>
                        <a:t>PM2</a:t>
                      </a:r>
                      <a:endParaRPr kumimoji="1" lang="ja-JP" altLang="en-US" dirty="0"/>
                    </a:p>
                  </a:txBody>
                  <a:tcPr anchor="ctr"/>
                </a:tc>
                <a:tc>
                  <a:txBody>
                    <a:bodyPr/>
                    <a:lstStyle/>
                    <a:p>
                      <a:pPr algn="ctr"/>
                      <a:endParaRPr kumimoji="1" lang="en-US" altLang="ja-JP" dirty="0">
                        <a:solidFill>
                          <a:schemeClr val="tx1"/>
                        </a:solidFill>
                      </a:endParaRPr>
                    </a:p>
                  </a:txBody>
                  <a:tcPr anchor="ctr"/>
                </a:tc>
                <a:tc>
                  <a:txBody>
                    <a:bodyPr/>
                    <a:lstStyle/>
                    <a:p>
                      <a:pPr algn="ctr"/>
                      <a:endParaRPr kumimoji="1" lang="en-US" altLang="ja-JP" u="none" dirty="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IG-DEP</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Gaslamp C</a:t>
                      </a:r>
                    </a:p>
                    <a:p>
                      <a:pPr algn="ctr"/>
                      <a:endParaRPr kumimoji="1" lang="en-US" altLang="ja-JP"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IG-DEP</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Gaslamp C</a:t>
                      </a:r>
                    </a:p>
                  </a:txBody>
                  <a:tcPr anchor="ctr"/>
                </a:tc>
                <a:tc>
                  <a:txBody>
                    <a:bodyPr/>
                    <a:lstStyle/>
                    <a:p>
                      <a:pPr algn="ctr"/>
                      <a:r>
                        <a:rPr kumimoji="1" lang="en-US" altLang="ja-JP" dirty="0">
                          <a:solidFill>
                            <a:schemeClr val="tx1"/>
                          </a:solidFill>
                        </a:rPr>
                        <a:t>IG-DEP</a:t>
                      </a:r>
                    </a:p>
                    <a:p>
                      <a:pPr algn="ctr"/>
                      <a:r>
                        <a:rPr kumimoji="1" lang="en-US" altLang="ja-JP" dirty="0">
                          <a:solidFill>
                            <a:schemeClr val="tx1"/>
                          </a:solidFill>
                        </a:rPr>
                        <a:t>Gaslamp B</a:t>
                      </a:r>
                    </a:p>
                  </a:txBody>
                  <a:tcPr anchor="ctr"/>
                </a:tc>
                <a:extLst>
                  <a:ext uri="{0D108BD9-81ED-4DB2-BD59-A6C34878D82A}">
                    <a16:rowId xmlns:a16="http://schemas.microsoft.com/office/drawing/2014/main" val="10004"/>
                  </a:ext>
                </a:extLst>
              </a:tr>
              <a:tr h="840908">
                <a:tc>
                  <a:txBody>
                    <a:bodyPr/>
                    <a:lstStyle/>
                    <a:p>
                      <a:pPr algn="ctr"/>
                      <a:r>
                        <a:rPr kumimoji="1" lang="en-US" altLang="ja-JP" dirty="0"/>
                        <a:t>PM3</a:t>
                      </a:r>
                      <a:endParaRPr kumimoji="1" lang="ja-JP" altLang="en-US" dirty="0"/>
                    </a:p>
                  </a:txBody>
                  <a:tcPr anchor="ctr"/>
                </a:tc>
                <a:tc>
                  <a:txBody>
                    <a:bodyPr/>
                    <a:lstStyle/>
                    <a:p>
                      <a:pPr algn="ctr"/>
                      <a:endParaRPr kumimoji="1" lang="en-US" altLang="ja-JP" dirty="0">
                        <a:solidFill>
                          <a:schemeClr val="tx1"/>
                        </a:solidFill>
                      </a:endParaRPr>
                    </a:p>
                  </a:txBody>
                  <a:tcPr anchor="ctr"/>
                </a:tc>
                <a:tc>
                  <a:txBody>
                    <a:bodyPr/>
                    <a:lstStyle/>
                    <a:p>
                      <a:pPr algn="ctr"/>
                      <a:endParaRPr kumimoji="1" lang="en-US" altLang="ja-JP" u="none" dirty="0">
                        <a:solidFill>
                          <a:schemeClr val="tx1"/>
                        </a:solidFill>
                      </a:endParaRPr>
                    </a:p>
                  </a:txBody>
                  <a:tcPr anchor="ctr"/>
                </a:tc>
                <a:tc>
                  <a:txBody>
                    <a:bodyPr/>
                    <a:lstStyle/>
                    <a:p>
                      <a:pPr algn="ctr"/>
                      <a:endParaRPr kumimoji="1" lang="ja-JP" altLang="en-US" u="none" dirty="0">
                        <a:solidFill>
                          <a:schemeClr val="tx1"/>
                        </a:solidFill>
                      </a:endParaRPr>
                    </a:p>
                  </a:txBody>
                  <a:tcPr anchor="ctr"/>
                </a:tc>
                <a:tc>
                  <a:txBody>
                    <a:bodyPr/>
                    <a:lstStyle/>
                    <a:p>
                      <a:pPr algn="ctr"/>
                      <a:r>
                        <a:rPr kumimoji="1" lang="en-US" altLang="ja-JP" dirty="0">
                          <a:solidFill>
                            <a:schemeClr val="tx1"/>
                          </a:solidFill>
                        </a:rPr>
                        <a:t>IEEE802.15Closing Plenary</a:t>
                      </a:r>
                      <a:endParaRPr kumimoji="1" lang="ja-JP" altLang="en-US" dirty="0">
                        <a:solidFill>
                          <a:schemeClr val="tx1"/>
                        </a:solidFill>
                      </a:endParaRPr>
                    </a:p>
                  </a:txBody>
                  <a:tcPr anchor="ctr"/>
                </a:tc>
                <a:extLst>
                  <a:ext uri="{0D108BD9-81ED-4DB2-BD59-A6C34878D82A}">
                    <a16:rowId xmlns:a16="http://schemas.microsoft.com/office/drawing/2014/main" val="10005"/>
                  </a:ext>
                </a:extLst>
              </a:tr>
            </a:tbl>
          </a:graphicData>
        </a:graphic>
      </p:graphicFrame>
      <p:sp>
        <p:nvSpPr>
          <p:cNvPr id="8" name="正方形/長方形 7"/>
          <p:cNvSpPr/>
          <p:nvPr/>
        </p:nvSpPr>
        <p:spPr>
          <a:xfrm>
            <a:off x="5950632" y="6453336"/>
            <a:ext cx="2392258" cy="276999"/>
          </a:xfrm>
          <a:prstGeom prst="rect">
            <a:avLst/>
          </a:prstGeom>
        </p:spPr>
        <p:txBody>
          <a:bodyPr wrap="none">
            <a:spAutoFit/>
          </a:bodyPr>
          <a:lstStyle/>
          <a:p>
            <a:r>
              <a:rPr lang="en-US" altLang="ja-JP" dirty="0"/>
              <a:t>Ryuji Kohno(YNU, CWC-Nippon)</a:t>
            </a:r>
          </a:p>
        </p:txBody>
      </p:sp>
      <p:sp>
        <p:nvSpPr>
          <p:cNvPr id="7" name="Rectangle 4">
            <a:extLst>
              <a:ext uri="{FF2B5EF4-FFF2-40B4-BE49-F238E27FC236}">
                <a16:creationId xmlns:a16="http://schemas.microsoft.com/office/drawing/2014/main" id="{241314BB-C225-4373-BE60-66ECA533383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2018</a:t>
            </a:r>
          </a:p>
        </p:txBody>
      </p:sp>
    </p:spTree>
    <p:extLst>
      <p:ext uri="{BB962C8B-B14F-4D97-AF65-F5344CB8AC3E}">
        <p14:creationId xmlns:p14="http://schemas.microsoft.com/office/powerpoint/2010/main" val="17564453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685800" y="578768"/>
            <a:ext cx="7772400" cy="762000"/>
          </a:xfrm>
        </p:spPr>
        <p:txBody>
          <a:bodyPr/>
          <a:lstStyle/>
          <a:p>
            <a:r>
              <a:rPr lang="en-US" altLang="ja-JP" sz="3600" b="1" dirty="0">
                <a:ea typeface="ＭＳ Ｐゴシック" charset="-128"/>
              </a:rPr>
              <a:t>Meeting Accomplishments</a:t>
            </a:r>
            <a:endParaRPr lang="en-US" altLang="ja-JP" sz="3600" dirty="0">
              <a:ea typeface="ＭＳ Ｐゴシック" charset="-128"/>
            </a:endParaRPr>
          </a:p>
        </p:txBody>
      </p:sp>
      <p:sp>
        <p:nvSpPr>
          <p:cNvPr id="7171" name="TextBox 8"/>
          <p:cNvSpPr txBox="1">
            <a:spLocks noChangeArrowheads="1"/>
          </p:cNvSpPr>
          <p:nvPr/>
        </p:nvSpPr>
        <p:spPr bwMode="auto">
          <a:xfrm>
            <a:off x="217612" y="1250443"/>
            <a:ext cx="8784976" cy="5214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ts val="800"/>
              </a:spcBef>
              <a:defRPr sz="3200">
                <a:solidFill>
                  <a:srgbClr val="000000"/>
                </a:solidFill>
                <a:latin typeface="Arial" pitchFamily="34" charset="0"/>
                <a:ea typeface="ＭＳ Ｐゴシック" pitchFamily="50" charset="-128"/>
              </a:defRPr>
            </a:lvl1pPr>
            <a:lvl2pPr eaLnBrk="0" hangingPunct="0">
              <a:spcBef>
                <a:spcPts val="700"/>
              </a:spcBef>
              <a:defRPr sz="2800">
                <a:solidFill>
                  <a:srgbClr val="000000"/>
                </a:solidFill>
                <a:latin typeface="Arial" pitchFamily="34" charset="0"/>
                <a:ea typeface="ＭＳ Ｐゴシック" pitchFamily="50" charset="-128"/>
              </a:defRPr>
            </a:lvl2pPr>
            <a:lvl3pPr eaLnBrk="0" hangingPunct="0">
              <a:spcBef>
                <a:spcPts val="600"/>
              </a:spcBef>
              <a:defRPr sz="2400">
                <a:solidFill>
                  <a:srgbClr val="000000"/>
                </a:solidFill>
                <a:latin typeface="Arial" pitchFamily="34" charset="0"/>
                <a:ea typeface="ＭＳ Ｐゴシック" pitchFamily="50" charset="-128"/>
              </a:defRPr>
            </a:lvl3pPr>
            <a:lvl4pPr eaLnBrk="0" hangingPunct="0">
              <a:spcBef>
                <a:spcPts val="500"/>
              </a:spcBef>
              <a:defRPr sz="2000">
                <a:solidFill>
                  <a:srgbClr val="000000"/>
                </a:solidFill>
                <a:latin typeface="Arial" pitchFamily="34" charset="0"/>
                <a:ea typeface="ＭＳ Ｐゴシック" pitchFamily="50" charset="-128"/>
              </a:defRPr>
            </a:lvl4pPr>
            <a:lvl5pPr eaLnBrk="0" hangingPunct="0">
              <a:spcBef>
                <a:spcPts val="500"/>
              </a:spcBef>
              <a:defRPr sz="2000">
                <a:solidFill>
                  <a:srgbClr val="000000"/>
                </a:solidFill>
                <a:latin typeface="Arial" pitchFamily="34"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9pPr>
          </a:lstStyle>
          <a:p>
            <a:pPr eaLnBrk="1" hangingPunct="1">
              <a:lnSpc>
                <a:spcPts val="1100"/>
              </a:lnSpc>
              <a:spcBef>
                <a:spcPts val="600"/>
              </a:spcBef>
              <a:spcAft>
                <a:spcPts val="600"/>
              </a:spcAft>
              <a:buFont typeface="Wingdings" pitchFamily="2" charset="2"/>
              <a:buChar char="ü"/>
              <a:defRPr/>
            </a:pPr>
            <a:r>
              <a:rPr lang="en-US" altLang="ja-JP" sz="1800" dirty="0">
                <a:solidFill>
                  <a:schemeClr val="tx1"/>
                </a:solidFill>
                <a:latin typeface="Times New Roman" pitchFamily="18" charset="0"/>
                <a:cs typeface="Times New Roman" pitchFamily="18" charset="0"/>
              </a:rPr>
              <a:t>Review Discussion in Previous Meetings </a:t>
            </a:r>
          </a:p>
          <a:p>
            <a:pPr eaLnBrk="1" hangingPunct="1">
              <a:lnSpc>
                <a:spcPts val="1100"/>
              </a:lnSpc>
              <a:spcBef>
                <a:spcPts val="600"/>
              </a:spcBef>
              <a:spcAft>
                <a:spcPts val="600"/>
              </a:spcAft>
              <a:buFont typeface="Wingdings" pitchFamily="2" charset="2"/>
              <a:buChar char="ü"/>
              <a:defRPr/>
            </a:pPr>
            <a:r>
              <a:rPr lang="en-US" altLang="ja-JP" sz="1800" dirty="0">
                <a:solidFill>
                  <a:schemeClr val="tx1"/>
                </a:solidFill>
                <a:latin typeface="Times New Roman" pitchFamily="18" charset="0"/>
                <a:cs typeface="Times New Roman" pitchFamily="18" charset="0"/>
              </a:rPr>
              <a:t>Call for Agenda in this week                                                             </a:t>
            </a:r>
            <a:r>
              <a:rPr lang="en-US" altLang="ja-JP" sz="1600" dirty="0">
                <a:latin typeface="Times New Roman" pitchFamily="18" charset="0"/>
                <a:ea typeface="+mn-ea"/>
                <a:cs typeface="Times New Roman" pitchFamily="18" charset="0"/>
              </a:rPr>
              <a:t>doc.#15-18-0318-01-0dep</a:t>
            </a:r>
            <a:endParaRPr lang="en-US" altLang="ja-JP" sz="1800" dirty="0">
              <a:solidFill>
                <a:schemeClr val="tx1"/>
              </a:solidFill>
              <a:latin typeface="Times New Roman" pitchFamily="18" charset="0"/>
              <a:cs typeface="Times New Roman" pitchFamily="18" charset="0"/>
            </a:endParaRPr>
          </a:p>
          <a:p>
            <a:pPr eaLnBrk="1" hangingPunct="1">
              <a:lnSpc>
                <a:spcPts val="1100"/>
              </a:lnSpc>
              <a:spcBef>
                <a:spcPts val="600"/>
              </a:spcBef>
              <a:spcAft>
                <a:spcPts val="600"/>
              </a:spcAft>
              <a:buFont typeface="Wingdings" pitchFamily="2" charset="2"/>
              <a:buChar char="ü"/>
              <a:defRPr/>
            </a:pPr>
            <a:r>
              <a:rPr lang="en-US" altLang="ja-JP" sz="1800" dirty="0">
                <a:solidFill>
                  <a:schemeClr val="tx1"/>
                </a:solidFill>
                <a:latin typeface="Times New Roman" pitchFamily="18" charset="0"/>
                <a:cs typeface="Times New Roman" pitchFamily="18" charset="0"/>
              </a:rPr>
              <a:t>Review of IG-DEP and related groups </a:t>
            </a:r>
            <a:r>
              <a:rPr lang="en-US" altLang="ja-JP" sz="1800" dirty="0" err="1">
                <a:solidFill>
                  <a:schemeClr val="tx1"/>
                </a:solidFill>
                <a:latin typeface="Times New Roman" pitchFamily="18" charset="0"/>
                <a:cs typeface="Times New Roman" pitchFamily="18" charset="0"/>
              </a:rPr>
              <a:t>activites</a:t>
            </a:r>
            <a:endParaRPr lang="en-US" altLang="ja-JP" sz="1800" dirty="0">
              <a:solidFill>
                <a:schemeClr val="tx1"/>
              </a:solidFill>
              <a:latin typeface="Times New Roman" pitchFamily="18" charset="0"/>
              <a:cs typeface="Times New Roman" pitchFamily="18" charset="0"/>
            </a:endParaRPr>
          </a:p>
          <a:p>
            <a:pPr marL="800100" lvl="1" indent="-342900" eaLnBrk="1" hangingPunct="1">
              <a:lnSpc>
                <a:spcPts val="1100"/>
              </a:lnSpc>
              <a:spcBef>
                <a:spcPts val="600"/>
              </a:spcBef>
              <a:spcAft>
                <a:spcPts val="600"/>
              </a:spcAft>
              <a:buAutoNum type="arabicPeriod"/>
              <a:defRPr/>
            </a:pPr>
            <a:r>
              <a:rPr lang="en-US" altLang="ja-JP" sz="1600" dirty="0">
                <a:solidFill>
                  <a:schemeClr val="tx1"/>
                </a:solidFill>
                <a:latin typeface="Times New Roman" pitchFamily="18" charset="0"/>
                <a:cs typeface="Times New Roman" pitchFamily="18" charset="0"/>
              </a:rPr>
              <a:t>Review of IG Dependability Activities for Cars and other IoT &amp; M2M Use cases and Amendment of IEEE802.15.6 Wireless Medical BAN                                doc.#15-18-0347-00</a:t>
            </a:r>
            <a:endParaRPr lang="en-US" altLang="ja-JP" sz="2000" dirty="0">
              <a:solidFill>
                <a:schemeClr val="tx1"/>
              </a:solidFill>
              <a:latin typeface="Times New Roman" pitchFamily="18" charset="0"/>
              <a:cs typeface="Times New Roman" pitchFamily="18" charset="0"/>
            </a:endParaRPr>
          </a:p>
          <a:p>
            <a:pPr marL="800100" lvl="1" indent="-342900" eaLnBrk="1" hangingPunct="1">
              <a:lnSpc>
                <a:spcPts val="1100"/>
              </a:lnSpc>
              <a:spcBef>
                <a:spcPts val="600"/>
              </a:spcBef>
              <a:spcAft>
                <a:spcPts val="600"/>
              </a:spcAft>
              <a:buAutoNum type="arabicPeriod" startAt="2"/>
              <a:defRPr/>
            </a:pPr>
            <a:r>
              <a:rPr lang="en-US" altLang="ja-JP" sz="1600" dirty="0">
                <a:solidFill>
                  <a:schemeClr val="tx1"/>
                </a:solidFill>
                <a:latin typeface="Times New Roman" pitchFamily="18" charset="0"/>
                <a:cs typeface="Times New Roman" pitchFamily="18" charset="0"/>
              </a:rPr>
              <a:t>Reviewing IEICE TC on Reliable Communication and Control (RCC)      doc/#15-18-0304-01                                                               </a:t>
            </a:r>
          </a:p>
          <a:p>
            <a:pPr marL="800100" lvl="1" indent="-342900" eaLnBrk="1" hangingPunct="1">
              <a:lnSpc>
                <a:spcPts val="1100"/>
              </a:lnSpc>
              <a:spcBef>
                <a:spcPts val="600"/>
              </a:spcBef>
              <a:spcAft>
                <a:spcPts val="600"/>
              </a:spcAft>
              <a:buAutoNum type="arabicPeriod" startAt="2"/>
              <a:defRPr/>
            </a:pPr>
            <a:r>
              <a:rPr lang="en-US" altLang="ja-JP" sz="1600" dirty="0">
                <a:solidFill>
                  <a:schemeClr val="tx1"/>
                </a:solidFill>
                <a:latin typeface="Times New Roman" pitchFamily="18" charset="0"/>
                <a:cs typeface="Times New Roman" pitchFamily="18" charset="0"/>
              </a:rPr>
              <a:t>Reviewing IEICE TC on Healthcare and Medical Information Communication Technology (MICT)                                                                                                          doc.#15-18-0305-01</a:t>
            </a:r>
          </a:p>
          <a:p>
            <a:pPr marL="800100" lvl="1" indent="-342900" eaLnBrk="1" hangingPunct="1">
              <a:lnSpc>
                <a:spcPts val="1100"/>
              </a:lnSpc>
              <a:spcBef>
                <a:spcPts val="600"/>
              </a:spcBef>
              <a:spcAft>
                <a:spcPts val="600"/>
              </a:spcAft>
              <a:buAutoNum type="arabicPeriod" startAt="2"/>
              <a:defRPr/>
            </a:pPr>
            <a:r>
              <a:rPr lang="en-US" altLang="ja-JP" sz="1600" dirty="0">
                <a:solidFill>
                  <a:schemeClr val="tx1"/>
                </a:solidFill>
                <a:latin typeface="Times New Roman" pitchFamily="18" charset="0"/>
                <a:cs typeface="Times New Roman" pitchFamily="18" charset="0"/>
              </a:rPr>
              <a:t>Reviewing ETSI Smart BAN Project                                                           doc.#15-18-0306-01</a:t>
            </a:r>
          </a:p>
          <a:p>
            <a:pPr marL="355600" lvl="1" indent="-355600" eaLnBrk="1" hangingPunct="1">
              <a:lnSpc>
                <a:spcPts val="1100"/>
              </a:lnSpc>
              <a:spcBef>
                <a:spcPts val="600"/>
              </a:spcBef>
              <a:spcAft>
                <a:spcPts val="600"/>
              </a:spcAft>
              <a:buFont typeface="Wingdings" panose="05000000000000000000" pitchFamily="2" charset="2"/>
              <a:buChar char="ü"/>
              <a:defRPr/>
            </a:pPr>
            <a:r>
              <a:rPr lang="en-US" altLang="ja-JP" sz="1800" dirty="0">
                <a:latin typeface="Times New Roman" pitchFamily="18" charset="0"/>
                <a:ea typeface="+mn-ea"/>
                <a:cs typeface="Times New Roman" pitchFamily="18" charset="0"/>
              </a:rPr>
              <a:t>Presentation</a:t>
            </a:r>
          </a:p>
          <a:p>
            <a:pPr marL="812800" lvl="2" indent="-355600" eaLnBrk="1" hangingPunct="1">
              <a:lnSpc>
                <a:spcPts val="1100"/>
              </a:lnSpc>
              <a:spcAft>
                <a:spcPts val="600"/>
              </a:spcAft>
              <a:buFont typeface="+mj-lt"/>
              <a:buAutoNum type="arabicPeriod"/>
              <a:defRPr/>
            </a:pPr>
            <a:r>
              <a:rPr lang="en-US" altLang="ja-JP" sz="1600" dirty="0">
                <a:latin typeface="Times New Roman" pitchFamily="18" charset="0"/>
                <a:ea typeface="+mn-ea"/>
                <a:cs typeface="Times New Roman" pitchFamily="18" charset="0"/>
              </a:rPr>
              <a:t>Overview of IG-DEP Activities on Enhanced Dependability in Wireless Networks for Automotive and Medical </a:t>
            </a:r>
            <a:r>
              <a:rPr lang="en-US" altLang="ja-JP" sz="1600" dirty="0" err="1">
                <a:latin typeface="Times New Roman" pitchFamily="18" charset="0"/>
                <a:ea typeface="+mn-ea"/>
                <a:cs typeface="Times New Roman" pitchFamily="18" charset="0"/>
              </a:rPr>
              <a:t>Healthccare</a:t>
            </a:r>
            <a:r>
              <a:rPr lang="en-US" altLang="ja-JP" sz="1600" dirty="0">
                <a:latin typeface="Times New Roman" pitchFamily="18" charset="0"/>
                <a:ea typeface="+mn-ea"/>
                <a:cs typeface="Times New Roman" pitchFamily="18" charset="0"/>
              </a:rPr>
              <a:t>  Use Cases                                       doc.#15-18-0311-00</a:t>
            </a:r>
          </a:p>
          <a:p>
            <a:pPr marL="812800" lvl="2" indent="-355600" eaLnBrk="1" hangingPunct="1">
              <a:lnSpc>
                <a:spcPts val="1100"/>
              </a:lnSpc>
              <a:spcAft>
                <a:spcPts val="600"/>
              </a:spcAft>
              <a:buFont typeface="+mj-lt"/>
              <a:buAutoNum type="arabicPeriod"/>
              <a:defRPr/>
            </a:pPr>
            <a:r>
              <a:rPr lang="en-US" altLang="ja-JP" sz="1600" dirty="0">
                <a:latin typeface="Times New Roman" pitchFamily="18" charset="0"/>
                <a:ea typeface="+mn-ea"/>
                <a:cs typeface="Times New Roman" pitchFamily="18" charset="0"/>
              </a:rPr>
              <a:t>Space-time domain interference mitigation using based on OMF and TDL-AA for dependable UWB-BANs                                                                                                 doc.#15-18-0352-00</a:t>
            </a:r>
          </a:p>
          <a:p>
            <a:pPr marL="812800" lvl="2" indent="-355600" eaLnBrk="1" hangingPunct="1">
              <a:lnSpc>
                <a:spcPts val="1100"/>
              </a:lnSpc>
              <a:spcAft>
                <a:spcPts val="600"/>
              </a:spcAft>
              <a:buFont typeface="+mj-lt"/>
              <a:buAutoNum type="arabicPeriod"/>
              <a:defRPr/>
            </a:pPr>
            <a:r>
              <a:rPr lang="en-US" altLang="ja-JP" sz="1600" dirty="0">
                <a:latin typeface="Times New Roman" pitchFamily="18" charset="0"/>
                <a:ea typeface="+mn-ea"/>
                <a:cs typeface="Times New Roman" pitchFamily="18" charset="0"/>
              </a:rPr>
              <a:t>Improved error controlling scheme for WBAN                                           doc.#15-18-0353-00</a:t>
            </a:r>
          </a:p>
          <a:p>
            <a:pPr marL="812800" lvl="2" indent="-355600" eaLnBrk="1" hangingPunct="1">
              <a:lnSpc>
                <a:spcPts val="1100"/>
              </a:lnSpc>
              <a:spcAft>
                <a:spcPts val="600"/>
              </a:spcAft>
              <a:buFont typeface="+mj-lt"/>
              <a:buAutoNum type="arabicPeriod"/>
              <a:defRPr/>
            </a:pPr>
            <a:r>
              <a:rPr lang="en-US" altLang="ja-JP" sz="1600" dirty="0">
                <a:latin typeface="Times New Roman" pitchFamily="18" charset="0"/>
                <a:ea typeface="+mn-ea"/>
                <a:cs typeface="Times New Roman" pitchFamily="18" charset="0"/>
              </a:rPr>
              <a:t>A dependable MAC protocol matched to bi-directional transmission in WBAN    18-0115-01                                                   </a:t>
            </a:r>
          </a:p>
          <a:p>
            <a:pPr marL="812800" lvl="2" indent="-355600" eaLnBrk="1" hangingPunct="1">
              <a:lnSpc>
                <a:spcPts val="1100"/>
              </a:lnSpc>
              <a:spcAft>
                <a:spcPts val="600"/>
              </a:spcAft>
              <a:buFont typeface="+mj-lt"/>
              <a:buAutoNum type="arabicPeriod"/>
              <a:defRPr/>
            </a:pPr>
            <a:r>
              <a:rPr lang="en-US" altLang="ja-JP" sz="1600" dirty="0" err="1">
                <a:latin typeface="Times New Roman" pitchFamily="18" charset="0"/>
                <a:ea typeface="+mn-ea"/>
                <a:cs typeface="Times New Roman" pitchFamily="18" charset="0"/>
              </a:rPr>
              <a:t>Superframe</a:t>
            </a:r>
            <a:r>
              <a:rPr lang="en-US" altLang="ja-JP" sz="1600" dirty="0">
                <a:latin typeface="Times New Roman" pitchFamily="18" charset="0"/>
                <a:ea typeface="+mn-ea"/>
                <a:cs typeface="Times New Roman" pitchFamily="18" charset="0"/>
              </a:rPr>
              <a:t> controlling scheme based on IEEE802.15.6 for dependable WBAN   18-0138-01</a:t>
            </a:r>
          </a:p>
          <a:p>
            <a:pPr marL="812800" lvl="2" indent="-355600" eaLnBrk="1" hangingPunct="1">
              <a:lnSpc>
                <a:spcPts val="1100"/>
              </a:lnSpc>
              <a:spcAft>
                <a:spcPts val="600"/>
              </a:spcAft>
              <a:buFont typeface="+mj-lt"/>
              <a:buAutoNum type="arabicPeriod"/>
              <a:defRPr/>
            </a:pPr>
            <a:r>
              <a:rPr lang="en-US" altLang="ja-JP" sz="1600" dirty="0">
                <a:latin typeface="Times New Roman" pitchFamily="18" charset="0"/>
                <a:ea typeface="+mn-ea"/>
                <a:cs typeface="Times New Roman" pitchFamily="18" charset="0"/>
              </a:rPr>
              <a:t>Review of IEEE802.15.6 Wireless Medical BAN                                                    18-0384-00</a:t>
            </a:r>
          </a:p>
          <a:p>
            <a:pPr marL="355600" lvl="1" indent="-355600" eaLnBrk="1" hangingPunct="1">
              <a:lnSpc>
                <a:spcPts val="1100"/>
              </a:lnSpc>
              <a:spcBef>
                <a:spcPts val="600"/>
              </a:spcBef>
              <a:spcAft>
                <a:spcPts val="600"/>
              </a:spcAft>
              <a:buFont typeface="Wingdings" panose="05000000000000000000" pitchFamily="2" charset="2"/>
              <a:buChar char="ü"/>
              <a:defRPr/>
            </a:pPr>
            <a:r>
              <a:rPr lang="en-US" altLang="ja-JP" sz="1800" dirty="0">
                <a:latin typeface="Times New Roman" pitchFamily="18" charset="0"/>
                <a:ea typeface="+mn-ea"/>
                <a:cs typeface="Times New Roman" pitchFamily="18" charset="0"/>
              </a:rPr>
              <a:t>Discussion</a:t>
            </a:r>
            <a:r>
              <a:rPr lang="en-US" altLang="ja-JP" sz="2000" dirty="0">
                <a:latin typeface="Times New Roman" pitchFamily="18" charset="0"/>
                <a:ea typeface="+mn-ea"/>
                <a:cs typeface="Times New Roman" pitchFamily="18" charset="0"/>
              </a:rPr>
              <a:t>                                                                                                </a:t>
            </a:r>
            <a:r>
              <a:rPr lang="en-US" altLang="ja-JP" sz="1600" dirty="0">
                <a:latin typeface="Times New Roman" pitchFamily="18" charset="0"/>
                <a:ea typeface="+mn-ea"/>
                <a:cs typeface="Times New Roman" pitchFamily="18" charset="0"/>
              </a:rPr>
              <a:t>18-0380-00</a:t>
            </a:r>
            <a:endParaRPr lang="en-US" altLang="ja-JP" sz="2000" dirty="0">
              <a:latin typeface="Times New Roman" pitchFamily="18" charset="0"/>
              <a:ea typeface="+mn-ea"/>
              <a:cs typeface="Times New Roman" pitchFamily="18" charset="0"/>
            </a:endParaRPr>
          </a:p>
          <a:p>
            <a:pPr marL="285750" lvl="1" indent="-285750" eaLnBrk="1" hangingPunct="1">
              <a:lnSpc>
                <a:spcPts val="1100"/>
              </a:lnSpc>
              <a:spcBef>
                <a:spcPts val="600"/>
              </a:spcBef>
              <a:spcAft>
                <a:spcPts val="600"/>
              </a:spcAft>
              <a:buFont typeface="Wingdings" panose="05000000000000000000" pitchFamily="2" charset="2"/>
              <a:buChar char="ü"/>
              <a:defRPr/>
            </a:pPr>
            <a:r>
              <a:rPr lang="en-US" altLang="ja-JP" sz="1600" dirty="0">
                <a:solidFill>
                  <a:schemeClr val="tx1"/>
                </a:solidFill>
                <a:latin typeface="Times New Roman" pitchFamily="18" charset="0"/>
                <a:cs typeface="Times New Roman" pitchFamily="18" charset="0"/>
              </a:rPr>
              <a:t> Closing Report and minutes                                                                           </a:t>
            </a:r>
          </a:p>
          <a:p>
            <a:pPr marL="0" lvl="1" eaLnBrk="1" hangingPunct="1">
              <a:lnSpc>
                <a:spcPts val="1100"/>
              </a:lnSpc>
              <a:spcBef>
                <a:spcPts val="600"/>
              </a:spcBef>
              <a:spcAft>
                <a:spcPts val="600"/>
              </a:spcAft>
              <a:defRPr/>
            </a:pPr>
            <a:r>
              <a:rPr lang="en-US" altLang="ja-JP" sz="1600" dirty="0">
                <a:solidFill>
                  <a:schemeClr val="tx1"/>
                </a:solidFill>
                <a:latin typeface="Times New Roman" pitchFamily="18" charset="0"/>
                <a:cs typeface="Times New Roman" pitchFamily="18" charset="0"/>
              </a:rPr>
              <a:t>           </a:t>
            </a:r>
          </a:p>
        </p:txBody>
      </p:sp>
      <p:sp>
        <p:nvSpPr>
          <p:cNvPr id="8196" name="Slide Number Placeholder 8"/>
          <p:cNvSpPr>
            <a:spLocks noGrp="1"/>
          </p:cNvSpPr>
          <p:nvPr>
            <p:ph type="sldNum" sz="quarter" idx="4294967295"/>
          </p:nvPr>
        </p:nvSpPr>
        <p:spPr>
          <a:xfrm>
            <a:off x="4344988" y="6475413"/>
            <a:ext cx="530225" cy="18256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eaLnBrk="1" hangingPunct="1">
              <a:spcBef>
                <a:spcPct val="0"/>
              </a:spcBef>
            </a:pPr>
            <a:r>
              <a:rPr lang="en-US" altLang="ja-JP" sz="1200">
                <a:latin typeface="Times New Roman" pitchFamily="18" charset="0"/>
              </a:rPr>
              <a:t>Slide </a:t>
            </a:r>
            <a:fld id="{C5D92B85-B573-4882-990B-EA829E6914E8}" type="slidenum">
              <a:rPr lang="en-US" altLang="ja-JP" sz="1200" smtClean="0">
                <a:latin typeface="Times New Roman" pitchFamily="18" charset="0"/>
              </a:rPr>
              <a:pPr eaLnBrk="1" hangingPunct="1">
                <a:spcBef>
                  <a:spcPct val="0"/>
                </a:spcBef>
              </a:pPr>
              <a:t>5</a:t>
            </a:fld>
            <a:endParaRPr lang="en-US" altLang="ja-JP" sz="1200">
              <a:latin typeface="Times New Roman" pitchFamily="18" charset="0"/>
            </a:endParaRPr>
          </a:p>
        </p:txBody>
      </p:sp>
      <p:sp>
        <p:nvSpPr>
          <p:cNvPr id="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2018</a:t>
            </a:r>
            <a:endParaRPr lang="en-US" altLang="ja-JP" dirty="0"/>
          </a:p>
        </p:txBody>
      </p:sp>
    </p:spTree>
    <p:extLst>
      <p:ext uri="{BB962C8B-B14F-4D97-AF65-F5344CB8AC3E}">
        <p14:creationId xmlns:p14="http://schemas.microsoft.com/office/powerpoint/2010/main" val="19509652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323528" y="1078142"/>
            <a:ext cx="8676456" cy="5492968"/>
          </a:xfrm>
        </p:spPr>
        <p:txBody>
          <a:bodyPr/>
          <a:lstStyle/>
          <a:p>
            <a:pPr marL="0" indent="0">
              <a:lnSpc>
                <a:spcPts val="1800"/>
              </a:lnSpc>
              <a:buNone/>
            </a:pPr>
            <a:r>
              <a:rPr lang="is-IS" altLang="ja-JP" sz="1800" dirty="0"/>
              <a:t>15-18-0142-00-0dep-ig-dependability-march-2018-meeting-minitues</a:t>
            </a:r>
          </a:p>
          <a:p>
            <a:pPr marL="0" indent="0">
              <a:lnSpc>
                <a:spcPts val="1800"/>
              </a:lnSpc>
              <a:buNone/>
            </a:pPr>
            <a:r>
              <a:rPr lang="is-IS" altLang="ja-JP" sz="1800" dirty="0"/>
              <a:t>15-18-0318-02-0dep-ig-dependability-july-2018-meeting-agenda</a:t>
            </a:r>
          </a:p>
          <a:p>
            <a:pPr marL="0" indent="0">
              <a:lnSpc>
                <a:spcPts val="1800"/>
              </a:lnSpc>
              <a:buNone/>
            </a:pPr>
            <a:r>
              <a:rPr lang="is-IS" altLang="ja-JP" sz="1800" dirty="0"/>
              <a:t>15-18-0304-01-0dep-ig-dep-opening-information-for-july-2018</a:t>
            </a:r>
          </a:p>
          <a:p>
            <a:pPr marL="0" indent="0">
              <a:lnSpc>
                <a:spcPts val="1800"/>
              </a:lnSpc>
              <a:buNone/>
            </a:pPr>
            <a:r>
              <a:rPr lang="en-US" altLang="ja-JP" sz="1800" dirty="0"/>
              <a:t>15-18-0115-01-0dep-IG DEP A dependable MAC protocol matched to bi-directional transmission in WBAN</a:t>
            </a:r>
          </a:p>
          <a:p>
            <a:pPr marL="0" indent="0">
              <a:lnSpc>
                <a:spcPts val="1800"/>
              </a:lnSpc>
              <a:buNone/>
            </a:pPr>
            <a:r>
              <a:rPr lang="en-US" altLang="ja-JP" sz="1800" dirty="0"/>
              <a:t>15-18-15-18-0347-00-0dep-IG DEP Review of IG Dependability Activities for Cars and other IoT &amp; M2M Use cases and Amendment of IEEE802.15.6 Wireless Medical BAN </a:t>
            </a:r>
          </a:p>
          <a:p>
            <a:pPr marL="0" indent="0">
              <a:lnSpc>
                <a:spcPts val="1800"/>
              </a:lnSpc>
              <a:buNone/>
            </a:pPr>
            <a:r>
              <a:rPr lang="en-US" altLang="ja-JP" sz="1800" dirty="0"/>
              <a:t>15-18-0304-01-0dep-IEICE TC on Reliable Communication and Control (RCC) </a:t>
            </a:r>
          </a:p>
          <a:p>
            <a:pPr marL="0" indent="0">
              <a:lnSpc>
                <a:spcPts val="1800"/>
              </a:lnSpc>
              <a:buNone/>
            </a:pPr>
            <a:r>
              <a:rPr lang="en-US" altLang="ja-JP" sz="1800" dirty="0"/>
              <a:t>15-18-0305-01-0dep-IEICE TC on Healthcare and Medical Information Communication Technology (MICT) </a:t>
            </a:r>
          </a:p>
          <a:p>
            <a:pPr marL="0" indent="0">
              <a:lnSpc>
                <a:spcPts val="1800"/>
              </a:lnSpc>
              <a:buNone/>
            </a:pPr>
            <a:r>
              <a:rPr lang="en-US" altLang="ja-JP" sz="1800" dirty="0"/>
              <a:t>15-18-0306-01-0dep-ETSI Smart BAN Project </a:t>
            </a:r>
          </a:p>
          <a:p>
            <a:pPr marL="0" indent="0">
              <a:lnSpc>
                <a:spcPts val="1800"/>
              </a:lnSpc>
              <a:buNone/>
            </a:pPr>
            <a:r>
              <a:rPr lang="en-US" altLang="ja-JP" sz="1800" dirty="0"/>
              <a:t>15-18-0311-00-0dep-Overview of IG-DEP Activities on Enhanced Dependability in Wireless Networks for Automotive and Medical Healthcare  Use Cases </a:t>
            </a:r>
          </a:p>
          <a:p>
            <a:pPr marL="0" indent="0">
              <a:lnSpc>
                <a:spcPts val="1800"/>
              </a:lnSpc>
              <a:buNone/>
            </a:pPr>
            <a:r>
              <a:rPr lang="en-US" altLang="ja-JP" sz="1800" dirty="0"/>
              <a:t>15-18-0352-00-0dep-ig-dep-Space-time domain interference mitigation using based on OMF and TDL-AA for dependable UWB-BANs </a:t>
            </a:r>
          </a:p>
          <a:p>
            <a:pPr marL="0" indent="0">
              <a:lnSpc>
                <a:spcPts val="1800"/>
              </a:lnSpc>
              <a:buNone/>
            </a:pPr>
            <a:r>
              <a:rPr lang="en-US" altLang="ja-JP" sz="1800" dirty="0"/>
              <a:t>15-18-0353-00-0dep-ig-dep-Improved error controlling scheme for WBAN</a:t>
            </a:r>
          </a:p>
          <a:p>
            <a:pPr marL="0" indent="0">
              <a:lnSpc>
                <a:spcPts val="1800"/>
              </a:lnSpc>
              <a:buNone/>
            </a:pPr>
            <a:r>
              <a:rPr lang="en-US" altLang="ja-JP" sz="1800" dirty="0"/>
              <a:t>15-18-0384-00-0dep-ig-dep-Review of IEEE802.15.6 Wireless Medical BAN</a:t>
            </a:r>
          </a:p>
          <a:p>
            <a:pPr marL="0" indent="0">
              <a:lnSpc>
                <a:spcPts val="1800"/>
              </a:lnSpc>
              <a:buNone/>
            </a:pPr>
            <a:r>
              <a:rPr lang="fi-FI" altLang="ja-JP" sz="1800" dirty="0"/>
              <a:t>15-18-0380-00-0dep-ig-dep-july-2018-meeting-minutes</a:t>
            </a:r>
          </a:p>
          <a:p>
            <a:pPr marL="0" indent="0">
              <a:lnSpc>
                <a:spcPts val="1800"/>
              </a:lnSpc>
              <a:buNone/>
            </a:pPr>
            <a:r>
              <a:rPr lang="fi-FI" altLang="ja-JP" sz="1800" dirty="0"/>
              <a:t>15-18-0379-00-0dep-ig-dep-july-2018-closing-report</a:t>
            </a:r>
          </a:p>
          <a:p>
            <a:pPr marL="0" indent="0">
              <a:lnSpc>
                <a:spcPts val="1800"/>
              </a:lnSpc>
              <a:buNone/>
            </a:pPr>
            <a:r>
              <a:rPr lang="fi-FI" altLang="ja-JP" sz="1600" dirty="0"/>
              <a:t>			           </a:t>
            </a:r>
            <a:endParaRPr kumimoji="1" lang="ja-JP" altLang="en-US" sz="1600" dirty="0"/>
          </a:p>
        </p:txBody>
      </p:sp>
      <p:sp>
        <p:nvSpPr>
          <p:cNvPr id="3" name="タイトル 2"/>
          <p:cNvSpPr>
            <a:spLocks noGrp="1"/>
          </p:cNvSpPr>
          <p:nvPr>
            <p:ph type="title"/>
          </p:nvPr>
        </p:nvSpPr>
        <p:spPr>
          <a:xfrm>
            <a:off x="611560" y="412020"/>
            <a:ext cx="7772400" cy="798984"/>
          </a:xfrm>
        </p:spPr>
        <p:txBody>
          <a:bodyPr/>
          <a:lstStyle/>
          <a:p>
            <a:r>
              <a:rPr lang="en-US" altLang="ja-JP" b="1" dirty="0"/>
              <a:t>Contributions</a:t>
            </a:r>
            <a:endParaRPr kumimoji="1" lang="ja-JP" altLang="en-US"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6</a:t>
            </a:fld>
            <a:endParaRPr lang="en-US" altLang="ja-JP" dirty="0"/>
          </a:p>
        </p:txBody>
      </p:sp>
      <p:sp>
        <p:nvSpPr>
          <p:cNvPr id="7"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2018</a:t>
            </a:r>
            <a:endParaRPr lang="en-US" altLang="ja-JP" dirty="0"/>
          </a:p>
        </p:txBody>
      </p:sp>
    </p:spTree>
    <p:extLst>
      <p:ext uri="{BB962C8B-B14F-4D97-AF65-F5344CB8AC3E}">
        <p14:creationId xmlns:p14="http://schemas.microsoft.com/office/powerpoint/2010/main" val="7225791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755650" y="2133600"/>
            <a:ext cx="7764463" cy="2878138"/>
          </a:xfrm>
        </p:spPr>
        <p:txBody>
          <a:bodyPr/>
          <a:lstStyle/>
          <a:p>
            <a:pPr algn="ctr"/>
            <a:r>
              <a:rPr lang="en-US" altLang="ja-JP" b="1" dirty="0">
                <a:solidFill>
                  <a:schemeClr val="tx2"/>
                </a:solidFill>
                <a:latin typeface="Times New Roman" pitchFamily="18" charset="0"/>
                <a:ea typeface="ＭＳ Ｐゴシック" charset="-128"/>
              </a:rPr>
              <a:t>Thank You !</a:t>
            </a:r>
          </a:p>
          <a:p>
            <a:pPr algn="ctr"/>
            <a:endParaRPr lang="en-US" altLang="ja-JP" b="1" dirty="0">
              <a:solidFill>
                <a:schemeClr val="tx2"/>
              </a:solidFill>
              <a:latin typeface="Times New Roman" pitchFamily="18" charset="0"/>
              <a:ea typeface="ＭＳ Ｐゴシック" charset="-128"/>
            </a:endParaRPr>
          </a:p>
          <a:p>
            <a:pPr algn="ctr"/>
            <a:r>
              <a:rPr lang="en-US" altLang="ja-JP" b="1" dirty="0">
                <a:solidFill>
                  <a:schemeClr val="tx2"/>
                </a:solidFill>
                <a:latin typeface="Times New Roman" pitchFamily="18" charset="0"/>
                <a:ea typeface="ＭＳ Ｐゴシック" charset="-128"/>
              </a:rPr>
              <a:t>Any Questions ?</a:t>
            </a:r>
          </a:p>
          <a:p>
            <a:endParaRPr lang="en-US" altLang="ja-JP" dirty="0">
              <a:ea typeface="ＭＳ Ｐゴシック" charset="-128"/>
            </a:endParaRPr>
          </a:p>
        </p:txBody>
      </p:sp>
      <p:sp>
        <p:nvSpPr>
          <p:cNvPr id="11267" name="Slide Number Placeholder 5"/>
          <p:cNvSpPr>
            <a:spLocks noGrp="1"/>
          </p:cNvSpPr>
          <p:nvPr>
            <p:ph type="sldNum" sz="quarter" idx="4294967295"/>
          </p:nvPr>
        </p:nvSpPr>
        <p:spPr>
          <a:xfrm>
            <a:off x="4267944" y="6453336"/>
            <a:ext cx="1600200" cy="2154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eaLnBrk="1" hangingPunct="1">
              <a:spcBef>
                <a:spcPct val="0"/>
              </a:spcBef>
            </a:pPr>
            <a:r>
              <a:rPr lang="en-US" altLang="ja-JP" sz="1200">
                <a:latin typeface="Times New Roman" pitchFamily="18" charset="0"/>
              </a:rPr>
              <a:t>Slide </a:t>
            </a:r>
            <a:fld id="{E38E3EF7-C539-4772-B002-32A88B061C64}" type="slidenum">
              <a:rPr lang="en-US" altLang="ja-JP" sz="1200" smtClean="0">
                <a:latin typeface="Times New Roman" pitchFamily="18" charset="0"/>
              </a:rPr>
              <a:pPr eaLnBrk="1" hangingPunct="1">
                <a:spcBef>
                  <a:spcPct val="0"/>
                </a:spcBef>
              </a:pPr>
              <a:t>7</a:t>
            </a:fld>
            <a:endParaRPr lang="en-US" altLang="ja-JP" sz="1200">
              <a:latin typeface="Times New Roman" pitchFamily="18" charset="0"/>
            </a:endParaRPr>
          </a:p>
        </p:txBody>
      </p:sp>
      <p:sp>
        <p:nvSpPr>
          <p:cNvPr id="7"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2018</a:t>
            </a:r>
            <a:endParaRPr lang="en-US" altLang="ja-JP" dirty="0"/>
          </a:p>
        </p:txBody>
      </p:sp>
    </p:spTree>
    <p:extLst>
      <p:ext uri="{BB962C8B-B14F-4D97-AF65-F5344CB8AC3E}">
        <p14:creationId xmlns:p14="http://schemas.microsoft.com/office/powerpoint/2010/main" val="2427862527"/>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1859</TotalTime>
  <Words>609</Words>
  <Application>Microsoft Office PowerPoint</Application>
  <PresentationFormat>画面に合わせる (4:3)</PresentationFormat>
  <Paragraphs>116</Paragraphs>
  <Slides>7</Slides>
  <Notes>7</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7</vt:i4>
      </vt:variant>
    </vt:vector>
  </HeadingPairs>
  <TitlesOfParts>
    <vt:vector size="15" baseType="lpstr">
      <vt:lpstr>Arial Unicode MS</vt:lpstr>
      <vt:lpstr>굴림</vt:lpstr>
      <vt:lpstr>ＭＳ Ｐゴシック</vt:lpstr>
      <vt:lpstr>游ゴシック</vt:lpstr>
      <vt:lpstr>Arial</vt:lpstr>
      <vt:lpstr>Times New Roman</vt:lpstr>
      <vt:lpstr>Wingdings</vt:lpstr>
      <vt:lpstr>IEEE-P802_15</vt:lpstr>
      <vt:lpstr>PowerPoint プレゼンテーション</vt:lpstr>
      <vt:lpstr>IEEE 802.15 IG DEP   Closing Report  San Diego, CA, USA July 12th, 2018  Ryuji Kohno(YNU/CWC-Nippon)</vt:lpstr>
      <vt:lpstr>Meeting Objectives</vt:lpstr>
      <vt:lpstr>IG DEP schedule for the week</vt:lpstr>
      <vt:lpstr>Meeting Accomplishments</vt:lpstr>
      <vt:lpstr>Contributions</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IEEE802.15 IG-DEP Presentation</dc:title>
  <dc:creator>kohno@ynu.ac.jp</dc:creator>
  <cp:lastModifiedBy>kohno-ryuji-ns@ynu.jp</cp:lastModifiedBy>
  <cp:revision>34</cp:revision>
  <dcterms:created xsi:type="dcterms:W3CDTF">2018-03-06T17:15:04Z</dcterms:created>
  <dcterms:modified xsi:type="dcterms:W3CDTF">2018-07-13T01:14:10Z</dcterms:modified>
</cp:coreProperties>
</file>