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6" r:id="rId5"/>
    <p:sldId id="263"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0" d="100"/>
          <a:sy n="60" d="100"/>
        </p:scale>
        <p:origin x="141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2018/7/12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5</a:t>
            </a:fld>
            <a:endParaRPr lang="en-US" altLang="ja-JP" sz="2400"/>
          </a:p>
        </p:txBody>
      </p:sp>
    </p:spTree>
    <p:extLst>
      <p:ext uri="{BB962C8B-B14F-4D97-AF65-F5344CB8AC3E}">
        <p14:creationId xmlns:p14="http://schemas.microsoft.com/office/powerpoint/2010/main" val="6441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633924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7</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802.15-18-0379-00-0dep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755883" cy="307777"/>
          </a:xfrm>
          <a:prstGeom prst="rect">
            <a:avLst/>
          </a:prstGeom>
        </p:spPr>
        <p:txBody>
          <a:bodyPr wrap="none">
            <a:spAutoFit/>
          </a:bodyPr>
          <a:lstStyle/>
          <a:p>
            <a:r>
              <a:rPr lang="en-US" altLang="ja-JP" sz="1400" dirty="0"/>
              <a:t>Ryuji Kohno(YNU/CWC-Nippon)</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95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July Closing Report 2018]	</a:t>
            </a:r>
          </a:p>
          <a:p>
            <a:r>
              <a:rPr lang="en-US" altLang="ja-JP" sz="1600" b="1" dirty="0">
                <a:ea typeface="ＭＳ Ｐゴシック" charset="-128"/>
              </a:rPr>
              <a:t>Date Submitted: </a:t>
            </a:r>
            <a:r>
              <a:rPr lang="en-US" altLang="ja-JP" sz="1600" dirty="0">
                <a:ea typeface="ＭＳ Ｐゴシック" charset="-128"/>
              </a:rPr>
              <a:t>[12 July 2018]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July Meeting at San Diego in 2018.]</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San Diego, CA, USA</a:t>
            </a:r>
            <a:br>
              <a:rPr lang="en-US" altLang="ja-JP" dirty="0">
                <a:ea typeface="ＭＳ Ｐゴシック" pitchFamily="50" charset="-128"/>
              </a:rPr>
            </a:br>
            <a:r>
              <a:rPr lang="en-US" altLang="ja-JP" dirty="0">
                <a:ea typeface="ＭＳ Ｐゴシック" pitchFamily="50" charset="-128"/>
              </a:rPr>
              <a:t>July 12</a:t>
            </a:r>
            <a:r>
              <a:rPr lang="en-US" altLang="ja-JP" baseline="30000" dirty="0">
                <a:ea typeface="ＭＳ Ｐゴシック" pitchFamily="50" charset="-128"/>
              </a:rPr>
              <a:t>th</a:t>
            </a:r>
            <a:r>
              <a:rPr lang="en-US" altLang="ja-JP" dirty="0">
                <a:ea typeface="ＭＳ Ｐゴシック" pitchFamily="50" charset="-128"/>
              </a:rPr>
              <a:t>, 2018</a:t>
            </a:r>
            <a:br>
              <a:rPr lang="en-US" altLang="ja-JP" dirty="0">
                <a:ea typeface="ＭＳ Ｐゴシック" pitchFamily="50" charset="-128"/>
              </a:rPr>
            </a:b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568951" cy="5132541"/>
          </a:xfrm>
        </p:spPr>
        <p:txBody>
          <a:bodyPr/>
          <a:lstStyle/>
          <a:p>
            <a:pPr algn="just">
              <a:lnSpc>
                <a:spcPts val="2400"/>
              </a:lnSpc>
            </a:pPr>
            <a:r>
              <a:rPr lang="en-US" altLang="ja-JP" sz="2000" dirty="0"/>
              <a:t>Overview of IG-DEP activities including background and necessity of a new standard, CFI, responses for CFI, application matrix, focused use cases, additional use cases technical requirement, draft of PAR and CSD has been reviewed.</a:t>
            </a:r>
          </a:p>
          <a:p>
            <a:pPr algn="just">
              <a:lnSpc>
                <a:spcPts val="2400"/>
              </a:lnSpc>
            </a:pPr>
            <a:r>
              <a:rPr lang="en-US" altLang="ja-JP" sz="2000" dirty="0"/>
              <a:t>Primary focused use cases with large demand of this standard from car and car electronics manufactures such as internal car network, intervehicle network and factory manufacturing line network have been focused and their technical requirement has been summarized.</a:t>
            </a:r>
          </a:p>
          <a:p>
            <a:pPr algn="just">
              <a:lnSpc>
                <a:spcPts val="2400"/>
              </a:lnSpc>
            </a:pPr>
            <a:r>
              <a:rPr lang="en-US" altLang="ja-JP" sz="2000" dirty="0"/>
              <a:t>In addition, UAVs and robotics use cases have been involved.</a:t>
            </a:r>
          </a:p>
          <a:p>
            <a:pPr algn="just">
              <a:lnSpc>
                <a:spcPts val="2400"/>
              </a:lnSpc>
            </a:pPr>
            <a:r>
              <a:rPr lang="en-US" altLang="ja-JP" sz="2000" dirty="0"/>
              <a:t>Potential PHY and MAC technologies to guarantee dependability in wireless networks and related projects have been presented.</a:t>
            </a:r>
          </a:p>
          <a:p>
            <a:pPr algn="just">
              <a:lnSpc>
                <a:spcPts val="2400"/>
              </a:lnSpc>
            </a:pPr>
            <a:r>
              <a:rPr lang="en-US" altLang="ja-JP" sz="2000" dirty="0"/>
              <a:t>A new demand for medical BAN-base platform with cloud network and AI data mining server and repository has been discussed if it should be involved in IG-DEP or as a revision/amendment of TG15.6 BAN.</a:t>
            </a:r>
          </a:p>
          <a:p>
            <a:pPr algn="just">
              <a:lnSpc>
                <a:spcPts val="2400"/>
              </a:lnSpc>
            </a:pPr>
            <a:r>
              <a:rPr lang="en-US" altLang="ja-JP" sz="2000" dirty="0"/>
              <a:t>Through September meeting, next action will be determined.</a:t>
            </a:r>
          </a:p>
        </p:txBody>
      </p:sp>
      <p:sp>
        <p:nvSpPr>
          <p:cNvPr id="3" name="タイトル 2"/>
          <p:cNvSpPr>
            <a:spLocks noGrp="1"/>
          </p:cNvSpPr>
          <p:nvPr>
            <p:ph type="title"/>
          </p:nvPr>
        </p:nvSpPr>
        <p:spPr>
          <a:xfrm>
            <a:off x="685800" y="548680"/>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nvPr>
        </p:nvGraphicFramePr>
        <p:xfrm>
          <a:off x="956916" y="1556792"/>
          <a:ext cx="7287490" cy="4718597"/>
        </p:xfrm>
        <a:graphic>
          <a:graphicData uri="http://schemas.openxmlformats.org/drawingml/2006/table">
            <a:tbl>
              <a:tblPr firstRow="1" bandRow="1">
                <a:tableStyleId>{93296810-A885-4BE3-A3E7-6D5BEEA58F35}</a:tableStyleId>
              </a:tblPr>
              <a:tblGrid>
                <a:gridCol w="1104165">
                  <a:extLst>
                    <a:ext uri="{9D8B030D-6E8A-4147-A177-3AD203B41FA5}">
                      <a16:colId xmlns:a16="http://schemas.microsoft.com/office/drawing/2014/main" val="20000"/>
                    </a:ext>
                  </a:extLst>
                </a:gridCol>
                <a:gridCol w="1358791">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Torrey Hills B</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Gaslamp B</a:t>
                      </a: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75644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17612" y="1250443"/>
            <a:ext cx="8784976" cy="5214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Discussion in Previous Meetings </a:t>
            </a: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Call for Agenda in this week                                                             </a:t>
            </a:r>
            <a:r>
              <a:rPr lang="en-US" altLang="ja-JP" sz="1600" dirty="0">
                <a:latin typeface="Times New Roman" pitchFamily="18" charset="0"/>
                <a:ea typeface="+mn-ea"/>
                <a:cs typeface="Times New Roman" pitchFamily="18" charset="0"/>
              </a:rPr>
              <a:t>doc.#15-18-0318-01-0dep</a:t>
            </a:r>
            <a:endParaRPr lang="en-US" altLang="ja-JP" sz="1800" dirty="0">
              <a:solidFill>
                <a:schemeClr val="tx1"/>
              </a:solidFill>
              <a:latin typeface="Times New Roman" pitchFamily="18" charset="0"/>
              <a:cs typeface="Times New Roman" pitchFamily="18" charset="0"/>
            </a:endParaRP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of IG-DEP and related groups </a:t>
            </a:r>
            <a:r>
              <a:rPr lang="en-US" altLang="ja-JP" sz="1800" dirty="0" err="1">
                <a:solidFill>
                  <a:schemeClr val="tx1"/>
                </a:solidFill>
                <a:latin typeface="Times New Roman" pitchFamily="18" charset="0"/>
                <a:cs typeface="Times New Roman" pitchFamily="18" charset="0"/>
              </a:rPr>
              <a:t>activites</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100"/>
              </a:lnSpc>
              <a:spcBef>
                <a:spcPts val="600"/>
              </a:spcBef>
              <a:spcAft>
                <a:spcPts val="600"/>
              </a:spcAft>
              <a:buAutoNum type="arabicPeriod"/>
              <a:defRPr/>
            </a:pPr>
            <a:r>
              <a:rPr lang="en-US" altLang="ja-JP" sz="1600" dirty="0">
                <a:solidFill>
                  <a:schemeClr val="tx1"/>
                </a:solidFill>
                <a:latin typeface="Times New Roman" pitchFamily="18" charset="0"/>
                <a:cs typeface="Times New Roman" pitchFamily="18" charset="0"/>
              </a:rPr>
              <a:t>Review of IG Dependability Activities for Cars and other IoT &amp; M2M Use cases and Amendment of IEEE802.15.6 Wireless Medical BAN                                doc.#15-18-0347-00</a:t>
            </a:r>
            <a:endParaRPr lang="en-US" altLang="ja-JP" sz="2000" dirty="0">
              <a:solidFill>
                <a:schemeClr val="tx1"/>
              </a:solidFill>
              <a:latin typeface="Times New Roman" pitchFamily="18" charset="0"/>
              <a:cs typeface="Times New Roman" pitchFamily="18" charset="0"/>
            </a:endParaRP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IEICE TC on Reliable Communication and Control (RCC)      doc/#15-18-0304-01                                                               </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IEICE TC on Healthcare and Medical Information Communication Technology (MICT)                                                                                                          doc.#15-18-0305-01</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ETSI Smart BAN Project                                                           doc.#15-18-0306-01</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Presentation</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Overview of IG-DEP Activities on Enhanced Dependability in Wireless Networks for Automotive and Medical </a:t>
            </a:r>
            <a:r>
              <a:rPr lang="en-US" altLang="ja-JP" sz="1600" dirty="0" err="1">
                <a:latin typeface="Times New Roman" pitchFamily="18" charset="0"/>
                <a:ea typeface="+mn-ea"/>
                <a:cs typeface="Times New Roman" pitchFamily="18" charset="0"/>
              </a:rPr>
              <a:t>Healthccare</a:t>
            </a:r>
            <a:r>
              <a:rPr lang="en-US" altLang="ja-JP" sz="1600" dirty="0">
                <a:latin typeface="Times New Roman" pitchFamily="18" charset="0"/>
                <a:ea typeface="+mn-ea"/>
                <a:cs typeface="Times New Roman" pitchFamily="18" charset="0"/>
              </a:rPr>
              <a:t>  Use Cases                                       doc.#15-18-0311-00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Space-time domain interference mitigation using based on OMF and TDL-AA for dependable UWB-BANs                                                                                                 doc.#15-18-0352-00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Improved error controlling scheme for WBAN                                           doc.#15-18-0353-00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A dependable MAC protocol matched to bi-directional transmission in WBAN    18-0115-01                                                   </a:t>
            </a:r>
          </a:p>
          <a:p>
            <a:pPr marL="812800" lvl="2" indent="-355600" eaLnBrk="1" hangingPunct="1">
              <a:lnSpc>
                <a:spcPts val="1100"/>
              </a:lnSpc>
              <a:spcAft>
                <a:spcPts val="600"/>
              </a:spcAft>
              <a:buFont typeface="+mj-lt"/>
              <a:buAutoNum type="arabicPeriod"/>
              <a:defRPr/>
            </a:pPr>
            <a:r>
              <a:rPr lang="en-US" altLang="ja-JP" sz="1600" dirty="0" err="1">
                <a:latin typeface="Times New Roman" pitchFamily="18" charset="0"/>
                <a:ea typeface="+mn-ea"/>
                <a:cs typeface="Times New Roman" pitchFamily="18" charset="0"/>
              </a:rPr>
              <a:t>Superframe</a:t>
            </a:r>
            <a:r>
              <a:rPr lang="en-US" altLang="ja-JP" sz="1600" dirty="0">
                <a:latin typeface="Times New Roman" pitchFamily="18" charset="0"/>
                <a:ea typeface="+mn-ea"/>
                <a:cs typeface="Times New Roman" pitchFamily="18" charset="0"/>
              </a:rPr>
              <a:t> controlling scheme based on IEEE802.15.6 for dependable WBAN   18-0138-01</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Review of IEEE802.15.6 Wireless Medical BAN                                                    18-0384-00</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Discussion</a:t>
            </a:r>
            <a:r>
              <a:rPr lang="en-US" altLang="ja-JP" sz="2000" dirty="0">
                <a:latin typeface="Times New Roman" pitchFamily="18" charset="0"/>
                <a:ea typeface="+mn-ea"/>
                <a:cs typeface="Times New Roman" pitchFamily="18" charset="0"/>
              </a:rPr>
              <a:t>                                                                                                </a:t>
            </a:r>
            <a:r>
              <a:rPr lang="en-US" altLang="ja-JP" sz="1600" dirty="0">
                <a:latin typeface="Times New Roman" pitchFamily="18" charset="0"/>
                <a:ea typeface="+mn-ea"/>
                <a:cs typeface="Times New Roman" pitchFamily="18" charset="0"/>
              </a:rPr>
              <a:t>18-0380-00</a:t>
            </a:r>
            <a:endParaRPr lang="en-US" altLang="ja-JP" sz="2000" dirty="0">
              <a:latin typeface="Times New Roman" pitchFamily="18" charset="0"/>
              <a:ea typeface="+mn-ea"/>
              <a:cs typeface="Times New Roman" pitchFamily="18" charset="0"/>
            </a:endParaRPr>
          </a:p>
          <a:p>
            <a:pPr marL="285750" lvl="1" indent="-285750" eaLnBrk="1" hangingPunct="1">
              <a:lnSpc>
                <a:spcPts val="1100"/>
              </a:lnSpc>
              <a:spcBef>
                <a:spcPts val="600"/>
              </a:spcBef>
              <a:spcAft>
                <a:spcPts val="600"/>
              </a:spcAft>
              <a:buFont typeface="Wingdings" panose="05000000000000000000" pitchFamily="2" charset="2"/>
              <a:buChar char="ü"/>
              <a:defRPr/>
            </a:pPr>
            <a:r>
              <a:rPr lang="en-US" altLang="ja-JP" sz="1600" dirty="0">
                <a:solidFill>
                  <a:schemeClr val="tx1"/>
                </a:solidFill>
                <a:latin typeface="Times New Roman" pitchFamily="18" charset="0"/>
                <a:cs typeface="Times New Roman" pitchFamily="18" charset="0"/>
              </a:rPr>
              <a:t> Closing Report and minutes                                                                           </a:t>
            </a:r>
          </a:p>
          <a:p>
            <a:pPr marL="0" lvl="1" eaLnBrk="1" hangingPunct="1">
              <a:lnSpc>
                <a:spcPts val="1100"/>
              </a:lnSpc>
              <a:spcBef>
                <a:spcPts val="600"/>
              </a:spcBef>
              <a:spcAft>
                <a:spcPts val="600"/>
              </a:spcAft>
              <a:defRPr/>
            </a:pPr>
            <a:r>
              <a:rPr lang="en-US" altLang="ja-JP" sz="1600" dirty="0">
                <a:solidFill>
                  <a:schemeClr val="tx1"/>
                </a:solidFill>
                <a:latin typeface="Times New Roman" pitchFamily="18" charset="0"/>
                <a:cs typeface="Times New Roman" pitchFamily="18" charset="0"/>
              </a:rPr>
              <a:t>           </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195096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078142"/>
            <a:ext cx="8676456" cy="5492968"/>
          </a:xfrm>
        </p:spPr>
        <p:txBody>
          <a:bodyPr/>
          <a:lstStyle/>
          <a:p>
            <a:pPr marL="0" indent="0">
              <a:lnSpc>
                <a:spcPts val="1800"/>
              </a:lnSpc>
              <a:buNone/>
            </a:pPr>
            <a:r>
              <a:rPr lang="is-IS" altLang="ja-JP" sz="1800" dirty="0"/>
              <a:t>15-18-0142-00-0dep-ig-dependability-march-2018-meeting-minitues</a:t>
            </a:r>
          </a:p>
          <a:p>
            <a:pPr marL="0" indent="0">
              <a:lnSpc>
                <a:spcPts val="1800"/>
              </a:lnSpc>
              <a:buNone/>
            </a:pPr>
            <a:r>
              <a:rPr lang="is-IS" altLang="ja-JP" sz="1800" dirty="0"/>
              <a:t>15-18-0318-02-0dep-ig-dependability-july-2018-meeting-agenda</a:t>
            </a:r>
          </a:p>
          <a:p>
            <a:pPr marL="0" indent="0">
              <a:lnSpc>
                <a:spcPts val="1800"/>
              </a:lnSpc>
              <a:buNone/>
            </a:pPr>
            <a:r>
              <a:rPr lang="is-IS" altLang="ja-JP" sz="1800" dirty="0"/>
              <a:t>15-18-0304-01-0dep-ig-dep-opening-information-for-july-2018</a:t>
            </a:r>
          </a:p>
          <a:p>
            <a:pPr marL="0" indent="0">
              <a:lnSpc>
                <a:spcPts val="1800"/>
              </a:lnSpc>
              <a:buNone/>
            </a:pPr>
            <a:r>
              <a:rPr lang="en-US" altLang="ja-JP" sz="1800" dirty="0"/>
              <a:t>15-18-0115-01-0dep-IG DEP A dependable MAC protocol matched to bi-directional transmission in WBAN</a:t>
            </a:r>
          </a:p>
          <a:p>
            <a:pPr marL="0" indent="0">
              <a:lnSpc>
                <a:spcPts val="1800"/>
              </a:lnSpc>
              <a:buNone/>
            </a:pPr>
            <a:r>
              <a:rPr lang="en-US" altLang="ja-JP" sz="1800" dirty="0"/>
              <a:t>15-18-15-18-0347-00-0dep-IG DEP Review of IG Dependability Activities for Cars and other IoT &amp; M2M Use cases and Amendment of IEEE802.15.6 Wireless Medical BAN </a:t>
            </a:r>
          </a:p>
          <a:p>
            <a:pPr marL="0" indent="0">
              <a:lnSpc>
                <a:spcPts val="1800"/>
              </a:lnSpc>
              <a:buNone/>
            </a:pPr>
            <a:r>
              <a:rPr lang="en-US" altLang="ja-JP" sz="1800" dirty="0"/>
              <a:t>15-18-0304-01-0dep-IEICE TC on Reliable Communication and Control (RCC) </a:t>
            </a:r>
          </a:p>
          <a:p>
            <a:pPr marL="0" indent="0">
              <a:lnSpc>
                <a:spcPts val="1800"/>
              </a:lnSpc>
              <a:buNone/>
            </a:pPr>
            <a:r>
              <a:rPr lang="en-US" altLang="ja-JP" sz="1800" dirty="0"/>
              <a:t>15-18-0305-01-0dep-IEICE TC on Healthcare and Medical Information Communication Technology (MICT) </a:t>
            </a:r>
          </a:p>
          <a:p>
            <a:pPr marL="0" indent="0">
              <a:lnSpc>
                <a:spcPts val="1800"/>
              </a:lnSpc>
              <a:buNone/>
            </a:pPr>
            <a:r>
              <a:rPr lang="en-US" altLang="ja-JP" sz="1800" dirty="0"/>
              <a:t>15-18-0306-01-0dep-ETSI Smart BAN Project </a:t>
            </a:r>
          </a:p>
          <a:p>
            <a:pPr marL="0" indent="0">
              <a:lnSpc>
                <a:spcPts val="1800"/>
              </a:lnSpc>
              <a:buNone/>
            </a:pPr>
            <a:r>
              <a:rPr lang="en-US" altLang="ja-JP" sz="1800" dirty="0"/>
              <a:t>15-18-0311-00-0dep-Overview of IG-DEP Activities on Enhanced Dependability in Wireless Networks for Automotive and Medical Healthcare  Use Cases </a:t>
            </a:r>
          </a:p>
          <a:p>
            <a:pPr marL="0" indent="0">
              <a:lnSpc>
                <a:spcPts val="1800"/>
              </a:lnSpc>
              <a:buNone/>
            </a:pPr>
            <a:r>
              <a:rPr lang="en-US" altLang="ja-JP" sz="1800" dirty="0"/>
              <a:t>15-18-0352-00-0dep-ig-dep-Space-time domain interference mitigation using based on OMF and TDL-AA for dependable UWB-BANs </a:t>
            </a:r>
          </a:p>
          <a:p>
            <a:pPr marL="0" indent="0">
              <a:lnSpc>
                <a:spcPts val="1800"/>
              </a:lnSpc>
              <a:buNone/>
            </a:pPr>
            <a:r>
              <a:rPr lang="en-US" altLang="ja-JP" sz="1800" dirty="0"/>
              <a:t>15-18-0353-00-0dep-ig-dep-Improved error controlling scheme for WBAN</a:t>
            </a:r>
          </a:p>
          <a:p>
            <a:pPr marL="0" indent="0">
              <a:lnSpc>
                <a:spcPts val="1800"/>
              </a:lnSpc>
              <a:buNone/>
            </a:pPr>
            <a:r>
              <a:rPr lang="en-US" altLang="ja-JP" sz="1800" dirty="0"/>
              <a:t>15-18-0384-00-0dep-ig-dep-Review of IEEE802.15.6 Wireless Medical BAN</a:t>
            </a:r>
          </a:p>
          <a:p>
            <a:pPr marL="0" indent="0">
              <a:lnSpc>
                <a:spcPts val="1800"/>
              </a:lnSpc>
              <a:buNone/>
            </a:pPr>
            <a:r>
              <a:rPr lang="fi-FI" altLang="ja-JP" sz="1800" dirty="0"/>
              <a:t>15-18-0380-00-0dep-ig-dep-july-2018-meeting-minutes</a:t>
            </a:r>
          </a:p>
          <a:p>
            <a:pPr marL="0" indent="0">
              <a:lnSpc>
                <a:spcPts val="1800"/>
              </a:lnSpc>
              <a:buNone/>
            </a:pPr>
            <a:r>
              <a:rPr lang="fi-FI" altLang="ja-JP" sz="1800" dirty="0"/>
              <a:t>15-18-0379-00-0dep-ig-dep-july-2018-closing-report</a:t>
            </a:r>
          </a:p>
          <a:p>
            <a:pPr marL="0" indent="0">
              <a:lnSpc>
                <a:spcPts val="18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412020"/>
            <a:ext cx="7772400" cy="798984"/>
          </a:xfrm>
        </p:spPr>
        <p:txBody>
          <a:bodyPr/>
          <a:lstStyle/>
          <a:p>
            <a:r>
              <a:rPr lang="en-US" altLang="ja-JP" b="1" dirty="0"/>
              <a:t>Contributions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72257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1859</TotalTime>
  <Words>609</Words>
  <Application>Microsoft Office PowerPoint</Application>
  <PresentationFormat>画面に合わせる (4:3)</PresentationFormat>
  <Paragraphs>116</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Arial Unicode MS</vt:lpstr>
      <vt:lpstr>굴림</vt:lpstr>
      <vt:lpstr>ＭＳ Ｐゴシック</vt:lpstr>
      <vt:lpstr>游ゴシック</vt:lpstr>
      <vt:lpstr>Arial</vt:lpstr>
      <vt:lpstr>Times New Roman</vt:lpstr>
      <vt:lpstr>Wingdings</vt:lpstr>
      <vt:lpstr>IEEE-P802_15</vt:lpstr>
      <vt:lpstr>PowerPoint プレゼンテーション</vt:lpstr>
      <vt:lpstr>IEEE 802.15 IG DEP   Closing Report  San Diego, CA, USA July 12th, 2018  Ryuji Kohno(YNU/CWC-Nippon)</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kohno-ryuji-ns@ynu.jp</cp:lastModifiedBy>
  <cp:revision>34</cp:revision>
  <dcterms:created xsi:type="dcterms:W3CDTF">2018-03-06T17:15:04Z</dcterms:created>
  <dcterms:modified xsi:type="dcterms:W3CDTF">2018-07-13T01:14:10Z</dcterms:modified>
</cp:coreProperties>
</file>