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65" r:id="rId4"/>
    <p:sldId id="267" r:id="rId5"/>
    <p:sldId id="270" r:id="rId6"/>
    <p:sldId id="273" r:id="rId7"/>
    <p:sldId id="272" r:id="rId8"/>
    <p:sldId id="278" r:id="rId9"/>
    <p:sldId id="274" r:id="rId10"/>
    <p:sldId id="275" r:id="rId11"/>
    <p:sldId id="271" r:id="rId12"/>
    <p:sldId id="27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8"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42DC8E58-FFF4-4EEC-8781-469A50141666}"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08091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94046D6-70C4-4152-92FD-0AE9739422D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80537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79AA9D2-41CE-4B4B-909D-40467B35FA43}" type="slidenum">
              <a:rPr lang="en-US" altLang="en-US"/>
              <a:pPr>
                <a:defRPr/>
              </a:pPr>
              <a:t>‹#›</a:t>
            </a:fld>
            <a:endParaRPr lang="en-US" altLang="en-US"/>
          </a:p>
        </p:txBody>
      </p:sp>
    </p:spTree>
    <p:extLst>
      <p:ext uri="{BB962C8B-B14F-4D97-AF65-F5344CB8AC3E}">
        <p14:creationId xmlns:p14="http://schemas.microsoft.com/office/powerpoint/2010/main" val="181025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9469CC-1C90-4210-A056-1D2F8092020D}" type="slidenum">
              <a:rPr lang="en-US" altLang="en-US"/>
              <a:pPr>
                <a:defRPr/>
              </a:pPr>
              <a:t>‹#›</a:t>
            </a:fld>
            <a:endParaRPr lang="en-US" altLang="en-US"/>
          </a:p>
        </p:txBody>
      </p:sp>
    </p:spTree>
    <p:extLst>
      <p:ext uri="{BB962C8B-B14F-4D97-AF65-F5344CB8AC3E}">
        <p14:creationId xmlns:p14="http://schemas.microsoft.com/office/powerpoint/2010/main" val="237089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3F3C02E-4C86-42F6-AC23-3F266FFFD871}" type="slidenum">
              <a:rPr lang="en-US" altLang="en-US"/>
              <a:pPr>
                <a:defRPr/>
              </a:pPr>
              <a:t>‹#›</a:t>
            </a:fld>
            <a:endParaRPr lang="en-US" altLang="en-US"/>
          </a:p>
        </p:txBody>
      </p:sp>
    </p:spTree>
    <p:extLst>
      <p:ext uri="{BB962C8B-B14F-4D97-AF65-F5344CB8AC3E}">
        <p14:creationId xmlns:p14="http://schemas.microsoft.com/office/powerpoint/2010/main" val="132569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C8AC42-E2B3-43F8-8F1A-6E8810E10169}" type="slidenum">
              <a:rPr lang="en-US" altLang="en-US"/>
              <a:pPr>
                <a:defRPr/>
              </a:pPr>
              <a:t>‹#›</a:t>
            </a:fld>
            <a:endParaRPr lang="en-US" altLang="en-US"/>
          </a:p>
        </p:txBody>
      </p:sp>
    </p:spTree>
    <p:extLst>
      <p:ext uri="{BB962C8B-B14F-4D97-AF65-F5344CB8AC3E}">
        <p14:creationId xmlns:p14="http://schemas.microsoft.com/office/powerpoint/2010/main" val="183465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B3F5DD-CB6E-4DB1-9475-5A9680BEDD39}" type="slidenum">
              <a:rPr lang="en-US" altLang="en-US"/>
              <a:pPr>
                <a:defRPr/>
              </a:pPr>
              <a:t>‹#›</a:t>
            </a:fld>
            <a:endParaRPr lang="en-US" altLang="en-US"/>
          </a:p>
        </p:txBody>
      </p:sp>
    </p:spTree>
    <p:extLst>
      <p:ext uri="{BB962C8B-B14F-4D97-AF65-F5344CB8AC3E}">
        <p14:creationId xmlns:p14="http://schemas.microsoft.com/office/powerpoint/2010/main" val="1533087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July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C0EFE650-563F-4B00-B7ED-5543D7D6338A}" type="slidenum">
              <a:rPr lang="en-US" altLang="en-US"/>
              <a:pPr>
                <a:defRPr/>
              </a:pPr>
              <a:t>‹#›</a:t>
            </a:fld>
            <a:endParaRPr lang="en-US" altLang="en-US"/>
          </a:p>
        </p:txBody>
      </p:sp>
    </p:spTree>
    <p:extLst>
      <p:ext uri="{BB962C8B-B14F-4D97-AF65-F5344CB8AC3E}">
        <p14:creationId xmlns:p14="http://schemas.microsoft.com/office/powerpoint/2010/main" val="3957463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018C852-F771-43CE-BBDB-9AD0BE88CFC8}" type="slidenum">
              <a:rPr lang="en-US" altLang="en-US"/>
              <a:pPr>
                <a:defRPr/>
              </a:pPr>
              <a:t>‹#›</a:t>
            </a:fld>
            <a:endParaRPr lang="en-US" altLang="en-US"/>
          </a:p>
        </p:txBody>
      </p:sp>
    </p:spTree>
    <p:extLst>
      <p:ext uri="{BB962C8B-B14F-4D97-AF65-F5344CB8AC3E}">
        <p14:creationId xmlns:p14="http://schemas.microsoft.com/office/powerpoint/2010/main" val="372779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B868A40-E745-4C32-90C1-418E30770EE0}" type="slidenum">
              <a:rPr lang="en-US" altLang="en-US"/>
              <a:pPr>
                <a:defRPr/>
              </a:pPr>
              <a:t>‹#›</a:t>
            </a:fld>
            <a:endParaRPr lang="en-US" altLang="en-US"/>
          </a:p>
        </p:txBody>
      </p:sp>
    </p:spTree>
    <p:extLst>
      <p:ext uri="{BB962C8B-B14F-4D97-AF65-F5344CB8AC3E}">
        <p14:creationId xmlns:p14="http://schemas.microsoft.com/office/powerpoint/2010/main" val="41119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0ECDD83-9177-45D1-A7CC-1433BD6427CF}" type="slidenum">
              <a:rPr lang="en-US" altLang="en-US"/>
              <a:pPr>
                <a:defRPr/>
              </a:pPr>
              <a:t>‹#›</a:t>
            </a:fld>
            <a:endParaRPr lang="en-US" altLang="en-US"/>
          </a:p>
        </p:txBody>
      </p:sp>
    </p:spTree>
    <p:extLst>
      <p:ext uri="{BB962C8B-B14F-4D97-AF65-F5344CB8AC3E}">
        <p14:creationId xmlns:p14="http://schemas.microsoft.com/office/powerpoint/2010/main" val="201412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A09933-FCB6-47A1-A255-A2FA2BD35C00}" type="slidenum">
              <a:rPr lang="en-US" altLang="en-US"/>
              <a:pPr>
                <a:defRPr/>
              </a:pPr>
              <a:t>‹#›</a:t>
            </a:fld>
            <a:endParaRPr lang="en-US" altLang="en-US"/>
          </a:p>
        </p:txBody>
      </p:sp>
    </p:spTree>
    <p:extLst>
      <p:ext uri="{BB962C8B-B14F-4D97-AF65-F5344CB8AC3E}">
        <p14:creationId xmlns:p14="http://schemas.microsoft.com/office/powerpoint/2010/main" val="40009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July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0FC61B-6888-4AA7-9382-BAAFC7A5496E}" type="slidenum">
              <a:rPr lang="en-US" altLang="en-US"/>
              <a:pPr>
                <a:defRPr/>
              </a:pPr>
              <a:t>‹#›</a:t>
            </a:fld>
            <a:endParaRPr lang="en-US" altLang="en-US"/>
          </a:p>
        </p:txBody>
      </p:sp>
    </p:spTree>
    <p:extLst>
      <p:ext uri="{BB962C8B-B14F-4D97-AF65-F5344CB8AC3E}">
        <p14:creationId xmlns:p14="http://schemas.microsoft.com/office/powerpoint/2010/main" val="294816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July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D90A554E-3B29-45E2-9F62-47F20343AB1F}" type="slidenum">
              <a:rPr lang="en-US" altLang="en-US"/>
              <a:pPr>
                <a:defRPr/>
              </a:pPr>
              <a:t>‹#›</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15-18-0377-00-004w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atatracker.ietf.org/doc/draft-ietf-lpwan-ipv6-static-context-h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6BD54E-7B4A-4CBB-8C8C-F7C7425095D5}" type="slidenum">
              <a:rPr lang="en-US" altLang="en-US"/>
              <a:pPr/>
              <a:t>1</a:t>
            </a:fld>
            <a:endParaRPr lang="en-US" altLang="en-US"/>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[SCHC (Static Context Header Compression) IETF draft overview]</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sz="1600" dirty="0" smtClean="0">
                <a:solidFill>
                  <a:srgbClr val="FF0000"/>
                </a:solidFill>
                <a:ea typeface="ＭＳ Ｐゴシック" pitchFamily="-65" charset="-128"/>
              </a:rPr>
              <a:t>12 </a:t>
            </a:r>
            <a:r>
              <a:rPr lang="en-US" sz="1600" dirty="0">
                <a:solidFill>
                  <a:srgbClr val="FF0000"/>
                </a:solidFill>
                <a:ea typeface="ＭＳ Ｐゴシック" pitchFamily="-65" charset="-128"/>
              </a:rPr>
              <a:t>July 2018</a:t>
            </a:r>
            <a:r>
              <a:rPr lang="en-US" sz="1600" dirty="0">
                <a:solidFill>
                  <a:schemeClr val="tx2"/>
                </a:solidFill>
                <a:ea typeface="ＭＳ Ｐゴシック" pitchFamily="-65" charset="-128"/>
              </a:rPr>
              <a:t>]	</a:t>
            </a:r>
          </a:p>
          <a:p>
            <a:pPr>
              <a:defRPr/>
            </a:pPr>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Charlie Perkins</a:t>
            </a:r>
            <a:r>
              <a:rPr lang="en-US" sz="1600" dirty="0">
                <a:solidFill>
                  <a:schemeClr val="tx2"/>
                </a:solidFill>
                <a:ea typeface="ＭＳ Ｐゴシック" pitchFamily="-65" charset="-128"/>
              </a:rPr>
              <a:t>] Company [</a:t>
            </a:r>
            <a:r>
              <a:rPr lang="en-US" sz="1600" dirty="0">
                <a:solidFill>
                  <a:srgbClr val="FF0000"/>
                </a:solidFill>
                <a:ea typeface="ＭＳ Ｐゴシック" pitchFamily="-65" charset="-128"/>
              </a:rPr>
              <a:t>Futurewei</a:t>
            </a:r>
            <a:r>
              <a:rPr lang="en-US" sz="1600" dirty="0">
                <a:solidFill>
                  <a:schemeClr val="tx2"/>
                </a:solidFill>
                <a:ea typeface="ＭＳ Ｐゴシック" pitchFamily="-65" charset="-128"/>
              </a:rPr>
              <a:t>]</a:t>
            </a:r>
          </a:p>
          <a:p>
            <a:pPr>
              <a:defRPr/>
            </a:pPr>
            <a:r>
              <a:rPr lang="en-US" sz="1600" dirty="0">
                <a:solidFill>
                  <a:schemeClr val="tx2"/>
                </a:solidFill>
                <a:ea typeface="ＭＳ Ｐゴシック" pitchFamily="-65" charset="-128"/>
              </a:rPr>
              <a:t>Address </a:t>
            </a:r>
            <a:r>
              <a:rPr lang="es-ES" sz="1600" dirty="0">
                <a:solidFill>
                  <a:schemeClr val="tx2"/>
                </a:solidFill>
                <a:ea typeface="ＭＳ Ｐゴシック" pitchFamily="-65" charset="-128"/>
              </a:rPr>
              <a:t>[</a:t>
            </a:r>
            <a:r>
              <a:rPr lang="es-ES" sz="1600" dirty="0">
                <a:solidFill>
                  <a:srgbClr val="FF0000"/>
                </a:solidFill>
                <a:ea typeface="ＭＳ Ｐゴシック" pitchFamily="-65" charset="-128"/>
              </a:rPr>
              <a:t>2330 Central </a:t>
            </a:r>
            <a:r>
              <a:rPr lang="es-ES" sz="1600" dirty="0" err="1" smtClean="0">
                <a:solidFill>
                  <a:srgbClr val="FF0000"/>
                </a:solidFill>
                <a:ea typeface="ＭＳ Ｐゴシック" pitchFamily="-65" charset="-128"/>
              </a:rPr>
              <a:t>Expressway</a:t>
            </a:r>
            <a:r>
              <a:rPr lang="es-ES" sz="1600" dirty="0">
                <a:solidFill>
                  <a:srgbClr val="FF0000"/>
                </a:solidFill>
                <a:ea typeface="ＭＳ Ｐゴシック" pitchFamily="-65" charset="-128"/>
              </a:rPr>
              <a:t>, Santa Clara Ca, USA</a:t>
            </a:r>
            <a:r>
              <a:rPr lang="es-ES" sz="1600" dirty="0">
                <a:solidFill>
                  <a:schemeClr val="tx2"/>
                </a:solidFill>
                <a:ea typeface="ＭＳ Ｐゴシック" pitchFamily="-65" charset="-128"/>
              </a:rPr>
              <a:t>]</a:t>
            </a:r>
          </a:p>
          <a:p>
            <a:pPr>
              <a:defRPr/>
            </a:pPr>
            <a:r>
              <a:rPr lang="en-US" sz="1600" dirty="0">
                <a:solidFill>
                  <a:schemeClr val="tx2"/>
                </a:solidFill>
                <a:ea typeface="ＭＳ Ｐゴシック" pitchFamily="-65" charset="-128"/>
              </a:rPr>
              <a:t>Voice:[</a:t>
            </a:r>
            <a:r>
              <a:rPr lang="en-US" sz="1600" dirty="0">
                <a:solidFill>
                  <a:srgbClr val="FF0000"/>
                </a:solidFill>
                <a:ea typeface="ＭＳ Ｐゴシック" pitchFamily="-65" charset="-128"/>
              </a:rPr>
              <a:t>+1.408-330-4586</a:t>
            </a:r>
            <a:r>
              <a:rPr lang="en-US" sz="1600" dirty="0">
                <a:solidFill>
                  <a:schemeClr val="tx2"/>
                </a:solidFill>
                <a:ea typeface="ＭＳ Ｐゴシック" pitchFamily="-65" charset="-128"/>
              </a:rPr>
              <a:t>]</a:t>
            </a:r>
          </a:p>
          <a:p>
            <a:pPr>
              <a:defRPr/>
            </a:pPr>
            <a:r>
              <a:rPr lang="en-US" sz="1600" dirty="0">
                <a:solidFill>
                  <a:schemeClr val="tx2"/>
                </a:solidFill>
                <a:ea typeface="ＭＳ Ｐゴシック" pitchFamily="-65" charset="-128"/>
              </a:rPr>
              <a:t>E-Mail:[</a:t>
            </a:r>
            <a:r>
              <a:rPr lang="en-US" sz="1600" dirty="0">
                <a:solidFill>
                  <a:srgbClr val="FF0000"/>
                </a:solidFill>
                <a:ea typeface="ＭＳ Ｐゴシック" pitchFamily="-65" charset="-128"/>
              </a:rPr>
              <a:t>charlie.perkins@huawei.com</a:t>
            </a:r>
            <a:r>
              <a:rPr lang="en-US" sz="1600" dirty="0" smtClean="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Source</a:t>
            </a:r>
            <a:r>
              <a:rPr lang="en-US" sz="1600" b="1" dirty="0" smtClean="0">
                <a:solidFill>
                  <a:schemeClr val="tx2"/>
                </a:solidFill>
                <a:ea typeface="ＭＳ Ｐゴシック" pitchFamily="-65" charset="-128"/>
              </a:rPr>
              <a:t>: </a:t>
            </a:r>
            <a:r>
              <a:rPr lang="en-US" altLang="en-US" sz="1600" dirty="0" smtClean="0">
                <a:solidFill>
                  <a:schemeClr val="tx2"/>
                </a:solidFill>
              </a:rPr>
              <a:t>[</a:t>
            </a:r>
            <a:r>
              <a:rPr lang="en-US" altLang="en-US" sz="1600" dirty="0" err="1">
                <a:solidFill>
                  <a:srgbClr val="FF0000"/>
                </a:solidFill>
              </a:rPr>
              <a:t>Joerg</a:t>
            </a:r>
            <a:r>
              <a:rPr lang="en-US" altLang="en-US" sz="1600" dirty="0">
                <a:solidFill>
                  <a:srgbClr val="FF0000"/>
                </a:solidFill>
              </a:rPr>
              <a:t> ROBERT</a:t>
            </a:r>
            <a:r>
              <a:rPr lang="en-US" altLang="en-US" sz="1600" dirty="0">
                <a:solidFill>
                  <a:schemeClr val="tx2"/>
                </a:solidFill>
              </a:rPr>
              <a:t>] Company [</a:t>
            </a:r>
            <a:r>
              <a:rPr lang="en-US" altLang="en-US" sz="1600" dirty="0">
                <a:solidFill>
                  <a:srgbClr val="FF0000"/>
                </a:solidFill>
              </a:rPr>
              <a:t>Friedrich-Alexander University Erlangen-</a:t>
            </a:r>
            <a:r>
              <a:rPr lang="en-US" altLang="en-US" sz="1600" dirty="0" err="1">
                <a:solidFill>
                  <a:srgbClr val="FF0000"/>
                </a:solidFill>
              </a:rPr>
              <a:t>Nuernberg</a:t>
            </a:r>
            <a:r>
              <a:rPr lang="en-US" altLang="en-US" sz="1600" dirty="0">
                <a:solidFill>
                  <a:schemeClr val="tx2"/>
                </a:solidFill>
              </a:rPr>
              <a:t>]</a:t>
            </a:r>
          </a:p>
          <a:p>
            <a:pPr>
              <a:defRPr/>
            </a:pPr>
            <a:r>
              <a:rPr lang="en-US" altLang="en-US" sz="1600" dirty="0">
                <a:solidFill>
                  <a:schemeClr val="tx2"/>
                </a:solidFill>
              </a:rPr>
              <a:t>Address [</a:t>
            </a:r>
            <a:r>
              <a:rPr lang="en-US" altLang="en-US" sz="1600" dirty="0">
                <a:solidFill>
                  <a:srgbClr val="FF0000"/>
                </a:solidFill>
              </a:rPr>
              <a:t>Am </a:t>
            </a:r>
            <a:r>
              <a:rPr lang="en-US" altLang="en-US" sz="1600" dirty="0" err="1">
                <a:solidFill>
                  <a:srgbClr val="FF0000"/>
                </a:solidFill>
              </a:rPr>
              <a:t>Wolfsmantel</a:t>
            </a:r>
            <a:r>
              <a:rPr lang="en-US" altLang="en-US" sz="1600" dirty="0">
                <a:solidFill>
                  <a:srgbClr val="FF0000"/>
                </a:solidFill>
              </a:rPr>
              <a:t> 33, 91058 Erlangen, Germany</a:t>
            </a:r>
            <a:r>
              <a:rPr lang="en-US" altLang="en-US" sz="1600" dirty="0">
                <a:solidFill>
                  <a:schemeClr val="tx2"/>
                </a:solidFill>
              </a:rPr>
              <a:t>]</a:t>
            </a:r>
          </a:p>
          <a:p>
            <a:pPr>
              <a:defRPr/>
            </a:pPr>
            <a:r>
              <a:rPr lang="en-US" altLang="en-US" sz="1600" dirty="0">
                <a:solidFill>
                  <a:schemeClr val="tx2"/>
                </a:solidFill>
              </a:rPr>
              <a:t>Voice:[</a:t>
            </a:r>
            <a:r>
              <a:rPr lang="en-US" altLang="en-US" sz="1600" dirty="0">
                <a:solidFill>
                  <a:srgbClr val="FF0000"/>
                </a:solidFill>
              </a:rPr>
              <a:t>+49 9131 8525373</a:t>
            </a:r>
            <a:r>
              <a:rPr lang="en-US" altLang="en-US" sz="1600" dirty="0">
                <a:solidFill>
                  <a:schemeClr val="tx2"/>
                </a:solidFill>
              </a:rPr>
              <a:t>], FAX: [</a:t>
            </a:r>
            <a:r>
              <a:rPr lang="en-US" altLang="en-US" sz="1600" dirty="0">
                <a:solidFill>
                  <a:srgbClr val="FF0000"/>
                </a:solidFill>
              </a:rPr>
              <a:t>+49 9131 8525102</a:t>
            </a:r>
            <a:r>
              <a:rPr lang="en-US" altLang="en-US" sz="1600" dirty="0">
                <a:solidFill>
                  <a:schemeClr val="tx2"/>
                </a:solidFill>
              </a:rPr>
              <a:t>], E-Mail:[</a:t>
            </a:r>
            <a:r>
              <a:rPr lang="en-US" altLang="en-US" sz="1600" dirty="0">
                <a:solidFill>
                  <a:srgbClr val="FF0000"/>
                </a:solidFill>
              </a:rPr>
              <a:t>joerg.robert@fau.de</a:t>
            </a:r>
            <a:r>
              <a:rPr lang="en-US" altLang="en-US" sz="1600" dirty="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a:solidFill>
                  <a:schemeClr val="tx2"/>
                </a:solidFill>
              </a:rPr>
              <a:t>[</a:t>
            </a:r>
            <a:r>
              <a:rPr lang="en-US" altLang="en-US" sz="1600" dirty="0" smtClean="0">
                <a:solidFill>
                  <a:schemeClr val="tx2"/>
                </a:solidFill>
              </a:rPr>
              <a:t>draft-(</a:t>
            </a:r>
            <a:r>
              <a:rPr lang="en-US" altLang="en-US" sz="1600" dirty="0" err="1" smtClean="0">
                <a:solidFill>
                  <a:schemeClr val="tx2"/>
                </a:solidFill>
              </a:rPr>
              <a:t>perkins,robert</a:t>
            </a:r>
            <a:r>
              <a:rPr lang="en-US" altLang="en-US" sz="1600" dirty="0" smtClean="0">
                <a:solidFill>
                  <a:schemeClr val="tx2"/>
                </a:solidFill>
              </a:rPr>
              <a:t>)-lpwan-schc-802154-00.txt</a:t>
            </a:r>
            <a:r>
              <a:rPr lang="en-US" altLang="en-US" sz="1600" dirty="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overview </a:t>
            </a:r>
            <a:r>
              <a:rPr lang="en-US" altLang="en-US" sz="1600" dirty="0" smtClean="0">
                <a:solidFill>
                  <a:schemeClr val="tx2"/>
                </a:solidFill>
              </a:rPr>
              <a:t>of  proposed </a:t>
            </a:r>
            <a:r>
              <a:rPr lang="en-US" altLang="en-US" sz="1600" dirty="0">
                <a:solidFill>
                  <a:schemeClr val="tx2"/>
                </a:solidFill>
              </a:rPr>
              <a:t>IETF draft </a:t>
            </a:r>
            <a:r>
              <a:rPr lang="en-US" altLang="en-US" sz="1600" dirty="0" smtClean="0">
                <a:solidFill>
                  <a:schemeClr val="tx2"/>
                </a:solidFill>
              </a:rPr>
              <a:t> for SCHC </a:t>
            </a:r>
            <a:r>
              <a:rPr lang="en-US" altLang="en-US" sz="1600" dirty="0">
                <a:solidFill>
                  <a:schemeClr val="tx2"/>
                </a:solidFill>
              </a:rPr>
              <a:t>(Static Context Header Compression</a:t>
            </a:r>
            <a:r>
              <a:rPr lang="en-US" altLang="en-US" sz="1600" dirty="0" smtClean="0">
                <a:solidFill>
                  <a:schemeClr val="tx2"/>
                </a:solidFill>
              </a:rPr>
              <a:t>) for 802.15.4w]</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Presentation in TG 802.15.4w.]</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Acknowledgement Mode</a:t>
            </a:r>
            <a:endParaRPr lang="en-US" dirty="0"/>
          </a:p>
        </p:txBody>
      </p:sp>
      <p:sp>
        <p:nvSpPr>
          <p:cNvPr id="3" name="Inhaltsplatzhalter 2"/>
          <p:cNvSpPr>
            <a:spLocks noGrp="1"/>
          </p:cNvSpPr>
          <p:nvPr>
            <p:ph idx="1"/>
          </p:nvPr>
        </p:nvSpPr>
        <p:spPr/>
        <p:txBody>
          <a:bodyPr/>
          <a:lstStyle/>
          <a:p>
            <a:r>
              <a:rPr lang="en-US" dirty="0"/>
              <a:t>FCN SHOULD be set to 0, since </a:t>
            </a:r>
            <a:r>
              <a:rPr lang="en-US" dirty="0" err="1"/>
              <a:t>unfragmented</a:t>
            </a:r>
            <a:r>
              <a:rPr lang="en-US" dirty="0"/>
              <a:t> traffic is expected </a:t>
            </a:r>
            <a:r>
              <a:rPr lang="en-US" dirty="0" smtClean="0"/>
              <a:t>for most </a:t>
            </a:r>
            <a:r>
              <a:rPr lang="en-US" dirty="0"/>
              <a:t>use cases under consideration in 802.15.4w.</a:t>
            </a:r>
            <a:endParaRPr lang="en-US"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10</a:t>
            </a:fld>
            <a:endParaRPr lang="en-US" altLang="en-US"/>
          </a:p>
        </p:txBody>
      </p:sp>
    </p:spTree>
    <p:extLst>
      <p:ext uri="{BB962C8B-B14F-4D97-AF65-F5344CB8AC3E}">
        <p14:creationId xmlns:p14="http://schemas.microsoft.com/office/powerpoint/2010/main" val="4276002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DTAG</a:t>
            </a:r>
            <a:endParaRPr lang="en-US" dirty="0"/>
          </a:p>
        </p:txBody>
      </p:sp>
      <p:sp>
        <p:nvSpPr>
          <p:cNvPr id="3" name="Inhaltsplatzhalter 2"/>
          <p:cNvSpPr>
            <a:spLocks noGrp="1"/>
          </p:cNvSpPr>
          <p:nvPr>
            <p:ph idx="1"/>
          </p:nvPr>
        </p:nvSpPr>
        <p:spPr/>
        <p:txBody>
          <a:bodyPr/>
          <a:lstStyle/>
          <a:p>
            <a:r>
              <a:rPr lang="en-US" sz="2800" dirty="0"/>
              <a:t>Similarly, </a:t>
            </a:r>
            <a:r>
              <a:rPr lang="en-US" sz="2800" dirty="0" err="1"/>
              <a:t>DTag</a:t>
            </a:r>
            <a:r>
              <a:rPr lang="en-US" sz="2800" dirty="0"/>
              <a:t> SHOULD be set to 0, since </a:t>
            </a:r>
            <a:r>
              <a:rPr lang="en-US" sz="2800" dirty="0" err="1"/>
              <a:t>unfragmented</a:t>
            </a:r>
            <a:r>
              <a:rPr lang="en-US" sz="2800" dirty="0"/>
              <a:t> traffic </a:t>
            </a:r>
            <a:r>
              <a:rPr lang="en-US" sz="2800" dirty="0" smtClean="0"/>
              <a:t>is expected </a:t>
            </a:r>
            <a:r>
              <a:rPr lang="en-US" sz="2800" dirty="0"/>
              <a:t>for most use cases under consideration in 802.15.4w</a:t>
            </a:r>
            <a:r>
              <a:rPr lang="en-US" sz="2800" dirty="0" smtClean="0"/>
              <a:t>.</a:t>
            </a:r>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11</a:t>
            </a:fld>
            <a:endParaRPr lang="en-US" altLang="en-US"/>
          </a:p>
        </p:txBody>
      </p:sp>
    </p:spTree>
    <p:extLst>
      <p:ext uri="{BB962C8B-B14F-4D97-AF65-F5344CB8AC3E}">
        <p14:creationId xmlns:p14="http://schemas.microsoft.com/office/powerpoint/2010/main" val="4157388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Possible Next Steps</a:t>
            </a:r>
            <a:endParaRPr lang="en-US" dirty="0"/>
          </a:p>
        </p:txBody>
      </p:sp>
      <p:sp>
        <p:nvSpPr>
          <p:cNvPr id="3" name="Inhaltsplatzhalter 2"/>
          <p:cNvSpPr>
            <a:spLocks noGrp="1"/>
          </p:cNvSpPr>
          <p:nvPr>
            <p:ph idx="1"/>
          </p:nvPr>
        </p:nvSpPr>
        <p:spPr/>
        <p:txBody>
          <a:bodyPr/>
          <a:lstStyle/>
          <a:p>
            <a:r>
              <a:rPr lang="en-US" dirty="0" smtClean="0"/>
              <a:t>Should </a:t>
            </a:r>
            <a:r>
              <a:rPr lang="en-US" dirty="0" smtClean="0"/>
              <a:t>we </a:t>
            </a:r>
            <a:r>
              <a:rPr lang="en-US" dirty="0" smtClean="0"/>
              <a:t>define context tables for typical 802.15.4w application scenarios?</a:t>
            </a:r>
            <a:endParaRPr lang="en-US" dirty="0" smtClean="0"/>
          </a:p>
          <a:p>
            <a:r>
              <a:rPr lang="en-US" dirty="0" smtClean="0"/>
              <a:t>If so, which use cases should be considered first?</a:t>
            </a:r>
          </a:p>
          <a:p>
            <a:r>
              <a:rPr lang="en-US" dirty="0" smtClean="0"/>
              <a:t>Should we design for 802.15.4 in general, or 802.15.4w only, or both?</a:t>
            </a:r>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12</a:t>
            </a:fld>
            <a:endParaRPr lang="en-US" altLang="en-US"/>
          </a:p>
        </p:txBody>
      </p:sp>
    </p:spTree>
    <p:extLst>
      <p:ext uri="{BB962C8B-B14F-4D97-AF65-F5344CB8AC3E}">
        <p14:creationId xmlns:p14="http://schemas.microsoft.com/office/powerpoint/2010/main" val="1113326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1520" y="1412776"/>
            <a:ext cx="8640960" cy="1470025"/>
          </a:xfrm>
        </p:spPr>
        <p:txBody>
          <a:bodyPr/>
          <a:lstStyle/>
          <a:p>
            <a:r>
              <a:rPr lang="en-US" altLang="en-US" dirty="0"/>
              <a:t>SCHC (Static Context Header Compression) IETF draft overview</a:t>
            </a:r>
            <a:endParaRPr lang="en-US" dirty="0"/>
          </a:p>
        </p:txBody>
      </p:sp>
      <p:sp>
        <p:nvSpPr>
          <p:cNvPr id="3" name="Untertitel 2"/>
          <p:cNvSpPr>
            <a:spLocks noGrp="1"/>
          </p:cNvSpPr>
          <p:nvPr>
            <p:ph type="subTitle" idx="1"/>
          </p:nvPr>
        </p:nvSpPr>
        <p:spPr>
          <a:xfrm>
            <a:off x="1331640" y="3356992"/>
            <a:ext cx="6400800" cy="1080120"/>
          </a:xfrm>
        </p:spPr>
        <p:txBody>
          <a:bodyPr/>
          <a:lstStyle/>
          <a:p>
            <a:r>
              <a:rPr lang="en-US" sz="2400" dirty="0" smtClean="0"/>
              <a:t>Charlie Perkins / </a:t>
            </a:r>
            <a:r>
              <a:rPr lang="en-US" sz="2400" dirty="0" smtClean="0"/>
              <a:t>Futurewei</a:t>
            </a:r>
          </a:p>
          <a:p>
            <a:r>
              <a:rPr lang="en-US" sz="2400" dirty="0" err="1"/>
              <a:t>Joerg</a:t>
            </a:r>
            <a:r>
              <a:rPr lang="en-US" sz="2400" dirty="0"/>
              <a:t> </a:t>
            </a:r>
            <a:r>
              <a:rPr lang="en-US" sz="2400" dirty="0" smtClean="0"/>
              <a:t>Robert / FAU </a:t>
            </a:r>
            <a:r>
              <a:rPr lang="en-US" sz="2400" dirty="0"/>
              <a:t>Erlangen-</a:t>
            </a:r>
            <a:r>
              <a:rPr lang="en-US" sz="2400" dirty="0" err="1"/>
              <a:t>Nuernberg</a:t>
            </a:r>
            <a:endParaRPr lang="en-US" sz="2400"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2018</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C2F1BCF-D7FD-40FC-A500-BC9F43B21C0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 for SCHC</a:t>
            </a:r>
            <a:endParaRPr lang="en-US" dirty="0"/>
          </a:p>
        </p:txBody>
      </p:sp>
      <p:sp>
        <p:nvSpPr>
          <p:cNvPr id="3" name="Inhaltsplatzhalter 2"/>
          <p:cNvSpPr>
            <a:spLocks noGrp="1"/>
          </p:cNvSpPr>
          <p:nvPr>
            <p:ph idx="1"/>
          </p:nvPr>
        </p:nvSpPr>
        <p:spPr/>
        <p:txBody>
          <a:bodyPr/>
          <a:lstStyle/>
          <a:p>
            <a:r>
              <a:rPr lang="en-US" sz="2800" dirty="0" smtClean="0"/>
              <a:t>Many IoT applications rely on the use of IPv6 </a:t>
            </a:r>
          </a:p>
          <a:p>
            <a:r>
              <a:rPr lang="en-US" sz="2800" dirty="0" smtClean="0"/>
              <a:t>The overhead caused by IPv6 is very significant (&gt;40 bytes), even if the actual payload is only few bytes</a:t>
            </a:r>
          </a:p>
          <a:p>
            <a:endParaRPr lang="en-US" sz="2800" dirty="0"/>
          </a:p>
          <a:p>
            <a:pPr>
              <a:buFont typeface="Wingdings"/>
              <a:buChar char="è"/>
            </a:pPr>
            <a:r>
              <a:rPr lang="en-US" sz="2800" dirty="0" smtClean="0">
                <a:sym typeface="Wingdings" panose="05000000000000000000" pitchFamily="2" charset="2"/>
              </a:rPr>
              <a:t>Direct transmission of IPv6 over LPWAN not useful </a:t>
            </a:r>
          </a:p>
          <a:p>
            <a:pPr>
              <a:buFont typeface="Wingdings"/>
              <a:buChar char="è"/>
            </a:pPr>
            <a:r>
              <a:rPr lang="en-US" sz="2800" dirty="0" smtClean="0">
                <a:sym typeface="Wingdings" panose="05000000000000000000" pitchFamily="2" charset="2"/>
              </a:rPr>
              <a:t>Header compression absolutely necessary for LPWAN</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3</a:t>
            </a:fld>
            <a:endParaRPr lang="en-US" altLang="en-US"/>
          </a:p>
        </p:txBody>
      </p:sp>
    </p:spTree>
    <p:extLst>
      <p:ext uri="{BB962C8B-B14F-4D97-AF65-F5344CB8AC3E}">
        <p14:creationId xmlns:p14="http://schemas.microsoft.com/office/powerpoint/2010/main" val="3057280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IETF SCHC status</a:t>
            </a:r>
            <a:endParaRPr lang="en-US" dirty="0"/>
          </a:p>
        </p:txBody>
      </p:sp>
      <p:sp>
        <p:nvSpPr>
          <p:cNvPr id="3" name="Inhaltsplatzhalter 2"/>
          <p:cNvSpPr>
            <a:spLocks noGrp="1"/>
          </p:cNvSpPr>
          <p:nvPr>
            <p:ph idx="1"/>
          </p:nvPr>
        </p:nvSpPr>
        <p:spPr>
          <a:xfrm>
            <a:off x="685800" y="1981200"/>
            <a:ext cx="7772400" cy="3896072"/>
          </a:xfrm>
        </p:spPr>
        <p:txBody>
          <a:bodyPr/>
          <a:lstStyle/>
          <a:p>
            <a:r>
              <a:rPr lang="en-US" sz="2400" dirty="0">
                <a:sym typeface="Wingdings" panose="05000000000000000000" pitchFamily="2" charset="2"/>
              </a:rPr>
              <a:t>SCHC relies on static compression tables and does not learn during </a:t>
            </a:r>
            <a:r>
              <a:rPr lang="en-US" sz="2400" dirty="0" smtClean="0">
                <a:sym typeface="Wingdings" panose="05000000000000000000" pitchFamily="2" charset="2"/>
              </a:rPr>
              <a:t>operation</a:t>
            </a:r>
            <a:endParaRPr lang="en-US" sz="2400" dirty="0" smtClean="0"/>
          </a:p>
          <a:p>
            <a:r>
              <a:rPr lang="en-US" sz="2400" dirty="0" smtClean="0"/>
              <a:t>Data unit out-of-sequence delivery will not happen between the compressor and the decompressor</a:t>
            </a:r>
          </a:p>
          <a:p>
            <a:r>
              <a:rPr lang="en-US" sz="2400" dirty="0" smtClean="0"/>
              <a:t>SCHC </a:t>
            </a:r>
            <a:r>
              <a:rPr lang="en-US" sz="2400" dirty="0"/>
              <a:t>is </a:t>
            </a:r>
            <a:r>
              <a:rPr lang="en-US" sz="2400" dirty="0" smtClean="0"/>
              <a:t>in Last Call; available </a:t>
            </a:r>
            <a:r>
              <a:rPr lang="en-US" sz="2400" dirty="0"/>
              <a:t>on the IETF website</a:t>
            </a:r>
            <a:br>
              <a:rPr lang="en-US" sz="2400" dirty="0"/>
            </a:br>
            <a:r>
              <a:rPr lang="en-US" sz="2400" dirty="0">
                <a:hlinkClick r:id="rId2"/>
              </a:rPr>
              <a:t>https://datatracker.ietf.org/doc/draft-ietf-lpwan-ipv6-static-context-hc</a:t>
            </a:r>
            <a:r>
              <a:rPr lang="en-US" sz="2400" dirty="0" smtClean="0">
                <a:hlinkClick r:id="rId2"/>
              </a:rPr>
              <a:t>/</a:t>
            </a:r>
            <a:endParaRPr lang="en-US" sz="2400" dirty="0" smtClean="0"/>
          </a:p>
          <a:p>
            <a:r>
              <a:rPr lang="en-US" sz="2400" dirty="0" smtClean="0"/>
              <a:t>Details </a:t>
            </a:r>
            <a:r>
              <a:rPr lang="en-US" sz="2400" dirty="0" smtClean="0"/>
              <a:t>are needed </a:t>
            </a:r>
            <a:r>
              <a:rPr lang="en-US" sz="2400" dirty="0" smtClean="0"/>
              <a:t>in </a:t>
            </a:r>
            <a:r>
              <a:rPr lang="en-US" sz="2400" dirty="0"/>
              <a:t>implementation specific documents </a:t>
            </a:r>
            <a:r>
              <a:rPr lang="en-US" sz="2400" dirty="0" smtClean="0"/>
              <a:t>for each </a:t>
            </a:r>
            <a:r>
              <a:rPr lang="en-US" sz="2400" dirty="0" smtClean="0"/>
              <a:t>standard (e.g. </a:t>
            </a:r>
            <a:r>
              <a:rPr lang="en-US" sz="2400" dirty="0" smtClean="0"/>
              <a:t>802.15.4w)</a:t>
            </a:r>
            <a:endParaRPr lang="en-US" sz="2400" dirty="0" smtClean="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4</a:t>
            </a:fld>
            <a:endParaRPr lang="en-US" altLang="en-US"/>
          </a:p>
        </p:txBody>
      </p:sp>
    </p:spTree>
    <p:extLst>
      <p:ext uri="{BB962C8B-B14F-4D97-AF65-F5344CB8AC3E}">
        <p14:creationId xmlns:p14="http://schemas.microsoft.com/office/powerpoint/2010/main" val="587845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is Configurable</a:t>
            </a:r>
            <a:endParaRPr lang="en-US" dirty="0"/>
          </a:p>
        </p:txBody>
      </p:sp>
      <p:sp>
        <p:nvSpPr>
          <p:cNvPr id="3" name="Inhaltsplatzhalter 2"/>
          <p:cNvSpPr>
            <a:spLocks noGrp="1"/>
          </p:cNvSpPr>
          <p:nvPr>
            <p:ph idx="1"/>
          </p:nvPr>
        </p:nvSpPr>
        <p:spPr/>
        <p:txBody>
          <a:bodyPr/>
          <a:lstStyle/>
          <a:p>
            <a:r>
              <a:rPr lang="en-US" sz="2400" dirty="0" smtClean="0"/>
              <a:t>Number of different rules</a:t>
            </a:r>
          </a:p>
          <a:p>
            <a:r>
              <a:rPr lang="en-US" sz="2400" dirty="0" smtClean="0"/>
              <a:t>Mapping of L2 and IPv6 addresses</a:t>
            </a:r>
          </a:p>
          <a:p>
            <a:r>
              <a:rPr lang="en-US" sz="2400" dirty="0" smtClean="0"/>
              <a:t>Fragmentation</a:t>
            </a:r>
          </a:p>
          <a:p>
            <a:r>
              <a:rPr lang="en-US" sz="2400" dirty="0" smtClean="0"/>
              <a:t>Acknowledgement modes (ACK-0, ACK-1, ACK-2)</a:t>
            </a:r>
            <a:endParaRPr lang="en-US" sz="2400" dirty="0"/>
          </a:p>
          <a:p>
            <a:r>
              <a:rPr lang="en-US" sz="2400" dirty="0"/>
              <a:t>DTAG (number of parallel packets</a:t>
            </a:r>
            <a:r>
              <a:rPr lang="en-US" sz="2400" dirty="0" smtClean="0"/>
              <a:t>)</a:t>
            </a:r>
          </a:p>
          <a:p>
            <a:r>
              <a:rPr lang="en-US" sz="2400" dirty="0"/>
              <a:t>Retransmission and inactivity timers</a:t>
            </a:r>
          </a:p>
          <a:p>
            <a:r>
              <a:rPr lang="en-US" sz="2400" dirty="0" smtClean="0"/>
              <a:t>Number of MAX_ACK_REQUESTS</a:t>
            </a:r>
            <a:endParaRPr lang="en-US" sz="2400" dirty="0"/>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5</a:t>
            </a:fld>
            <a:endParaRPr lang="en-US" altLang="en-US"/>
          </a:p>
        </p:txBody>
      </p:sp>
    </p:spTree>
    <p:extLst>
      <p:ext uri="{BB962C8B-B14F-4D97-AF65-F5344CB8AC3E}">
        <p14:creationId xmlns:p14="http://schemas.microsoft.com/office/powerpoint/2010/main" val="3837649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Mapping of L2 and IPv6 </a:t>
            </a:r>
            <a:r>
              <a:rPr lang="en-US" dirty="0" smtClean="0"/>
              <a:t>Addresses</a:t>
            </a:r>
            <a:endParaRPr lang="en-US" dirty="0"/>
          </a:p>
        </p:txBody>
      </p:sp>
      <p:sp>
        <p:nvSpPr>
          <p:cNvPr id="3" name="Inhaltsplatzhalter 2"/>
          <p:cNvSpPr>
            <a:spLocks noGrp="1"/>
          </p:cNvSpPr>
          <p:nvPr>
            <p:ph idx="1"/>
          </p:nvPr>
        </p:nvSpPr>
        <p:spPr/>
        <p:txBody>
          <a:bodyPr/>
          <a:lstStyle/>
          <a:p>
            <a:r>
              <a:rPr lang="en-US" dirty="0" smtClean="0"/>
              <a:t>Do we want to define the mapping of L2 and IPv6 addresses?</a:t>
            </a:r>
          </a:p>
          <a:p>
            <a:r>
              <a:rPr lang="en-US" dirty="0" smtClean="0"/>
              <a:t>Or should this definition be done by the network operator</a:t>
            </a:r>
            <a:r>
              <a:rPr lang="en-US" dirty="0" smtClean="0"/>
              <a:t>?</a:t>
            </a:r>
          </a:p>
          <a:p>
            <a:r>
              <a:rPr lang="en-US" dirty="0" smtClean="0"/>
              <a:t>Depends on the address space provided for the particular kind of device</a:t>
            </a:r>
            <a:endParaRPr lang="en-US"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6</a:t>
            </a:fld>
            <a:endParaRPr lang="en-US" altLang="en-US"/>
          </a:p>
        </p:txBody>
      </p:sp>
    </p:spTree>
    <p:extLst>
      <p:ext uri="{BB962C8B-B14F-4D97-AF65-F5344CB8AC3E}">
        <p14:creationId xmlns:p14="http://schemas.microsoft.com/office/powerpoint/2010/main" val="2455509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Use of Padding</a:t>
            </a:r>
            <a:endParaRPr lang="en-US" dirty="0"/>
          </a:p>
        </p:txBody>
      </p:sp>
      <p:sp>
        <p:nvSpPr>
          <p:cNvPr id="3" name="Inhaltsplatzhalter 2"/>
          <p:cNvSpPr>
            <a:spLocks noGrp="1"/>
          </p:cNvSpPr>
          <p:nvPr>
            <p:ph idx="1"/>
          </p:nvPr>
        </p:nvSpPr>
        <p:spPr>
          <a:xfrm>
            <a:off x="685800" y="1981200"/>
            <a:ext cx="7772400" cy="1951856"/>
          </a:xfrm>
        </p:spPr>
        <p:txBody>
          <a:bodyPr/>
          <a:lstStyle/>
          <a:p>
            <a:r>
              <a:rPr lang="en-US" dirty="0"/>
              <a:t>Pad to a multiple of 8 bits in the L2 </a:t>
            </a:r>
            <a:r>
              <a:rPr lang="en-US" dirty="0" smtClean="0"/>
              <a:t>payload (SCHC does not specify this)</a:t>
            </a:r>
            <a:endParaRPr lang="en-US"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7</a:t>
            </a:fld>
            <a:endParaRPr lang="en-US" altLang="en-US"/>
          </a:p>
        </p:txBody>
      </p:sp>
    </p:spTree>
    <p:extLst>
      <p:ext uri="{BB962C8B-B14F-4D97-AF65-F5344CB8AC3E}">
        <p14:creationId xmlns:p14="http://schemas.microsoft.com/office/powerpoint/2010/main" val="1789044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 Integrity </a:t>
            </a:r>
            <a:r>
              <a:rPr lang="en-US" dirty="0" smtClean="0"/>
              <a:t>Check: L2 </a:t>
            </a:r>
            <a:r>
              <a:rPr lang="en-US" dirty="0"/>
              <a:t>CRC</a:t>
            </a:r>
          </a:p>
        </p:txBody>
      </p:sp>
      <p:sp>
        <p:nvSpPr>
          <p:cNvPr id="3" name="Content Placeholder 2"/>
          <p:cNvSpPr>
            <a:spLocks noGrp="1"/>
          </p:cNvSpPr>
          <p:nvPr>
            <p:ph idx="1"/>
          </p:nvPr>
        </p:nvSpPr>
        <p:spPr/>
        <p:txBody>
          <a:bodyPr/>
          <a:lstStyle/>
          <a:p>
            <a:r>
              <a:rPr lang="en-US" dirty="0"/>
              <a:t>The CRC32 as </a:t>
            </a:r>
            <a:r>
              <a:rPr lang="en-US" dirty="0" smtClean="0"/>
              <a:t>0xEDB88320 (i.e</a:t>
            </a:r>
            <a:r>
              <a:rPr lang="en-US" dirty="0"/>
              <a:t>. the reverse representation of the polynomial used e.g. </a:t>
            </a:r>
            <a:r>
              <a:rPr lang="en-US" dirty="0" smtClean="0"/>
              <a:t>in the </a:t>
            </a:r>
            <a:r>
              <a:rPr lang="en-US" dirty="0"/>
              <a:t>Ethernet standard [RFC3385]) is recommended as the </a:t>
            </a:r>
            <a:r>
              <a:rPr lang="en-US" dirty="0" smtClean="0"/>
              <a:t>default algorithm </a:t>
            </a:r>
            <a:r>
              <a:rPr lang="en-US" dirty="0"/>
              <a:t>for computing the MIC</a:t>
            </a:r>
          </a:p>
          <a:p>
            <a:r>
              <a:rPr lang="en-US" dirty="0" smtClean="0"/>
              <a:t>Either </a:t>
            </a:r>
            <a:r>
              <a:rPr lang="en-US" dirty="0"/>
              <a:t>CRC-16 or CRC-32 as defined in 802.15.4 could be used</a:t>
            </a:r>
          </a:p>
        </p:txBody>
      </p:sp>
      <p:sp>
        <p:nvSpPr>
          <p:cNvPr id="4" name="Date Placehold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ooter Placehold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8</a:t>
            </a:fld>
            <a:endParaRPr lang="en-US" altLang="en-US"/>
          </a:p>
        </p:txBody>
      </p:sp>
    </p:spTree>
    <p:extLst>
      <p:ext uri="{BB962C8B-B14F-4D97-AF65-F5344CB8AC3E}">
        <p14:creationId xmlns:p14="http://schemas.microsoft.com/office/powerpoint/2010/main" val="421790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654968"/>
          </a:xfrm>
        </p:spPr>
        <p:txBody>
          <a:bodyPr/>
          <a:lstStyle/>
          <a:p>
            <a:r>
              <a:rPr lang="en-US" dirty="0" smtClean="0"/>
              <a:t>Fragmentation</a:t>
            </a:r>
            <a:endParaRPr lang="en-US" dirty="0"/>
          </a:p>
        </p:txBody>
      </p:sp>
      <p:sp>
        <p:nvSpPr>
          <p:cNvPr id="3" name="Inhaltsplatzhalter 2"/>
          <p:cNvSpPr>
            <a:spLocks noGrp="1"/>
          </p:cNvSpPr>
          <p:nvPr>
            <p:ph idx="1"/>
          </p:nvPr>
        </p:nvSpPr>
        <p:spPr>
          <a:xfrm>
            <a:off x="683568" y="1700808"/>
            <a:ext cx="7772400" cy="4114800"/>
          </a:xfrm>
        </p:spPr>
        <p:txBody>
          <a:bodyPr/>
          <a:lstStyle/>
          <a:p>
            <a:r>
              <a:rPr lang="en-US" sz="2400" dirty="0"/>
              <a:t>802.15.4 link acknowledgement should be used, since the </a:t>
            </a:r>
            <a:r>
              <a:rPr lang="en-US" sz="2400" dirty="0" smtClean="0"/>
              <a:t>static context </a:t>
            </a:r>
            <a:r>
              <a:rPr lang="en-US" sz="2400" dirty="0"/>
              <a:t>as defined should be decompressed after delivery over </a:t>
            </a:r>
            <a:r>
              <a:rPr lang="en-US" sz="2400" dirty="0" smtClean="0"/>
              <a:t>a </a:t>
            </a:r>
            <a:r>
              <a:rPr lang="en-US" sz="2400" dirty="0"/>
              <a:t>single </a:t>
            </a:r>
            <a:r>
              <a:rPr lang="en-US" sz="2400" dirty="0" smtClean="0"/>
              <a:t>link</a:t>
            </a:r>
            <a:endParaRPr lang="en-US" sz="2400" dirty="0"/>
          </a:p>
          <a:p>
            <a:r>
              <a:rPr lang="en-US" sz="2400" dirty="0"/>
              <a:t>no specification is made here for the following:</a:t>
            </a:r>
          </a:p>
          <a:p>
            <a:pPr lvl="1"/>
            <a:r>
              <a:rPr lang="en-US" sz="2400" dirty="0"/>
              <a:t>The timer size for Fragmentation ACK Always</a:t>
            </a:r>
          </a:p>
          <a:p>
            <a:pPr lvl="1"/>
            <a:r>
              <a:rPr lang="en-US" sz="2400" dirty="0"/>
              <a:t>When to abort in ACK Always</a:t>
            </a:r>
          </a:p>
          <a:p>
            <a:pPr lvl="1"/>
            <a:r>
              <a:rPr lang="en-US" sz="2400" dirty="0"/>
              <a:t>MAX_ATTEMPTS counter size</a:t>
            </a:r>
          </a:p>
          <a:p>
            <a:pPr lvl="1"/>
            <a:r>
              <a:rPr lang="en-US" sz="2400" dirty="0"/>
              <a:t>The timer size between windows in ACK On </a:t>
            </a:r>
            <a:r>
              <a:rPr lang="en-US" sz="2400" dirty="0" smtClean="0"/>
              <a:t>Error</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4C8AC42-E2B3-43F8-8F1A-6E8810E10169}" type="slidenum">
              <a:rPr lang="en-US" altLang="en-US" smtClean="0"/>
              <a:pPr>
                <a:defRPr/>
              </a:pPr>
              <a:t>9</a:t>
            </a:fld>
            <a:endParaRPr lang="en-US" altLang="en-US"/>
          </a:p>
        </p:txBody>
      </p:sp>
    </p:spTree>
    <p:extLst>
      <p:ext uri="{BB962C8B-B14F-4D97-AF65-F5344CB8AC3E}">
        <p14:creationId xmlns:p14="http://schemas.microsoft.com/office/powerpoint/2010/main" val="2936938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167</TotalTime>
  <Words>536</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IEEE-P802_15_Rbt</vt:lpstr>
      <vt:lpstr>PowerPoint Presentation</vt:lpstr>
      <vt:lpstr>SCHC (Static Context Header Compression) IETF draft overview</vt:lpstr>
      <vt:lpstr>Motivation for SCHC</vt:lpstr>
      <vt:lpstr>IETF SCHC status</vt:lpstr>
      <vt:lpstr>What is Configurable</vt:lpstr>
      <vt:lpstr>Mapping of L2 and IPv6 Addresses</vt:lpstr>
      <vt:lpstr>Use of Padding</vt:lpstr>
      <vt:lpstr>Message Integrity Check: L2 CRC</vt:lpstr>
      <vt:lpstr>Fragmentation</vt:lpstr>
      <vt:lpstr>Acknowledgement Mode</vt:lpstr>
      <vt:lpstr>DTAG</vt:lpstr>
      <vt:lpstr>Possible Next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charliep</cp:lastModifiedBy>
  <cp:revision>61</cp:revision>
  <cp:lastPrinted>1998-02-10T13:28:06Z</cp:lastPrinted>
  <dcterms:created xsi:type="dcterms:W3CDTF">2018-05-06T14:22:49Z</dcterms:created>
  <dcterms:modified xsi:type="dcterms:W3CDTF">2018-07-12T20:21:00Z</dcterms:modified>
</cp:coreProperties>
</file>