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56" r:id="rId4"/>
    <p:sldId id="264" r:id="rId5"/>
    <p:sldId id="266" r:id="rId6"/>
    <p:sldId id="283" r:id="rId7"/>
    <p:sldId id="279" r:id="rId8"/>
    <p:sldId id="278" r:id="rId9"/>
    <p:sldId id="282" r:id="rId10"/>
    <p:sldId id="284" r:id="rId11"/>
    <p:sldId id="280" r:id="rId12"/>
    <p:sldId id="27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4215293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July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July 2018</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July 2018</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July 2018</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July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July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July 2018</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a:t>
            </a:r>
            <a:r>
              <a:rPr lang="en-US" altLang="en-US" sz="1400" b="1" smtClean="0"/>
              <a:t>&lt;</a:t>
            </a:r>
            <a:r>
              <a:rPr lang="en-US" sz="1400" b="1" smtClean="0"/>
              <a:t>15-18-0375-00-004z</a:t>
            </a:r>
            <a:r>
              <a:rPr lang="en-US" altLang="en-US" sz="1400" b="1" smtClean="0"/>
              <a:t>&gt;</a:t>
            </a:r>
            <a:endParaRPr lang="en-US" altLang="en-US"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5" name="Footer Placeholder 2"/>
          <p:cNvSpPr>
            <a:spLocks noGrp="1"/>
          </p:cNvSpPr>
          <p:nvPr>
            <p:ph type="ftr" sz="quarter" idx="11"/>
          </p:nvPr>
        </p:nvSpPr>
        <p:spPr>
          <a:xfrm>
            <a:off x="5486400" y="6475413"/>
            <a:ext cx="3124200" cy="184666"/>
          </a:xfrm>
        </p:spPr>
        <p:txBody>
          <a:bodyPr/>
          <a:lstStyle/>
          <a:p>
            <a:r>
              <a:rPr lang="en-US" altLang="en-US" smtClean="0"/>
              <a:t>NXP, Apple, Decawave, Continental, BMW</a:t>
            </a:r>
            <a:endParaRPr lang="en-US" altLang="en-US"/>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solidFill>
                  <a:schemeClr val="tx2"/>
                </a:solidFill>
              </a:rPr>
              <a:t>Submission Title: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SRDEV HRP PHY Step 1 Consensus – Baseline Mode</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Date Submitted: </a:t>
            </a:r>
            <a:r>
              <a:rPr lang="en-US" altLang="en-US" sz="1600" smtClean="0">
                <a:solidFill>
                  <a:schemeClr val="tx2"/>
                </a:solidFill>
              </a:rPr>
              <a:t>[</a:t>
            </a:r>
            <a:r>
              <a:rPr lang="en-US" altLang="en-US" sz="1600" smtClean="0">
                <a:solidFill>
                  <a:srgbClr val="FF0000"/>
                </a:solidFill>
              </a:rPr>
              <a:t>12 July, 2018</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Source: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Frank </a:t>
            </a:r>
            <a:r>
              <a:rPr lang="en-US" altLang="en-US" sz="1600">
                <a:solidFill>
                  <a:srgbClr val="FF0000"/>
                </a:solidFill>
              </a:rPr>
              <a:t>Leong (NXP Semiconductors), Jochen Hammerschmidt (Apple), </a:t>
            </a:r>
            <a:r>
              <a:rPr lang="en-US" altLang="en-US" sz="1600" smtClean="0">
                <a:solidFill>
                  <a:srgbClr val="FF0000"/>
                </a:solidFill>
              </a:rPr>
              <a:t/>
            </a:r>
            <a:br>
              <a:rPr lang="en-US" altLang="en-US" sz="1600" smtClean="0">
                <a:solidFill>
                  <a:srgbClr val="FF0000"/>
                </a:solidFill>
              </a:rPr>
            </a:br>
            <a:r>
              <a:rPr lang="en-US" altLang="en-US" sz="1600" smtClean="0">
                <a:solidFill>
                  <a:srgbClr val="FF0000"/>
                </a:solidFill>
              </a:rPr>
              <a:t>Billy Verso (Decawave Ltd.), Jaroslaw Niewczas</a:t>
            </a:r>
            <a:r>
              <a:rPr lang="en-US" altLang="en-US" sz="1600">
                <a:solidFill>
                  <a:srgbClr val="FF0000"/>
                </a:solidFill>
              </a:rPr>
              <a:t> (Decawave Ltd.)</a:t>
            </a:r>
            <a:r>
              <a:rPr lang="en-US" altLang="en-US" sz="1600" smtClean="0">
                <a:solidFill>
                  <a:srgbClr val="FF0000"/>
                </a:solidFill>
              </a:rPr>
              <a:t>,</a:t>
            </a:r>
          </a:p>
          <a:p>
            <a:r>
              <a:rPr lang="en-US" altLang="en-US" sz="1600" smtClean="0">
                <a:solidFill>
                  <a:srgbClr val="FF0000"/>
                </a:solidFill>
              </a:rPr>
              <a:t>Wolfgang </a:t>
            </a:r>
            <a:r>
              <a:rPr lang="en-US" altLang="en-US" sz="1600">
                <a:solidFill>
                  <a:srgbClr val="FF0000"/>
                </a:solidFill>
              </a:rPr>
              <a:t>Küchler (NXP Semiconductors</a:t>
            </a:r>
            <a:r>
              <a:rPr lang="en-US" altLang="en-US" sz="1600" smtClean="0">
                <a:solidFill>
                  <a:srgbClr val="FF0000"/>
                </a:solidFill>
              </a:rPr>
              <a:t>), Thomas </a:t>
            </a:r>
            <a:r>
              <a:rPr lang="en-US" altLang="en-US" sz="1600">
                <a:solidFill>
                  <a:srgbClr val="FF0000"/>
                </a:solidFill>
              </a:rPr>
              <a:t>Baier (NXP Semiconductors</a:t>
            </a:r>
            <a:r>
              <a:rPr lang="en-US" altLang="en-US" sz="1600" smtClean="0">
                <a:solidFill>
                  <a:srgbClr val="FF0000"/>
                </a:solidFill>
              </a:rPr>
              <a:t>),</a:t>
            </a:r>
          </a:p>
          <a:p>
            <a:r>
              <a:rPr lang="en-US" altLang="en-US" sz="1600" smtClean="0">
                <a:solidFill>
                  <a:srgbClr val="FF0000"/>
                </a:solidFill>
              </a:rPr>
              <a:t>Brima </a:t>
            </a:r>
            <a:r>
              <a:rPr lang="en-US" altLang="en-US" sz="1600">
                <a:solidFill>
                  <a:srgbClr val="FF0000"/>
                </a:solidFill>
              </a:rPr>
              <a:t>Ibrahim (NXP </a:t>
            </a:r>
            <a:r>
              <a:rPr lang="en-US" altLang="en-US" sz="1600" smtClean="0">
                <a:solidFill>
                  <a:srgbClr val="FF0000"/>
                </a:solidFill>
              </a:rPr>
              <a:t>Semiconductors), Ayman </a:t>
            </a:r>
            <a:r>
              <a:rPr lang="en-US" altLang="en-US" sz="1600">
                <a:solidFill>
                  <a:srgbClr val="FF0000"/>
                </a:solidFill>
              </a:rPr>
              <a:t>Naguib (Apple</a:t>
            </a:r>
            <a:r>
              <a:rPr lang="en-US" altLang="en-US" sz="1600" smtClean="0">
                <a:solidFill>
                  <a:srgbClr val="FF0000"/>
                </a:solidFill>
              </a:rPr>
              <a:t>),</a:t>
            </a:r>
          </a:p>
          <a:p>
            <a:r>
              <a:rPr lang="en-US" altLang="en-US" sz="1600" smtClean="0">
                <a:solidFill>
                  <a:srgbClr val="FF0000"/>
                </a:solidFill>
              </a:rPr>
              <a:t>Thomas </a:t>
            </a:r>
            <a:r>
              <a:rPr lang="en-US" altLang="en-US" sz="1600">
                <a:solidFill>
                  <a:srgbClr val="FF0000"/>
                </a:solidFill>
              </a:rPr>
              <a:t>Reisinger (Continental</a:t>
            </a:r>
            <a:r>
              <a:rPr lang="en-US" altLang="en-US" sz="1600" smtClean="0">
                <a:solidFill>
                  <a:srgbClr val="FF0000"/>
                </a:solidFill>
              </a:rPr>
              <a:t>), Daniel </a:t>
            </a:r>
            <a:r>
              <a:rPr lang="en-US" altLang="en-US" sz="1600">
                <a:solidFill>
                  <a:srgbClr val="FF0000"/>
                </a:solidFill>
              </a:rPr>
              <a:t>Knobloch (BMW</a:t>
            </a:r>
            <a:r>
              <a:rPr lang="en-US" altLang="en-US" sz="1600" smtClean="0">
                <a:solidFill>
                  <a:srgbClr val="FF0000"/>
                </a:solidFill>
              </a:rPr>
              <a:t>)</a:t>
            </a:r>
            <a:r>
              <a:rPr lang="en-US" altLang="en-US" sz="1600" smtClean="0">
                <a:solidFill>
                  <a:schemeClr val="tx2"/>
                </a:solidFill>
              </a:rPr>
              <a:t>]</a:t>
            </a:r>
            <a:endParaRPr lang="en-US" altLang="en-US" sz="1600">
              <a:solidFill>
                <a:schemeClr val="tx2"/>
              </a:solidFill>
            </a:endParaRPr>
          </a:p>
          <a:p>
            <a:pPr>
              <a:spcBef>
                <a:spcPts val="600"/>
              </a:spcBef>
              <a:spcAft>
                <a:spcPts val="600"/>
              </a:spcAft>
            </a:pPr>
            <a:r>
              <a:rPr lang="en-US" altLang="en-US" sz="1600" b="1">
                <a:solidFill>
                  <a:schemeClr val="tx2"/>
                </a:solidFill>
              </a:rPr>
              <a:t>Re: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Input to the Task Group</a:t>
            </a:r>
            <a:r>
              <a:rPr lang="en-US" altLang="en-US" sz="1600" smtClean="0">
                <a:solidFill>
                  <a:schemeClr val="tx2"/>
                </a:solidFill>
              </a:rPr>
              <a:t>]</a:t>
            </a:r>
            <a:endParaRPr lang="en-US" altLang="en-US">
              <a:solidFill>
                <a:schemeClr val="tx2"/>
              </a:solidFill>
            </a:endParaRPr>
          </a:p>
          <a:p>
            <a:pPr>
              <a:spcBef>
                <a:spcPts val="600"/>
              </a:spcBef>
              <a:spcAft>
                <a:spcPts val="600"/>
              </a:spcAft>
            </a:pPr>
            <a:r>
              <a:rPr lang="en-US" altLang="en-US" sz="1600" b="1">
                <a:solidFill>
                  <a:schemeClr val="tx2"/>
                </a:solidFill>
              </a:rPr>
              <a:t>Abstract:</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Presentation, SRDEV, PHY, Enhanced Impulse Radio</a:t>
            </a:r>
            <a:r>
              <a:rPr lang="en-US" altLang="en-US" sz="1600" smtClean="0">
                <a:solidFill>
                  <a:schemeClr val="tx2"/>
                </a:solidFill>
              </a:rPr>
              <a:t>]</a:t>
            </a:r>
            <a:endParaRPr lang="en-US" altLang="en-US" sz="1600">
              <a:solidFill>
                <a:schemeClr val="tx2"/>
              </a:solidFill>
            </a:endParaRPr>
          </a:p>
          <a:p>
            <a:pPr>
              <a:spcBef>
                <a:spcPts val="600"/>
              </a:spcBef>
              <a:spcAft>
                <a:spcPts val="600"/>
              </a:spcAft>
            </a:pPr>
            <a:r>
              <a:rPr lang="en-US" altLang="en-US" sz="1600" b="1">
                <a:solidFill>
                  <a:schemeClr val="tx2"/>
                </a:solidFill>
              </a:rPr>
              <a:t>Purpose:</a:t>
            </a:r>
            <a:r>
              <a:rPr lang="en-US" altLang="en-US" sz="1600">
                <a:solidFill>
                  <a:schemeClr val="tx2"/>
                </a:solidFill>
              </a:rPr>
              <a:t>	</a:t>
            </a:r>
            <a:r>
              <a:rPr lang="en-US" altLang="en-US" sz="1600" smtClean="0">
                <a:solidFill>
                  <a:schemeClr val="tx2"/>
                </a:solidFill>
              </a:rPr>
              <a:t>[]</a:t>
            </a:r>
            <a:endParaRPr lang="en-US" altLang="en-US" sz="1600">
              <a:solidFill>
                <a:schemeClr val="tx2"/>
              </a:solidFill>
            </a:endParaRPr>
          </a:p>
          <a:p>
            <a:r>
              <a:rPr lang="en-US" altLang="en-US" sz="1600" b="1">
                <a:solidFill>
                  <a:schemeClr val="tx2"/>
                </a:solidFill>
              </a:rPr>
              <a:t>Notice:</a:t>
            </a:r>
            <a:r>
              <a:rPr lang="en-US" alt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solidFill>
                  <a:schemeClr val="tx2"/>
                </a:solidFill>
              </a:rPr>
              <a:t>Release:</a:t>
            </a:r>
            <a:r>
              <a:rPr lang="en-US" altLang="en-US" sz="160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ln/>
        </p:spPr>
        <p:txBody>
          <a:bodyPr/>
          <a:lstStyle/>
          <a:p>
            <a:r>
              <a:rPr lang="en-US" altLang="en-US" sz="3200" smtClean="0"/>
              <a:t>MIM: PRF64 Mode, STS (III)</a:t>
            </a:r>
            <a:endParaRPr lang="en-US" altLang="en-US" sz="3200" dirty="0"/>
          </a:p>
        </p:txBody>
      </p:sp>
      <p:sp>
        <p:nvSpPr>
          <p:cNvPr id="4099" name="Rectangle 3"/>
          <p:cNvSpPr>
            <a:spLocks noGrp="1" noChangeArrowheads="1"/>
          </p:cNvSpPr>
          <p:nvPr>
            <p:ph type="body" idx="1"/>
          </p:nvPr>
        </p:nvSpPr>
        <p:spPr>
          <a:xfrm>
            <a:off x="685800" y="1772816"/>
            <a:ext cx="7772400" cy="4323184"/>
          </a:xfrm>
          <a:ln/>
        </p:spPr>
        <p:txBody>
          <a:bodyPr/>
          <a:lstStyle/>
          <a:p>
            <a:r>
              <a:rPr lang="en-US" sz="2000" smtClean="0"/>
              <a:t>A </a:t>
            </a:r>
            <a:r>
              <a:rPr lang="en-US" sz="2000"/>
              <a:t>segment of active (non-zero) pulsing at the nominal mean PRF is encapsulated by guard intervals, or gaps, of length L</a:t>
            </a:r>
            <a:r>
              <a:rPr lang="en-US" sz="2000" baseline="-25000"/>
              <a:t>gap </a:t>
            </a:r>
            <a:r>
              <a:rPr lang="en-US" sz="2000"/>
              <a:t>in counts of chips. L</a:t>
            </a:r>
            <a:r>
              <a:rPr lang="en-US" sz="2000" baseline="-25000"/>
              <a:t>gap</a:t>
            </a:r>
            <a:r>
              <a:rPr lang="en-US" sz="2000"/>
              <a:t> shall be 512, a guard duration of, roughly, 1 µs. All chips during each gap shall carry no signal energies at each respective transmitter. </a:t>
            </a:r>
            <a:r>
              <a:rPr lang="en-US" sz="2000" smtClean="0"/>
              <a:t>(see </a:t>
            </a:r>
            <a:r>
              <a:rPr lang="en-US" sz="2000"/>
              <a:t>§5.3.2)</a:t>
            </a:r>
            <a:endParaRPr lang="en-US" altLang="en-US" sz="1600" smtClean="0"/>
          </a:p>
          <a:p>
            <a:endParaRPr lang="en-US" altLang="en-US" sz="2000" smtClean="0"/>
          </a:p>
          <a:p>
            <a:endParaRPr lang="en-US" altLang="en-US" sz="2000" smtClean="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71600" y="3717032"/>
            <a:ext cx="7088267" cy="2376264"/>
          </a:xfrm>
          <a:prstGeom prst="rect">
            <a:avLst/>
          </a:prstGeom>
          <a:noFill/>
        </p:spPr>
      </p:pic>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 Decawave, Continental, BMW</a:t>
            </a:r>
            <a:endParaRPr lang="en-US" altLang="en-US"/>
          </a:p>
        </p:txBody>
      </p:sp>
    </p:spTree>
    <p:extLst>
      <p:ext uri="{BB962C8B-B14F-4D97-AF65-F5344CB8AC3E}">
        <p14:creationId xmlns:p14="http://schemas.microsoft.com/office/powerpoint/2010/main" val="3301596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ln/>
        </p:spPr>
        <p:txBody>
          <a:bodyPr/>
          <a:lstStyle/>
          <a:p>
            <a:r>
              <a:rPr lang="en-US" altLang="en-US" sz="3200" smtClean="0"/>
              <a:t>MIM: PRF64 Mode, STS (IV)</a:t>
            </a:r>
            <a:endParaRPr lang="en-US" altLang="en-US" sz="3200" dirty="0"/>
          </a:p>
        </p:txBody>
      </p:sp>
      <p:sp>
        <p:nvSpPr>
          <p:cNvPr id="4099" name="Rectangle 3"/>
          <p:cNvSpPr>
            <a:spLocks noGrp="1" noChangeArrowheads="1"/>
          </p:cNvSpPr>
          <p:nvPr>
            <p:ph type="body" idx="1"/>
          </p:nvPr>
        </p:nvSpPr>
        <p:spPr>
          <a:ln/>
        </p:spPr>
        <p:txBody>
          <a:bodyPr/>
          <a:lstStyle/>
          <a:p>
            <a:endParaRPr lang="en-US" altLang="en-US" sz="2000" smtClean="0"/>
          </a:p>
          <a:p>
            <a:r>
              <a:rPr lang="en-US" altLang="en-US" sz="2000" smtClean="0"/>
              <a:t>STS generated by</a:t>
            </a:r>
            <a:br>
              <a:rPr lang="en-US" altLang="en-US" sz="2000" smtClean="0"/>
            </a:br>
            <a:r>
              <a:rPr lang="en-US" altLang="en-US" sz="2000" smtClean="0"/>
              <a:t>Deterministic Random</a:t>
            </a:r>
            <a:br>
              <a:rPr lang="en-US" altLang="en-US" sz="2000" smtClean="0"/>
            </a:br>
            <a:r>
              <a:rPr lang="en-US" altLang="en-US" sz="2000" smtClean="0"/>
              <a:t>Bit Generator (DRBG)</a:t>
            </a:r>
            <a:br>
              <a:rPr lang="en-US" altLang="en-US" sz="2000" smtClean="0"/>
            </a:br>
            <a:r>
              <a:rPr lang="en-US" altLang="en-US" sz="2000" smtClean="0"/>
              <a:t>based on </a:t>
            </a:r>
            <a:r>
              <a:rPr lang="en-US" altLang="en-US" sz="2000"/>
              <a:t>AES-128</a:t>
            </a:r>
            <a:br>
              <a:rPr lang="en-US" altLang="en-US" sz="2000"/>
            </a:br>
            <a:r>
              <a:rPr lang="en-US" altLang="en-US" sz="2000"/>
              <a:t>(diagram as shown is revised</a:t>
            </a:r>
            <a:br>
              <a:rPr lang="en-US" altLang="en-US" sz="2000"/>
            </a:br>
            <a:r>
              <a:rPr lang="en-US" altLang="en-US" sz="2000"/>
              <a:t>compared to </a:t>
            </a:r>
            <a:r>
              <a:rPr lang="en-US" altLang="en-US" sz="2000" smtClean="0"/>
              <a:t>§5.3.1)</a:t>
            </a:r>
            <a:endParaRPr lang="en-US" altLang="en-US" sz="2000"/>
          </a:p>
          <a:p>
            <a:endParaRPr lang="en-US" altLang="en-US" sz="2000"/>
          </a:p>
          <a:p>
            <a:r>
              <a:rPr lang="en-US" altLang="en-US" sz="2000" smtClean="0"/>
              <a:t>32-bit counter defined</a:t>
            </a:r>
          </a:p>
          <a:p>
            <a:pPr lvl="1"/>
            <a:r>
              <a:rPr lang="en-US" altLang="en-US" sz="1600" smtClean="0"/>
              <a:t>Slide 9 defines use of 4096 bits</a:t>
            </a:r>
            <a:br>
              <a:rPr lang="en-US" altLang="en-US" sz="1600" smtClean="0"/>
            </a:br>
            <a:r>
              <a:rPr lang="en-US" altLang="en-US" sz="1600" smtClean="0"/>
              <a:t>from the DRBG for STS</a:t>
            </a:r>
            <a:br>
              <a:rPr lang="en-US" altLang="en-US" sz="1600" smtClean="0"/>
            </a:br>
            <a:r>
              <a:rPr lang="en-US" altLang="en-US" sz="1600" smtClean="0"/>
              <a:t>generation, implying N=32,</a:t>
            </a:r>
            <a:br>
              <a:rPr lang="en-US" altLang="en-US" sz="1600" smtClean="0"/>
            </a:br>
            <a:r>
              <a:rPr lang="en-US" altLang="en-US" sz="1600" smtClean="0"/>
              <a:t>which can be implemented</a:t>
            </a:r>
            <a:br>
              <a:rPr lang="en-US" altLang="en-US" sz="1600" smtClean="0"/>
            </a:br>
            <a:r>
              <a:rPr lang="en-US" altLang="en-US" sz="1600" smtClean="0"/>
              <a:t>using a 16-bit counter</a:t>
            </a:r>
          </a:p>
          <a:p>
            <a:pPr marL="0" indent="0">
              <a:buNone/>
            </a:pPr>
            <a:endParaRPr lang="en-US" altLang="en-US" sz="1600" smtClean="0"/>
          </a:p>
          <a:p>
            <a:endParaRPr lang="en-US" altLang="en-US" sz="2000" smtClean="0"/>
          </a:p>
          <a:p>
            <a:endParaRPr lang="en-US" altLang="en-US" sz="2000" smtClean="0"/>
          </a:p>
        </p:txBody>
      </p:sp>
      <p:pic>
        <p:nvPicPr>
          <p:cNvPr id="102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39" y="1700808"/>
            <a:ext cx="2302107" cy="4536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 Decawave, Continental, BMW</a:t>
            </a:r>
            <a:endParaRPr lang="en-US" altLang="en-US"/>
          </a:p>
        </p:txBody>
      </p:sp>
    </p:spTree>
    <p:extLst>
      <p:ext uri="{BB962C8B-B14F-4D97-AF65-F5344CB8AC3E}">
        <p14:creationId xmlns:p14="http://schemas.microsoft.com/office/powerpoint/2010/main" val="774349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12</a:t>
            </a:fld>
            <a:endParaRPr lang="en-US" altLang="en-US"/>
          </a:p>
        </p:txBody>
      </p:sp>
      <p:sp>
        <p:nvSpPr>
          <p:cNvPr id="4098" name="Rectangle 2"/>
          <p:cNvSpPr>
            <a:spLocks noGrp="1" noChangeArrowheads="1"/>
          </p:cNvSpPr>
          <p:nvPr>
            <p:ph type="title"/>
          </p:nvPr>
        </p:nvSpPr>
        <p:spPr>
          <a:ln/>
        </p:spPr>
        <p:txBody>
          <a:bodyPr/>
          <a:lstStyle/>
          <a:p>
            <a:r>
              <a:rPr lang="en-US" altLang="en-US" sz="3200" smtClean="0"/>
              <a:t>Conclusion</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r>
              <a:rPr lang="en-US" altLang="en-US" sz="2000" smtClean="0"/>
              <a:t>Presented consensus:</a:t>
            </a:r>
          </a:p>
          <a:p>
            <a:pPr marL="0" indent="0">
              <a:buNone/>
            </a:pPr>
            <a:endParaRPr lang="en-US" altLang="en-US" sz="2000" smtClean="0"/>
          </a:p>
          <a:p>
            <a:r>
              <a:rPr lang="en-US" altLang="en-US" sz="2000" b="1" smtClean="0"/>
              <a:t>Minimally Incremental Mode (MIM)</a:t>
            </a:r>
          </a:p>
          <a:p>
            <a:pPr lvl="1"/>
            <a:r>
              <a:rPr lang="en-US" altLang="en-US" sz="1600" smtClean="0"/>
              <a:t>Retain a large number of elements from the existing 802.15.4 PHY</a:t>
            </a:r>
          </a:p>
          <a:p>
            <a:pPr lvl="1"/>
            <a:r>
              <a:rPr lang="en-US" altLang="en-US" sz="1600" smtClean="0"/>
              <a:t>Allow re-use of legacy implementations with modest alterations</a:t>
            </a:r>
          </a:p>
          <a:p>
            <a:pPr lvl="1"/>
            <a:r>
              <a:rPr lang="en-US" altLang="en-US" sz="1600" smtClean="0"/>
              <a:t>Legacy as basis </a:t>
            </a:r>
            <a:r>
              <a:rPr lang="en-US" altLang="en-US" sz="1600"/>
              <a:t>for </a:t>
            </a:r>
            <a:r>
              <a:rPr lang="en-US" altLang="en-US" sz="1600" smtClean="0"/>
              <a:t>inter-operability</a:t>
            </a:r>
            <a:endParaRPr lang="en-US" altLang="en-US" sz="2000" smtClean="0"/>
          </a:p>
        </p:txBody>
      </p:sp>
      <p:sp>
        <p:nvSpPr>
          <p:cNvPr id="8" name="Footer Placeholder 2"/>
          <p:cNvSpPr>
            <a:spLocks noGrp="1"/>
          </p:cNvSpPr>
          <p:nvPr>
            <p:ph type="ftr" sz="quarter" idx="11"/>
          </p:nvPr>
        </p:nvSpPr>
        <p:spPr>
          <a:xfrm>
            <a:off x="5486400" y="6475413"/>
            <a:ext cx="3124200" cy="184666"/>
          </a:xfrm>
        </p:spPr>
        <p:txBody>
          <a:bodyPr/>
          <a:lstStyle/>
          <a:p>
            <a:r>
              <a:rPr lang="en-US" altLang="en-US" smtClean="0"/>
              <a:t>NXP, Apple, Decawave, Continental, BMW</a:t>
            </a:r>
            <a:endParaRPr lang="en-US" altLang="en-US"/>
          </a:p>
        </p:txBody>
      </p:sp>
    </p:spTree>
    <p:extLst>
      <p:ext uri="{BB962C8B-B14F-4D97-AF65-F5344CB8AC3E}">
        <p14:creationId xmlns:p14="http://schemas.microsoft.com/office/powerpoint/2010/main" val="466715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3807296"/>
          </a:xfrm>
        </p:spPr>
        <p:txBody>
          <a:bodyPr/>
          <a:lstStyle/>
          <a:p>
            <a:r>
              <a:rPr lang="en-US" altLang="en-US" sz="3200" smtClean="0"/>
              <a:t>SRDEV PHY Consensus – Baseline Mode</a:t>
            </a:r>
            <a:r>
              <a:rPr lang="en-US" altLang="en-US" smtClean="0"/>
              <a:t/>
            </a:r>
            <a:br>
              <a:rPr lang="en-US" altLang="en-US" smtClean="0"/>
            </a:br>
            <a:r>
              <a:rPr lang="en-US" altLang="en-US" smtClean="0"/>
              <a:t/>
            </a:r>
            <a:br>
              <a:rPr lang="en-US" altLang="en-US" smtClean="0"/>
            </a:br>
            <a:r>
              <a:rPr lang="en-US" altLang="en-US"/>
              <a:t/>
            </a:r>
            <a:br>
              <a:rPr lang="en-US" altLang="en-US"/>
            </a:br>
            <a:r>
              <a:rPr lang="en-US" altLang="en-US" smtClean="0"/>
              <a:t/>
            </a:r>
            <a:br>
              <a:rPr lang="en-US" altLang="en-US" smtClean="0"/>
            </a:br>
            <a:r>
              <a:rPr lang="en-US" altLang="en-US"/>
              <a:t/>
            </a:r>
            <a:br>
              <a:rPr lang="en-US" altLang="en-US"/>
            </a:br>
            <a:r>
              <a:rPr lang="en-US" altLang="en-US" sz="1800"/>
              <a:t/>
            </a:r>
            <a:br>
              <a:rPr lang="en-US" altLang="en-US" sz="1800"/>
            </a:br>
            <a:r>
              <a:rPr lang="en-US" altLang="en-US" sz="1800" smtClean="0"/>
              <a:t>Note: Notation/nomenclature based on</a:t>
            </a:r>
            <a:br>
              <a:rPr lang="en-US" altLang="en-US" sz="1800" smtClean="0"/>
            </a:br>
            <a:r>
              <a:rPr lang="en-US" altLang="en-US" sz="1800" smtClean="0"/>
              <a:t>15-18-0286-01-004z-hrp-uwb-srdev-ppdu-text-contribution.docx</a:t>
            </a:r>
            <a:endParaRPr lang="en-US" altLang="en-US" sz="1800"/>
          </a:p>
        </p:txBody>
      </p:sp>
      <p:sp>
        <p:nvSpPr>
          <p:cNvPr id="8" name="Footer Placeholder 2"/>
          <p:cNvSpPr>
            <a:spLocks noGrp="1"/>
          </p:cNvSpPr>
          <p:nvPr>
            <p:ph type="ftr" sz="quarter" idx="11"/>
          </p:nvPr>
        </p:nvSpPr>
        <p:spPr>
          <a:xfrm>
            <a:off x="5486400" y="6475413"/>
            <a:ext cx="3124200" cy="184666"/>
          </a:xfrm>
        </p:spPr>
        <p:txBody>
          <a:bodyPr/>
          <a:lstStyle/>
          <a:p>
            <a:r>
              <a:rPr lang="en-US" altLang="en-US" smtClean="0"/>
              <a:t>NXP, Apple, Decawave, Continental, BMW</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smtClean="0"/>
              <a:t>Overall Approach</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r>
              <a:rPr lang="en-US" altLang="en-US" sz="2000"/>
              <a:t>General </a:t>
            </a:r>
            <a:r>
              <a:rPr lang="en-US" altLang="en-US" sz="2000" smtClean="0"/>
              <a:t>(§3, §4.1):</a:t>
            </a:r>
          </a:p>
          <a:p>
            <a:r>
              <a:rPr lang="en-US" altLang="en-US" sz="2000" smtClean="0"/>
              <a:t>Nominal </a:t>
            </a:r>
            <a:r>
              <a:rPr lang="en-US" altLang="en-US" sz="2000"/>
              <a:t>mean PRF ≥ 62.4 </a:t>
            </a:r>
            <a:r>
              <a:rPr lang="en-US" altLang="en-US" sz="2000" smtClean="0"/>
              <a:t>MHz</a:t>
            </a:r>
          </a:p>
          <a:p>
            <a:r>
              <a:rPr lang="en-US" altLang="en-US" sz="2000"/>
              <a:t>Require support for </a:t>
            </a:r>
            <a:r>
              <a:rPr lang="en-US" altLang="en-US" sz="2000" smtClean="0"/>
              <a:t>CH5</a:t>
            </a:r>
            <a:r>
              <a:rPr lang="en-US" altLang="en-US" sz="2000"/>
              <a:t> (6489.6 </a:t>
            </a:r>
            <a:r>
              <a:rPr lang="en-US" altLang="en-US" sz="2000" smtClean="0"/>
              <a:t>MHz) and CH9 (7987.2 </a:t>
            </a:r>
            <a:r>
              <a:rPr lang="en-US" altLang="en-US" sz="2000"/>
              <a:t>MHz)</a:t>
            </a:r>
          </a:p>
          <a:p>
            <a:pPr marL="0" indent="0">
              <a:buNone/>
            </a:pPr>
            <a:endParaRPr lang="en-US" altLang="en-US" sz="2000" smtClean="0"/>
          </a:p>
          <a:p>
            <a:pPr marL="0" indent="0">
              <a:buNone/>
            </a:pPr>
            <a:r>
              <a:rPr lang="en-US" altLang="en-US" sz="2000" smtClean="0"/>
              <a:t>Distinguish between two enhancement stages:</a:t>
            </a:r>
          </a:p>
          <a:p>
            <a:r>
              <a:rPr lang="en-US" altLang="en-US" sz="2000" b="1" smtClean="0"/>
              <a:t>Minimally Incremental Mode (“MIM”)</a:t>
            </a:r>
          </a:p>
          <a:p>
            <a:pPr lvl="1"/>
            <a:r>
              <a:rPr lang="en-US" altLang="en-US" sz="1600" smtClean="0"/>
              <a:t>Retain a large number of elements from the existing 802.15.4 PHY</a:t>
            </a:r>
          </a:p>
          <a:p>
            <a:pPr lvl="1"/>
            <a:r>
              <a:rPr lang="en-US" altLang="en-US" sz="1600" smtClean="0"/>
              <a:t>Allow re-use of legacy implementations with modest alterations</a:t>
            </a:r>
          </a:p>
          <a:p>
            <a:pPr lvl="1"/>
            <a:r>
              <a:rPr lang="en-US" altLang="en-US" sz="1600" smtClean="0"/>
              <a:t>Legacy as basis for inter-operability</a:t>
            </a:r>
            <a:endParaRPr lang="en-US" altLang="en-US" sz="2000" smtClean="0"/>
          </a:p>
          <a:p>
            <a:r>
              <a:rPr lang="en-US" altLang="en-US" sz="2000" b="1" smtClean="0"/>
              <a:t>Performance Optimized Mode (“POM”)</a:t>
            </a:r>
          </a:p>
          <a:p>
            <a:pPr lvl="1"/>
            <a:r>
              <a:rPr lang="en-US" altLang="en-US" sz="1600"/>
              <a:t>Additional signaling and performance </a:t>
            </a:r>
            <a:r>
              <a:rPr lang="en-US" altLang="en-US" sz="1600" smtClean="0"/>
              <a:t>enhancements</a:t>
            </a:r>
          </a:p>
          <a:p>
            <a:pPr lvl="1"/>
            <a:r>
              <a:rPr lang="en-US" altLang="en-US" sz="1600" b="1" u="sng" smtClean="0"/>
              <a:t>Not</a:t>
            </a:r>
            <a:r>
              <a:rPr lang="en-US" altLang="en-US" sz="1600" smtClean="0"/>
              <a:t> in scope of this document</a:t>
            </a:r>
          </a:p>
        </p:txBody>
      </p:sp>
      <p:sp>
        <p:nvSpPr>
          <p:cNvPr id="8" name="Footer Placeholder 2"/>
          <p:cNvSpPr>
            <a:spLocks noGrp="1"/>
          </p:cNvSpPr>
          <p:nvPr>
            <p:ph type="ftr" sz="quarter" idx="11"/>
          </p:nvPr>
        </p:nvSpPr>
        <p:spPr>
          <a:xfrm>
            <a:off x="5486400" y="6475413"/>
            <a:ext cx="3124200" cy="184666"/>
          </a:xfrm>
        </p:spPr>
        <p:txBody>
          <a:bodyPr/>
          <a:lstStyle/>
          <a:p>
            <a:r>
              <a:rPr lang="en-US" altLang="en-US" smtClean="0"/>
              <a:t>NXP, Apple, Decawave, Continental, BMW</a:t>
            </a:r>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smtClean="0"/>
              <a:t>MIM: PRF64 Mode</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smtClean="0"/>
              <a:t>Retain SYNC, SFD, PHR, PSDU fields as per HRP PHY</a:t>
            </a:r>
          </a:p>
          <a:p>
            <a:r>
              <a:rPr lang="en-US" altLang="en-US" sz="2000" smtClean="0"/>
              <a:t>Add Scrambled Timestamp Sequence (STS) </a:t>
            </a:r>
            <a:r>
              <a:rPr lang="en-US" altLang="en-US" sz="2000"/>
              <a:t>field </a:t>
            </a:r>
            <a:r>
              <a:rPr lang="en-US" altLang="en-US" sz="2000" smtClean="0"/>
              <a:t>(§5.3</a:t>
            </a:r>
            <a:r>
              <a:rPr lang="en-US" altLang="en-US" sz="2000"/>
              <a:t>)</a:t>
            </a:r>
            <a:endParaRPr lang="en-US" altLang="en-US" sz="2000" smtClean="0"/>
          </a:p>
          <a:p>
            <a:pPr lvl="1"/>
            <a:r>
              <a:rPr lang="en-US" altLang="en-US" sz="1400" smtClean="0"/>
              <a:t>Three associated frame </a:t>
            </a:r>
            <a:r>
              <a:rPr lang="en-US" altLang="en-US" sz="1400"/>
              <a:t>formats </a:t>
            </a:r>
            <a:r>
              <a:rPr lang="en-US" altLang="en-US" sz="1400" smtClean="0"/>
              <a:t>(§2)</a:t>
            </a:r>
          </a:p>
          <a:p>
            <a:endParaRPr lang="en-US" altLang="en-US" sz="2000" smtClean="0"/>
          </a:p>
          <a:p>
            <a:endParaRPr lang="en-US" altLang="en-US" sz="2000" smtClean="0"/>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b="50000"/>
          <a:stretch/>
        </p:blipFill>
        <p:spPr bwMode="auto">
          <a:xfrm>
            <a:off x="653419" y="3350956"/>
            <a:ext cx="5866080" cy="543078"/>
          </a:xfrm>
          <a:prstGeom prst="rect">
            <a:avLst/>
          </a:prstGeom>
          <a:noFill/>
        </p:spPr>
      </p:pic>
      <p:pic>
        <p:nvPicPr>
          <p:cNvPr id="9" name="Picture 8"/>
          <p:cNvPicPr>
            <a:picLocks noChangeAspect="1"/>
          </p:cNvPicPr>
          <p:nvPr/>
        </p:nvPicPr>
        <p:blipFill rotWithShape="1">
          <a:blip r:embed="rId4" cstate="print">
            <a:extLst>
              <a:ext uri="{28A0092B-C50C-407E-A947-70E740481C1C}">
                <a14:useLocalDpi xmlns:a14="http://schemas.microsoft.com/office/drawing/2010/main" val="0"/>
              </a:ext>
            </a:extLst>
          </a:blip>
          <a:srcRect b="50000"/>
          <a:stretch/>
        </p:blipFill>
        <p:spPr bwMode="auto">
          <a:xfrm>
            <a:off x="653419" y="5373216"/>
            <a:ext cx="5859780" cy="542290"/>
          </a:xfrm>
          <a:prstGeom prst="rect">
            <a:avLst/>
          </a:prstGeom>
          <a:noFill/>
        </p:spPr>
      </p:pic>
      <p:pic>
        <p:nvPicPr>
          <p:cNvPr id="10" name="Picture 9" descr="../../../../../../../Desktop/Screen%20Shot%202018-05-03%20at%203.27."/>
          <p:cNvPicPr>
            <a:picLocks noChangeAspect="1"/>
          </p:cNvPicPr>
          <p:nvPr/>
        </p:nvPicPr>
        <p:blipFill rotWithShape="1">
          <a:blip r:embed="rId5">
            <a:extLst>
              <a:ext uri="{28A0092B-C50C-407E-A947-70E740481C1C}">
                <a14:useLocalDpi xmlns:a14="http://schemas.microsoft.com/office/drawing/2010/main" val="0"/>
              </a:ext>
            </a:extLst>
          </a:blip>
          <a:srcRect b="29608"/>
          <a:stretch/>
        </p:blipFill>
        <p:spPr bwMode="auto">
          <a:xfrm>
            <a:off x="653419" y="4499113"/>
            <a:ext cx="2784348" cy="571651"/>
          </a:xfrm>
          <a:prstGeom prst="rect">
            <a:avLst/>
          </a:prstGeom>
          <a:noFill/>
          <a:ln>
            <a:noFill/>
          </a:ln>
        </p:spPr>
      </p:pic>
      <p:sp>
        <p:nvSpPr>
          <p:cNvPr id="2" name="TextBox 1"/>
          <p:cNvSpPr txBox="1"/>
          <p:nvPr/>
        </p:nvSpPr>
        <p:spPr>
          <a:xfrm>
            <a:off x="4860032" y="2708920"/>
            <a:ext cx="3794565" cy="523220"/>
          </a:xfrm>
          <a:prstGeom prst="rect">
            <a:avLst/>
          </a:prstGeom>
          <a:noFill/>
        </p:spPr>
        <p:txBody>
          <a:bodyPr wrap="none" rtlCol="0">
            <a:spAutoFit/>
          </a:bodyPr>
          <a:lstStyle/>
          <a:p>
            <a:r>
              <a:rPr lang="en-US" sz="1400" smtClean="0"/>
              <a:t>SRDEVs shall also support legacy</a:t>
            </a:r>
            <a:br>
              <a:rPr lang="en-US" sz="1400" smtClean="0"/>
            </a:br>
            <a:r>
              <a:rPr lang="en-US" sz="1400" smtClean="0"/>
              <a:t>PRF64 frame format (no STS, 6.8 Mbit/s PSDU</a:t>
            </a:r>
            <a:r>
              <a:rPr lang="en-US" smtClean="0"/>
              <a:t>)</a:t>
            </a:r>
            <a:endParaRPr lang="en-US"/>
          </a:p>
        </p:txBody>
      </p:sp>
      <p:sp>
        <p:nvSpPr>
          <p:cNvPr id="11" name="TextBox 10"/>
          <p:cNvSpPr txBox="1"/>
          <p:nvPr/>
        </p:nvSpPr>
        <p:spPr>
          <a:xfrm>
            <a:off x="6545604" y="3429000"/>
            <a:ext cx="1699504" cy="307777"/>
          </a:xfrm>
          <a:prstGeom prst="rect">
            <a:avLst/>
          </a:prstGeom>
          <a:noFill/>
        </p:spPr>
        <p:txBody>
          <a:bodyPr wrap="none" rtlCol="0">
            <a:spAutoFit/>
          </a:bodyPr>
          <a:lstStyle/>
          <a:p>
            <a:r>
              <a:rPr lang="en-US" sz="1400" smtClean="0"/>
              <a:t>(Default, mandatory)</a:t>
            </a:r>
            <a:endParaRPr lang="en-US"/>
          </a:p>
        </p:txBody>
      </p:sp>
      <p:sp>
        <p:nvSpPr>
          <p:cNvPr id="12" name="TextBox 11"/>
          <p:cNvSpPr txBox="1"/>
          <p:nvPr/>
        </p:nvSpPr>
        <p:spPr>
          <a:xfrm>
            <a:off x="3586459" y="4597387"/>
            <a:ext cx="1091966" cy="307777"/>
          </a:xfrm>
          <a:prstGeom prst="rect">
            <a:avLst/>
          </a:prstGeom>
          <a:noFill/>
        </p:spPr>
        <p:txBody>
          <a:bodyPr wrap="none" rtlCol="0">
            <a:spAutoFit/>
          </a:bodyPr>
          <a:lstStyle/>
          <a:p>
            <a:r>
              <a:rPr lang="en-US" sz="1400" smtClean="0"/>
              <a:t>(Mandatory)</a:t>
            </a:r>
            <a:endParaRPr lang="en-US"/>
          </a:p>
        </p:txBody>
      </p:sp>
      <p:sp>
        <p:nvSpPr>
          <p:cNvPr id="13" name="TextBox 12"/>
          <p:cNvSpPr txBox="1"/>
          <p:nvPr/>
        </p:nvSpPr>
        <p:spPr>
          <a:xfrm>
            <a:off x="6545604" y="5383120"/>
            <a:ext cx="931665" cy="307777"/>
          </a:xfrm>
          <a:prstGeom prst="rect">
            <a:avLst/>
          </a:prstGeom>
          <a:noFill/>
        </p:spPr>
        <p:txBody>
          <a:bodyPr wrap="none" rtlCol="0">
            <a:spAutoFit/>
          </a:bodyPr>
          <a:lstStyle/>
          <a:p>
            <a:r>
              <a:rPr lang="en-US" sz="1400" smtClean="0"/>
              <a:t>(Optional)</a:t>
            </a:r>
            <a:endParaRPr lang="en-US"/>
          </a:p>
        </p:txBody>
      </p:sp>
      <p:sp>
        <p:nvSpPr>
          <p:cNvPr id="14" name="Footer Placeholder 2"/>
          <p:cNvSpPr>
            <a:spLocks noGrp="1"/>
          </p:cNvSpPr>
          <p:nvPr>
            <p:ph type="ftr" sz="quarter" idx="11"/>
          </p:nvPr>
        </p:nvSpPr>
        <p:spPr>
          <a:xfrm>
            <a:off x="5486400" y="6475413"/>
            <a:ext cx="3124200" cy="184666"/>
          </a:xfrm>
        </p:spPr>
        <p:txBody>
          <a:bodyPr/>
          <a:lstStyle/>
          <a:p>
            <a:r>
              <a:rPr lang="en-US" altLang="en-US" smtClean="0"/>
              <a:t>NXP, Apple, Decawave, Continental, BMW</a:t>
            </a:r>
            <a:endParaRPr lang="en-US" altLang="en-US"/>
          </a:p>
        </p:txBody>
      </p:sp>
    </p:spTree>
    <p:extLst>
      <p:ext uri="{BB962C8B-B14F-4D97-AF65-F5344CB8AC3E}">
        <p14:creationId xmlns:p14="http://schemas.microsoft.com/office/powerpoint/2010/main" val="213413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smtClean="0"/>
              <a:t>MIM: PRF64 Mode, SYNC</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smtClean="0"/>
              <a:t>No change of SYNC compared to legacy HRP PHY:</a:t>
            </a:r>
            <a:br>
              <a:rPr lang="en-US" altLang="en-US" sz="2000" smtClean="0"/>
            </a:br>
            <a:r>
              <a:rPr lang="en-US" altLang="en-US" sz="2000" smtClean="0"/>
              <a:t>all specified ternary codes supported as prescribed</a:t>
            </a:r>
          </a:p>
        </p:txBody>
      </p:sp>
      <p:sp>
        <p:nvSpPr>
          <p:cNvPr id="13" name="Footer Placeholder 2"/>
          <p:cNvSpPr>
            <a:spLocks noGrp="1"/>
          </p:cNvSpPr>
          <p:nvPr>
            <p:ph type="ftr" sz="quarter" idx="11"/>
          </p:nvPr>
        </p:nvSpPr>
        <p:spPr>
          <a:xfrm>
            <a:off x="5486400" y="6475413"/>
            <a:ext cx="3124200" cy="184666"/>
          </a:xfrm>
        </p:spPr>
        <p:txBody>
          <a:bodyPr/>
          <a:lstStyle/>
          <a:p>
            <a:r>
              <a:rPr lang="en-US" altLang="en-US" smtClean="0"/>
              <a:t>NXP, Apple, Decawave, Continental, BMW</a:t>
            </a:r>
            <a:endParaRPr lang="en-US" altLang="en-US"/>
          </a:p>
        </p:txBody>
      </p:sp>
    </p:spTree>
    <p:extLst>
      <p:ext uri="{BB962C8B-B14F-4D97-AF65-F5344CB8AC3E}">
        <p14:creationId xmlns:p14="http://schemas.microsoft.com/office/powerpoint/2010/main" val="2789107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smtClean="0"/>
              <a:t>MIM: PRF64 Mode, SFD</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smtClean="0"/>
              <a:t>SRDEVs shall support the following binary length-8 SFD pattern</a:t>
            </a:r>
          </a:p>
          <a:p>
            <a:pPr lvl="1"/>
            <a:r>
              <a:rPr lang="en-US" altLang="en-US" sz="1600" smtClean="0"/>
              <a:t>enhanced performance for coherent </a:t>
            </a:r>
            <a:r>
              <a:rPr lang="en-US" altLang="en-US" sz="1600"/>
              <a:t>receivers (see §</a:t>
            </a:r>
            <a:r>
              <a:rPr lang="en-US" altLang="en-US" sz="1600" smtClean="0"/>
              <a:t>5.1.2</a:t>
            </a:r>
            <a:r>
              <a:rPr lang="en-US" altLang="en-US" sz="1600"/>
              <a:t>)</a:t>
            </a:r>
            <a:endParaRPr lang="en-US" altLang="en-US" sz="1600" smtClean="0"/>
          </a:p>
          <a:p>
            <a:endParaRPr lang="en-US" altLang="en-US" sz="2000"/>
          </a:p>
          <a:p>
            <a:endParaRPr lang="en-US" altLang="en-US" sz="2000" smtClean="0"/>
          </a:p>
          <a:p>
            <a:endParaRPr lang="en-US" altLang="en-US" sz="2000"/>
          </a:p>
          <a:p>
            <a:endParaRPr lang="en-US" altLang="en-US" sz="2000" smtClean="0"/>
          </a:p>
          <a:p>
            <a:r>
              <a:rPr lang="en-US" altLang="en-US" sz="2000" smtClean="0"/>
              <a:t>SRDEVs shall also support the legacy length-8 ternary sequence, for legacy inter-working support</a:t>
            </a:r>
          </a:p>
          <a:p>
            <a:endParaRPr lang="en-US" altLang="en-US" sz="2000" smtClean="0"/>
          </a:p>
          <a:p>
            <a:endParaRPr lang="en-US" altLang="en-US" sz="2000" smtClean="0"/>
          </a:p>
        </p:txBody>
      </p:sp>
      <p:graphicFrame>
        <p:nvGraphicFramePr>
          <p:cNvPr id="7" name="Table 6"/>
          <p:cNvGraphicFramePr>
            <a:graphicFrameLocks noGrp="1"/>
          </p:cNvGraphicFramePr>
          <p:nvPr>
            <p:extLst>
              <p:ext uri="{D42A27DB-BD31-4B8C-83A1-F6EECF244321}">
                <p14:modId xmlns:p14="http://schemas.microsoft.com/office/powerpoint/2010/main" val="1275136283"/>
              </p:ext>
            </p:extLst>
          </p:nvPr>
        </p:nvGraphicFramePr>
        <p:xfrm>
          <a:off x="1835696" y="3068960"/>
          <a:ext cx="4248472" cy="643826"/>
        </p:xfrm>
        <a:graphic>
          <a:graphicData uri="http://schemas.openxmlformats.org/drawingml/2006/table">
            <a:tbl>
              <a:tblPr firstRow="1" firstCol="1" bandRow="1">
                <a:tableStyleId>{5C22544A-7EE6-4342-B048-85BDC9FD1C3A}</a:tableStyleId>
              </a:tblPr>
              <a:tblGrid>
                <a:gridCol w="884139"/>
                <a:gridCol w="2636760"/>
                <a:gridCol w="727573"/>
              </a:tblGrid>
              <a:tr h="321913">
                <a:tc>
                  <a:txBody>
                    <a:bodyPr/>
                    <a:lstStyle/>
                    <a:p>
                      <a:pPr>
                        <a:spcAft>
                          <a:spcPts val="0"/>
                        </a:spcAft>
                      </a:pPr>
                      <a:endParaRPr lang="en-US" sz="1800">
                        <a:effectLst/>
                        <a:latin typeface="Times New Roman"/>
                        <a:ea typeface="Times New Roman"/>
                      </a:endParaRPr>
                    </a:p>
                  </a:txBody>
                  <a:tcPr marL="68580" marR="68580" marT="0" marB="0"/>
                </a:tc>
                <a:tc>
                  <a:txBody>
                    <a:bodyPr/>
                    <a:lstStyle/>
                    <a:p>
                      <a:pPr>
                        <a:spcAft>
                          <a:spcPts val="0"/>
                        </a:spcAft>
                      </a:pPr>
                      <a:r>
                        <a:rPr lang="en-US" sz="1800">
                          <a:effectLst/>
                        </a:rPr>
                        <a:t>Pattern</a:t>
                      </a:r>
                      <a:endParaRPr lang="en-US" sz="1800">
                        <a:effectLst/>
                        <a:latin typeface="Times New Roman"/>
                        <a:ea typeface="Times New Roman"/>
                      </a:endParaRPr>
                    </a:p>
                  </a:txBody>
                  <a:tcPr marL="68580" marR="68580" marT="0" marB="0"/>
                </a:tc>
                <a:tc>
                  <a:txBody>
                    <a:bodyPr/>
                    <a:lstStyle/>
                    <a:p>
                      <a:pPr>
                        <a:spcAft>
                          <a:spcPts val="0"/>
                        </a:spcAft>
                      </a:pPr>
                      <a:r>
                        <a:rPr lang="en-US" sz="1800">
                          <a:effectLst/>
                        </a:rPr>
                        <a:t>N</a:t>
                      </a:r>
                      <a:r>
                        <a:rPr lang="en-US" sz="1800" baseline="-25000">
                          <a:effectLst/>
                        </a:rPr>
                        <a:t>sym</a:t>
                      </a:r>
                      <a:endParaRPr lang="en-US" sz="1800">
                        <a:effectLst/>
                        <a:latin typeface="Times New Roman"/>
                        <a:ea typeface="Times New Roman"/>
                      </a:endParaRPr>
                    </a:p>
                  </a:txBody>
                  <a:tcPr marL="68580" marR="68580" marT="0" marB="0"/>
                </a:tc>
              </a:tr>
              <a:tr h="321913">
                <a:tc>
                  <a:txBody>
                    <a:bodyPr/>
                    <a:lstStyle/>
                    <a:p>
                      <a:pPr>
                        <a:spcAft>
                          <a:spcPts val="0"/>
                        </a:spcAft>
                      </a:pPr>
                      <a:endParaRPr lang="en-US" sz="1800">
                        <a:effectLst/>
                        <a:latin typeface="Times New Roman"/>
                        <a:ea typeface="Times New Roman"/>
                      </a:endParaRPr>
                    </a:p>
                  </a:txBody>
                  <a:tcPr marL="68580" marR="68580" marT="0" marB="0"/>
                </a:tc>
                <a:tc>
                  <a:txBody>
                    <a:bodyPr/>
                    <a:lstStyle/>
                    <a:p>
                      <a:pPr algn="just">
                        <a:spcAft>
                          <a:spcPts val="0"/>
                        </a:spcAft>
                      </a:pPr>
                      <a:r>
                        <a:rPr lang="en-US" sz="1800" smtClean="0">
                          <a:effectLst/>
                          <a:latin typeface="Courier New" panose="02070309020205020404" pitchFamily="49" charset="0"/>
                          <a:cs typeface="Courier New" panose="02070309020205020404" pitchFamily="49" charset="0"/>
                        </a:rPr>
                        <a:t>---+--+-</a:t>
                      </a:r>
                      <a:endParaRPr lang="en-US" sz="1800">
                        <a:effectLst/>
                        <a:latin typeface="Courier New" panose="02070309020205020404" pitchFamily="49" charset="0"/>
                        <a:ea typeface="Times New Roman"/>
                        <a:cs typeface="Courier New" panose="02070309020205020404" pitchFamily="49" charset="0"/>
                      </a:endParaRPr>
                    </a:p>
                  </a:txBody>
                  <a:tcPr marL="68580" marR="68580" marT="0" marB="0"/>
                </a:tc>
                <a:tc>
                  <a:txBody>
                    <a:bodyPr/>
                    <a:lstStyle/>
                    <a:p>
                      <a:pPr>
                        <a:spcAft>
                          <a:spcPts val="0"/>
                        </a:spcAft>
                      </a:pPr>
                      <a:r>
                        <a:rPr lang="en-US" sz="1800">
                          <a:effectLst/>
                        </a:rPr>
                        <a:t>8</a:t>
                      </a:r>
                      <a:endParaRPr lang="en-US" sz="1800">
                        <a:effectLst/>
                        <a:latin typeface="Times New Roman"/>
                        <a:ea typeface="Times New Roman"/>
                      </a:endParaRPr>
                    </a:p>
                  </a:txBody>
                  <a:tcPr marL="68580" marR="68580" marT="0" marB="0"/>
                </a:tc>
              </a:tr>
            </a:tbl>
          </a:graphicData>
        </a:graphic>
      </p:graphicFrame>
      <p:sp>
        <p:nvSpPr>
          <p:cNvPr id="10" name="Footer Placeholder 2"/>
          <p:cNvSpPr>
            <a:spLocks noGrp="1"/>
          </p:cNvSpPr>
          <p:nvPr>
            <p:ph type="ftr" sz="quarter" idx="11"/>
          </p:nvPr>
        </p:nvSpPr>
        <p:spPr>
          <a:xfrm>
            <a:off x="5486400" y="6475413"/>
            <a:ext cx="3124200" cy="184666"/>
          </a:xfrm>
        </p:spPr>
        <p:txBody>
          <a:bodyPr/>
          <a:lstStyle/>
          <a:p>
            <a:r>
              <a:rPr lang="en-US" altLang="en-US" smtClean="0"/>
              <a:t>NXP, Apple, Decawave, Continental, BMW</a:t>
            </a:r>
            <a:endParaRPr lang="en-US" altLang="en-US"/>
          </a:p>
        </p:txBody>
      </p:sp>
    </p:spTree>
    <p:extLst>
      <p:ext uri="{BB962C8B-B14F-4D97-AF65-F5344CB8AC3E}">
        <p14:creationId xmlns:p14="http://schemas.microsoft.com/office/powerpoint/2010/main" val="37880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smtClean="0"/>
              <a:t>MIM: PRF64 Mode, PHR</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a:t>SRDEVs shall support legacy 850 kbit/s PRF64 </a:t>
            </a:r>
            <a:r>
              <a:rPr lang="en-US" altLang="en-US" sz="2000" smtClean="0"/>
              <a:t>PHR</a:t>
            </a:r>
          </a:p>
          <a:p>
            <a:r>
              <a:rPr lang="en-US" altLang="en-US" sz="2000"/>
              <a:t>SRDEVs shall support </a:t>
            </a:r>
            <a:r>
              <a:rPr lang="en-US" altLang="en-US" sz="2000" smtClean="0"/>
              <a:t>6.8 </a:t>
            </a:r>
            <a:r>
              <a:rPr lang="en-US" altLang="en-US" sz="2000"/>
              <a:t>Mbit/s PRF64 </a:t>
            </a:r>
            <a:r>
              <a:rPr lang="en-US" altLang="en-US" sz="2000" smtClean="0"/>
              <a:t>PHR</a:t>
            </a:r>
            <a:r>
              <a:rPr lang="en-US" altLang="en-US" sz="2000" baseline="30000" smtClean="0"/>
              <a:t>*</a:t>
            </a:r>
          </a:p>
          <a:p>
            <a:endParaRPr lang="en-US" altLang="en-US" sz="2000"/>
          </a:p>
          <a:p>
            <a:r>
              <a:rPr lang="en-US" altLang="en-US" sz="2000" smtClean="0"/>
              <a:t>PHR content remains unchanged w.r.t. legacy PHR</a:t>
            </a:r>
          </a:p>
          <a:p>
            <a:endParaRPr lang="en-US" altLang="en-US" sz="2000"/>
          </a:p>
          <a:p>
            <a:endParaRPr lang="en-US" altLang="en-US" sz="2000" smtClean="0"/>
          </a:p>
          <a:p>
            <a:endParaRPr lang="en-US" altLang="en-US" sz="2000"/>
          </a:p>
          <a:p>
            <a:endParaRPr lang="en-US" altLang="en-US" sz="2000" smtClean="0"/>
          </a:p>
          <a:p>
            <a:pPr marL="0" indent="0">
              <a:buNone/>
            </a:pPr>
            <a:r>
              <a:rPr lang="en-US" altLang="en-US" sz="2000" baseline="30000" smtClean="0"/>
              <a:t>*</a:t>
            </a:r>
            <a:r>
              <a:rPr lang="en-US" altLang="en-US" sz="2000"/>
              <a:t>) </a:t>
            </a:r>
            <a:r>
              <a:rPr lang="en-US" altLang="en-US" sz="2000" smtClean="0"/>
              <a:t>Support </a:t>
            </a:r>
            <a:r>
              <a:rPr lang="en-US" altLang="en-US" sz="2000"/>
              <a:t>for 6.8 Mbit/s PRF64 </a:t>
            </a:r>
            <a:r>
              <a:rPr lang="en-US" altLang="en-US" sz="2000" smtClean="0"/>
              <a:t>PHR as mandatory under consideration; agreement that it should be included either as mandatory or optional</a:t>
            </a:r>
          </a:p>
          <a:p>
            <a:endParaRPr lang="en-US" altLang="en-US" sz="2000" smtClean="0"/>
          </a:p>
          <a:p>
            <a:endParaRPr lang="en-US" altLang="en-US" sz="2000" smtClean="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Decawave, Continental, BMW</a:t>
            </a:r>
            <a:endParaRPr lang="en-US" altLang="en-US"/>
          </a:p>
        </p:txBody>
      </p:sp>
    </p:spTree>
    <p:extLst>
      <p:ext uri="{BB962C8B-B14F-4D97-AF65-F5344CB8AC3E}">
        <p14:creationId xmlns:p14="http://schemas.microsoft.com/office/powerpoint/2010/main" val="35324979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smtClean="0"/>
              <a:t>MIM: PRF64 Mode, STS (I)</a:t>
            </a:r>
            <a:endParaRPr lang="en-US" altLang="en-US" sz="3200" dirty="0"/>
          </a:p>
        </p:txBody>
      </p:sp>
      <mc:AlternateContent xmlns:mc="http://schemas.openxmlformats.org/markup-compatibility/2006" xmlns:a14="http://schemas.microsoft.com/office/drawing/2010/main">
        <mc:Choice Requires="a14">
          <p:sp>
            <p:nvSpPr>
              <p:cNvPr id="4099" name="Rectangle 3"/>
              <p:cNvSpPr>
                <a:spLocks noGrp="1" noChangeArrowheads="1"/>
              </p:cNvSpPr>
              <p:nvPr>
                <p:ph type="body" idx="1"/>
              </p:nvPr>
            </p:nvSpPr>
            <p:spPr>
              <a:ln/>
            </p:spPr>
            <p:txBody>
              <a:bodyPr/>
              <a:lstStyle/>
              <a:p>
                <a:r>
                  <a:rPr lang="en-US" altLang="en-US" sz="2000" smtClean="0"/>
                  <a:t>Mapping of DRBG bits </a:t>
                </a:r>
                <a14:m>
                  <m:oMath xmlns:m="http://schemas.openxmlformats.org/officeDocument/2006/math">
                    <m:sSub>
                      <m:sSubPr>
                        <m:ctrlPr>
                          <a:rPr lang="en-US" sz="2000" i="1">
                            <a:latin typeface="Cambria Math"/>
                          </a:rPr>
                        </m:ctrlPr>
                      </m:sSubPr>
                      <m:e>
                        <m:r>
                          <a:rPr lang="en-US" sz="2000" b="0" i="1" smtClean="0">
                            <a:latin typeface="Cambria Math"/>
                          </a:rPr>
                          <m:t>𝐴</m:t>
                        </m:r>
                      </m:e>
                      <m:sub>
                        <m:r>
                          <a:rPr lang="en-US" sz="2000" i="1">
                            <a:latin typeface="Cambria Math"/>
                          </a:rPr>
                          <m:t>𝑖</m:t>
                        </m:r>
                      </m:sub>
                    </m:sSub>
                  </m:oMath>
                </a14:m>
                <a:r>
                  <a:rPr lang="en-US" altLang="en-US" sz="2000" smtClean="0"/>
                  <a:t> onto STS code </a:t>
                </a:r>
                <a14:m>
                  <m:oMath xmlns:m="http://schemas.openxmlformats.org/officeDocument/2006/math">
                    <m:sSub>
                      <m:sSubPr>
                        <m:ctrlPr>
                          <a:rPr lang="en-US" sz="2000" i="1">
                            <a:latin typeface="Cambria Math"/>
                          </a:rPr>
                        </m:ctrlPr>
                      </m:sSubPr>
                      <m:e>
                        <m:r>
                          <a:rPr lang="en-US" sz="2000" i="1">
                            <a:latin typeface="Cambria Math"/>
                          </a:rPr>
                          <m:t>𝐶</m:t>
                        </m:r>
                      </m:e>
                      <m:sub>
                        <m:r>
                          <a:rPr lang="en-US" sz="2000" i="1">
                            <a:latin typeface="Cambria Math"/>
                          </a:rPr>
                          <m:t>𝑖</m:t>
                        </m:r>
                      </m:sub>
                    </m:sSub>
                  </m:oMath>
                </a14:m>
                <a:r>
                  <a:rPr lang="en-US" altLang="en-US" sz="2000"/>
                  <a:t> </a:t>
                </a:r>
                <a:r>
                  <a:rPr lang="en-US" altLang="en-US" sz="2000" smtClean="0"/>
                  <a:t>as </a:t>
                </a:r>
                <a:r>
                  <a:rPr lang="en-US" altLang="en-US" sz="2000"/>
                  <a:t>follows</a:t>
                </a:r>
                <a:br>
                  <a:rPr lang="en-US" altLang="en-US" sz="2000"/>
                </a:br>
                <a:r>
                  <a:rPr lang="en-US" altLang="en-US" sz="2000"/>
                  <a:t>(notation as in </a:t>
                </a:r>
                <a:r>
                  <a:rPr lang="en-US" altLang="en-US" sz="2000" smtClean="0"/>
                  <a:t>§5.3.3):</a:t>
                </a:r>
                <a:br>
                  <a:rPr lang="en-US" altLang="en-US" sz="2000" smtClean="0"/>
                </a:br>
                <a:r>
                  <a:rPr lang="en-US" altLang="en-US" sz="2000"/>
                  <a:t/>
                </a:r>
                <a:br>
                  <a:rPr lang="en-US" altLang="en-US" sz="2000"/>
                </a:br>
                <a14:m>
                  <m:oMath xmlns:m="http://schemas.openxmlformats.org/officeDocument/2006/math">
                    <m:sSub>
                      <m:sSubPr>
                        <m:ctrlPr>
                          <a:rPr lang="en-US" sz="2000" i="1">
                            <a:latin typeface="Cambria Math"/>
                          </a:rPr>
                        </m:ctrlPr>
                      </m:sSubPr>
                      <m:e>
                        <m:r>
                          <a:rPr lang="en-US" sz="2000" i="1">
                            <a:latin typeface="Cambria Math"/>
                          </a:rPr>
                          <m:t>𝐶</m:t>
                        </m:r>
                      </m:e>
                      <m:sub>
                        <m:r>
                          <a:rPr lang="en-US" sz="2000" i="1">
                            <a:latin typeface="Cambria Math"/>
                          </a:rPr>
                          <m:t>𝑖</m:t>
                        </m:r>
                      </m:sub>
                    </m:sSub>
                    <m:r>
                      <a:rPr lang="en-US" sz="2000" i="1" smtClean="0">
                        <a:latin typeface="Cambria Math"/>
                      </a:rPr>
                      <m:t>=</m:t>
                    </m:r>
                    <m:r>
                      <a:rPr lang="en-US" sz="2000" i="1">
                        <a:latin typeface="Cambria Math"/>
                      </a:rPr>
                      <m:t>−2∗</m:t>
                    </m:r>
                    <m:sSub>
                      <m:sSubPr>
                        <m:ctrlPr>
                          <a:rPr lang="en-US" sz="2000" i="1">
                            <a:latin typeface="Cambria Math"/>
                          </a:rPr>
                        </m:ctrlPr>
                      </m:sSubPr>
                      <m:e>
                        <m:r>
                          <a:rPr lang="en-US" sz="2000" i="1">
                            <a:latin typeface="Cambria Math"/>
                          </a:rPr>
                          <m:t>𝐴</m:t>
                        </m:r>
                      </m:e>
                      <m:sub>
                        <m:r>
                          <a:rPr lang="en-US" sz="2000" i="1">
                            <a:latin typeface="Cambria Math"/>
                          </a:rPr>
                          <m:t>𝑖</m:t>
                        </m:r>
                      </m:sub>
                    </m:sSub>
                    <m:r>
                      <a:rPr lang="en-US" sz="2000" i="1">
                        <a:latin typeface="Cambria Math"/>
                      </a:rPr>
                      <m:t>+1, </m:t>
                    </m:r>
                    <m:sSub>
                      <m:sSubPr>
                        <m:ctrlPr>
                          <a:rPr lang="en-US" sz="2000" i="1">
                            <a:latin typeface="Cambria Math"/>
                          </a:rPr>
                        </m:ctrlPr>
                      </m:sSubPr>
                      <m:e>
                        <m:r>
                          <a:rPr lang="en-US" sz="2000" i="1">
                            <a:latin typeface="Cambria Math"/>
                          </a:rPr>
                          <m:t>        </m:t>
                        </m:r>
                        <m:r>
                          <a:rPr lang="en-US" sz="2000" i="1">
                            <a:latin typeface="Cambria Math"/>
                          </a:rPr>
                          <m:t>𝐴</m:t>
                        </m:r>
                      </m:e>
                      <m:sub>
                        <m:r>
                          <a:rPr lang="en-US" sz="2000" i="1">
                            <a:latin typeface="Cambria Math"/>
                          </a:rPr>
                          <m:t>𝑖</m:t>
                        </m:r>
                      </m:sub>
                    </m:sSub>
                    <m:r>
                      <a:rPr lang="en-US" sz="2000" i="1">
                        <a:latin typeface="Cambria Math"/>
                      </a:rPr>
                      <m:t>∈</m:t>
                    </m:r>
                    <m:d>
                      <m:dPr>
                        <m:begChr m:val="{"/>
                        <m:endChr m:val="}"/>
                        <m:ctrlPr>
                          <a:rPr lang="en-US" sz="2000" i="1">
                            <a:latin typeface="Cambria Math"/>
                          </a:rPr>
                        </m:ctrlPr>
                      </m:dPr>
                      <m:e>
                        <m:r>
                          <a:rPr lang="en-US" sz="2000" i="1">
                            <a:latin typeface="Cambria Math"/>
                          </a:rPr>
                          <m:t>1,0</m:t>
                        </m:r>
                      </m:e>
                    </m:d>
                    <m:r>
                      <a:rPr lang="en-US" sz="2000" i="1">
                        <a:latin typeface="Cambria Math"/>
                      </a:rPr>
                      <m:t>, </m:t>
                    </m:r>
                    <m:r>
                      <a:rPr lang="en-US" sz="2000" i="1">
                        <a:latin typeface="Cambria Math"/>
                      </a:rPr>
                      <m:t>𝑖</m:t>
                    </m:r>
                    <m:r>
                      <a:rPr lang="en-US" sz="2000" i="1">
                        <a:latin typeface="Cambria Math"/>
                      </a:rPr>
                      <m:t>=0,1,2,3,…</m:t>
                    </m:r>
                  </m:oMath>
                </a14:m>
                <a:endParaRPr lang="en-US" sz="2000"/>
              </a:p>
              <a:p>
                <a:endParaRPr lang="en-US" altLang="en-US" sz="1600" smtClean="0"/>
              </a:p>
              <a:p>
                <a:r>
                  <a:rPr lang="en-US" altLang="en-US" sz="2000" smtClean="0"/>
                  <a:t>The resulting sequence shall be spread by a factor of </a:t>
                </a:r>
                <a:r>
                  <a:rPr lang="el-GR" altLang="en-US" sz="2000"/>
                  <a:t>δ</a:t>
                </a:r>
                <a:r>
                  <a:rPr lang="en-US" altLang="en-US" sz="2000" smtClean="0"/>
                  <a:t>L=8</a:t>
                </a:r>
                <a:br>
                  <a:rPr lang="en-US" altLang="en-US" sz="2000" smtClean="0"/>
                </a:br>
                <a:r>
                  <a:rPr lang="en-US" altLang="en-US" sz="2000" smtClean="0"/>
                  <a:t>(i.e., ~16 ns inter-pulse spacing)</a:t>
                </a:r>
              </a:p>
              <a:p>
                <a:endParaRPr lang="en-US" altLang="en-US" sz="2000"/>
              </a:p>
              <a:p>
                <a:endParaRPr lang="en-US" altLang="en-US" sz="2000" smtClean="0"/>
              </a:p>
            </p:txBody>
          </p:sp>
        </mc:Choice>
        <mc:Fallback xmlns="">
          <p:sp>
            <p:nvSpPr>
              <p:cNvPr id="4099" name="Rectangle 3"/>
              <p:cNvSpPr>
                <a:spLocks noGrp="1" noRot="1" noChangeAspect="1" noMove="1" noResize="1" noEditPoints="1" noAdjustHandles="1" noChangeArrowheads="1" noChangeShapeType="1" noTextEdit="1"/>
              </p:cNvSpPr>
              <p:nvPr>
                <p:ph type="body" idx="1"/>
              </p:nvPr>
            </p:nvSpPr>
            <p:spPr>
              <a:blipFill rotWithShape="1">
                <a:blip r:embed="rId3"/>
                <a:stretch>
                  <a:fillRect l="-706" t="-593"/>
                </a:stretch>
              </a:blipFill>
              <a:ln/>
            </p:spPr>
            <p:txBody>
              <a:bodyPr/>
              <a:lstStyle/>
              <a:p>
                <a:r>
                  <a:rPr lang="en-US">
                    <a:noFill/>
                  </a:rPr>
                  <a:t> </a:t>
                </a:r>
              </a:p>
            </p:txBody>
          </p:sp>
        </mc:Fallback>
      </mc:AlternateContent>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Decawave, Continental, BMW</a:t>
            </a:r>
            <a:endParaRPr lang="en-US" altLang="en-US"/>
          </a:p>
        </p:txBody>
      </p:sp>
    </p:spTree>
    <p:extLst>
      <p:ext uri="{BB962C8B-B14F-4D97-AF65-F5344CB8AC3E}">
        <p14:creationId xmlns:p14="http://schemas.microsoft.com/office/powerpoint/2010/main" val="2942631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smtClean="0"/>
              <a:t>MIM: PRF64 Mode, STS (II)</a:t>
            </a:r>
            <a:endParaRPr lang="en-US" altLang="en-US" sz="3200" dirty="0"/>
          </a:p>
        </p:txBody>
      </p:sp>
      <mc:AlternateContent xmlns:mc="http://schemas.openxmlformats.org/markup-compatibility/2006" xmlns:a14="http://schemas.microsoft.com/office/drawing/2010/main">
        <mc:Choice Requires="a14">
          <p:sp>
            <p:nvSpPr>
              <p:cNvPr id="4099" name="Rectangle 3"/>
              <p:cNvSpPr>
                <a:spLocks noGrp="1" noChangeArrowheads="1"/>
              </p:cNvSpPr>
              <p:nvPr>
                <p:ph type="body" idx="1"/>
              </p:nvPr>
            </p:nvSpPr>
            <p:spPr>
              <a:xfrm>
                <a:off x="685800" y="1772816"/>
                <a:ext cx="7772400" cy="4323184"/>
              </a:xfrm>
              <a:ln/>
            </p:spPr>
            <p:txBody>
              <a:bodyPr/>
              <a:lstStyle/>
              <a:p>
                <a:r>
                  <a:rPr lang="en-US" altLang="en-US" sz="2000" smtClean="0"/>
                  <a:t>SRDEVs shall support </a:t>
                </a:r>
                <a14:m>
                  <m:oMath xmlns:m="http://schemas.openxmlformats.org/officeDocument/2006/math">
                    <m:sSub>
                      <m:sSubPr>
                        <m:ctrlPr>
                          <a:rPr lang="en-US" sz="2000" i="1">
                            <a:latin typeface="Cambria Math"/>
                          </a:rPr>
                        </m:ctrlPr>
                      </m:sSubPr>
                      <m:e>
                        <m:r>
                          <a:rPr lang="en-US" sz="2000" i="1">
                            <a:latin typeface="Cambria Math"/>
                          </a:rPr>
                          <m:t>𝑁</m:t>
                        </m:r>
                      </m:e>
                      <m:sub>
                        <m:r>
                          <a:rPr lang="en-US" sz="2000" i="1">
                            <a:latin typeface="Cambria Math"/>
                          </a:rPr>
                          <m:t>𝑆𝑇𝑆</m:t>
                        </m:r>
                        <m:r>
                          <a:rPr lang="en-US" sz="2000" i="1">
                            <a:latin typeface="Cambria Math"/>
                          </a:rPr>
                          <m:t>,</m:t>
                        </m:r>
                        <m:r>
                          <a:rPr lang="en-US" sz="2000" i="1">
                            <a:latin typeface="Cambria Math"/>
                          </a:rPr>
                          <m:t>𝑠𝑒𝑔𝑚𝑒𝑛𝑡</m:t>
                        </m:r>
                      </m:sub>
                    </m:sSub>
                    <m:r>
                      <a:rPr lang="en-US" sz="2000" i="1">
                        <a:latin typeface="Cambria Math"/>
                      </a:rPr>
                      <m:t>= 16384∗</m:t>
                    </m:r>
                    <m:sSup>
                      <m:sSupPr>
                        <m:ctrlPr>
                          <a:rPr lang="en-US" sz="2000" i="1">
                            <a:latin typeface="Cambria Math"/>
                          </a:rPr>
                        </m:ctrlPr>
                      </m:sSupPr>
                      <m:e>
                        <m:r>
                          <a:rPr lang="en-US" sz="2000" i="1">
                            <a:latin typeface="Cambria Math"/>
                          </a:rPr>
                          <m:t>2</m:t>
                        </m:r>
                      </m:e>
                      <m:sup>
                        <m:r>
                          <a:rPr lang="en-US" sz="2000" i="1">
                            <a:latin typeface="Cambria Math"/>
                          </a:rPr>
                          <m:t>𝑙</m:t>
                        </m:r>
                      </m:sup>
                    </m:sSup>
                    <m:r>
                      <a:rPr lang="en-US" sz="2000" i="1">
                        <a:latin typeface="Cambria Math"/>
                      </a:rPr>
                      <m:t>,  </m:t>
                    </m:r>
                    <m:r>
                      <m:rPr>
                        <m:sty m:val="p"/>
                      </m:rPr>
                      <a:rPr lang="en-US" sz="2000">
                        <a:latin typeface="Cambria Math"/>
                      </a:rPr>
                      <m:t>with</m:t>
                    </m:r>
                    <m:r>
                      <a:rPr lang="en-US" sz="2000">
                        <a:latin typeface="Cambria Math"/>
                      </a:rPr>
                      <m:t> </m:t>
                    </m:r>
                    <m:r>
                      <a:rPr lang="en-US" sz="2000" i="1">
                        <a:latin typeface="Cambria Math"/>
                      </a:rPr>
                      <m:t> </m:t>
                    </m:r>
                    <m:r>
                      <a:rPr lang="en-US" sz="2000" b="0" i="1" smtClean="0">
                        <a:latin typeface="Cambria Math"/>
                      </a:rPr>
                      <m:t>𝑙</m:t>
                    </m:r>
                    <m:r>
                      <a:rPr lang="en-US" sz="2000" b="0" i="1" smtClean="0">
                        <a:latin typeface="Cambria Math"/>
                      </a:rPr>
                      <m:t>=1</m:t>
                    </m:r>
                  </m:oMath>
                </a14:m>
                <a:r>
                  <a:rPr lang="en-US" altLang="en-US" sz="2000" smtClean="0"/>
                  <a:t/>
                </a:r>
                <a:br>
                  <a:rPr lang="en-US" altLang="en-US" sz="2000" smtClean="0"/>
                </a:br>
                <a:r>
                  <a:rPr lang="en-US" altLang="en-US" sz="2000"/>
                  <a:t>(notation as in §</a:t>
                </a:r>
                <a:r>
                  <a:rPr lang="en-US" altLang="en-US" sz="2000" smtClean="0"/>
                  <a:t>5.3.2, i.e., </a:t>
                </a:r>
                <a14:m>
                  <m:oMath xmlns:m="http://schemas.openxmlformats.org/officeDocument/2006/math">
                    <m:sSub>
                      <m:sSubPr>
                        <m:ctrlPr>
                          <a:rPr lang="en-US" sz="2000" i="1">
                            <a:latin typeface="Cambria Math"/>
                          </a:rPr>
                        </m:ctrlPr>
                      </m:sSubPr>
                      <m:e>
                        <m:r>
                          <a:rPr lang="en-US" sz="2000" i="1">
                            <a:latin typeface="Cambria Math"/>
                          </a:rPr>
                          <m:t>𝑁</m:t>
                        </m:r>
                      </m:e>
                      <m:sub>
                        <m:r>
                          <a:rPr lang="en-US" sz="2000" i="1">
                            <a:latin typeface="Cambria Math"/>
                          </a:rPr>
                          <m:t>𝑆𝑇𝑆</m:t>
                        </m:r>
                        <m:r>
                          <a:rPr lang="en-US" sz="2000" i="1">
                            <a:latin typeface="Cambria Math"/>
                          </a:rPr>
                          <m:t>,</m:t>
                        </m:r>
                        <m:r>
                          <a:rPr lang="en-US" sz="2000" i="1">
                            <a:latin typeface="Cambria Math"/>
                          </a:rPr>
                          <m:t>𝑠𝑒𝑔𝑚𝑒𝑛𝑡</m:t>
                        </m:r>
                      </m:sub>
                    </m:sSub>
                  </m:oMath>
                </a14:m>
                <a:r>
                  <a:rPr lang="en-US" altLang="en-US" sz="2000" smtClean="0"/>
                  <a:t> specified in # of chips)</a:t>
                </a:r>
              </a:p>
              <a:p>
                <a:pPr lvl="1"/>
                <a:r>
                  <a:rPr lang="en-US" altLang="en-US" sz="1600" smtClean="0"/>
                  <a:t>Equivalent to active pulsing STS segment being 32768 chips long (~65 µs)</a:t>
                </a:r>
              </a:p>
              <a:p>
                <a:pPr lvl="1"/>
                <a:r>
                  <a:rPr lang="en-US" altLang="en-US" sz="1600" smtClean="0"/>
                  <a:t>Under consideration: optional extension to other STS lengths</a:t>
                </a:r>
              </a:p>
              <a:p>
                <a:endParaRPr lang="en-US" altLang="en-US" sz="2000" smtClean="0"/>
              </a:p>
              <a:p>
                <a:r>
                  <a:rPr lang="en-US" altLang="en-US" sz="2000" smtClean="0"/>
                  <a:t>SRDEVs </a:t>
                </a:r>
                <a:r>
                  <a:rPr lang="en-US" altLang="en-US" sz="2000"/>
                  <a:t>shall support STS consisting of 1 STS Building Block</a:t>
                </a:r>
                <a:br>
                  <a:rPr lang="en-US" altLang="en-US" sz="2000"/>
                </a:br>
                <a:r>
                  <a:rPr lang="en-US" altLang="en-US" sz="2000"/>
                  <a:t>(notation as in §5.3.2</a:t>
                </a:r>
                <a:r>
                  <a:rPr lang="en-US" altLang="en-US" sz="2000" smtClean="0"/>
                  <a:t>)</a:t>
                </a:r>
              </a:p>
              <a:p>
                <a:pPr lvl="1"/>
                <a:r>
                  <a:rPr lang="en-US" altLang="en-US" sz="1600" smtClean="0"/>
                  <a:t>Under </a:t>
                </a:r>
                <a:r>
                  <a:rPr lang="en-US" altLang="en-US" sz="1600"/>
                  <a:t>consideration: </a:t>
                </a:r>
                <a:r>
                  <a:rPr lang="en-US" altLang="en-US" sz="1600" smtClean="0"/>
                  <a:t>support for larger number of STS Building Blocks</a:t>
                </a:r>
                <a:endParaRPr lang="en-US" altLang="en-US" sz="1600"/>
              </a:p>
              <a:p>
                <a:endParaRPr lang="en-US" altLang="en-US" sz="2000" smtClean="0"/>
              </a:p>
              <a:p>
                <a:endParaRPr lang="en-US" altLang="en-US" sz="2000" smtClean="0"/>
              </a:p>
            </p:txBody>
          </p:sp>
        </mc:Choice>
        <mc:Fallback xmlns="">
          <p:sp>
            <p:nvSpPr>
              <p:cNvPr id="4099" name="Rectangle 3"/>
              <p:cNvSpPr>
                <a:spLocks noGrp="1" noRot="1" noChangeAspect="1" noMove="1" noResize="1" noEditPoints="1" noAdjustHandles="1" noChangeArrowheads="1" noChangeShapeType="1" noTextEdit="1"/>
              </p:cNvSpPr>
              <p:nvPr>
                <p:ph type="body" idx="1"/>
              </p:nvPr>
            </p:nvSpPr>
            <p:spPr>
              <a:xfrm>
                <a:off x="685800" y="1772816"/>
                <a:ext cx="7772400" cy="4323184"/>
              </a:xfrm>
              <a:blipFill rotWithShape="1">
                <a:blip r:embed="rId3"/>
                <a:stretch>
                  <a:fillRect l="-706" t="-423"/>
                </a:stretch>
              </a:blipFill>
              <a:ln/>
            </p:spPr>
            <p:txBody>
              <a:bodyPr/>
              <a:lstStyle/>
              <a:p>
                <a:r>
                  <a:rPr lang="en-US">
                    <a:noFill/>
                  </a:rPr>
                  <a:t> </a:t>
                </a:r>
              </a:p>
            </p:txBody>
          </p:sp>
        </mc:Fallback>
      </mc:AlternateContent>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Decawave, Continental, BMW</a:t>
            </a:r>
            <a:endParaRPr lang="en-US" altLang="en-US"/>
          </a:p>
        </p:txBody>
      </p:sp>
    </p:spTree>
    <p:extLst>
      <p:ext uri="{BB962C8B-B14F-4D97-AF65-F5344CB8AC3E}">
        <p14:creationId xmlns:p14="http://schemas.microsoft.com/office/powerpoint/2010/main" val="2006654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822</Words>
  <Application>Microsoft Office PowerPoint</Application>
  <PresentationFormat>On-screen Show (4:3)</PresentationFormat>
  <Paragraphs>166</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IEEE-P802_15</vt:lpstr>
      <vt:lpstr>PowerPoint Presentation</vt:lpstr>
      <vt:lpstr>SRDEV PHY Consensus – Baseline Mode      Note: Notation/nomenclature based on 15-18-0286-01-004z-hrp-uwb-srdev-ppdu-text-contribution.docx</vt:lpstr>
      <vt:lpstr>Overall Approach</vt:lpstr>
      <vt:lpstr>MIM: PRF64 Mode</vt:lpstr>
      <vt:lpstr>MIM: PRF64 Mode, SYNC</vt:lpstr>
      <vt:lpstr>MIM: PRF64 Mode, SFD</vt:lpstr>
      <vt:lpstr>MIM: PRF64 Mode, PHR</vt:lpstr>
      <vt:lpstr>MIM: PRF64 Mode, STS (I)</vt:lpstr>
      <vt:lpstr>MIM: PRF64 Mode, STS (II)</vt:lpstr>
      <vt:lpstr>MIM: PRF64 Mode, STS (III)</vt:lpstr>
      <vt:lpstr>MIM: PRF64 Mode, STS (IV)</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2018-06-26T07:51:37Z</dcterms:created>
  <dcterms:modified xsi:type="dcterms:W3CDTF">2018-07-12T17:41:37Z</dcterms:modified>
</cp:coreProperties>
</file>