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346" r:id="rId2"/>
    <p:sldId id="280" r:id="rId3"/>
    <p:sldId id="311" r:id="rId4"/>
    <p:sldId id="347" r:id="rId5"/>
    <p:sldId id="352" r:id="rId6"/>
    <p:sldId id="355" r:id="rId7"/>
    <p:sldId id="357" r:id="rId8"/>
    <p:sldId id="354" r:id="rId9"/>
    <p:sldId id="353"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01" autoAdjust="0"/>
    <p:restoredTop sz="94660"/>
  </p:normalViewPr>
  <p:slideViewPr>
    <p:cSldViewPr>
      <p:cViewPr varScale="1">
        <p:scale>
          <a:sx n="86" d="100"/>
          <a:sy n="86" d="100"/>
        </p:scale>
        <p:origin x="1632" y="72"/>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7/12/2018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15-18</a:t>
            </a:r>
            <a:r>
              <a:rPr lang="en-US" sz="1400" b="1" baseline="0" dirty="0">
                <a:solidFill>
                  <a:schemeClr val="tx1"/>
                </a:solidFill>
                <a:latin typeface="Times New Roman" pitchFamily="18" charset="0"/>
                <a:cs typeface="Times New Roman" pitchFamily="18" charset="0"/>
              </a:rPr>
              <a:t>-0372-00-0vat</a:t>
            </a:r>
            <a:endParaRPr lang="en-US" sz="1400" b="1" dirty="0">
              <a:solidFill>
                <a:schemeClr val="tx1"/>
              </a:solidFill>
              <a:latin typeface="Times New Roman" pitchFamily="18" charset="0"/>
              <a:cs typeface="Times New Roman" pitchFamily="18" charset="0"/>
            </a:endParaRPr>
          </a:p>
        </p:txBody>
      </p:sp>
      <p:sp>
        <p:nvSpPr>
          <p:cNvPr id="9" name="TextBox 8"/>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 2018</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7/12/2018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7/12/2018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 2018</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15-18</a:t>
            </a:r>
            <a:r>
              <a:rPr lang="en-US" sz="1400" b="1" baseline="0" dirty="0">
                <a:solidFill>
                  <a:schemeClr val="tx1"/>
                </a:solidFill>
                <a:latin typeface="Times New Roman" pitchFamily="18" charset="0"/>
                <a:cs typeface="Times New Roman" pitchFamily="18" charset="0"/>
              </a:rPr>
              <a:t>-0372-00-0vat</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7/12/2018</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7/12/2018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7/12/2018</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7/12/2018</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7/12/2018</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7/12/2018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7/12/2018</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P802.15</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 Interest Group for Wireless Personal Area Networks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WPANs</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a:t>
            </a:r>
            <a:r>
              <a:rPr lang="en-US" altLang="en-US" sz="1600" dirty="0">
                <a:solidFill>
                  <a:prstClr val="black"/>
                </a:solidFill>
                <a:latin typeface="Times New Roman" panose="02020603050405020304" pitchFamily="18" charset="0"/>
              </a:rPr>
              <a:t> </a:t>
            </a:r>
            <a:r>
              <a:rPr lang="en-US" altLang="en-US" sz="1600" b="1" dirty="0">
                <a:solidFill>
                  <a:prstClr val="black"/>
                </a:solidFill>
                <a:latin typeface="Times New Roman" panose="02020603050405020304" pitchFamily="18" charset="0"/>
              </a:rPr>
              <a:t>C-</a:t>
            </a:r>
            <a:r>
              <a:rPr lang="en-US" altLang="en-US" sz="1600" b="1" dirty="0" err="1">
                <a:solidFill>
                  <a:prstClr val="black"/>
                </a:solidFill>
                <a:latin typeface="Times New Roman" panose="02020603050405020304" pitchFamily="18" charset="0"/>
              </a:rPr>
              <a:t>OOK</a:t>
            </a:r>
            <a:r>
              <a:rPr lang="en-US" altLang="en-US" sz="1600" b="1" dirty="0">
                <a:solidFill>
                  <a:prstClr val="black"/>
                </a:solidFill>
                <a:latin typeface="Times New Roman" panose="02020603050405020304" pitchFamily="18" charset="0"/>
              </a:rPr>
              <a:t> for detecting  Region-of-Interest (</a:t>
            </a:r>
            <a:r>
              <a:rPr lang="en-US" altLang="en-US" sz="1600" b="1" dirty="0" err="1">
                <a:solidFill>
                  <a:prstClr val="black"/>
                </a:solidFill>
                <a:latin typeface="Times New Roman" panose="02020603050405020304" pitchFamily="18" charset="0"/>
              </a:rPr>
              <a:t>RoI</a:t>
            </a:r>
            <a:r>
              <a:rPr lang="en-US" altLang="en-US" sz="1600" b="1" dirty="0">
                <a:solidFill>
                  <a:prstClr val="black"/>
                </a:solidFill>
                <a:latin typeface="Times New Roman" panose="02020603050405020304" pitchFamily="18" charset="0"/>
              </a:rPr>
              <a:t>) in </a:t>
            </a:r>
            <a:r>
              <a:rPr lang="en-US" altLang="en-US" sz="1600" b="1" dirty="0" err="1">
                <a:solidFill>
                  <a:prstClr val="black"/>
                </a:solidFill>
                <a:latin typeface="Times New Roman" panose="02020603050405020304" pitchFamily="18" charset="0"/>
              </a:rPr>
              <a:t>V2V</a:t>
            </a:r>
            <a:r>
              <a:rPr lang="en-US" altLang="en-US" sz="1600" b="1" dirty="0">
                <a:solidFill>
                  <a:prstClr val="black"/>
                </a:solidFill>
                <a:latin typeface="Times New Roman" panose="02020603050405020304" pitchFamily="18" charset="0"/>
              </a:rPr>
              <a:t> communication</a:t>
            </a:r>
          </a:p>
          <a:p>
            <a:pPr eaLnBrk="0" fontAlgn="base" hangingPunct="0">
              <a:spcBef>
                <a:spcPct val="0"/>
              </a:spcBef>
              <a:spcAft>
                <a:spcPct val="0"/>
              </a:spcAft>
            </a:pP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May 2018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Minh Duc Thieu, </a:t>
            </a:r>
            <a:r>
              <a:rPr lang="en-US" altLang="en-US" sz="1600" dirty="0" err="1">
                <a:solidFill>
                  <a:prstClr val="black"/>
                </a:solidFill>
                <a:latin typeface="Times New Roman" panose="02020603050405020304" pitchFamily="18" charset="0"/>
              </a:rPr>
              <a:t>Trang</a:t>
            </a:r>
            <a:r>
              <a:rPr lang="en-US" altLang="en-US" sz="1600" dirty="0">
                <a:solidFill>
                  <a:prstClr val="black"/>
                </a:solidFill>
                <a:latin typeface="Times New Roman" panose="02020603050405020304" pitchFamily="18" charset="0"/>
              </a:rPr>
              <a:t> Nguyen and Yeong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An introduction of new modulation scheme for </a:t>
            </a:r>
            <a:r>
              <a:rPr lang="en-US" altLang="en-US" sz="1600" dirty="0" err="1">
                <a:solidFill>
                  <a:prstClr val="black"/>
                </a:solidFill>
                <a:latin typeface="Times New Roman" panose="02020603050405020304" pitchFamily="18" charset="0"/>
              </a:rPr>
              <a:t>RoI</a:t>
            </a:r>
            <a:r>
              <a:rPr lang="en-US" altLang="en-US" sz="1600" dirty="0">
                <a:solidFill>
                  <a:prstClr val="black"/>
                </a:solidFill>
                <a:latin typeface="Times New Roman" panose="02020603050405020304" pitchFamily="18" charset="0"/>
              </a:rPr>
              <a:t> signaling in high speed OCC system for vehicles</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Purpose: </a:t>
            </a:r>
            <a:r>
              <a:rPr lang="en-US" sz="1600" dirty="0">
                <a:solidFill>
                  <a:prstClr val="black"/>
                </a:solidFill>
                <a:latin typeface="Times New Roman" panose="02020603050405020304" pitchFamily="18" charset="0"/>
              </a:rPr>
              <a:t>To i</a:t>
            </a:r>
            <a:r>
              <a:rPr lang="en-US" altLang="en-US" sz="1600" dirty="0">
                <a:solidFill>
                  <a:prstClr val="black"/>
                </a:solidFill>
                <a:latin typeface="Times New Roman" panose="02020603050405020304" pitchFamily="18" charset="0"/>
              </a:rPr>
              <a:t>ntroduce new modulation scheme which is feasible for detecting Region-of-Interest in </a:t>
            </a:r>
            <a:r>
              <a:rPr lang="en-US" altLang="en-US" sz="1600" dirty="0" err="1">
                <a:solidFill>
                  <a:prstClr val="black"/>
                </a:solidFill>
                <a:latin typeface="Times New Roman" panose="02020603050405020304" pitchFamily="18" charset="0"/>
              </a:rPr>
              <a:t>V2V</a:t>
            </a:r>
            <a:r>
              <a:rPr lang="en-US" altLang="en-US" sz="1600" dirty="0">
                <a:solidFill>
                  <a:prstClr val="black"/>
                </a:solidFill>
                <a:latin typeface="Times New Roman" panose="02020603050405020304" pitchFamily="18" charset="0"/>
              </a:rPr>
              <a:t> communication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a:t>
            </a:r>
            <a:r>
              <a:rPr lang="en-US" altLang="en-US" sz="1600" dirty="0" err="1">
                <a:solidFill>
                  <a:prstClr val="black"/>
                </a:solidFill>
                <a:latin typeface="Times New Roman" panose="02020603050405020304" pitchFamily="18" charset="0"/>
              </a:rPr>
              <a:t>P802.15</a:t>
            </a:r>
            <a:r>
              <a:rPr lang="en-US" altLang="en-US" sz="1600" dirty="0">
                <a:solidFill>
                  <a:prstClr val="black"/>
                </a:solidFill>
                <a:latin typeface="Times New Roman" panose="02020603050405020304" pitchFamily="18" charset="0"/>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533400" y="1447800"/>
            <a:ext cx="80772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C-</a:t>
            </a:r>
            <a:r>
              <a:rPr lang="en-US" sz="3200" dirty="0" err="1">
                <a:solidFill>
                  <a:schemeClr val="tx1"/>
                </a:solidFill>
                <a:latin typeface="Times New Roman" pitchFamily="18" charset="0"/>
                <a:cs typeface="Times New Roman" pitchFamily="18" charset="0"/>
              </a:rPr>
              <a:t>OOK</a:t>
            </a:r>
            <a:r>
              <a:rPr lang="en-US" sz="3200" dirty="0">
                <a:solidFill>
                  <a:schemeClr val="tx1"/>
                </a:solidFill>
                <a:latin typeface="Times New Roman" pitchFamily="18" charset="0"/>
                <a:cs typeface="Times New Roman" pitchFamily="18" charset="0"/>
              </a:rPr>
              <a:t> for detecting Region-of-Interest (</a:t>
            </a:r>
            <a:r>
              <a:rPr lang="en-US" sz="3200" dirty="0" err="1">
                <a:solidFill>
                  <a:schemeClr val="tx1"/>
                </a:solidFill>
                <a:latin typeface="Times New Roman" pitchFamily="18" charset="0"/>
                <a:cs typeface="Times New Roman" pitchFamily="18" charset="0"/>
              </a:rPr>
              <a:t>RoI</a:t>
            </a:r>
            <a:r>
              <a:rPr lang="en-US" sz="3200" dirty="0">
                <a:solidFill>
                  <a:schemeClr val="tx1"/>
                </a:solidFill>
                <a:latin typeface="Times New Roman" pitchFamily="18" charset="0"/>
                <a:cs typeface="Times New Roman" pitchFamily="18" charset="0"/>
              </a:rPr>
              <a:t>) in </a:t>
            </a:r>
            <a:r>
              <a:rPr lang="en-US" sz="3200" dirty="0" err="1">
                <a:solidFill>
                  <a:schemeClr val="tx1"/>
                </a:solidFill>
                <a:latin typeface="Times New Roman" pitchFamily="18" charset="0"/>
                <a:cs typeface="Times New Roman" pitchFamily="18" charset="0"/>
              </a:rPr>
              <a:t>V2V</a:t>
            </a:r>
            <a:r>
              <a:rPr lang="en-US" sz="3200" dirty="0">
                <a:solidFill>
                  <a:schemeClr val="tx1"/>
                </a:solidFill>
                <a:latin typeface="Times New Roman" pitchFamily="18" charset="0"/>
                <a:cs typeface="Times New Roman" pitchFamily="18" charset="0"/>
              </a:rPr>
              <a:t> communication</a:t>
            </a:r>
            <a:endParaRPr lang="en-GB" sz="3200" dirty="0">
              <a:solidFill>
                <a:schemeClr val="tx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570037"/>
            <a:ext cx="8229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Detecting </a:t>
            </a:r>
            <a:r>
              <a:rPr lang="en-US" sz="2000" dirty="0" err="1">
                <a:latin typeface="Times New Roman" pitchFamily="18" charset="0"/>
                <a:cs typeface="Times New Roman" pitchFamily="18" charset="0"/>
              </a:rPr>
              <a:t>RoI</a:t>
            </a:r>
            <a:r>
              <a:rPr lang="en-US" sz="2000" dirty="0">
                <a:latin typeface="Times New Roman" pitchFamily="18" charset="0"/>
                <a:cs typeface="Times New Roman" pitchFamily="18" charset="0"/>
              </a:rPr>
              <a:t> can helps Rx camera identify the region of interest (</a:t>
            </a:r>
            <a:r>
              <a:rPr lang="en-US" sz="2000" dirty="0" err="1">
                <a:latin typeface="Times New Roman" pitchFamily="18" charset="0"/>
                <a:cs typeface="Times New Roman" pitchFamily="18" charset="0"/>
              </a:rPr>
              <a:t>RoI</a:t>
            </a:r>
            <a:r>
              <a:rPr lang="en-US" sz="2000" dirty="0">
                <a:latin typeface="Times New Roman" pitchFamily="18" charset="0"/>
                <a:cs typeface="Times New Roman" pitchFamily="18" charset="0"/>
              </a:rPr>
              <a:t>) to set up the communication link. When the </a:t>
            </a:r>
            <a:r>
              <a:rPr lang="en-US" sz="2000" dirty="0" err="1">
                <a:latin typeface="Times New Roman" pitchFamily="18" charset="0"/>
                <a:cs typeface="Times New Roman" pitchFamily="18" charset="0"/>
              </a:rPr>
              <a:t>RoI</a:t>
            </a:r>
            <a:r>
              <a:rPr lang="en-US" sz="2000" dirty="0">
                <a:latin typeface="Times New Roman" pitchFamily="18" charset="0"/>
                <a:cs typeface="Times New Roman" pitchFamily="18" charset="0"/>
              </a:rPr>
              <a:t> information is received by low-frame-rate Rx camera, high-rate data stream can be received by Rx high-frame-rate camera. </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By deploying </a:t>
            </a:r>
            <a:r>
              <a:rPr lang="en-US" sz="2000" dirty="0" err="1">
                <a:latin typeface="Times New Roman" pitchFamily="18" charset="0"/>
                <a:cs typeface="Times New Roman" pitchFamily="18" charset="0"/>
              </a:rPr>
              <a:t>RoI</a:t>
            </a:r>
            <a:r>
              <a:rPr lang="en-US" sz="2000" dirty="0">
                <a:latin typeface="Times New Roman" pitchFamily="18" charset="0"/>
                <a:cs typeface="Times New Roman" pitchFamily="18" charset="0"/>
              </a:rPr>
              <a:t>-signaling technique, the computational cost of systems can also be decreased.</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Some modulation schemes, which can used for detecting </a:t>
            </a:r>
            <a:r>
              <a:rPr lang="en-US" sz="2000" dirty="0" err="1">
                <a:latin typeface="Times New Roman" pitchFamily="18" charset="0"/>
                <a:cs typeface="Times New Roman" pitchFamily="18" charset="0"/>
              </a:rPr>
              <a:t>RoI</a:t>
            </a:r>
            <a:r>
              <a:rPr lang="en-US" sz="2000" dirty="0">
                <a:latin typeface="Times New Roman" pitchFamily="18" charset="0"/>
                <a:cs typeface="Times New Roman" pitchFamily="18" charset="0"/>
              </a:rPr>
              <a:t>, should support low frame-rate cameras, and flicker-free for human eyes. </a:t>
            </a:r>
            <a:endParaRPr lang="en-US" sz="2000" dirty="0"/>
          </a:p>
        </p:txBody>
      </p:sp>
    </p:spTree>
    <p:extLst>
      <p:ext uri="{BB962C8B-B14F-4D97-AF65-F5344CB8AC3E}">
        <p14:creationId xmlns:p14="http://schemas.microsoft.com/office/powerpoint/2010/main" val="3507418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61583" y="5027866"/>
            <a:ext cx="4365299" cy="369332"/>
          </a:xfrm>
          <a:prstGeom prst="rect">
            <a:avLst/>
          </a:prstGeom>
        </p:spPr>
        <p:txBody>
          <a:bodyPr wrap="none">
            <a:spAutoFit/>
          </a:bodyPr>
          <a:lstStyle/>
          <a:p>
            <a:pPr algn="ctr"/>
            <a:r>
              <a:rPr lang="en-US" dirty="0">
                <a:latin typeface="Times New Roman" pitchFamily="18" charset="0"/>
                <a:cs typeface="Times New Roman" pitchFamily="18" charset="0"/>
              </a:rPr>
              <a:t>Reference architecture of C-</a:t>
            </a:r>
            <a:r>
              <a:rPr lang="en-US" dirty="0" err="1">
                <a:latin typeface="Times New Roman" pitchFamily="18" charset="0"/>
                <a:cs typeface="Times New Roman" pitchFamily="18" charset="0"/>
              </a:rPr>
              <a:t>OOK</a:t>
            </a:r>
            <a:r>
              <a:rPr lang="en-US" dirty="0">
                <a:latin typeface="Times New Roman" pitchFamily="18" charset="0"/>
                <a:cs typeface="Times New Roman" pitchFamily="18" charset="0"/>
              </a:rPr>
              <a:t> transmitter</a:t>
            </a:r>
            <a:endParaRPr lang="en-US" dirty="0"/>
          </a:p>
        </p:txBody>
      </p:sp>
      <p:sp>
        <p:nvSpPr>
          <p:cNvPr id="5" name="Rectangle 4"/>
          <p:cNvSpPr/>
          <p:nvPr/>
        </p:nvSpPr>
        <p:spPr>
          <a:xfrm>
            <a:off x="533400" y="1600200"/>
            <a:ext cx="8012112" cy="1015663"/>
          </a:xfrm>
          <a:prstGeom prst="rect">
            <a:avLst/>
          </a:prstGeom>
        </p:spPr>
        <p:txBody>
          <a:bodyPr wrap="square">
            <a:spAutoFit/>
          </a:bodyPr>
          <a:lstStyle/>
          <a:p>
            <a:pPr marL="342900" indent="-342900">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C-</a:t>
            </a:r>
            <a:r>
              <a:rPr lang="en-US" sz="2000" dirty="0" err="1">
                <a:latin typeface="Times New Roman" panose="02020603050405020304" pitchFamily="18" charset="0"/>
                <a:cs typeface="Times New Roman" panose="02020603050405020304" pitchFamily="18" charset="0"/>
              </a:rPr>
              <a:t>OOK</a:t>
            </a:r>
            <a:r>
              <a:rPr lang="en-US" sz="2000" dirty="0">
                <a:latin typeface="Times New Roman" panose="02020603050405020304" pitchFamily="18" charset="0"/>
                <a:cs typeface="Times New Roman" panose="02020603050405020304" pitchFamily="18" charset="0"/>
              </a:rPr>
              <a:t> is a modulation scheme which is based on On-Off Keying. It can support a large range of rolling shutter cameras which have a limit 8 kHz of shutter speed.</a:t>
            </a:r>
          </a:p>
        </p:txBody>
      </p:sp>
      <p:sp>
        <p:nvSpPr>
          <p:cNvPr id="9" name="Title 1"/>
          <p:cNvSpPr>
            <a:spLocks noGrp="1"/>
          </p:cNvSpPr>
          <p:nvPr>
            <p:ph type="title"/>
          </p:nvPr>
        </p:nvSpPr>
        <p:spPr>
          <a:xfrm>
            <a:off x="444500" y="350837"/>
            <a:ext cx="8229600" cy="1143000"/>
          </a:xfrm>
        </p:spPr>
        <p:txBody>
          <a:bodyPr>
            <a:normAutofit/>
          </a:bodyPr>
          <a:lstStyle/>
          <a:p>
            <a:r>
              <a:rPr lang="en-US" sz="3200" dirty="0">
                <a:latin typeface="Times New Roman" panose="02020603050405020304" pitchFamily="18" charset="0"/>
                <a:cs typeface="Times New Roman" panose="02020603050405020304" pitchFamily="18" charset="0"/>
              </a:rPr>
              <a:t>Camera-on-off-keying (C-</a:t>
            </a:r>
            <a:r>
              <a:rPr lang="en-US" sz="3200" dirty="0" err="1">
                <a:latin typeface="Times New Roman" panose="02020603050405020304" pitchFamily="18" charset="0"/>
                <a:cs typeface="Times New Roman" panose="02020603050405020304" pitchFamily="18" charset="0"/>
              </a:rPr>
              <a:t>OOK</a:t>
            </a:r>
            <a:r>
              <a:rPr lang="en-US" sz="3200" dirty="0">
                <a:latin typeface="Times New Roman" panose="02020603050405020304" pitchFamily="18" charset="0"/>
                <a:cs typeface="Times New Roman" panose="02020603050405020304" pitchFamily="18" charset="0"/>
              </a:rPr>
              <a:t>)</a:t>
            </a:r>
          </a:p>
        </p:txBody>
      </p:sp>
      <p:pic>
        <p:nvPicPr>
          <p:cNvPr id="2050"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736" y="3352800"/>
            <a:ext cx="8654995" cy="1275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7058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76650" y="5791200"/>
            <a:ext cx="4365299" cy="369332"/>
          </a:xfrm>
          <a:prstGeom prst="rect">
            <a:avLst/>
          </a:prstGeom>
        </p:spPr>
        <p:txBody>
          <a:bodyPr wrap="none">
            <a:spAutoFit/>
          </a:bodyPr>
          <a:lstStyle/>
          <a:p>
            <a:pPr algn="ctr"/>
            <a:r>
              <a:rPr lang="en-US" dirty="0">
                <a:latin typeface="Times New Roman" pitchFamily="18" charset="0"/>
                <a:cs typeface="Times New Roman" pitchFamily="18" charset="0"/>
              </a:rPr>
              <a:t>Reference architecture of C-</a:t>
            </a:r>
            <a:r>
              <a:rPr lang="en-US" dirty="0" err="1">
                <a:latin typeface="Times New Roman" pitchFamily="18" charset="0"/>
                <a:cs typeface="Times New Roman" pitchFamily="18" charset="0"/>
              </a:rPr>
              <a:t>OOK</a:t>
            </a:r>
            <a:r>
              <a:rPr lang="en-US" dirty="0">
                <a:latin typeface="Times New Roman" pitchFamily="18" charset="0"/>
                <a:cs typeface="Times New Roman" pitchFamily="18" charset="0"/>
              </a:rPr>
              <a:t> transmitter</a:t>
            </a:r>
            <a:endParaRPr lang="en-US" dirty="0"/>
          </a:p>
        </p:txBody>
      </p:sp>
      <p:sp>
        <p:nvSpPr>
          <p:cNvPr id="5" name="Rectangle 4"/>
          <p:cNvSpPr/>
          <p:nvPr/>
        </p:nvSpPr>
        <p:spPr>
          <a:xfrm>
            <a:off x="533400" y="1371600"/>
            <a:ext cx="8012112" cy="1631216"/>
          </a:xfrm>
          <a:prstGeom prst="rect">
            <a:avLst/>
          </a:prstGeom>
        </p:spPr>
        <p:txBody>
          <a:bodyPr wrap="square">
            <a:spAutoFit/>
          </a:bodyPr>
          <a:lstStyle/>
          <a:p>
            <a:pPr marL="342900" indent="-342900" algn="jus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The decoding method procedure: </a:t>
            </a:r>
          </a:p>
          <a:p>
            <a:pPr marL="800100" lvl="1" indent="-342900" algn="jus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Down-sampling of a received image. </a:t>
            </a:r>
          </a:p>
          <a:p>
            <a:pPr marL="800100" lvl="1" indent="-342900" algn="jus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De-trended image to get the output data signal for SF detection. </a:t>
            </a:r>
          </a:p>
          <a:p>
            <a:pPr marL="800100" lvl="1" indent="-342900" algn="jus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The packet demodulator process consists of two parallel processes, forward and backward decoding.</a:t>
            </a:r>
          </a:p>
        </p:txBody>
      </p:sp>
      <p:sp>
        <p:nvSpPr>
          <p:cNvPr id="9" name="Title 1"/>
          <p:cNvSpPr>
            <a:spLocks noGrp="1"/>
          </p:cNvSpPr>
          <p:nvPr>
            <p:ph type="title"/>
          </p:nvPr>
        </p:nvSpPr>
        <p:spPr>
          <a:xfrm>
            <a:off x="444500" y="350837"/>
            <a:ext cx="8229600" cy="1143000"/>
          </a:xfrm>
        </p:spPr>
        <p:txBody>
          <a:bodyPr>
            <a:normAutofit/>
          </a:bodyPr>
          <a:lstStyle/>
          <a:p>
            <a:r>
              <a:rPr lang="en-US" sz="3200" dirty="0">
                <a:latin typeface="Times New Roman" panose="02020603050405020304" pitchFamily="18" charset="0"/>
                <a:cs typeface="Times New Roman" panose="02020603050405020304" pitchFamily="18" charset="0"/>
              </a:rPr>
              <a:t>Camera-on-off-keying (C-</a:t>
            </a:r>
            <a:r>
              <a:rPr lang="en-US" sz="3200" dirty="0" err="1">
                <a:latin typeface="Times New Roman" panose="02020603050405020304" pitchFamily="18" charset="0"/>
                <a:cs typeface="Times New Roman" panose="02020603050405020304" pitchFamily="18" charset="0"/>
              </a:rPr>
              <a:t>OOK</a:t>
            </a:r>
            <a:r>
              <a:rPr lang="en-US" sz="3200" dirty="0">
                <a:latin typeface="Times New Roman" panose="02020603050405020304" pitchFamily="18" charset="0"/>
                <a:cs typeface="Times New Roman" panose="02020603050405020304" pitchFamily="18" charset="0"/>
              </a:rPr>
              <a:t>)</a:t>
            </a:r>
          </a:p>
        </p:txBody>
      </p:sp>
      <p:pic>
        <p:nvPicPr>
          <p:cNvPr id="307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3073400"/>
            <a:ext cx="5102225" cy="270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7002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371600"/>
            <a:ext cx="8012112" cy="1631216"/>
          </a:xfrm>
          <a:prstGeom prst="rect">
            <a:avLst/>
          </a:prstGeom>
        </p:spPr>
        <p:txBody>
          <a:bodyPr wrap="square">
            <a:spAutoFit/>
          </a:bodyPr>
          <a:lstStyle/>
          <a:p>
            <a:pPr marL="342900" indent="-342900" algn="jus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A packet modulated by C-</a:t>
            </a:r>
            <a:r>
              <a:rPr lang="en-US" sz="2000" dirty="0" err="1">
                <a:latin typeface="Times New Roman" panose="02020603050405020304" pitchFamily="18" charset="0"/>
                <a:cs typeface="Times New Roman" panose="02020603050405020304" pitchFamily="18" charset="0"/>
              </a:rPr>
              <a:t>OOK</a:t>
            </a:r>
            <a:r>
              <a:rPr lang="en-US" sz="2000" dirty="0">
                <a:latin typeface="Times New Roman" panose="02020603050405020304" pitchFamily="18" charset="0"/>
                <a:cs typeface="Times New Roman" panose="02020603050405020304" pitchFamily="18" charset="0"/>
              </a:rPr>
              <a:t> consists of multiple repeated data sub-packet (DS) to avoid missing data in the gap time between two consecutive captured images. </a:t>
            </a:r>
          </a:p>
          <a:p>
            <a:pPr marL="342900" indent="-342900" algn="jus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The packet rate is defined as the number of different packets with different payloads, which is transmitted during a period of time. </a:t>
            </a:r>
          </a:p>
        </p:txBody>
      </p:sp>
      <p:sp>
        <p:nvSpPr>
          <p:cNvPr id="9" name="Title 1"/>
          <p:cNvSpPr>
            <a:spLocks noGrp="1"/>
          </p:cNvSpPr>
          <p:nvPr>
            <p:ph type="title"/>
          </p:nvPr>
        </p:nvSpPr>
        <p:spPr>
          <a:xfrm>
            <a:off x="444500" y="350837"/>
            <a:ext cx="8229600" cy="1143000"/>
          </a:xfrm>
        </p:spPr>
        <p:txBody>
          <a:bodyPr>
            <a:normAutofit/>
          </a:bodyPr>
          <a:lstStyle/>
          <a:p>
            <a:r>
              <a:rPr lang="en-US" sz="3200" dirty="0">
                <a:latin typeface="Times New Roman" panose="02020603050405020304" pitchFamily="18" charset="0"/>
                <a:cs typeface="Times New Roman" panose="02020603050405020304" pitchFamily="18" charset="0"/>
              </a:rPr>
              <a:t>Camera-on-off-keying (C-</a:t>
            </a:r>
            <a:r>
              <a:rPr lang="en-US" sz="3200" dirty="0" err="1">
                <a:latin typeface="Times New Roman" panose="02020603050405020304" pitchFamily="18" charset="0"/>
                <a:cs typeface="Times New Roman" panose="02020603050405020304" pitchFamily="18" charset="0"/>
              </a:rPr>
              <a:t>OOK</a:t>
            </a:r>
            <a:r>
              <a:rPr lang="en-US" sz="3200" dirty="0">
                <a:latin typeface="Times New Roman" panose="02020603050405020304" pitchFamily="18" charset="0"/>
                <a:cs typeface="Times New Roman" panose="02020603050405020304" pitchFamily="18" charset="0"/>
              </a:rPr>
              <a:t>)</a:t>
            </a:r>
          </a:p>
        </p:txBody>
      </p:sp>
      <p:pic>
        <p:nvPicPr>
          <p:cNvPr id="2" name="Picture 1"/>
          <p:cNvPicPr>
            <a:picLocks noChangeAspect="1"/>
          </p:cNvPicPr>
          <p:nvPr/>
        </p:nvPicPr>
        <p:blipFill>
          <a:blip r:embed="rId2"/>
          <a:stretch>
            <a:fillRect/>
          </a:stretch>
        </p:blipFill>
        <p:spPr>
          <a:xfrm>
            <a:off x="1828800" y="3276600"/>
            <a:ext cx="5201039" cy="2362200"/>
          </a:xfrm>
          <a:prstGeom prst="rect">
            <a:avLst/>
          </a:prstGeom>
        </p:spPr>
      </p:pic>
      <p:sp>
        <p:nvSpPr>
          <p:cNvPr id="7" name="Rectangle 6"/>
          <p:cNvSpPr/>
          <p:nvPr/>
        </p:nvSpPr>
        <p:spPr>
          <a:xfrm>
            <a:off x="3982860" y="5791200"/>
            <a:ext cx="1152881" cy="369332"/>
          </a:xfrm>
          <a:prstGeom prst="rect">
            <a:avLst/>
          </a:prstGeom>
        </p:spPr>
        <p:txBody>
          <a:bodyPr wrap="none">
            <a:spAutoFit/>
          </a:bodyPr>
          <a:lstStyle/>
          <a:p>
            <a:pPr algn="ctr"/>
            <a:r>
              <a:rPr lang="en-US" dirty="0">
                <a:latin typeface="Times New Roman" pitchFamily="18" charset="0"/>
                <a:cs typeface="Times New Roman" pitchFamily="18" charset="0"/>
              </a:rPr>
              <a:t>DS format</a:t>
            </a:r>
            <a:endParaRPr lang="en-US" dirty="0"/>
          </a:p>
        </p:txBody>
      </p:sp>
    </p:spTree>
    <p:extLst>
      <p:ext uri="{BB962C8B-B14F-4D97-AF65-F5344CB8AC3E}">
        <p14:creationId xmlns:p14="http://schemas.microsoft.com/office/powerpoint/2010/main" val="3489919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444500" y="350837"/>
            <a:ext cx="8229600" cy="1143000"/>
          </a:xfrm>
        </p:spPr>
        <p:txBody>
          <a:bodyPr>
            <a:normAutofit/>
          </a:bodyPr>
          <a:lstStyle/>
          <a:p>
            <a:r>
              <a:rPr lang="en-US" sz="3200" dirty="0">
                <a:latin typeface="Times New Roman" panose="02020603050405020304" pitchFamily="18" charset="0"/>
                <a:cs typeface="Times New Roman" panose="02020603050405020304" pitchFamily="18" charset="0"/>
              </a:rPr>
              <a:t>Camera-on-off-keying (C-</a:t>
            </a:r>
            <a:r>
              <a:rPr lang="en-US" sz="3200" dirty="0" err="1">
                <a:latin typeface="Times New Roman" panose="02020603050405020304" pitchFamily="18" charset="0"/>
                <a:cs typeface="Times New Roman" panose="02020603050405020304" pitchFamily="18" charset="0"/>
              </a:rPr>
              <a:t>OOK</a:t>
            </a:r>
            <a:r>
              <a:rPr lang="en-US" sz="3200" dirty="0">
                <a:latin typeface="Times New Roman" panose="02020603050405020304" pitchFamily="18" charset="0"/>
                <a:cs typeface="Times New Roman" panose="02020603050405020304" pitchFamily="18" charset="0"/>
              </a:rPr>
              <a:t>)</a:t>
            </a:r>
          </a:p>
        </p:txBody>
      </p:sp>
      <p:sp>
        <p:nvSpPr>
          <p:cNvPr id="2" name="Rectangle 1"/>
          <p:cNvSpPr/>
          <p:nvPr/>
        </p:nvSpPr>
        <p:spPr>
          <a:xfrm>
            <a:off x="1219200" y="3007916"/>
            <a:ext cx="4572000" cy="369332"/>
          </a:xfrm>
          <a:prstGeom prst="rect">
            <a:avLst/>
          </a:prstGeom>
        </p:spPr>
        <p:txBody>
          <a:bodyPr>
            <a:spAutoFit/>
          </a:bodyPr>
          <a:lstStyle/>
          <a:p>
            <a:endParaRPr lang="en-US" dirty="0"/>
          </a:p>
        </p:txBody>
      </p:sp>
      <p:sp>
        <p:nvSpPr>
          <p:cNvPr id="7" name="Rectangle 6"/>
          <p:cNvSpPr/>
          <p:nvPr/>
        </p:nvSpPr>
        <p:spPr>
          <a:xfrm>
            <a:off x="533400" y="1371600"/>
            <a:ext cx="8012112" cy="1015663"/>
          </a:xfrm>
          <a:prstGeom prst="rect">
            <a:avLst/>
          </a:prstGeom>
        </p:spPr>
        <p:txBody>
          <a:bodyPr wrap="square">
            <a:spAutoFit/>
          </a:bodyPr>
          <a:lstStyle/>
          <a:p>
            <a:pPr marL="342900" indent="-342900" algn="just">
              <a:buFont typeface="Wingdings" panose="05000000000000000000" pitchFamily="2" charset="2"/>
              <a:buChar char="q"/>
            </a:pPr>
            <a:r>
              <a:rPr lang="en-US" sz="2000" dirty="0" err="1">
                <a:latin typeface="Times New Roman" panose="02020603050405020304" pitchFamily="18" charset="0"/>
                <a:cs typeface="Times New Roman" panose="02020603050405020304" pitchFamily="18" charset="0"/>
              </a:rPr>
              <a:t>RLL</a:t>
            </a:r>
            <a:r>
              <a:rPr lang="en-US" sz="2000" dirty="0">
                <a:latin typeface="Times New Roman" panose="02020603050405020304" pitchFamily="18" charset="0"/>
                <a:cs typeface="Times New Roman" panose="02020603050405020304" pitchFamily="18" charset="0"/>
              </a:rPr>
              <a:t> coding is proposed to use in DS for maintaining the brightness constant at 50%. </a:t>
            </a:r>
          </a:p>
          <a:p>
            <a:pPr marL="342900" indent="-342900" algn="jus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The data rate efficiency of </a:t>
            </a:r>
            <a:r>
              <a:rPr lang="en-US" sz="2000" dirty="0" err="1">
                <a:latin typeface="Times New Roman" panose="02020603050405020304" pitchFamily="18" charset="0"/>
                <a:cs typeface="Times New Roman" panose="02020603050405020304" pitchFamily="18" charset="0"/>
              </a:rPr>
              <a:t>RLL</a:t>
            </a:r>
            <a:r>
              <a:rPr lang="en-US" sz="2000" dirty="0">
                <a:latin typeface="Times New Roman" panose="02020603050405020304" pitchFamily="18" charset="0"/>
                <a:cs typeface="Times New Roman" panose="02020603050405020304" pitchFamily="18" charset="0"/>
              </a:rPr>
              <a:t> coding schemes is expressed by equation </a:t>
            </a:r>
          </a:p>
        </p:txBody>
      </p:sp>
      <p:graphicFrame>
        <p:nvGraphicFramePr>
          <p:cNvPr id="8" name="Object 7"/>
          <p:cNvGraphicFramePr>
            <a:graphicFrameLocks noChangeAspect="1"/>
          </p:cNvGraphicFramePr>
          <p:nvPr>
            <p:extLst>
              <p:ext uri="{D42A27DB-BD31-4B8C-83A1-F6EECF244321}">
                <p14:modId xmlns:p14="http://schemas.microsoft.com/office/powerpoint/2010/main" val="1362650501"/>
              </p:ext>
            </p:extLst>
          </p:nvPr>
        </p:nvGraphicFramePr>
        <p:xfrm>
          <a:off x="2975246" y="2714256"/>
          <a:ext cx="3168108" cy="749848"/>
        </p:xfrm>
        <a:graphic>
          <a:graphicData uri="http://schemas.openxmlformats.org/presentationml/2006/ole">
            <mc:AlternateContent xmlns:mc="http://schemas.openxmlformats.org/markup-compatibility/2006">
              <mc:Choice xmlns:v="urn:schemas-microsoft-com:vml" Requires="v">
                <p:oleObj spid="_x0000_s1034" name="Equation" r:id="rId3" imgW="1612900" imgH="381000" progId="Equation.DSMT4">
                  <p:embed/>
                </p:oleObj>
              </mc:Choice>
              <mc:Fallback>
                <p:oleObj name="Equation" r:id="rId3" imgW="1612900" imgH="3810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5246" y="2714256"/>
                        <a:ext cx="3168108" cy="749848"/>
                      </a:xfrm>
                      <a:prstGeom prst="rect">
                        <a:avLst/>
                      </a:prstGeom>
                      <a:noFill/>
                    </p:spPr>
                  </p:pic>
                </p:oleObj>
              </mc:Fallback>
            </mc:AlternateContent>
          </a:graphicData>
        </a:graphic>
      </p:graphicFrame>
      <p:sp>
        <p:nvSpPr>
          <p:cNvPr id="11" name="Rectangle 10"/>
          <p:cNvSpPr/>
          <p:nvPr/>
        </p:nvSpPr>
        <p:spPr>
          <a:xfrm>
            <a:off x="550653" y="3757764"/>
            <a:ext cx="8012112" cy="1938992"/>
          </a:xfrm>
          <a:prstGeom prst="rect">
            <a:avLst/>
          </a:prstGeom>
        </p:spPr>
        <p:txBody>
          <a:bodyPr wrap="square">
            <a:spAutoFit/>
          </a:bodyPr>
          <a:lstStyle/>
          <a:p>
            <a:pPr marL="342900" indent="-342900" algn="just">
              <a:buFont typeface="Wingdings" panose="05000000000000000000" pitchFamily="2" charset="2"/>
              <a:buChar char="q"/>
            </a:pPr>
            <a:r>
              <a:rPr lang="en-US" sz="2000" dirty="0">
                <a:latin typeface="Times New Roman" panose="02020603050405020304" pitchFamily="18" charset="0"/>
                <a:ea typeface="SimSun" panose="02010600030101010101" pitchFamily="2" charset="-122"/>
              </a:rPr>
              <a:t>Manchester code has the smallest data rate efficiency (50%), the </a:t>
            </a:r>
            <a:r>
              <a:rPr lang="en-US" sz="2000" dirty="0" err="1">
                <a:latin typeface="Times New Roman" panose="02020603050405020304" pitchFamily="18" charset="0"/>
                <a:ea typeface="SimSun" panose="02010600030101010101" pitchFamily="2" charset="-122"/>
              </a:rPr>
              <a:t>8B10B</a:t>
            </a:r>
            <a:r>
              <a:rPr lang="en-US" sz="2000" dirty="0">
                <a:latin typeface="Times New Roman" panose="02020603050405020304" pitchFamily="18" charset="0"/>
                <a:ea typeface="SimSun" panose="02010600030101010101" pitchFamily="2" charset="-122"/>
              </a:rPr>
              <a:t> code has the most data rate efficiency (80%) among three </a:t>
            </a:r>
            <a:r>
              <a:rPr lang="en-US" sz="2000" dirty="0" err="1">
                <a:latin typeface="Times New Roman" panose="02020603050405020304" pitchFamily="18" charset="0"/>
                <a:ea typeface="SimSun" panose="02010600030101010101" pitchFamily="2" charset="-122"/>
              </a:rPr>
              <a:t>RLL</a:t>
            </a:r>
            <a:r>
              <a:rPr lang="en-US" sz="2000" dirty="0">
                <a:latin typeface="Times New Roman" panose="02020603050405020304" pitchFamily="18" charset="0"/>
                <a:ea typeface="SimSun" panose="02010600030101010101" pitchFamily="2" charset="-122"/>
              </a:rPr>
              <a:t> coding schemes. </a:t>
            </a:r>
          </a:p>
          <a:p>
            <a:pPr marL="342900" indent="-342900" algn="just">
              <a:buFont typeface="Wingdings" panose="05000000000000000000" pitchFamily="2" charset="2"/>
              <a:buChar char="q"/>
            </a:pPr>
            <a:r>
              <a:rPr lang="en-US" sz="2000" dirty="0">
                <a:latin typeface="Times New Roman" panose="02020603050405020304" pitchFamily="18" charset="0"/>
                <a:ea typeface="SimSun" panose="02010600030101010101" pitchFamily="2" charset="-122"/>
              </a:rPr>
              <a:t>Due to the limitation of shutter speed of rolling shutter camera, the selection of coding scheme needs to be suitable to use in the limited bandwidth without flickering for the human eye. </a:t>
            </a:r>
          </a:p>
        </p:txBody>
      </p:sp>
    </p:spTree>
    <p:extLst>
      <p:ext uri="{BB962C8B-B14F-4D97-AF65-F5344CB8AC3E}">
        <p14:creationId xmlns:p14="http://schemas.microsoft.com/office/powerpoint/2010/main" val="2226355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5386" y="5715000"/>
            <a:ext cx="8308749" cy="369332"/>
          </a:xfrm>
          <a:prstGeom prst="rect">
            <a:avLst/>
          </a:prstGeom>
        </p:spPr>
        <p:txBody>
          <a:bodyPr wrap="none">
            <a:spAutoFit/>
          </a:bodyPr>
          <a:lstStyle/>
          <a:p>
            <a:pPr algn="ctr"/>
            <a:r>
              <a:rPr lang="en-US" dirty="0">
                <a:latin typeface="Times New Roman" pitchFamily="18" charset="0"/>
                <a:cs typeface="Times New Roman" pitchFamily="18" charset="0"/>
              </a:rPr>
              <a:t>An example of the detection of a missed data packet by using two asynchronous bits Ab</a:t>
            </a:r>
            <a:endParaRPr lang="en-US" dirty="0"/>
          </a:p>
        </p:txBody>
      </p:sp>
      <p:sp>
        <p:nvSpPr>
          <p:cNvPr id="5" name="Rectangle 4"/>
          <p:cNvSpPr/>
          <p:nvPr/>
        </p:nvSpPr>
        <p:spPr>
          <a:xfrm>
            <a:off x="553243" y="1545791"/>
            <a:ext cx="8012112" cy="1015663"/>
          </a:xfrm>
          <a:prstGeom prst="rect">
            <a:avLst/>
          </a:prstGeom>
        </p:spPr>
        <p:txBody>
          <a:bodyPr wrap="square">
            <a:spAutoFit/>
          </a:bodyPr>
          <a:lstStyle/>
          <a:p>
            <a:pPr marL="342900" indent="-342900" algn="jus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The combination of two Ab bits generates four different values: 00 01 10 and 11. Thus, they can detect a maximum of two missed packets continuously.</a:t>
            </a:r>
          </a:p>
        </p:txBody>
      </p:sp>
      <p:sp>
        <p:nvSpPr>
          <p:cNvPr id="9" name="Title 1"/>
          <p:cNvSpPr>
            <a:spLocks noGrp="1"/>
          </p:cNvSpPr>
          <p:nvPr>
            <p:ph type="title"/>
          </p:nvPr>
        </p:nvSpPr>
        <p:spPr>
          <a:xfrm>
            <a:off x="444500" y="350837"/>
            <a:ext cx="8229600" cy="1143000"/>
          </a:xfrm>
        </p:spPr>
        <p:txBody>
          <a:bodyPr>
            <a:normAutofit/>
          </a:bodyPr>
          <a:lstStyle/>
          <a:p>
            <a:r>
              <a:rPr lang="en-US" sz="3200" dirty="0">
                <a:latin typeface="Times New Roman" panose="02020603050405020304" pitchFamily="18" charset="0"/>
                <a:cs typeface="Times New Roman" panose="02020603050405020304" pitchFamily="18" charset="0"/>
              </a:rPr>
              <a:t>Camera-on-off-keying (C-</a:t>
            </a:r>
            <a:r>
              <a:rPr lang="en-US" sz="3200" dirty="0" err="1">
                <a:latin typeface="Times New Roman" panose="02020603050405020304" pitchFamily="18" charset="0"/>
                <a:cs typeface="Times New Roman" panose="02020603050405020304" pitchFamily="18" charset="0"/>
              </a:rPr>
              <a:t>OOK</a:t>
            </a:r>
            <a:r>
              <a:rPr lang="en-US" sz="3200" dirty="0">
                <a:latin typeface="Times New Roman" panose="02020603050405020304" pitchFamily="18" charset="0"/>
                <a:cs typeface="Times New Roman" panose="02020603050405020304" pitchFamily="18" charset="0"/>
              </a:rPr>
              <a:t>)</a:t>
            </a:r>
          </a:p>
        </p:txBody>
      </p:sp>
      <p:pic>
        <p:nvPicPr>
          <p:cNvPr id="512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6128" y="2532425"/>
            <a:ext cx="5447264" cy="3112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2300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31090" y="5561109"/>
            <a:ext cx="5226303" cy="646331"/>
          </a:xfrm>
          <a:prstGeom prst="rect">
            <a:avLst/>
          </a:prstGeom>
        </p:spPr>
        <p:txBody>
          <a:bodyPr wrap="none">
            <a:spAutoFit/>
          </a:bodyPr>
          <a:lstStyle/>
          <a:p>
            <a:pPr algn="ctr"/>
            <a:r>
              <a:rPr lang="en-US" dirty="0">
                <a:latin typeface="Times New Roman" pitchFamily="18" charset="0"/>
                <a:cs typeface="Times New Roman" pitchFamily="18" charset="0"/>
              </a:rPr>
              <a:t>The illustration of data fusion algorithms. </a:t>
            </a:r>
          </a:p>
          <a:p>
            <a:pPr algn="ctr"/>
            <a:r>
              <a:rPr lang="en-US" dirty="0">
                <a:latin typeface="Times New Roman" pitchFamily="18" charset="0"/>
                <a:cs typeface="Times New Roman" pitchFamily="18" charset="0"/>
              </a:rPr>
              <a:t>(a) inter-frame data fusion. (b) intra-frame data fusion </a:t>
            </a:r>
            <a:endParaRPr lang="en-US" dirty="0"/>
          </a:p>
        </p:txBody>
      </p:sp>
      <p:sp>
        <p:nvSpPr>
          <p:cNvPr id="5" name="Rectangle 4"/>
          <p:cNvSpPr/>
          <p:nvPr/>
        </p:nvSpPr>
        <p:spPr>
          <a:xfrm>
            <a:off x="533400" y="1600200"/>
            <a:ext cx="8012112" cy="707886"/>
          </a:xfrm>
          <a:prstGeom prst="rect">
            <a:avLst/>
          </a:prstGeom>
        </p:spPr>
        <p:txBody>
          <a:bodyPr wrap="square">
            <a:spAutoFit/>
          </a:bodyPr>
          <a:lstStyle/>
          <a:p>
            <a:pPr marL="342900" indent="-342900" algn="jus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Two types of fusion algorithm is proposed to recover data symbols at different sampling times: inter-frame and intra-frame data fusion. </a:t>
            </a:r>
          </a:p>
        </p:txBody>
      </p:sp>
      <p:sp>
        <p:nvSpPr>
          <p:cNvPr id="9" name="Title 1"/>
          <p:cNvSpPr>
            <a:spLocks noGrp="1"/>
          </p:cNvSpPr>
          <p:nvPr>
            <p:ph type="title"/>
          </p:nvPr>
        </p:nvSpPr>
        <p:spPr>
          <a:xfrm>
            <a:off x="444500" y="350837"/>
            <a:ext cx="8229600" cy="1143000"/>
          </a:xfrm>
        </p:spPr>
        <p:txBody>
          <a:bodyPr>
            <a:normAutofit/>
          </a:bodyPr>
          <a:lstStyle/>
          <a:p>
            <a:r>
              <a:rPr lang="en-US" sz="3200" dirty="0">
                <a:latin typeface="Times New Roman" panose="02020603050405020304" pitchFamily="18" charset="0"/>
                <a:cs typeface="Times New Roman" panose="02020603050405020304" pitchFamily="18" charset="0"/>
              </a:rPr>
              <a:t>Camera-on-off-keying (C-</a:t>
            </a:r>
            <a:r>
              <a:rPr lang="en-US" sz="3200" dirty="0" err="1">
                <a:latin typeface="Times New Roman" panose="02020603050405020304" pitchFamily="18" charset="0"/>
                <a:cs typeface="Times New Roman" panose="02020603050405020304" pitchFamily="18" charset="0"/>
              </a:rPr>
              <a:t>OOK</a:t>
            </a:r>
            <a:r>
              <a:rPr lang="en-US" sz="3200" dirty="0">
                <a:latin typeface="Times New Roman" panose="02020603050405020304" pitchFamily="18" charset="0"/>
                <a:cs typeface="Times New Roman" panose="02020603050405020304" pitchFamily="18" charset="0"/>
              </a:rPr>
              <a:t>)</a:t>
            </a:r>
          </a:p>
        </p:txBody>
      </p:sp>
      <p:pic>
        <p:nvPicPr>
          <p:cNvPr id="4098"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3644" y="2308086"/>
            <a:ext cx="5641179" cy="3203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248434" y="3355759"/>
            <a:ext cx="364202" cy="369332"/>
          </a:xfrm>
          <a:prstGeom prst="rect">
            <a:avLst/>
          </a:prstGeom>
        </p:spPr>
        <p:txBody>
          <a:bodyPr wrap="none">
            <a:spAutoFit/>
          </a:bodyPr>
          <a:lstStyle/>
          <a:p>
            <a:r>
              <a:rPr lang="en-US" dirty="0">
                <a:latin typeface="Times New Roman" pitchFamily="18" charset="0"/>
                <a:cs typeface="Times New Roman" pitchFamily="18" charset="0"/>
              </a:rPr>
              <a:t>a)</a:t>
            </a:r>
            <a:endParaRPr lang="en-US" dirty="0"/>
          </a:p>
        </p:txBody>
      </p:sp>
      <p:sp>
        <p:nvSpPr>
          <p:cNvPr id="8" name="Rectangle 7"/>
          <p:cNvSpPr/>
          <p:nvPr/>
        </p:nvSpPr>
        <p:spPr>
          <a:xfrm>
            <a:off x="1235610" y="4588098"/>
            <a:ext cx="377026" cy="369332"/>
          </a:xfrm>
          <a:prstGeom prst="rect">
            <a:avLst/>
          </a:prstGeom>
        </p:spPr>
        <p:txBody>
          <a:bodyPr wrap="none">
            <a:spAutoFit/>
          </a:bodyPr>
          <a:lstStyle/>
          <a:p>
            <a:r>
              <a:rPr lang="en-US" dirty="0">
                <a:latin typeface="Times New Roman" pitchFamily="18" charset="0"/>
                <a:cs typeface="Times New Roman" pitchFamily="18" charset="0"/>
              </a:rPr>
              <a:t>b)</a:t>
            </a:r>
            <a:endParaRPr lang="en-US" dirty="0"/>
          </a:p>
        </p:txBody>
      </p:sp>
    </p:spTree>
    <p:extLst>
      <p:ext uri="{BB962C8B-B14F-4D97-AF65-F5344CB8AC3E}">
        <p14:creationId xmlns:p14="http://schemas.microsoft.com/office/powerpoint/2010/main" val="26234976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12423</TotalTime>
  <Words>465</Words>
  <Application>Microsoft Office PowerPoint</Application>
  <PresentationFormat>화면 슬라이드 쇼(4:3)</PresentationFormat>
  <Paragraphs>48</Paragraphs>
  <Slides>9</Slides>
  <Notes>1</Notes>
  <HiddenSlides>0</HiddenSlides>
  <MMClips>0</MMClips>
  <ScaleCrop>false</ScaleCrop>
  <HeadingPairs>
    <vt:vector size="8" baseType="variant">
      <vt:variant>
        <vt:lpstr>사용한 글꼴</vt:lpstr>
      </vt:variant>
      <vt:variant>
        <vt:i4>6</vt:i4>
      </vt:variant>
      <vt:variant>
        <vt:lpstr>테마</vt:lpstr>
      </vt:variant>
      <vt:variant>
        <vt:i4>1</vt:i4>
      </vt:variant>
      <vt:variant>
        <vt:lpstr>포함된 OLE 서버</vt:lpstr>
      </vt:variant>
      <vt:variant>
        <vt:i4>1</vt:i4>
      </vt:variant>
      <vt:variant>
        <vt:lpstr>슬라이드 제목</vt:lpstr>
      </vt:variant>
      <vt:variant>
        <vt:i4>9</vt:i4>
      </vt:variant>
    </vt:vector>
  </HeadingPairs>
  <TitlesOfParts>
    <vt:vector size="17" baseType="lpstr">
      <vt:lpstr>SimSun</vt:lpstr>
      <vt:lpstr>맑은 고딕</vt:lpstr>
      <vt:lpstr>Arial</vt:lpstr>
      <vt:lpstr>Calibri</vt:lpstr>
      <vt:lpstr>Times New Roman</vt:lpstr>
      <vt:lpstr>Wingdings</vt:lpstr>
      <vt:lpstr>Office Theme</vt:lpstr>
      <vt:lpstr>Equation</vt:lpstr>
      <vt:lpstr>PowerPoint 프레젠테이션</vt:lpstr>
      <vt:lpstr>PowerPoint 프레젠테이션</vt:lpstr>
      <vt:lpstr>Introduction</vt:lpstr>
      <vt:lpstr>Camera-on-off-keying (C-OOK)</vt:lpstr>
      <vt:lpstr>Camera-on-off-keying (C-OOK)</vt:lpstr>
      <vt:lpstr>Camera-on-off-keying (C-OOK)</vt:lpstr>
      <vt:lpstr>Camera-on-off-keying (C-OOK)</vt:lpstr>
      <vt:lpstr>Camera-on-off-keying (C-OOK)</vt:lpstr>
      <vt:lpstr>Camera-on-off-keying (C-OOK)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cp:lastModifiedBy>
  <cp:revision>466</cp:revision>
  <cp:lastPrinted>2017-05-07T15:48:38Z</cp:lastPrinted>
  <dcterms:created xsi:type="dcterms:W3CDTF">2010-05-15T17:50:32Z</dcterms:created>
  <dcterms:modified xsi:type="dcterms:W3CDTF">2018-07-12T14:29:29Z</dcterms:modified>
</cp:coreProperties>
</file>