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3" r:id="rId2"/>
    <p:sldId id="280" r:id="rId3"/>
    <p:sldId id="311" r:id="rId4"/>
    <p:sldId id="330" r:id="rId5"/>
    <p:sldId id="350" r:id="rId6"/>
    <p:sldId id="347" r:id="rId7"/>
    <p:sldId id="331" r:id="rId8"/>
    <p:sldId id="336" r:id="rId9"/>
    <p:sldId id="349" r:id="rId10"/>
    <p:sldId id="338" r:id="rId11"/>
    <p:sldId id="35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5" autoAdjust="0"/>
    <p:restoredTop sz="94660"/>
  </p:normalViewPr>
  <p:slideViewPr>
    <p:cSldViewPr>
      <p:cViewPr varScale="1">
        <p:scale>
          <a:sx n="86" d="100"/>
          <a:sy n="86" d="100"/>
        </p:scale>
        <p:origin x="1613" y="72"/>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325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2018</a:t>
            </a:r>
          </a:p>
        </p:txBody>
      </p:sp>
      <p:sp>
        <p:nvSpPr>
          <p:cNvPr id="13" name="TextBox 12"/>
          <p:cNvSpPr txBox="1"/>
          <p:nvPr userDrawn="1"/>
        </p:nvSpPr>
        <p:spPr>
          <a:xfrm>
            <a:off x="5410200" y="133548"/>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15-18</a:t>
            </a:r>
            <a:r>
              <a:rPr lang="en-US" sz="1400" b="1" baseline="0" dirty="0">
                <a:solidFill>
                  <a:schemeClr val="tx1"/>
                </a:solidFill>
                <a:latin typeface="Times New Roman" pitchFamily="18" charset="0"/>
                <a:cs typeface="Times New Roman" pitchFamily="18" charset="0"/>
              </a:rPr>
              <a:t>-0371-00-0vat</a:t>
            </a:r>
            <a:endParaRPr lang="en-US" sz="1400" b="1" dirty="0">
              <a:solidFill>
                <a:schemeClr val="tx1"/>
              </a:solidFill>
              <a:latin typeface="Times New Roman" pitchFamily="18" charset="0"/>
              <a:cs typeface="Times New Roman" pitchFamily="18" charset="0"/>
            </a:endParaRPr>
          </a:p>
        </p:txBody>
      </p:sp>
      <p:sp>
        <p:nvSpPr>
          <p:cNvPr id="14" name="TextBox 13"/>
          <p:cNvSpPr txBox="1"/>
          <p:nvPr userDrawn="1"/>
        </p:nvSpPr>
        <p:spPr>
          <a:xfrm>
            <a:off x="8000999" y="6385025"/>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5" name="Slide Number Placeholder 5"/>
          <p:cNvSpPr txBox="1">
            <a:spLocks/>
          </p:cNvSpPr>
          <p:nvPr userDrawn="1"/>
        </p:nvSpPr>
        <p:spPr>
          <a:xfrm>
            <a:off x="8305800" y="6356350"/>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6"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
        <p:nvSpPr>
          <p:cNvPr id="18"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68935-F7C2-2943-A84E-BC9132FE84FE}" type="datetime1">
              <a:rPr lang="en-US" smtClean="0"/>
              <a:t>7/12/2018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EE152-3E99-7342-B6D8-9F040714AC7D}" type="datetime1">
              <a:rPr lang="en-US" smtClean="0"/>
              <a:t>7/12/2018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a:latin typeface="Times New Roman" pitchFamily="18" charset="0"/>
                <a:cs typeface="Times New Roman" pitchFamily="18" charset="0"/>
              </a:rPr>
              <a:t>July </a:t>
            </a:r>
            <a:r>
              <a:rPr lang="en-US" sz="1400" b="1" dirty="0">
                <a:latin typeface="Times New Roman" pitchFamily="18" charset="0"/>
                <a:cs typeface="Times New Roman" pitchFamily="18" charset="0"/>
              </a:rPr>
              <a:t>2018</a:t>
            </a: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dirty="0">
                <a:solidFill>
                  <a:schemeClr val="tx1"/>
                </a:solidFill>
                <a:latin typeface="Times New Roman" pitchFamily="18" charset="0"/>
                <a:cs typeface="Times New Roman" pitchFamily="18" charset="0"/>
              </a:rPr>
              <a:t>doc.: IEEE 15-18</a:t>
            </a:r>
            <a:r>
              <a:rPr lang="en-US" altLang="ko-KR" sz="1400" b="1" baseline="0" dirty="0">
                <a:solidFill>
                  <a:schemeClr val="tx1"/>
                </a:solidFill>
                <a:latin typeface="Times New Roman" pitchFamily="18" charset="0"/>
                <a:cs typeface="Times New Roman" pitchFamily="18" charset="0"/>
              </a:rPr>
              <a:t>-0371-00-0vat</a:t>
            </a:r>
            <a:endParaRPr lang="en-US" altLang="ko-KR" sz="1400" b="1" dirty="0">
              <a:solidFill>
                <a:schemeClr val="tx1"/>
              </a:solidFill>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Box 13"/>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7"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5"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6"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7/12/2018</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879A4-D9B4-F64D-A058-EF37CC0DC8FD}" type="datetime1">
              <a:rPr lang="en-US" smtClean="0"/>
              <a:t>7/12/2018</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2B5D2A-4D6C-8143-8602-4163F4B50C71}" type="datetime1">
              <a:rPr lang="en-US" smtClean="0"/>
              <a:t>7/12/2018</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3F40-E048-474A-9262-361127BB8570}" type="datetime1">
              <a:rPr lang="en-US" smtClean="0"/>
              <a:t>7/12/2018</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7/12/2018</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7/12/2018</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7/12/2018</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7/12/2018</a:t>
            </a:fld>
            <a:endParaRPr lang="en-US" dirty="0"/>
          </a:p>
        </p:txBody>
      </p:sp>
      <p:sp>
        <p:nvSpPr>
          <p:cNvPr id="6" name="Slide Number Placeholder 5"/>
          <p:cNvSpPr>
            <a:spLocks noGrp="1"/>
          </p:cNvSpPr>
          <p:nvPr>
            <p:ph type="sldNum" sz="quarter" idx="4"/>
          </p:nvPr>
        </p:nvSpPr>
        <p:spPr>
          <a:xfrm>
            <a:off x="4724400" y="6356350"/>
            <a:ext cx="228600" cy="365125"/>
          </a:xfrm>
          <a:prstGeom prst="rect">
            <a:avLst/>
          </a:prstGeom>
        </p:spPr>
        <p:txBody>
          <a:bodyPr vert="horz" lIns="91440" tIns="45720" rIns="91440" bIns="45720" rtlCol="0" anchor="ctr"/>
          <a:lstStyle>
            <a:lvl1pPr algn="r">
              <a:defRPr sz="1400">
                <a:solidFill>
                  <a:schemeClr val="tx1">
                    <a:tint val="75000"/>
                  </a:schemeClr>
                </a:solidFill>
                <a:latin typeface="Times New Roman" panose="02020603050405020304" pitchFamily="18" charset="0"/>
                <a:cs typeface="Times New Roman" panose="02020603050405020304" pitchFamily="18" charset="0"/>
              </a:defRPr>
            </a:lvl1pPr>
          </a:lstStyle>
          <a:p>
            <a:fld id="{1613948B-9904-4F55-AB85-19EFE6CFA1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a:t>
            </a:r>
            <a:r>
              <a:rPr lang="en-US" altLang="en-US" b="1" u="sng" dirty="0" err="1">
                <a:solidFill>
                  <a:prstClr val="black"/>
                </a:solidFill>
                <a:effectLst>
                  <a:outerShdw blurRad="38100" dist="38100" dir="2700000" algn="tl">
                    <a:srgbClr val="C0C0C0"/>
                  </a:outerShdw>
                </a:effectLst>
                <a:latin typeface="Times New Roman" panose="02020603050405020304" pitchFamily="18" charset="0"/>
              </a:rPr>
              <a:t>P802.15</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 Interest Group for Wireless Personal Area Networks (</a:t>
            </a:r>
            <a:r>
              <a:rPr lang="en-US" altLang="en-US" b="1" u="sng" dirty="0" err="1">
                <a:solidFill>
                  <a:prstClr val="black"/>
                </a:solidFill>
                <a:effectLst>
                  <a:outerShdw blurRad="38100" dist="38100" dir="2700000" algn="tl">
                    <a:srgbClr val="C0C0C0"/>
                  </a:outerShdw>
                </a:effectLst>
                <a:latin typeface="Times New Roman" panose="02020603050405020304" pitchFamily="18" charset="0"/>
              </a:rPr>
              <a:t>WPANs</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a:t>
            </a:r>
            <a:r>
              <a:rPr lang="en-US" altLang="en-US" sz="1600" dirty="0">
                <a:solidFill>
                  <a:prstClr val="black"/>
                </a:solidFill>
                <a:latin typeface="Times New Roman" panose="02020603050405020304" pitchFamily="18" charset="0"/>
              </a:rPr>
              <a:t> </a:t>
            </a:r>
            <a:r>
              <a:rPr lang="en-US" altLang="en-US" sz="1600" b="1" dirty="0">
                <a:latin typeface="Times New Roman" panose="02020603050405020304" pitchFamily="18" charset="0"/>
              </a:rPr>
              <a:t>ITS OCC system based vehicle-to-vehicle communication</a:t>
            </a: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 </a:t>
            </a:r>
            <a:r>
              <a:rPr lang="en-US" altLang="en-US" sz="1600" dirty="0">
                <a:solidFill>
                  <a:prstClr val="black"/>
                </a:solidFill>
                <a:latin typeface="Times New Roman" panose="02020603050405020304" pitchFamily="18" charset="0"/>
              </a:rPr>
              <a:t>July 2018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Thanh Luan Vu and Yeong 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dirty="0">
                <a:solidFill>
                  <a:prstClr val="black"/>
                </a:solidFill>
                <a:latin typeface="Times New Roman" panose="02020603050405020304" pitchFamily="18" charset="0"/>
              </a:rPr>
              <a:t> Introduce OCC technology applied into the V2X system and architecture of ITS OCC based V2V communication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latin typeface="Times New Roman" panose="02020603050405020304" pitchFamily="18" charset="0"/>
              </a:rPr>
              <a:t>To i</a:t>
            </a:r>
            <a:r>
              <a:rPr lang="en-US" altLang="en-US" sz="1600" dirty="0">
                <a:latin typeface="Times New Roman" panose="02020603050405020304" pitchFamily="18" charset="0"/>
              </a:rPr>
              <a:t>ntroduce OCC in ITS system and provide architecture of ITS OCC based on V2V communication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a:t>
            </a:r>
            <a:r>
              <a:rPr lang="en-US" altLang="en-US" sz="1600" dirty="0">
                <a:latin typeface="Times New Roman" panose="02020603050405020304" pitchFamily="18" charset="0"/>
              </a:rPr>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54362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ITS based OCC Architecture</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035790" y="4602637"/>
            <a:ext cx="2672526" cy="369332"/>
          </a:xfrm>
          <a:prstGeom prst="rect">
            <a:avLst/>
          </a:prstGeom>
        </p:spPr>
        <p:txBody>
          <a:bodyPr wrap="none">
            <a:spAutoFit/>
          </a:bodyPr>
          <a:lstStyle/>
          <a:p>
            <a:r>
              <a:rPr lang="en-US">
                <a:latin typeface="Times New Roman" pitchFamily="18" charset="0"/>
                <a:cs typeface="Times New Roman" pitchFamily="18" charset="0"/>
              </a:rPr>
              <a:t>ITS reference architecture</a:t>
            </a:r>
            <a:endParaRPr lang="en-US" dirty="0"/>
          </a:p>
        </p:txBody>
      </p:sp>
      <p:pic>
        <p:nvPicPr>
          <p:cNvPr id="4" name="Picture 3"/>
          <p:cNvPicPr>
            <a:picLocks noChangeAspect="1"/>
          </p:cNvPicPr>
          <p:nvPr/>
        </p:nvPicPr>
        <p:blipFill>
          <a:blip r:embed="rId2"/>
          <a:stretch>
            <a:fillRect/>
          </a:stretch>
        </p:blipFill>
        <p:spPr>
          <a:xfrm>
            <a:off x="838200" y="1493837"/>
            <a:ext cx="3067707" cy="3108800"/>
          </a:xfrm>
          <a:prstGeom prst="rect">
            <a:avLst/>
          </a:prstGeom>
        </p:spPr>
      </p:pic>
      <p:sp>
        <p:nvSpPr>
          <p:cNvPr id="5" name="Rectangle 4"/>
          <p:cNvSpPr/>
          <p:nvPr/>
        </p:nvSpPr>
        <p:spPr>
          <a:xfrm>
            <a:off x="4419600" y="2040194"/>
            <a:ext cx="4128053" cy="2031325"/>
          </a:xfrm>
          <a:prstGeom prst="rect">
            <a:avLst/>
          </a:prstGeom>
        </p:spPr>
        <p:txBody>
          <a:bodyPr wrap="none">
            <a:spAutoFit/>
          </a:bodyPr>
          <a:lstStyle/>
          <a:p>
            <a:r>
              <a:rPr lang="en-US">
                <a:latin typeface="Times New Roman" panose="02020603050405020304" pitchFamily="18" charset="0"/>
                <a:cs typeface="Times New Roman" panose="02020603050405020304" pitchFamily="18" charset="0"/>
              </a:rPr>
              <a:t>The ITS-S architecture includes six layers:</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Access layer</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Networking &amp; transport layer</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Facilities layer</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Management entity</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Security entity</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Application entity</a:t>
            </a:r>
          </a:p>
        </p:txBody>
      </p:sp>
    </p:spTree>
    <p:extLst>
      <p:ext uri="{BB962C8B-B14F-4D97-AF65-F5344CB8AC3E}">
        <p14:creationId xmlns:p14="http://schemas.microsoft.com/office/powerpoint/2010/main" val="321639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ITS based OCC Architecture (2)</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057400" y="3810000"/>
            <a:ext cx="2672526" cy="369332"/>
          </a:xfrm>
          <a:prstGeom prst="rect">
            <a:avLst/>
          </a:prstGeom>
        </p:spPr>
        <p:txBody>
          <a:bodyPr wrap="none">
            <a:spAutoFit/>
          </a:bodyPr>
          <a:lstStyle/>
          <a:p>
            <a:r>
              <a:rPr lang="en-US">
                <a:latin typeface="Times New Roman" pitchFamily="18" charset="0"/>
                <a:cs typeface="Times New Roman" pitchFamily="18" charset="0"/>
              </a:rPr>
              <a:t>ITS reference architecture</a:t>
            </a:r>
            <a:endParaRPr lang="en-US" dirty="0"/>
          </a:p>
        </p:txBody>
      </p:sp>
      <p:sp>
        <p:nvSpPr>
          <p:cNvPr id="5" name="Rectangle 4"/>
          <p:cNvSpPr/>
          <p:nvPr/>
        </p:nvSpPr>
        <p:spPr>
          <a:xfrm>
            <a:off x="444500" y="4260632"/>
            <a:ext cx="8229599" cy="2031325"/>
          </a:xfrm>
          <a:prstGeom prst="rect">
            <a:avLst/>
          </a:prstGeom>
        </p:spPr>
        <p:txBody>
          <a:bodyPr wrap="square">
            <a:spAutoFit/>
          </a:bodyPr>
          <a:lstStyle/>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The following four interface classes are distinguished:</a:t>
            </a:r>
          </a:p>
          <a:p>
            <a:pPr marL="6286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Wireless interfaces out of an ITS</a:t>
            </a:r>
          </a:p>
          <a:p>
            <a:pPr marL="6286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Wired interfaces out of an ITS</a:t>
            </a:r>
          </a:p>
          <a:p>
            <a:pPr marL="6286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Wireless interfaces for station-internal communications.</a:t>
            </a:r>
          </a:p>
          <a:p>
            <a:pPr marL="6286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Wired interfaces for station-internal communications.</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OCC will be added into Access layer and it will be considered as wireless interface to communicate out of an ITS</a:t>
            </a:r>
          </a:p>
        </p:txBody>
      </p:sp>
      <p:pic>
        <p:nvPicPr>
          <p:cNvPr id="3" name="Picture 2"/>
          <p:cNvPicPr>
            <a:picLocks noChangeAspect="1"/>
          </p:cNvPicPr>
          <p:nvPr/>
        </p:nvPicPr>
        <p:blipFill>
          <a:blip r:embed="rId2"/>
          <a:stretch>
            <a:fillRect/>
          </a:stretch>
        </p:blipFill>
        <p:spPr>
          <a:xfrm>
            <a:off x="762000" y="1285441"/>
            <a:ext cx="4978361" cy="2553134"/>
          </a:xfrm>
          <a:prstGeom prst="rect">
            <a:avLst/>
          </a:prstGeom>
        </p:spPr>
      </p:pic>
      <p:sp>
        <p:nvSpPr>
          <p:cNvPr id="7" name="Rectangle 6"/>
          <p:cNvSpPr/>
          <p:nvPr/>
        </p:nvSpPr>
        <p:spPr>
          <a:xfrm>
            <a:off x="6026171" y="1493837"/>
            <a:ext cx="2584430" cy="1754326"/>
          </a:xfrm>
          <a:prstGeom prst="rect">
            <a:avLst/>
          </a:prstGeom>
        </p:spPr>
        <p:txBody>
          <a:bodyPr wrap="square">
            <a:spAutoFit/>
          </a:bodyPr>
          <a:lstStyle/>
          <a:p>
            <a:pPr algn="just"/>
            <a:r>
              <a:rPr lang="en-US">
                <a:latin typeface="Times New Roman" panose="02020603050405020304" pitchFamily="18" charset="0"/>
                <a:cs typeface="Times New Roman" panose="02020603050405020304" pitchFamily="18" charset="0"/>
              </a:rPr>
              <a:t>The ITS-S access layer provides a means of communication between entities inside and outside the station via the interface.</a:t>
            </a:r>
          </a:p>
        </p:txBody>
      </p:sp>
    </p:spTree>
    <p:extLst>
      <p:ext uri="{BB962C8B-B14F-4D97-AF65-F5344CB8AC3E}">
        <p14:creationId xmlns:p14="http://schemas.microsoft.com/office/powerpoint/2010/main" val="194765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447800"/>
            <a:ext cx="8077200" cy="12954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a:solidFill>
                  <a:schemeClr val="tx1"/>
                </a:solidFill>
                <a:latin typeface="Times New Roman" pitchFamily="18" charset="0"/>
                <a:cs typeface="Times New Roman" pitchFamily="18" charset="0"/>
              </a:rPr>
              <a:t>ITS OCC system based vehicle-to-vehicle communication</a:t>
            </a:r>
            <a:endParaRPr lang="en-GB" sz="3200"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219200"/>
            <a:ext cx="8229600" cy="4754563"/>
          </a:xfrm>
        </p:spPr>
        <p:txBody>
          <a:bodyPr>
            <a:normAutofit lnSpcReduction="10000"/>
          </a:bodyPr>
          <a:lstStyle/>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Optical Camera Communication (OCC), part of Optical Wireless Communication, is developing in many new research and development areas due to its advantages over radio-frequency (RF). </a:t>
            </a:r>
          </a:p>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OCC comprise of light emitting diodes (LED) for transmitting the data which acts as transmitter (Tx) and image sensor (camera) for receiving the information from the LEDs which is defined as receiver (Rx). </a:t>
            </a:r>
          </a:p>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OCC use visible light spectrum, it ensures security due to its line-of-sight (LOS) functionality. </a:t>
            </a:r>
          </a:p>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OCC has been used in many vehicular communications scenario in both industry and academy. This proves the feasibility and possibility of OCC scheme in V2X communication. OCC has also been used in many application, such as digital signage, localization, ToF based distance measurement, and etc.</a:t>
            </a:r>
          </a:p>
          <a:p>
            <a:pPr algn="just">
              <a:lnSpc>
                <a:spcPct val="110000"/>
              </a:lnSpc>
              <a:spcBef>
                <a:spcPts val="600"/>
              </a:spcBef>
              <a:spcAft>
                <a:spcPts val="600"/>
              </a:spcAft>
              <a:buFont typeface="Wingdings" panose="05000000000000000000" pitchFamily="2" charset="2"/>
              <a:buChar char="q"/>
            </a:pPr>
            <a:endParaRPr lang="en-US" sz="2000" dirty="0"/>
          </a:p>
        </p:txBody>
      </p:sp>
    </p:spTree>
    <p:extLst>
      <p:ext uri="{BB962C8B-B14F-4D97-AF65-F5344CB8AC3E}">
        <p14:creationId xmlns:p14="http://schemas.microsoft.com/office/powerpoint/2010/main" val="350741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Architecture of OCC system</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1979693" y="3124200"/>
            <a:ext cx="5276316" cy="369332"/>
          </a:xfrm>
          <a:prstGeom prst="rect">
            <a:avLst/>
          </a:prstGeom>
        </p:spPr>
        <p:txBody>
          <a:bodyPr wrap="none">
            <a:spAutoFit/>
          </a:bodyPr>
          <a:lstStyle/>
          <a:p>
            <a:pPr algn="ctr"/>
            <a:r>
              <a:rPr lang="en-US">
                <a:latin typeface="Times New Roman" pitchFamily="18" charset="0"/>
                <a:cs typeface="Times New Roman" pitchFamily="18" charset="0"/>
              </a:rPr>
              <a:t>Architecture of OCC system: Transmitter and Receiver</a:t>
            </a:r>
            <a:endParaRPr lang="en-US" dirty="0"/>
          </a:p>
        </p:txBody>
      </p:sp>
      <p:grpSp>
        <p:nvGrpSpPr>
          <p:cNvPr id="10" name="Group 9"/>
          <p:cNvGrpSpPr/>
          <p:nvPr/>
        </p:nvGrpSpPr>
        <p:grpSpPr>
          <a:xfrm>
            <a:off x="685800" y="1676400"/>
            <a:ext cx="7864103" cy="1333500"/>
            <a:chOff x="685800" y="1676400"/>
            <a:chExt cx="7864103" cy="1333500"/>
          </a:xfrm>
        </p:grpSpPr>
        <p:pic>
          <p:nvPicPr>
            <p:cNvPr id="5" name="Picture 4"/>
            <p:cNvPicPr>
              <a:picLocks noChangeAspect="1"/>
            </p:cNvPicPr>
            <p:nvPr/>
          </p:nvPicPr>
          <p:blipFill>
            <a:blip r:embed="rId2"/>
            <a:stretch>
              <a:fillRect/>
            </a:stretch>
          </p:blipFill>
          <p:spPr>
            <a:xfrm>
              <a:off x="685800" y="1676400"/>
              <a:ext cx="7864103" cy="1219200"/>
            </a:xfrm>
            <a:prstGeom prst="rect">
              <a:avLst/>
            </a:prstGeom>
          </p:spPr>
        </p:pic>
        <p:sp>
          <p:nvSpPr>
            <p:cNvPr id="8" name="Rectangle 7"/>
            <p:cNvSpPr/>
            <p:nvPr/>
          </p:nvSpPr>
          <p:spPr>
            <a:xfrm>
              <a:off x="2212731" y="2609790"/>
              <a:ext cx="542136" cy="400110"/>
            </a:xfrm>
            <a:prstGeom prst="rect">
              <a:avLst/>
            </a:prstGeom>
          </p:spPr>
          <p:txBody>
            <a:bodyPr wrap="none">
              <a:spAutoFit/>
            </a:bodyPr>
            <a:lstStyle/>
            <a:p>
              <a:pPr algn="ctr"/>
              <a:r>
                <a:rPr lang="en-US" sz="2000" b="1">
                  <a:latin typeface="Times New Roman" pitchFamily="18" charset="0"/>
                  <a:cs typeface="Times New Roman" pitchFamily="18" charset="0"/>
                </a:rPr>
                <a:t>TX</a:t>
              </a:r>
              <a:endParaRPr lang="en-US" sz="2000" b="1" dirty="0"/>
            </a:p>
          </p:txBody>
        </p:sp>
        <p:sp>
          <p:nvSpPr>
            <p:cNvPr id="9" name="Rectangle 8"/>
            <p:cNvSpPr/>
            <p:nvPr/>
          </p:nvSpPr>
          <p:spPr>
            <a:xfrm>
              <a:off x="6469786" y="2609790"/>
              <a:ext cx="556564" cy="400110"/>
            </a:xfrm>
            <a:prstGeom prst="rect">
              <a:avLst/>
            </a:prstGeom>
          </p:spPr>
          <p:txBody>
            <a:bodyPr wrap="none">
              <a:spAutoFit/>
            </a:bodyPr>
            <a:lstStyle/>
            <a:p>
              <a:pPr algn="ctr"/>
              <a:r>
                <a:rPr lang="en-US" sz="2000" b="1">
                  <a:latin typeface="Times New Roman" pitchFamily="18" charset="0"/>
                  <a:cs typeface="Times New Roman" pitchFamily="18" charset="0"/>
                </a:rPr>
                <a:t>RX</a:t>
              </a:r>
              <a:endParaRPr lang="en-US" sz="2000" b="1" dirty="0"/>
            </a:p>
          </p:txBody>
        </p:sp>
      </p:grpSp>
      <p:sp>
        <p:nvSpPr>
          <p:cNvPr id="12" name="Content Placeholder 2"/>
          <p:cNvSpPr>
            <a:spLocks noGrp="1"/>
          </p:cNvSpPr>
          <p:nvPr>
            <p:ph idx="1"/>
          </p:nvPr>
        </p:nvSpPr>
        <p:spPr>
          <a:xfrm>
            <a:off x="444500" y="3828990"/>
            <a:ext cx="8229600" cy="1904999"/>
          </a:xfrm>
        </p:spPr>
        <p:txBody>
          <a:bodyPr>
            <a:normAutofit fontScale="92500" lnSpcReduction="20000"/>
          </a:bodyPr>
          <a:lstStyle/>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OCC consists of Tx unit, Rx unit with modulator and demodulator connected with it in order to transmit and receive the data simultaneously. The Tx unit and Rx unit are run by modulated light sources which are received by the image sensor. </a:t>
            </a:r>
          </a:p>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These units can be any kind of end devices, such as vehicles, infrastructures, traffic lights, rear/head-lights of vehicles.</a:t>
            </a: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p>
        </p:txBody>
      </p:sp>
    </p:spTree>
    <p:extLst>
      <p:ext uri="{BB962C8B-B14F-4D97-AF65-F5344CB8AC3E}">
        <p14:creationId xmlns:p14="http://schemas.microsoft.com/office/powerpoint/2010/main" val="205046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V2I and V2V communication using OCC</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1828800" y="3682717"/>
            <a:ext cx="5276316" cy="369332"/>
          </a:xfrm>
          <a:prstGeom prst="rect">
            <a:avLst/>
          </a:prstGeom>
        </p:spPr>
        <p:txBody>
          <a:bodyPr wrap="none">
            <a:spAutoFit/>
          </a:bodyPr>
          <a:lstStyle/>
          <a:p>
            <a:pPr algn="ctr"/>
            <a:r>
              <a:rPr lang="en-US">
                <a:latin typeface="Times New Roman" pitchFamily="18" charset="0"/>
                <a:cs typeface="Times New Roman" pitchFamily="18" charset="0"/>
              </a:rPr>
              <a:t>Example of V2I and V2V communication using OCC</a:t>
            </a:r>
            <a:endParaRPr lang="en-US" dirty="0"/>
          </a:p>
        </p:txBody>
      </p:sp>
      <p:pic>
        <p:nvPicPr>
          <p:cNvPr id="4" name="Picture 3"/>
          <p:cNvPicPr>
            <a:picLocks noChangeAspect="1"/>
          </p:cNvPicPr>
          <p:nvPr/>
        </p:nvPicPr>
        <p:blipFill>
          <a:blip r:embed="rId2"/>
          <a:stretch>
            <a:fillRect/>
          </a:stretch>
        </p:blipFill>
        <p:spPr>
          <a:xfrm>
            <a:off x="1701063" y="1209952"/>
            <a:ext cx="5716474" cy="2472765"/>
          </a:xfrm>
          <a:prstGeom prst="rect">
            <a:avLst/>
          </a:prstGeom>
        </p:spPr>
      </p:pic>
      <p:sp>
        <p:nvSpPr>
          <p:cNvPr id="8" name="Content Placeholder 2"/>
          <p:cNvSpPr>
            <a:spLocks noGrp="1"/>
          </p:cNvSpPr>
          <p:nvPr>
            <p:ph idx="1"/>
          </p:nvPr>
        </p:nvSpPr>
        <p:spPr>
          <a:xfrm>
            <a:off x="444501" y="4221168"/>
            <a:ext cx="8229600" cy="1752596"/>
          </a:xfrm>
        </p:spPr>
        <p:txBody>
          <a:bodyPr>
            <a:noAutofit/>
          </a:bodyPr>
          <a:lstStyle/>
          <a:p>
            <a:pPr algn="just">
              <a:lnSpc>
                <a:spcPct val="110000"/>
              </a:lnSpc>
              <a:spcBef>
                <a:spcPts val="600"/>
              </a:spcBef>
              <a:spcAft>
                <a:spcPts val="600"/>
              </a:spcAft>
              <a:buFont typeface="Wingdings" panose="05000000000000000000" pitchFamily="2" charset="2"/>
              <a:buChar char="q"/>
            </a:pPr>
            <a:r>
              <a:rPr lang="en-US" sz="1800">
                <a:latin typeface="Times New Roman" pitchFamily="18" charset="0"/>
                <a:cs typeface="Times New Roman" pitchFamily="18" charset="0"/>
              </a:rPr>
              <a:t>OCC uses vehicle backlight LED lights or traffic lights as Tx and camera (webcam or high-speed camera) as Rx. Here, the Tx (traffic light or vehicles rear LEDs) transmit the vehicles status (speed, safety information, emergency message, and etc.) or the traffic condition.</a:t>
            </a:r>
          </a:p>
          <a:p>
            <a:pPr algn="just">
              <a:lnSpc>
                <a:spcPct val="110000"/>
              </a:lnSpc>
              <a:spcBef>
                <a:spcPts val="600"/>
              </a:spcBef>
              <a:spcAft>
                <a:spcPts val="600"/>
              </a:spcAft>
              <a:buFont typeface="Wingdings" panose="05000000000000000000" pitchFamily="2" charset="2"/>
              <a:buChar char="q"/>
            </a:pPr>
            <a:r>
              <a:rPr lang="en-US" sz="1800">
                <a:latin typeface="Times New Roman" pitchFamily="18" charset="0"/>
                <a:cs typeface="Times New Roman" pitchFamily="18" charset="0"/>
              </a:rPr>
              <a:t>The receiver can be a single or pair of image sensor which receives the transmitted information from the Tx. </a:t>
            </a:r>
            <a:endParaRPr lang="en-US" sz="1800" dirty="0"/>
          </a:p>
        </p:txBody>
      </p:sp>
    </p:spTree>
    <p:extLst>
      <p:ext uri="{BB962C8B-B14F-4D97-AF65-F5344CB8AC3E}">
        <p14:creationId xmlns:p14="http://schemas.microsoft.com/office/powerpoint/2010/main" val="279235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IoV Architecture based on OCC</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2987844" y="4038600"/>
            <a:ext cx="3142912" cy="369332"/>
          </a:xfrm>
          <a:prstGeom prst="rect">
            <a:avLst/>
          </a:prstGeom>
        </p:spPr>
        <p:txBody>
          <a:bodyPr wrap="none">
            <a:spAutoFit/>
          </a:bodyPr>
          <a:lstStyle/>
          <a:p>
            <a:pPr algn="ctr"/>
            <a:r>
              <a:rPr lang="en-US">
                <a:latin typeface="Times New Roman" pitchFamily="18" charset="0"/>
                <a:cs typeface="Times New Roman" pitchFamily="18" charset="0"/>
              </a:rPr>
              <a:t>IoV Architecture based on OCC</a:t>
            </a:r>
            <a:endParaRPr lang="en-US" dirty="0"/>
          </a:p>
        </p:txBody>
      </p:sp>
      <p:pic>
        <p:nvPicPr>
          <p:cNvPr id="5" name="Picture 4"/>
          <p:cNvPicPr>
            <a:picLocks noChangeAspect="1"/>
          </p:cNvPicPr>
          <p:nvPr/>
        </p:nvPicPr>
        <p:blipFill>
          <a:blip r:embed="rId2"/>
          <a:stretch>
            <a:fillRect/>
          </a:stretch>
        </p:blipFill>
        <p:spPr>
          <a:xfrm>
            <a:off x="1828800" y="1219200"/>
            <a:ext cx="5423075" cy="2667000"/>
          </a:xfrm>
          <a:prstGeom prst="rect">
            <a:avLst/>
          </a:prstGeom>
        </p:spPr>
      </p:pic>
      <p:sp>
        <p:nvSpPr>
          <p:cNvPr id="8" name="Content Placeholder 2"/>
          <p:cNvSpPr>
            <a:spLocks noGrp="1"/>
          </p:cNvSpPr>
          <p:nvPr>
            <p:ph idx="1"/>
          </p:nvPr>
        </p:nvSpPr>
        <p:spPr>
          <a:xfrm>
            <a:off x="533400" y="4553923"/>
            <a:ext cx="8229600" cy="1417637"/>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a:latin typeface="Times New Roman" pitchFamily="18" charset="0"/>
                <a:cs typeface="Times New Roman" pitchFamily="18" charset="0"/>
              </a:rPr>
              <a:t>There are four types of communication namely, V2V, V2I, V2C, and infrastructure-to-cloud (I2C) or vice versa. For V2V and V2I communication, we suggested OCC-based communication and for V2C and I2C we recommended Wi-Fi or cellular-based communication. </a:t>
            </a:r>
            <a:endParaRPr lang="en-US" sz="2000" dirty="0"/>
          </a:p>
        </p:txBody>
      </p:sp>
    </p:spTree>
    <p:extLst>
      <p:ext uri="{BB962C8B-B14F-4D97-AF65-F5344CB8AC3E}">
        <p14:creationId xmlns:p14="http://schemas.microsoft.com/office/powerpoint/2010/main" val="21934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Intelligent Transportation Systems (ITS) Scenario</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5715000" y="1465262"/>
            <a:ext cx="2959100" cy="2185214"/>
          </a:xfrm>
          <a:prstGeom prst="rect">
            <a:avLst/>
          </a:prstGeom>
        </p:spPr>
        <p:txBody>
          <a:bodyPr wrap="square">
            <a:spAutoFit/>
          </a:bodyPr>
          <a:lstStyle/>
          <a:p>
            <a:pPr marL="285750" indent="-285750" algn="just">
              <a:buFont typeface="Wingdings" panose="05000000000000000000" pitchFamily="2" charset="2"/>
              <a:buChar char="Ø"/>
            </a:pPr>
            <a:r>
              <a:rPr lang="en-US" sz="1700">
                <a:latin typeface="Times New Roman" pitchFamily="18" charset="0"/>
                <a:cs typeface="Times New Roman" pitchFamily="18" charset="0"/>
              </a:rPr>
              <a:t>Data available from vehicles and road side units can be either consumed locally in the boundary of a geolocalized network or transmitted to a server for central fusion and processing. </a:t>
            </a:r>
          </a:p>
        </p:txBody>
      </p:sp>
      <p:sp>
        <p:nvSpPr>
          <p:cNvPr id="10" name="Rectangle 9"/>
          <p:cNvSpPr/>
          <p:nvPr/>
        </p:nvSpPr>
        <p:spPr>
          <a:xfrm>
            <a:off x="2133600" y="4572000"/>
            <a:ext cx="1358064" cy="369332"/>
          </a:xfrm>
          <a:prstGeom prst="rect">
            <a:avLst/>
          </a:prstGeom>
        </p:spPr>
        <p:txBody>
          <a:bodyPr wrap="none">
            <a:spAutoFit/>
          </a:bodyPr>
          <a:lstStyle/>
          <a:p>
            <a:r>
              <a:rPr lang="en-US">
                <a:latin typeface="Times New Roman" pitchFamily="18" charset="0"/>
                <a:cs typeface="Times New Roman" pitchFamily="18" charset="0"/>
              </a:rPr>
              <a:t>ITS scenario</a:t>
            </a:r>
            <a:endParaRPr lang="en-US" dirty="0"/>
          </a:p>
        </p:txBody>
      </p:sp>
      <p:pic>
        <p:nvPicPr>
          <p:cNvPr id="5" name="Picture 4"/>
          <p:cNvPicPr>
            <a:picLocks noChangeAspect="1"/>
          </p:cNvPicPr>
          <p:nvPr/>
        </p:nvPicPr>
        <p:blipFill>
          <a:blip r:embed="rId2"/>
          <a:stretch>
            <a:fillRect/>
          </a:stretch>
        </p:blipFill>
        <p:spPr>
          <a:xfrm>
            <a:off x="463204" y="1550987"/>
            <a:ext cx="5251796" cy="2856945"/>
          </a:xfrm>
          <a:prstGeom prst="rect">
            <a:avLst/>
          </a:prstGeom>
        </p:spPr>
      </p:pic>
      <p:sp>
        <p:nvSpPr>
          <p:cNvPr id="12" name="Rectangle 11"/>
          <p:cNvSpPr/>
          <p:nvPr/>
        </p:nvSpPr>
        <p:spPr>
          <a:xfrm>
            <a:off x="444500" y="5105400"/>
            <a:ext cx="8293100" cy="1138773"/>
          </a:xfrm>
          <a:prstGeom prst="rect">
            <a:avLst/>
          </a:prstGeom>
        </p:spPr>
        <p:txBody>
          <a:bodyPr wrap="square">
            <a:spAutoFit/>
          </a:bodyPr>
          <a:lstStyle/>
          <a:p>
            <a:pPr marL="285750" indent="-285750" algn="just">
              <a:buFont typeface="Wingdings" panose="05000000000000000000" pitchFamily="2" charset="2"/>
              <a:buChar char="Ø"/>
            </a:pPr>
            <a:r>
              <a:rPr lang="en-US" sz="1700">
                <a:latin typeface="Times New Roman" pitchFamily="18" charset="0"/>
                <a:cs typeface="Times New Roman" pitchFamily="18" charset="0"/>
              </a:rPr>
              <a:t>These data can be used to detect events such as road works, traffic jam, approaching emergency vehicle, etc.</a:t>
            </a:r>
          </a:p>
          <a:p>
            <a:pPr marL="285750" indent="-285750" algn="just">
              <a:buFont typeface="Wingdings" panose="05000000000000000000" pitchFamily="2" charset="2"/>
              <a:buChar char="Ø"/>
            </a:pPr>
            <a:r>
              <a:rPr lang="en-US" sz="1700">
                <a:latin typeface="Times New Roman" pitchFamily="18" charset="0"/>
                <a:cs typeface="Times New Roman" pitchFamily="18" charset="0"/>
              </a:rPr>
              <a:t>Such data are processed in order to produce driving recommendation dedicated to a single or a specific group of drivers and transmitted wirelessly to vehicles.</a:t>
            </a:r>
            <a:endParaRPr lang="en-US" sz="1700" dirty="0"/>
          </a:p>
        </p:txBody>
      </p:sp>
    </p:spTree>
    <p:extLst>
      <p:ext uri="{BB962C8B-B14F-4D97-AF65-F5344CB8AC3E}">
        <p14:creationId xmlns:p14="http://schemas.microsoft.com/office/powerpoint/2010/main" val="387624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OCC in Intelligent Transportation Systems (ITS)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927810" y="4343400"/>
            <a:ext cx="5262979" cy="369332"/>
          </a:xfrm>
          <a:prstGeom prst="rect">
            <a:avLst/>
          </a:prstGeom>
        </p:spPr>
        <p:txBody>
          <a:bodyPr wrap="none">
            <a:spAutoFit/>
          </a:bodyPr>
          <a:lstStyle/>
          <a:p>
            <a:r>
              <a:rPr lang="en-US">
                <a:latin typeface="Times New Roman" pitchFamily="18" charset="0"/>
                <a:cs typeface="Times New Roman" pitchFamily="18" charset="0"/>
              </a:rPr>
              <a:t>Example of vehicular communication enabled by OCC</a:t>
            </a:r>
            <a:endParaRPr lang="en-US" dirty="0"/>
          </a:p>
        </p:txBody>
      </p:sp>
      <p:pic>
        <p:nvPicPr>
          <p:cNvPr id="5" name="Picture 4"/>
          <p:cNvPicPr>
            <a:picLocks noChangeAspect="1"/>
          </p:cNvPicPr>
          <p:nvPr/>
        </p:nvPicPr>
        <p:blipFill>
          <a:blip r:embed="rId2"/>
          <a:stretch>
            <a:fillRect/>
          </a:stretch>
        </p:blipFill>
        <p:spPr>
          <a:xfrm>
            <a:off x="2273778" y="1371600"/>
            <a:ext cx="4571041" cy="2895600"/>
          </a:xfrm>
          <a:prstGeom prst="rect">
            <a:avLst/>
          </a:prstGeom>
        </p:spPr>
      </p:pic>
      <p:sp>
        <p:nvSpPr>
          <p:cNvPr id="11" name="Rectangle 10"/>
          <p:cNvSpPr/>
          <p:nvPr/>
        </p:nvSpPr>
        <p:spPr>
          <a:xfrm>
            <a:off x="381000" y="4724400"/>
            <a:ext cx="8293100" cy="1200329"/>
          </a:xfrm>
          <a:prstGeom prst="rect">
            <a:avLst/>
          </a:prstGeom>
        </p:spPr>
        <p:txBody>
          <a:bodyPr wrap="square">
            <a:spAutoFit/>
          </a:bodyPr>
          <a:lstStyle/>
          <a:p>
            <a:pPr marL="285750" indent="-285750" algn="just">
              <a:buFont typeface="Wingdings" panose="05000000000000000000" pitchFamily="2" charset="2"/>
              <a:buChar char="Ø"/>
            </a:pPr>
            <a:r>
              <a:rPr lang="en-US">
                <a:latin typeface="Times New Roman" pitchFamily="18" charset="0"/>
                <a:cs typeface="Times New Roman" pitchFamily="18" charset="0"/>
              </a:rPr>
              <a:t>OCC can be applied into the Infrastructure, Traffic light, Digital Signage, Car back-light, Car front-light, etc.</a:t>
            </a:r>
          </a:p>
          <a:p>
            <a:pPr marL="285750" indent="-285750" algn="just">
              <a:buFont typeface="Wingdings" panose="05000000000000000000" pitchFamily="2" charset="2"/>
              <a:buChar char="Ø"/>
            </a:pPr>
            <a:r>
              <a:rPr lang="en-US">
                <a:latin typeface="Times New Roman" pitchFamily="18" charset="0"/>
                <a:cs typeface="Times New Roman" pitchFamily="18" charset="0"/>
              </a:rPr>
              <a:t>OCC Technology can support Infrastructure to Vehicle (I2V) and Vehicle to Vehicle (V2V)</a:t>
            </a:r>
            <a:endParaRPr lang="en-US" dirty="0"/>
          </a:p>
        </p:txBody>
      </p:sp>
    </p:spTree>
    <p:extLst>
      <p:ext uri="{BB962C8B-B14F-4D97-AF65-F5344CB8AC3E}">
        <p14:creationId xmlns:p14="http://schemas.microsoft.com/office/powerpoint/2010/main" val="279587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50837"/>
            <a:ext cx="8229600" cy="1143000"/>
          </a:xfrm>
        </p:spPr>
        <p:txBody>
          <a:bodyPr>
            <a:normAutofit/>
          </a:bodyPr>
          <a:lstStyle/>
          <a:p>
            <a:r>
              <a:rPr lang="en-US" sz="3200">
                <a:latin typeface="Times New Roman" panose="02020603050405020304" pitchFamily="18" charset="0"/>
                <a:cs typeface="Times New Roman" panose="02020603050405020304" pitchFamily="18" charset="0"/>
              </a:rPr>
              <a:t>OCC in Intelligent Transportation Systems (ITS)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2546423" y="4126468"/>
            <a:ext cx="4076757" cy="369332"/>
          </a:xfrm>
          <a:prstGeom prst="rect">
            <a:avLst/>
          </a:prstGeom>
        </p:spPr>
        <p:txBody>
          <a:bodyPr wrap="none">
            <a:spAutoFit/>
          </a:bodyPr>
          <a:lstStyle/>
          <a:p>
            <a:r>
              <a:rPr lang="en-US">
                <a:latin typeface="Times New Roman" pitchFamily="18" charset="0"/>
                <a:cs typeface="Times New Roman" pitchFamily="18" charset="0"/>
              </a:rPr>
              <a:t>OCC-based ITS communication overview</a:t>
            </a:r>
            <a:endParaRPr lang="en-US" dirty="0"/>
          </a:p>
        </p:txBody>
      </p:sp>
      <p:sp>
        <p:nvSpPr>
          <p:cNvPr id="6" name="Rectangle 5"/>
          <p:cNvSpPr/>
          <p:nvPr/>
        </p:nvSpPr>
        <p:spPr>
          <a:xfrm>
            <a:off x="381000" y="4724400"/>
            <a:ext cx="8293100" cy="1200329"/>
          </a:xfrm>
          <a:prstGeom prst="rect">
            <a:avLst/>
          </a:prstGeom>
        </p:spPr>
        <p:txBody>
          <a:bodyPr wrap="square">
            <a:spAutoFit/>
          </a:bodyPr>
          <a:lstStyle/>
          <a:p>
            <a:pPr marL="285750" indent="-285750" algn="just">
              <a:buFont typeface="Wingdings" panose="05000000000000000000" pitchFamily="2" charset="2"/>
              <a:buChar char="Ø"/>
            </a:pPr>
            <a:r>
              <a:rPr lang="en-US">
                <a:latin typeface="Times New Roman" pitchFamily="18" charset="0"/>
                <a:cs typeface="Times New Roman" pitchFamily="18" charset="0"/>
              </a:rPr>
              <a:t>The ITS infrastructure and the ITS ad-hoc network are networks specifically designed to accommodate and implement ITS services and applications. They are interconnected and connected to public access, private access, and local data networks via ITS-SU</a:t>
            </a:r>
            <a:endParaRPr lang="en-US" dirty="0"/>
          </a:p>
        </p:txBody>
      </p:sp>
      <p:pic>
        <p:nvPicPr>
          <p:cNvPr id="7" name="Picture 6"/>
          <p:cNvPicPr>
            <a:picLocks noChangeAspect="1"/>
          </p:cNvPicPr>
          <p:nvPr/>
        </p:nvPicPr>
        <p:blipFill>
          <a:blip r:embed="rId2"/>
          <a:stretch>
            <a:fillRect/>
          </a:stretch>
        </p:blipFill>
        <p:spPr>
          <a:xfrm>
            <a:off x="407174" y="1396006"/>
            <a:ext cx="8355256" cy="2730462"/>
          </a:xfrm>
          <a:prstGeom prst="rect">
            <a:avLst/>
          </a:prstGeom>
        </p:spPr>
      </p:pic>
    </p:spTree>
    <p:extLst>
      <p:ext uri="{BB962C8B-B14F-4D97-AF65-F5344CB8AC3E}">
        <p14:creationId xmlns:p14="http://schemas.microsoft.com/office/powerpoint/2010/main" val="2609987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12477</TotalTime>
  <Words>707</Words>
  <Application>Microsoft Office PowerPoint</Application>
  <PresentationFormat>화면 슬라이드 쇼(4:3)</PresentationFormat>
  <Paragraphs>64</Paragraphs>
  <Slides>11</Slides>
  <Notes>1</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11</vt:i4>
      </vt:variant>
    </vt:vector>
  </HeadingPairs>
  <TitlesOfParts>
    <vt:vector size="17" baseType="lpstr">
      <vt:lpstr>맑은 고딕</vt:lpstr>
      <vt:lpstr>Arial</vt:lpstr>
      <vt:lpstr>Calibri</vt:lpstr>
      <vt:lpstr>Times New Roman</vt:lpstr>
      <vt:lpstr>Wingdings</vt:lpstr>
      <vt:lpstr>Office Theme</vt:lpstr>
      <vt:lpstr>PowerPoint 프레젠테이션</vt:lpstr>
      <vt:lpstr>PowerPoint 프레젠테이션</vt:lpstr>
      <vt:lpstr>Introduction</vt:lpstr>
      <vt:lpstr>Architecture of OCC system</vt:lpstr>
      <vt:lpstr>V2I and V2V communication using OCC</vt:lpstr>
      <vt:lpstr>IoV Architecture based on OCC</vt:lpstr>
      <vt:lpstr>Intelligent Transportation Systems (ITS) Scenario</vt:lpstr>
      <vt:lpstr>OCC in Intelligent Transportation Systems (ITS)   </vt:lpstr>
      <vt:lpstr>OCC in Intelligent Transportation Systems (ITS)   </vt:lpstr>
      <vt:lpstr>ITS based OCC Architecture</vt:lpstr>
      <vt:lpstr>ITS based OCC Architecture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cp:lastModifiedBy>
  <cp:revision>505</cp:revision>
  <cp:lastPrinted>2017-05-07T15:48:38Z</cp:lastPrinted>
  <dcterms:created xsi:type="dcterms:W3CDTF">2010-05-15T17:50:32Z</dcterms:created>
  <dcterms:modified xsi:type="dcterms:W3CDTF">2018-07-12T14:23:20Z</dcterms:modified>
</cp:coreProperties>
</file>