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 id="2147483673" r:id="rId3"/>
    <p:sldMasterId id="2147483660" r:id="rId4"/>
  </p:sldMasterIdLst>
  <p:notesMasterIdLst>
    <p:notesMasterId r:id="rId20"/>
  </p:notesMasterIdLst>
  <p:handoutMasterIdLst>
    <p:handoutMasterId r:id="rId21"/>
  </p:handoutMasterIdLst>
  <p:sldIdLst>
    <p:sldId id="259" r:id="rId5"/>
    <p:sldId id="258" r:id="rId6"/>
    <p:sldId id="281" r:id="rId7"/>
    <p:sldId id="264" r:id="rId8"/>
    <p:sldId id="294" r:id="rId9"/>
    <p:sldId id="283" r:id="rId10"/>
    <p:sldId id="301" r:id="rId11"/>
    <p:sldId id="268" r:id="rId12"/>
    <p:sldId id="297" r:id="rId13"/>
    <p:sldId id="299" r:id="rId14"/>
    <p:sldId id="302" r:id="rId15"/>
    <p:sldId id="287" r:id="rId16"/>
    <p:sldId id="296" r:id="rId17"/>
    <p:sldId id="282" r:id="rId18"/>
    <p:sldId id="269"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49" autoAdjust="0"/>
    <p:restoredTop sz="93608" autoAdjust="0"/>
  </p:normalViewPr>
  <p:slideViewPr>
    <p:cSldViewPr>
      <p:cViewPr varScale="1">
        <p:scale>
          <a:sx n="62" d="100"/>
          <a:sy n="62" d="100"/>
        </p:scale>
        <p:origin x="1738" y="2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2788"/>
    </p:cViewPr>
  </p:sorterViewPr>
  <p:notesViewPr>
    <p:cSldViewPr>
      <p:cViewPr>
        <p:scale>
          <a:sx n="100" d="100"/>
          <a:sy n="100" d="100"/>
        </p:scale>
        <p:origin x="1606" y="2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802.15-18-0242-00-0000</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March 2018</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47700" y="401636"/>
            <a:ext cx="55911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78212" y="154057"/>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802.15-18-0370-00-0000</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2018</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54050" y="311147"/>
            <a:ext cx="5645150" cy="726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95706"/>
            <a:ext cx="2814638" cy="215444"/>
          </a:xfrm>
        </p:spPr>
        <p:txBody>
          <a:bodyPr/>
          <a:lstStyle/>
          <a:p>
            <a:r>
              <a:rPr lang="en-US" altLang="en-US"/>
              <a:t>doc.: IEEE 802.15-18-0242-00-0000</a:t>
            </a:r>
            <a:endParaRPr lang="en-US" altLang="en-US" dirty="0"/>
          </a:p>
        </p:txBody>
      </p:sp>
      <p:sp>
        <p:nvSpPr>
          <p:cNvPr id="5" name="Date Placeholder 4"/>
          <p:cNvSpPr>
            <a:spLocks noGrp="1"/>
          </p:cNvSpPr>
          <p:nvPr>
            <p:ph type="dt" idx="11"/>
          </p:nvPr>
        </p:nvSpPr>
        <p:spPr>
          <a:xfrm>
            <a:off x="654050" y="95706"/>
            <a:ext cx="2736850" cy="215444"/>
          </a:xfrm>
        </p:spPr>
        <p:txBody>
          <a:bodyPr/>
          <a:lstStyle/>
          <a:p>
            <a:r>
              <a:rPr lang="en-US" altLang="en-US"/>
              <a:t>January 2018</a:t>
            </a:r>
            <a:endParaRPr lang="en-US" altLang="en-US" dirty="0"/>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11</a:t>
            </a:fld>
            <a:endParaRPr lang="en-US" altLang="en-US"/>
          </a:p>
        </p:txBody>
      </p:sp>
    </p:spTree>
    <p:extLst>
      <p:ext uri="{BB962C8B-B14F-4D97-AF65-F5344CB8AC3E}">
        <p14:creationId xmlns:p14="http://schemas.microsoft.com/office/powerpoint/2010/main" val="746507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802.15-18-0242-00-0000</a:t>
            </a:r>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12</a:t>
            </a:fld>
            <a:endParaRPr lang="en-US" altLang="en-US"/>
          </a:p>
        </p:txBody>
      </p:sp>
    </p:spTree>
    <p:extLst>
      <p:ext uri="{BB962C8B-B14F-4D97-AF65-F5344CB8AC3E}">
        <p14:creationId xmlns:p14="http://schemas.microsoft.com/office/powerpoint/2010/main" val="19524254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a:t>January 2018</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dirty="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14</a:t>
            </a:fld>
            <a:endParaRPr lang="en-US"/>
          </a:p>
        </p:txBody>
      </p:sp>
    </p:spTree>
    <p:extLst>
      <p:ext uri="{BB962C8B-B14F-4D97-AF65-F5344CB8AC3E}">
        <p14:creationId xmlns:p14="http://schemas.microsoft.com/office/powerpoint/2010/main" val="957959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802.11-11/0648r0</a:t>
            </a:r>
          </a:p>
        </p:txBody>
      </p:sp>
      <p:sp>
        <p:nvSpPr>
          <p:cNvPr id="31746" name="Rectangle 3"/>
          <p:cNvSpPr txBox="1">
            <a:spLocks noGrp="1" noChangeArrowheads="1"/>
          </p:cNvSpPr>
          <p:nvPr/>
        </p:nvSpPr>
        <p:spPr bwMode="auto">
          <a:xfrm>
            <a:off x="419100" y="68262"/>
            <a:ext cx="144874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November 2017</a:t>
            </a:r>
          </a:p>
        </p:txBody>
      </p:sp>
      <p:sp>
        <p:nvSpPr>
          <p:cNvPr id="31747" name="Rectangle 6"/>
          <p:cNvSpPr txBox="1">
            <a:spLocks noGrp="1" noChangeArrowheads="1"/>
          </p:cNvSpPr>
          <p:nvPr/>
        </p:nvSpPr>
        <p:spPr bwMode="auto">
          <a:xfrm>
            <a:off x="3319827" y="8857085"/>
            <a:ext cx="289297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Al Petrick Jones-Petrick </a:t>
            </a:r>
            <a:r>
              <a:rPr lang="en-US" sz="1200" dirty="0" err="1"/>
              <a:t>ans</a:t>
            </a:r>
            <a:r>
              <a:rPr lang="en-US" sz="1200" dirty="0"/>
              <a:t> Associates</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a:t>
            </a:fld>
            <a:endParaRPr lang="en-US" sz="1200" dirty="0"/>
          </a:p>
        </p:txBody>
      </p:sp>
      <p:sp>
        <p:nvSpPr>
          <p:cNvPr id="31749" name="Rectangle 2"/>
          <p:cNvSpPr>
            <a:spLocks noGrp="1" noRot="1" noChangeAspect="1" noChangeArrowheads="1" noTextEdit="1"/>
          </p:cNvSpPr>
          <p:nvPr>
            <p:ph type="sldImg"/>
          </p:nvPr>
        </p:nvSpPr>
        <p:spPr>
          <a:xfrm>
            <a:off x="1046163" y="754063"/>
            <a:ext cx="4568825" cy="3427412"/>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1237167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4</a:t>
            </a:fld>
            <a:endParaRPr lang="en-US" altLang="en-US"/>
          </a:p>
        </p:txBody>
      </p:sp>
    </p:spTree>
    <p:extLst>
      <p:ext uri="{BB962C8B-B14F-4D97-AF65-F5344CB8AC3E}">
        <p14:creationId xmlns:p14="http://schemas.microsoft.com/office/powerpoint/2010/main" val="3960434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802.15-18-0242-00-0000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5</a:t>
            </a:fld>
            <a:endParaRPr lang="en-GB" altLang="en-US"/>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a:p>
        </p:txBody>
      </p:sp>
    </p:spTree>
    <p:extLst>
      <p:ext uri="{BB962C8B-B14F-4D97-AF65-F5344CB8AC3E}">
        <p14:creationId xmlns:p14="http://schemas.microsoft.com/office/powerpoint/2010/main" val="3320718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802.11-11/0xxxr0</a:t>
            </a:r>
          </a:p>
        </p:txBody>
      </p:sp>
      <p:sp>
        <p:nvSpPr>
          <p:cNvPr id="5" name="Date Placeholder 4"/>
          <p:cNvSpPr>
            <a:spLocks noGrp="1"/>
          </p:cNvSpPr>
          <p:nvPr>
            <p:ph type="dt" idx="11"/>
          </p:nvPr>
        </p:nvSpPr>
        <p:spPr/>
        <p:txBody>
          <a:bodyPr/>
          <a:lstStyle/>
          <a:p>
            <a:pPr>
              <a:defRPr/>
            </a:pPr>
            <a:r>
              <a:rPr lang="en-US"/>
              <a:t>November 2011</a:t>
            </a:r>
          </a:p>
        </p:txBody>
      </p:sp>
      <p:sp>
        <p:nvSpPr>
          <p:cNvPr id="6" name="Footer Placeholder 5"/>
          <p:cNvSpPr>
            <a:spLocks noGrp="1"/>
          </p:cNvSpPr>
          <p:nvPr>
            <p:ph type="ftr" sz="quarter" idx="12"/>
          </p:nvPr>
        </p:nvSpPr>
        <p:spPr/>
        <p:txBody>
          <a:bodyPr/>
          <a:lstStyle/>
          <a:p>
            <a:pPr lvl="4">
              <a:defRPr/>
            </a:pPr>
            <a:r>
              <a:rPr lang="en-US"/>
              <a:t>Osama Aboul-Magd (Samsung)</a:t>
            </a:r>
          </a:p>
        </p:txBody>
      </p:sp>
      <p:sp>
        <p:nvSpPr>
          <p:cNvPr id="7" name="Slide Number Placeholder 6"/>
          <p:cNvSpPr>
            <a:spLocks noGrp="1"/>
          </p:cNvSpPr>
          <p:nvPr>
            <p:ph type="sldNum" sz="quarter" idx="13"/>
          </p:nvPr>
        </p:nvSpPr>
        <p:spPr/>
        <p:txBody>
          <a:bodyPr/>
          <a:lstStyle/>
          <a:p>
            <a:pPr>
              <a:defRPr/>
            </a:pPr>
            <a:r>
              <a:rPr lang="en-US"/>
              <a:t>Page </a:t>
            </a:r>
            <a:fld id="{8494B09C-02D3-414B-B0EE-19148CC64A93}" type="slidenum">
              <a:rPr lang="en-US" smtClean="0"/>
              <a:pPr>
                <a:defRPr/>
              </a:pPr>
              <a:t>6</a:t>
            </a:fld>
            <a:endParaRPr lang="en-US"/>
          </a:p>
        </p:txBody>
      </p:sp>
    </p:spTree>
    <p:extLst>
      <p:ext uri="{BB962C8B-B14F-4D97-AF65-F5344CB8AC3E}">
        <p14:creationId xmlns:p14="http://schemas.microsoft.com/office/powerpoint/2010/main" val="337474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7</a:t>
            </a:fld>
            <a:endParaRPr lang="en-US" altLang="en-US"/>
          </a:p>
        </p:txBody>
      </p:sp>
    </p:spTree>
    <p:extLst>
      <p:ext uri="{BB962C8B-B14F-4D97-AF65-F5344CB8AC3E}">
        <p14:creationId xmlns:p14="http://schemas.microsoft.com/office/powerpoint/2010/main" val="3720545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9</a:t>
            </a:fld>
            <a:endParaRPr lang="en-US" altLang="en-US"/>
          </a:p>
        </p:txBody>
      </p:sp>
    </p:spTree>
    <p:extLst>
      <p:ext uri="{BB962C8B-B14F-4D97-AF65-F5344CB8AC3E}">
        <p14:creationId xmlns:p14="http://schemas.microsoft.com/office/powerpoint/2010/main" val="11639400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10</a:t>
            </a:fld>
            <a:endParaRPr lang="en-US" altLang="en-US"/>
          </a:p>
        </p:txBody>
      </p:sp>
    </p:spTree>
    <p:extLst>
      <p:ext uri="{BB962C8B-B14F-4D97-AF65-F5344CB8AC3E}">
        <p14:creationId xmlns:p14="http://schemas.microsoft.com/office/powerpoint/2010/main" val="55641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a:extLst>
              <a:ext uri="{FF2B5EF4-FFF2-40B4-BE49-F238E27FC236}">
                <a16:creationId xmlns:a16="http://schemas.microsoft.com/office/drawing/2014/main" id="{9310FB07-EAD7-4E5A-9453-7BAD69C4FB06}"/>
              </a:ext>
            </a:extLst>
          </p:cNvPr>
          <p:cNvSpPr>
            <a:spLocks noGrp="1"/>
          </p:cNvSpPr>
          <p:nvPr>
            <p:ph type="dt" sz="half" idx="10"/>
          </p:nvPr>
        </p:nvSpPr>
        <p:spPr/>
        <p:txBody>
          <a:bodyPr/>
          <a:lstStyle/>
          <a:p>
            <a:r>
              <a:rPr lang="en-US" altLang="en-US"/>
              <a:t>July 2018</a:t>
            </a:r>
            <a:endParaRPr lang="en-US" altLang="en-US" dirty="0"/>
          </a:p>
        </p:txBody>
      </p:sp>
      <p:sp>
        <p:nvSpPr>
          <p:cNvPr id="5" name="Footer Placeholder 4">
            <a:extLst>
              <a:ext uri="{FF2B5EF4-FFF2-40B4-BE49-F238E27FC236}">
                <a16:creationId xmlns:a16="http://schemas.microsoft.com/office/drawing/2014/main" id="{441641AA-57FB-4C29-8B12-86B468EC627C}"/>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6" name="Slide Number Placeholder 5">
            <a:extLst>
              <a:ext uri="{FF2B5EF4-FFF2-40B4-BE49-F238E27FC236}">
                <a16:creationId xmlns:a16="http://schemas.microsoft.com/office/drawing/2014/main" id="{4CA52070-AD44-4250-B16A-6CF305B190DD}"/>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a:t>July 2018</a:t>
            </a:r>
          </a:p>
        </p:txBody>
      </p:sp>
      <p:sp>
        <p:nvSpPr>
          <p:cNvPr id="5" name="Rectangle 5"/>
          <p:cNvSpPr>
            <a:spLocks noGrp="1" noChangeArrowheads="1"/>
          </p:cNvSpPr>
          <p:nvPr>
            <p:ph type="ftr" sz="quarter" idx="11"/>
          </p:nvPr>
        </p:nvSpPr>
        <p:spPr/>
        <p:txBody>
          <a:bodyPr/>
          <a:lstStyle>
            <a:lvl1pPr>
              <a:defRPr/>
            </a:lvl1pPr>
          </a:lstStyle>
          <a:p>
            <a:pPr>
              <a:defRPr/>
            </a:pPr>
            <a:r>
              <a:rPr lang="en-US"/>
              <a:t>Al Petrick, Jones-Petrick and Associates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extLst>
      <p:ext uri="{BB962C8B-B14F-4D97-AF65-F5344CB8AC3E}">
        <p14:creationId xmlns:p14="http://schemas.microsoft.com/office/powerpoint/2010/main" val="3818017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A671E-3398-4F8F-82D9-99DA719FC52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FF3A63-26B4-46D7-8998-99ED9267CA7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D9FCFD-A921-492D-9A67-5C3A35F530A4}"/>
              </a:ext>
            </a:extLst>
          </p:cNvPr>
          <p:cNvSpPr>
            <a:spLocks noGrp="1"/>
          </p:cNvSpPr>
          <p:nvPr>
            <p:ph type="dt" sz="half" idx="10"/>
          </p:nvPr>
        </p:nvSpPr>
        <p:spPr/>
        <p:txBody>
          <a:bodyPr/>
          <a:lstStyle/>
          <a:p>
            <a:r>
              <a:rPr lang="en-US"/>
              <a:t>July 2018</a:t>
            </a:r>
          </a:p>
        </p:txBody>
      </p:sp>
      <p:sp>
        <p:nvSpPr>
          <p:cNvPr id="5" name="Footer Placeholder 4">
            <a:extLst>
              <a:ext uri="{FF2B5EF4-FFF2-40B4-BE49-F238E27FC236}">
                <a16:creationId xmlns:a16="http://schemas.microsoft.com/office/drawing/2014/main" id="{029CE7FA-0A05-4185-88BC-67CD5C7F171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156A08B-8A22-431B-A9AA-6206D2CC5EB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105154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8C7F0-0CB1-4264-8107-DC99571D2D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4ACB8A-02B0-4A3B-AE6C-B44D517118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F2BD91-FC1A-4730-A6CD-F1A9AB54EC3E}"/>
              </a:ext>
            </a:extLst>
          </p:cNvPr>
          <p:cNvSpPr>
            <a:spLocks noGrp="1"/>
          </p:cNvSpPr>
          <p:nvPr>
            <p:ph type="dt" sz="half" idx="10"/>
          </p:nvPr>
        </p:nvSpPr>
        <p:spPr/>
        <p:txBody>
          <a:bodyPr/>
          <a:lstStyle/>
          <a:p>
            <a:r>
              <a:rPr lang="en-US"/>
              <a:t>July 2018</a:t>
            </a:r>
          </a:p>
        </p:txBody>
      </p:sp>
      <p:sp>
        <p:nvSpPr>
          <p:cNvPr id="5" name="Footer Placeholder 4">
            <a:extLst>
              <a:ext uri="{FF2B5EF4-FFF2-40B4-BE49-F238E27FC236}">
                <a16:creationId xmlns:a16="http://schemas.microsoft.com/office/drawing/2014/main" id="{501308A3-9A7F-4553-A8F0-48D1EC66B785}"/>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AD0F0B92-97D0-409D-9AF4-8B1E08F7C5F4}"/>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098432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723E-6AA6-4BE7-B4F3-32C51857627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2F787F-64E6-44A1-94D5-1D1F911386C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924099-C8FE-4338-A2C2-E5B6C2967E53}"/>
              </a:ext>
            </a:extLst>
          </p:cNvPr>
          <p:cNvSpPr>
            <a:spLocks noGrp="1"/>
          </p:cNvSpPr>
          <p:nvPr>
            <p:ph type="dt" sz="half" idx="10"/>
          </p:nvPr>
        </p:nvSpPr>
        <p:spPr/>
        <p:txBody>
          <a:bodyPr/>
          <a:lstStyle/>
          <a:p>
            <a:r>
              <a:rPr lang="en-US"/>
              <a:t>July 2018</a:t>
            </a:r>
          </a:p>
        </p:txBody>
      </p:sp>
      <p:sp>
        <p:nvSpPr>
          <p:cNvPr id="5" name="Footer Placeholder 4">
            <a:extLst>
              <a:ext uri="{FF2B5EF4-FFF2-40B4-BE49-F238E27FC236}">
                <a16:creationId xmlns:a16="http://schemas.microsoft.com/office/drawing/2014/main" id="{5C026B63-5A82-4F5A-8EB7-AE2A8CF2F944}"/>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FBF43343-9399-4675-B915-E8E4BDA476D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760279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6E86-6982-4A09-A6A4-B3361502F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F99948-7657-4324-9BDB-1DCF603FD7B2}"/>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6201EB-EC6A-401F-9D39-4C0C611AFEEB}"/>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5C1DA9-246C-4D3B-821E-676E86E89716}"/>
              </a:ext>
            </a:extLst>
          </p:cNvPr>
          <p:cNvSpPr>
            <a:spLocks noGrp="1"/>
          </p:cNvSpPr>
          <p:nvPr>
            <p:ph type="dt" sz="half" idx="10"/>
          </p:nvPr>
        </p:nvSpPr>
        <p:spPr/>
        <p:txBody>
          <a:bodyPr/>
          <a:lstStyle/>
          <a:p>
            <a:r>
              <a:rPr lang="en-US"/>
              <a:t>July 2018</a:t>
            </a:r>
          </a:p>
        </p:txBody>
      </p:sp>
      <p:sp>
        <p:nvSpPr>
          <p:cNvPr id="6" name="Footer Placeholder 5">
            <a:extLst>
              <a:ext uri="{FF2B5EF4-FFF2-40B4-BE49-F238E27FC236}">
                <a16:creationId xmlns:a16="http://schemas.microsoft.com/office/drawing/2014/main" id="{FDB1131E-7C5D-4AA9-A78E-41DCA11C7B9A}"/>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B97DD6C-99D4-4722-9346-833EA6350F1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392204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A1A6-5A76-4DB2-AD85-7D1CD9A9234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56D37F-1873-45B0-AE97-045721FDD17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95869A-EC83-449C-A183-88541D7A35E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E05F00-2381-405D-A945-68D702136F5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11C6E6F-78EF-456A-89AE-C5C4F596EE3A}"/>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591C46-869D-40E2-99F0-BCDFD1BCABB0}"/>
              </a:ext>
            </a:extLst>
          </p:cNvPr>
          <p:cNvSpPr>
            <a:spLocks noGrp="1"/>
          </p:cNvSpPr>
          <p:nvPr>
            <p:ph type="dt" sz="half" idx="10"/>
          </p:nvPr>
        </p:nvSpPr>
        <p:spPr/>
        <p:txBody>
          <a:bodyPr/>
          <a:lstStyle/>
          <a:p>
            <a:r>
              <a:rPr lang="en-US"/>
              <a:t>July 2018</a:t>
            </a:r>
          </a:p>
        </p:txBody>
      </p:sp>
      <p:sp>
        <p:nvSpPr>
          <p:cNvPr id="8" name="Footer Placeholder 7">
            <a:extLst>
              <a:ext uri="{FF2B5EF4-FFF2-40B4-BE49-F238E27FC236}">
                <a16:creationId xmlns:a16="http://schemas.microsoft.com/office/drawing/2014/main" id="{89803E42-A039-4B91-98F1-E7E95D11332A}"/>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E2A6C20D-51E6-4A35-A922-0F0B4B57F5F3}"/>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9816874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364A-E543-4148-9932-AED2C71FF0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0AC89F-BB43-40E4-9753-C58DBA479A05}"/>
              </a:ext>
            </a:extLst>
          </p:cNvPr>
          <p:cNvSpPr>
            <a:spLocks noGrp="1"/>
          </p:cNvSpPr>
          <p:nvPr>
            <p:ph type="dt" sz="half" idx="10"/>
          </p:nvPr>
        </p:nvSpPr>
        <p:spPr/>
        <p:txBody>
          <a:bodyPr/>
          <a:lstStyle/>
          <a:p>
            <a:r>
              <a:rPr lang="en-US"/>
              <a:t>July 2018</a:t>
            </a:r>
          </a:p>
        </p:txBody>
      </p:sp>
      <p:sp>
        <p:nvSpPr>
          <p:cNvPr id="4" name="Footer Placeholder 3">
            <a:extLst>
              <a:ext uri="{FF2B5EF4-FFF2-40B4-BE49-F238E27FC236}">
                <a16:creationId xmlns:a16="http://schemas.microsoft.com/office/drawing/2014/main" id="{0A803940-A6F0-4B3B-A4F5-078433E2CC5A}"/>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BAD1E045-C913-466F-926A-458FE099534D}"/>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8170438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934005-56E3-4723-96E2-6B20CDE917E1}"/>
              </a:ext>
            </a:extLst>
          </p:cNvPr>
          <p:cNvSpPr>
            <a:spLocks noGrp="1"/>
          </p:cNvSpPr>
          <p:nvPr>
            <p:ph type="dt" sz="half" idx="10"/>
          </p:nvPr>
        </p:nvSpPr>
        <p:spPr/>
        <p:txBody>
          <a:bodyPr/>
          <a:lstStyle/>
          <a:p>
            <a:r>
              <a:rPr lang="en-US"/>
              <a:t>July 2018</a:t>
            </a:r>
          </a:p>
        </p:txBody>
      </p:sp>
      <p:sp>
        <p:nvSpPr>
          <p:cNvPr id="3" name="Footer Placeholder 2">
            <a:extLst>
              <a:ext uri="{FF2B5EF4-FFF2-40B4-BE49-F238E27FC236}">
                <a16:creationId xmlns:a16="http://schemas.microsoft.com/office/drawing/2014/main" id="{7B1C8C7E-FFED-47CF-A96A-F4F12B166C64}"/>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3365085-8C7A-4FA6-902D-A524DCC5C79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028792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July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CE8C7-650C-4C67-AA0F-C60C1AF8B4D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108DAA-A4E7-4D21-8F7C-271E963E09F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668F88-5283-4698-AC66-0258230B980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ACB2C1-7427-4346-A0F4-6EF6E6BF66E4}"/>
              </a:ext>
            </a:extLst>
          </p:cNvPr>
          <p:cNvSpPr>
            <a:spLocks noGrp="1"/>
          </p:cNvSpPr>
          <p:nvPr>
            <p:ph type="dt" sz="half" idx="10"/>
          </p:nvPr>
        </p:nvSpPr>
        <p:spPr/>
        <p:txBody>
          <a:bodyPr/>
          <a:lstStyle/>
          <a:p>
            <a:r>
              <a:rPr lang="en-US"/>
              <a:t>July 2018</a:t>
            </a:r>
          </a:p>
        </p:txBody>
      </p:sp>
      <p:sp>
        <p:nvSpPr>
          <p:cNvPr id="6" name="Footer Placeholder 5">
            <a:extLst>
              <a:ext uri="{FF2B5EF4-FFF2-40B4-BE49-F238E27FC236}">
                <a16:creationId xmlns:a16="http://schemas.microsoft.com/office/drawing/2014/main" id="{071034AA-B1FD-4535-8467-908BC5253979}"/>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46C876CA-7DB5-4EC6-8FE3-8704A92D3D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1572232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DBDE5-E691-45EA-8C7A-F0C3A06D197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C2F2D4-426C-404F-9879-2E6C99E3BD6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116EAB-D8EC-4C63-BECF-2C012B7BB4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BA7D6F-1BD5-425E-AF56-DCF723EEE828}"/>
              </a:ext>
            </a:extLst>
          </p:cNvPr>
          <p:cNvSpPr>
            <a:spLocks noGrp="1"/>
          </p:cNvSpPr>
          <p:nvPr>
            <p:ph type="dt" sz="half" idx="10"/>
          </p:nvPr>
        </p:nvSpPr>
        <p:spPr/>
        <p:txBody>
          <a:bodyPr/>
          <a:lstStyle/>
          <a:p>
            <a:r>
              <a:rPr lang="en-US"/>
              <a:t>July 2018</a:t>
            </a:r>
          </a:p>
        </p:txBody>
      </p:sp>
      <p:sp>
        <p:nvSpPr>
          <p:cNvPr id="6" name="Footer Placeholder 5">
            <a:extLst>
              <a:ext uri="{FF2B5EF4-FFF2-40B4-BE49-F238E27FC236}">
                <a16:creationId xmlns:a16="http://schemas.microsoft.com/office/drawing/2014/main" id="{267E4A48-0F16-4DED-9633-10BB5C4B95A4}"/>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2578466-E5A1-4004-8E6D-C973363E9E2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40442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290A-4F24-47D0-9968-48E54A87CC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636C89-0182-48DE-923C-D8830564F8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778C1D-EE64-4E5D-90B2-FE8E3F280BF3}"/>
              </a:ext>
            </a:extLst>
          </p:cNvPr>
          <p:cNvSpPr>
            <a:spLocks noGrp="1"/>
          </p:cNvSpPr>
          <p:nvPr>
            <p:ph type="dt" sz="half" idx="10"/>
          </p:nvPr>
        </p:nvSpPr>
        <p:spPr/>
        <p:txBody>
          <a:bodyPr/>
          <a:lstStyle/>
          <a:p>
            <a:r>
              <a:rPr lang="en-US"/>
              <a:t>July 2018</a:t>
            </a:r>
          </a:p>
        </p:txBody>
      </p:sp>
      <p:sp>
        <p:nvSpPr>
          <p:cNvPr id="5" name="Footer Placeholder 4">
            <a:extLst>
              <a:ext uri="{FF2B5EF4-FFF2-40B4-BE49-F238E27FC236}">
                <a16:creationId xmlns:a16="http://schemas.microsoft.com/office/drawing/2014/main" id="{35F3D10B-5DE7-4111-9B52-8063E3756E99}"/>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D9D8C91C-C36B-4001-9EFE-6D270B2D70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10355243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05EF9E-33D0-47F9-9A5D-E8BBF1D7697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71908-8598-4463-8406-40E99EE6E759}"/>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2C44A-670B-4F9C-B638-46883C8EAEE2}"/>
              </a:ext>
            </a:extLst>
          </p:cNvPr>
          <p:cNvSpPr>
            <a:spLocks noGrp="1"/>
          </p:cNvSpPr>
          <p:nvPr>
            <p:ph type="dt" sz="half" idx="10"/>
          </p:nvPr>
        </p:nvSpPr>
        <p:spPr/>
        <p:txBody>
          <a:bodyPr/>
          <a:lstStyle/>
          <a:p>
            <a:r>
              <a:rPr lang="en-US"/>
              <a:t>July 2018</a:t>
            </a:r>
          </a:p>
        </p:txBody>
      </p:sp>
      <p:sp>
        <p:nvSpPr>
          <p:cNvPr id="5" name="Footer Placeholder 4">
            <a:extLst>
              <a:ext uri="{FF2B5EF4-FFF2-40B4-BE49-F238E27FC236}">
                <a16:creationId xmlns:a16="http://schemas.microsoft.com/office/drawing/2014/main" id="{8F8C0F5B-B1DD-4794-9780-825791217642}"/>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2E9DCD98-131D-4D13-9CDA-053740AE5CE9}"/>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2434063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6AA81-86F8-43A7-AD31-479C06BCB9D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9F2FE3-8260-438C-9171-14225988440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B52A39-8F34-4A6C-AF54-26E45E8BC414}"/>
              </a:ext>
            </a:extLst>
          </p:cNvPr>
          <p:cNvSpPr>
            <a:spLocks noGrp="1"/>
          </p:cNvSpPr>
          <p:nvPr>
            <p:ph type="dt" sz="half" idx="10"/>
          </p:nvPr>
        </p:nvSpPr>
        <p:spPr/>
        <p:txBody>
          <a:bodyPr/>
          <a:lstStyle/>
          <a:p>
            <a:r>
              <a:rPr lang="en-US"/>
              <a:t>July 2018</a:t>
            </a:r>
          </a:p>
        </p:txBody>
      </p:sp>
      <p:sp>
        <p:nvSpPr>
          <p:cNvPr id="5" name="Footer Placeholder 4">
            <a:extLst>
              <a:ext uri="{FF2B5EF4-FFF2-40B4-BE49-F238E27FC236}">
                <a16:creationId xmlns:a16="http://schemas.microsoft.com/office/drawing/2014/main" id="{C4EAE6FC-0CEF-4367-AFD7-25D482226ECC}"/>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4BC06DB7-4FE2-424E-BCF0-39A10DDACDC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2679578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76D7-5D39-455D-978B-776D447D3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4D236C-470F-4826-8301-AC1C43AC64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8384C8-7642-47F5-95C3-26338A9C686F}"/>
              </a:ext>
            </a:extLst>
          </p:cNvPr>
          <p:cNvSpPr>
            <a:spLocks noGrp="1"/>
          </p:cNvSpPr>
          <p:nvPr>
            <p:ph type="dt" sz="half" idx="10"/>
          </p:nvPr>
        </p:nvSpPr>
        <p:spPr/>
        <p:txBody>
          <a:bodyPr/>
          <a:lstStyle/>
          <a:p>
            <a:r>
              <a:rPr lang="en-US"/>
              <a:t>July 2018</a:t>
            </a:r>
          </a:p>
        </p:txBody>
      </p:sp>
      <p:sp>
        <p:nvSpPr>
          <p:cNvPr id="5" name="Footer Placeholder 4">
            <a:extLst>
              <a:ext uri="{FF2B5EF4-FFF2-40B4-BE49-F238E27FC236}">
                <a16:creationId xmlns:a16="http://schemas.microsoft.com/office/drawing/2014/main" id="{F0647A1A-6E86-4AB8-9FEA-EB33FC92F4D0}"/>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116C2397-F97A-4B9E-8CB5-5BE793B44AEE}"/>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307727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3A36E-96DF-42F8-9B44-E97C68AF003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609CA3-6B9B-43A3-80FE-852139E259E4}"/>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70A74A-BDE7-411C-B582-195CA9AB0C5E}"/>
              </a:ext>
            </a:extLst>
          </p:cNvPr>
          <p:cNvSpPr>
            <a:spLocks noGrp="1"/>
          </p:cNvSpPr>
          <p:nvPr>
            <p:ph type="dt" sz="half" idx="10"/>
          </p:nvPr>
        </p:nvSpPr>
        <p:spPr/>
        <p:txBody>
          <a:bodyPr/>
          <a:lstStyle/>
          <a:p>
            <a:r>
              <a:rPr lang="en-US"/>
              <a:t>July 2018</a:t>
            </a:r>
          </a:p>
        </p:txBody>
      </p:sp>
      <p:sp>
        <p:nvSpPr>
          <p:cNvPr id="5" name="Footer Placeholder 4">
            <a:extLst>
              <a:ext uri="{FF2B5EF4-FFF2-40B4-BE49-F238E27FC236}">
                <a16:creationId xmlns:a16="http://schemas.microsoft.com/office/drawing/2014/main" id="{09A1D3F2-1A58-43BA-92AE-6EF1206D559E}"/>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8896C7EB-304D-4B08-9E1D-0AD470A9F314}"/>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7736162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3CD5-3FEE-4C7D-90CC-3EFC25837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8C7DF8-008A-4D5A-AC89-47E0C21F05D5}"/>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DC0D3A-68CB-4379-B7C9-298A6DF483A1}"/>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520CE4-FE74-47D9-9BD0-6609B7BEE3C1}"/>
              </a:ext>
            </a:extLst>
          </p:cNvPr>
          <p:cNvSpPr>
            <a:spLocks noGrp="1"/>
          </p:cNvSpPr>
          <p:nvPr>
            <p:ph type="dt" sz="half" idx="10"/>
          </p:nvPr>
        </p:nvSpPr>
        <p:spPr/>
        <p:txBody>
          <a:bodyPr/>
          <a:lstStyle/>
          <a:p>
            <a:r>
              <a:rPr lang="en-US"/>
              <a:t>July 2018</a:t>
            </a:r>
          </a:p>
        </p:txBody>
      </p:sp>
      <p:sp>
        <p:nvSpPr>
          <p:cNvPr id="6" name="Footer Placeholder 5">
            <a:extLst>
              <a:ext uri="{FF2B5EF4-FFF2-40B4-BE49-F238E27FC236}">
                <a16:creationId xmlns:a16="http://schemas.microsoft.com/office/drawing/2014/main" id="{6E179122-96B4-456E-93EC-CB7CB5A571DB}"/>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386BDFF4-E1E1-45AB-80B1-DF3D408E98A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8196242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AD27-3897-4154-81CD-890AADF04C3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04C683-497F-4358-AC4E-39F4690B8D6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A2CC95-94C7-4375-ADA9-ED6FF665941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873D7C-3172-418C-A23C-2067D7B974F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807F3A-C012-4585-9E2C-F183BB1197AB}"/>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F3F37E-DF03-49D2-83E4-5BC63DA836A6}"/>
              </a:ext>
            </a:extLst>
          </p:cNvPr>
          <p:cNvSpPr>
            <a:spLocks noGrp="1"/>
          </p:cNvSpPr>
          <p:nvPr>
            <p:ph type="dt" sz="half" idx="10"/>
          </p:nvPr>
        </p:nvSpPr>
        <p:spPr/>
        <p:txBody>
          <a:bodyPr/>
          <a:lstStyle/>
          <a:p>
            <a:r>
              <a:rPr lang="en-US"/>
              <a:t>July 2018</a:t>
            </a:r>
          </a:p>
        </p:txBody>
      </p:sp>
      <p:sp>
        <p:nvSpPr>
          <p:cNvPr id="8" name="Footer Placeholder 7">
            <a:extLst>
              <a:ext uri="{FF2B5EF4-FFF2-40B4-BE49-F238E27FC236}">
                <a16:creationId xmlns:a16="http://schemas.microsoft.com/office/drawing/2014/main" id="{63DE7C5F-AA9C-425D-9C7E-5236C016C968}"/>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B55FB564-3693-4C44-BE33-E5A779C1ED9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0669825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6DC16-100A-4EB5-B29B-7907C1ECC5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C1F4A8-5EFB-4513-B945-6F72C026B938}"/>
              </a:ext>
            </a:extLst>
          </p:cNvPr>
          <p:cNvSpPr>
            <a:spLocks noGrp="1"/>
          </p:cNvSpPr>
          <p:nvPr>
            <p:ph type="dt" sz="half" idx="10"/>
          </p:nvPr>
        </p:nvSpPr>
        <p:spPr/>
        <p:txBody>
          <a:bodyPr/>
          <a:lstStyle/>
          <a:p>
            <a:r>
              <a:rPr lang="en-US"/>
              <a:t>July 2018</a:t>
            </a:r>
          </a:p>
        </p:txBody>
      </p:sp>
      <p:sp>
        <p:nvSpPr>
          <p:cNvPr id="4" name="Footer Placeholder 3">
            <a:extLst>
              <a:ext uri="{FF2B5EF4-FFF2-40B4-BE49-F238E27FC236}">
                <a16:creationId xmlns:a16="http://schemas.microsoft.com/office/drawing/2014/main" id="{5D757A90-9599-409E-B5E9-A15AC2C165B6}"/>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E4FBBAAD-CC78-4F3F-9EB3-6B516A4E848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506692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44E2DC-5BDF-4BAF-A548-672786CB5078}"/>
              </a:ext>
            </a:extLst>
          </p:cNvPr>
          <p:cNvSpPr>
            <a:spLocks noGrp="1"/>
          </p:cNvSpPr>
          <p:nvPr>
            <p:ph type="dt" sz="half" idx="10"/>
          </p:nvPr>
        </p:nvSpPr>
        <p:spPr/>
        <p:txBody>
          <a:bodyPr/>
          <a:lstStyle/>
          <a:p>
            <a:r>
              <a:rPr lang="en-US"/>
              <a:t>July 2018</a:t>
            </a:r>
          </a:p>
        </p:txBody>
      </p:sp>
      <p:sp>
        <p:nvSpPr>
          <p:cNvPr id="3" name="Footer Placeholder 2">
            <a:extLst>
              <a:ext uri="{FF2B5EF4-FFF2-40B4-BE49-F238E27FC236}">
                <a16:creationId xmlns:a16="http://schemas.microsoft.com/office/drawing/2014/main" id="{4700EB60-2FAE-4CB0-B5EF-A91A1BF76907}"/>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B879519-FC45-47C5-B0A3-DC460D2A57DD}"/>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112621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F807-FE46-471B-9F88-DB455DE8F0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54CC36-6C57-4AEE-B8CF-948EDAF733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66D27F-5A42-4482-9BB2-B8F58905730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402D44-1DF7-4516-8EE8-546EDE1BDF3D}"/>
              </a:ext>
            </a:extLst>
          </p:cNvPr>
          <p:cNvSpPr>
            <a:spLocks noGrp="1"/>
          </p:cNvSpPr>
          <p:nvPr>
            <p:ph type="dt" sz="half" idx="10"/>
          </p:nvPr>
        </p:nvSpPr>
        <p:spPr/>
        <p:txBody>
          <a:bodyPr/>
          <a:lstStyle/>
          <a:p>
            <a:r>
              <a:rPr lang="en-US"/>
              <a:t>July 2018</a:t>
            </a:r>
          </a:p>
        </p:txBody>
      </p:sp>
      <p:sp>
        <p:nvSpPr>
          <p:cNvPr id="6" name="Footer Placeholder 5">
            <a:extLst>
              <a:ext uri="{FF2B5EF4-FFF2-40B4-BE49-F238E27FC236}">
                <a16:creationId xmlns:a16="http://schemas.microsoft.com/office/drawing/2014/main" id="{DD8719B2-5A57-4192-8424-AA51BE9FD57D}"/>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5CAE0C32-6259-45F0-BD59-9E837786782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2838375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5D33D-9956-4CF7-B35B-FF949CC850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13939F-1A20-4DB2-BA8B-62F9129CA33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2C5A9C-2DED-4DC3-80CC-D5E1AE04A61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637EBE-EB59-4C13-A2AD-F981CD2FCF12}"/>
              </a:ext>
            </a:extLst>
          </p:cNvPr>
          <p:cNvSpPr>
            <a:spLocks noGrp="1"/>
          </p:cNvSpPr>
          <p:nvPr>
            <p:ph type="dt" sz="half" idx="10"/>
          </p:nvPr>
        </p:nvSpPr>
        <p:spPr/>
        <p:txBody>
          <a:bodyPr/>
          <a:lstStyle/>
          <a:p>
            <a:r>
              <a:rPr lang="en-US"/>
              <a:t>July 2018</a:t>
            </a:r>
          </a:p>
        </p:txBody>
      </p:sp>
      <p:sp>
        <p:nvSpPr>
          <p:cNvPr id="6" name="Footer Placeholder 5">
            <a:extLst>
              <a:ext uri="{FF2B5EF4-FFF2-40B4-BE49-F238E27FC236}">
                <a16:creationId xmlns:a16="http://schemas.microsoft.com/office/drawing/2014/main" id="{1A2E3AB3-395F-4E5E-8B6A-D8BED1E29120}"/>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60866318-0F4B-4C66-BB0C-F9A2B338DCF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987371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843C-6555-46D9-B23D-A6C4865C02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1CC79C-5C56-4479-8A29-52D9DBB274B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03CC6-7599-4332-A319-3A31F723FBC0}"/>
              </a:ext>
            </a:extLst>
          </p:cNvPr>
          <p:cNvSpPr>
            <a:spLocks noGrp="1"/>
          </p:cNvSpPr>
          <p:nvPr>
            <p:ph type="dt" sz="half" idx="10"/>
          </p:nvPr>
        </p:nvSpPr>
        <p:spPr/>
        <p:txBody>
          <a:bodyPr/>
          <a:lstStyle/>
          <a:p>
            <a:r>
              <a:rPr lang="en-US"/>
              <a:t>July 2018</a:t>
            </a:r>
          </a:p>
        </p:txBody>
      </p:sp>
      <p:sp>
        <p:nvSpPr>
          <p:cNvPr id="5" name="Footer Placeholder 4">
            <a:extLst>
              <a:ext uri="{FF2B5EF4-FFF2-40B4-BE49-F238E27FC236}">
                <a16:creationId xmlns:a16="http://schemas.microsoft.com/office/drawing/2014/main" id="{807A0C9C-FDCC-4F1D-AB83-1CA11DEBBE7F}"/>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564C67D-30FD-4B27-B330-31219ED56096}"/>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9584579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1624-E2CF-4579-9DB2-CDC9E91E999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152E7B-61E4-4509-83FE-F6632C609464}"/>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EE106-40E6-42FD-957F-EE5395B1D0D1}"/>
              </a:ext>
            </a:extLst>
          </p:cNvPr>
          <p:cNvSpPr>
            <a:spLocks noGrp="1"/>
          </p:cNvSpPr>
          <p:nvPr>
            <p:ph type="dt" sz="half" idx="10"/>
          </p:nvPr>
        </p:nvSpPr>
        <p:spPr/>
        <p:txBody>
          <a:bodyPr/>
          <a:lstStyle/>
          <a:p>
            <a:r>
              <a:rPr lang="en-US"/>
              <a:t>July 2018</a:t>
            </a:r>
          </a:p>
        </p:txBody>
      </p:sp>
      <p:sp>
        <p:nvSpPr>
          <p:cNvPr id="5" name="Footer Placeholder 4">
            <a:extLst>
              <a:ext uri="{FF2B5EF4-FFF2-40B4-BE49-F238E27FC236}">
                <a16:creationId xmlns:a16="http://schemas.microsoft.com/office/drawing/2014/main" id="{ADE71F1F-72E6-4D92-AD0E-BA3745F7997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6DEE0E7B-36D7-4976-AA50-A2D3F44C60B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4903031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July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July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July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July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July 2018</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July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July 2018</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July 2018</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July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July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July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July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July 2018</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July 2018</a:t>
            </a:r>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p>
        </p:txBody>
      </p:sp>
      <p:sp>
        <p:nvSpPr>
          <p:cNvPr id="12" name="Date Placeholder 11"/>
          <p:cNvSpPr>
            <a:spLocks noGrp="1"/>
          </p:cNvSpPr>
          <p:nvPr>
            <p:ph type="dt" sz="half" idx="10"/>
          </p:nvPr>
        </p:nvSpPr>
        <p:spPr/>
        <p:txBody>
          <a:bodyPr/>
          <a:lstStyle/>
          <a:p>
            <a:r>
              <a:rPr lang="en-US" altLang="en-US"/>
              <a:t>July 2018</a:t>
            </a:r>
            <a:endParaRPr lang="en-US" altLang="en-US" dirty="0"/>
          </a:p>
        </p:txBody>
      </p:sp>
      <p:sp>
        <p:nvSpPr>
          <p:cNvPr id="13" name="Footer Placeholder 12"/>
          <p:cNvSpPr>
            <a:spLocks noGrp="1"/>
          </p:cNvSpPr>
          <p:nvPr>
            <p:ph type="ftr" sz="quarter" idx="11"/>
          </p:nvPr>
        </p:nvSpPr>
        <p:spPr/>
        <p:txBody>
          <a:bodyPr/>
          <a:lstStyle/>
          <a:p>
            <a:r>
              <a:rPr lang="en-US" altLang="en-US" dirty="0"/>
              <a:t>Al Petrick, Jones-Petrick and Associates</a:t>
            </a:r>
          </a:p>
        </p:txBody>
      </p:sp>
      <p:sp>
        <p:nvSpPr>
          <p:cNvPr id="14" name="Slide Number Placeholder 13"/>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July 2018</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July 2018</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2018</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effectLst/>
              </a:rPr>
              <a:t>15-18-0370-00-0000</a:t>
            </a:r>
            <a:endParaRPr lang="en-US" altLang="en-US" sz="1400" b="1" dirty="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9E0701-428C-44A3-9C68-A8DD733E80A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2FFD6B-3DB9-4A5E-AF62-25D870B1609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E4EC4-BB8B-48D3-B5A2-FDE82778CD61}"/>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2018</a:t>
            </a:r>
          </a:p>
        </p:txBody>
      </p:sp>
      <p:sp>
        <p:nvSpPr>
          <p:cNvPr id="5" name="Footer Placeholder 4">
            <a:extLst>
              <a:ext uri="{FF2B5EF4-FFF2-40B4-BE49-F238E27FC236}">
                <a16:creationId xmlns:a16="http://schemas.microsoft.com/office/drawing/2014/main" id="{1C1D1EC6-3E0C-4655-8529-8F76B49979C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9AF1AE53-815B-4FC8-9F20-1AB005658A4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A97E3-25E2-495A-8123-ECBFEF79EB85}" type="slidenum">
              <a:rPr lang="en-US" smtClean="0"/>
              <a:t>‹#›</a:t>
            </a:fld>
            <a:endParaRPr lang="en-US"/>
          </a:p>
        </p:txBody>
      </p:sp>
    </p:spTree>
    <p:extLst>
      <p:ext uri="{BB962C8B-B14F-4D97-AF65-F5344CB8AC3E}">
        <p14:creationId xmlns:p14="http://schemas.microsoft.com/office/powerpoint/2010/main" val="219337040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AB5BDA-E265-4DBF-B4FB-CE0E01ADF0A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45DC70-9675-4398-8117-C7C84813A76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75154B-51E2-42F9-99AC-2A008E6A9FF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2018</a:t>
            </a:r>
          </a:p>
        </p:txBody>
      </p:sp>
      <p:sp>
        <p:nvSpPr>
          <p:cNvPr id="5" name="Footer Placeholder 4">
            <a:extLst>
              <a:ext uri="{FF2B5EF4-FFF2-40B4-BE49-F238E27FC236}">
                <a16:creationId xmlns:a16="http://schemas.microsoft.com/office/drawing/2014/main" id="{7AE20549-9449-4C39-9B8E-55AC1D7CC29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2F4E307F-6A94-4B6A-BFB3-124B5640D9F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A755F-2224-44E0-9713-8F729EBE90F5}" type="slidenum">
              <a:rPr lang="en-US" smtClean="0"/>
              <a:t>‹#›</a:t>
            </a:fld>
            <a:endParaRPr lang="en-US"/>
          </a:p>
        </p:txBody>
      </p:sp>
    </p:spTree>
    <p:extLst>
      <p:ext uri="{BB962C8B-B14F-4D97-AF65-F5344CB8AC3E}">
        <p14:creationId xmlns:p14="http://schemas.microsoft.com/office/powerpoint/2010/main" val="2971379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2018</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09600" y="388600"/>
            <a:ext cx="1600200" cy="215444"/>
          </a:xfrm>
        </p:spPr>
        <p:txBody>
          <a:bodyPr/>
          <a:lstStyle/>
          <a:p>
            <a:r>
              <a:rPr lang="en-US" altLang="en-US" dirty="0"/>
              <a:t>July 2018</a:t>
            </a:r>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Liaison Report on 802.11 for July 2018</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12 July 2018 </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Al Petrick 802.11</a:t>
            </a:r>
            <a:r>
              <a:rPr lang="en-US" altLang="en-US" sz="1600" dirty="0">
                <a:solidFill>
                  <a:schemeClr val="tx2"/>
                </a:solidFill>
              </a:rPr>
              <a:t>] Company [</a:t>
            </a:r>
            <a:r>
              <a:rPr lang="en-US" altLang="en-US" sz="1600" dirty="0">
                <a:solidFill>
                  <a:srgbClr val="FF0000"/>
                </a:solidFill>
              </a:rPr>
              <a:t>Jones-Petrick and Associates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Orlando, Florida, 32832</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321-235-3269</a:t>
            </a:r>
            <a:r>
              <a:rPr lang="en-US" altLang="en-US" sz="1600" dirty="0">
                <a:solidFill>
                  <a:schemeClr val="tx2"/>
                </a:solidFill>
              </a:rPr>
              <a:t>], FAX: [], E-Mail:[</a:t>
            </a:r>
            <a:r>
              <a:rPr lang="en-US" altLang="en-US" sz="1600" dirty="0">
                <a:solidFill>
                  <a:srgbClr val="FF0000"/>
                </a:solidFill>
              </a:rPr>
              <a:t>al@jpasoc.com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Liaison Report on 802.11 for July, 2018</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Liaison Report on 802.11 for July, 2018</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Informative</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1141534"/>
            <a:ext cx="7772400" cy="1066800"/>
          </a:xfrm>
        </p:spPr>
        <p:txBody>
          <a:bodyPr/>
          <a:lstStyle/>
          <a:p>
            <a:r>
              <a:rPr lang="en-US" b="1" dirty="0"/>
              <a:t>BCS – TIG/SG</a:t>
            </a:r>
            <a:br>
              <a:rPr lang="en-US" b="1" dirty="0"/>
            </a:br>
            <a:r>
              <a:rPr lang="en-US" b="1" dirty="0"/>
              <a:t>(Broadcast Services)</a:t>
            </a:r>
            <a:br>
              <a:rPr lang="en-US" b="1" dirty="0"/>
            </a:br>
            <a:r>
              <a:rPr lang="en-US" b="1" dirty="0"/>
              <a:t> </a:t>
            </a:r>
          </a:p>
        </p:txBody>
      </p:sp>
      <p:sp>
        <p:nvSpPr>
          <p:cNvPr id="3" name="Content Placeholder 2"/>
          <p:cNvSpPr>
            <a:spLocks noGrp="1"/>
          </p:cNvSpPr>
          <p:nvPr>
            <p:ph idx="1"/>
          </p:nvPr>
        </p:nvSpPr>
        <p:spPr>
          <a:xfrm>
            <a:off x="1333500" y="2514600"/>
            <a:ext cx="7124700" cy="2227226"/>
          </a:xfrm>
        </p:spPr>
        <p:txBody>
          <a:bodyPr/>
          <a:lstStyle/>
          <a:p>
            <a:r>
              <a:rPr lang="en-US" altLang="en-US" sz="2400" dirty="0"/>
              <a:t>Worked on draft of PAR and CSD</a:t>
            </a:r>
          </a:p>
          <a:p>
            <a:pPr lvl="1"/>
            <a:r>
              <a:rPr lang="en-US" altLang="en-US" sz="2000" dirty="0"/>
              <a:t>Scope and problem statement</a:t>
            </a:r>
          </a:p>
          <a:p>
            <a:r>
              <a:rPr lang="en-US" altLang="en-US" sz="2400" dirty="0"/>
              <a:t>Complete PAR and CSD in September 2018</a:t>
            </a:r>
          </a:p>
          <a:p>
            <a:r>
              <a:rPr lang="en-US" altLang="en-US" sz="2400" dirty="0"/>
              <a:t>Closing Report: 18/990r0</a:t>
            </a:r>
          </a:p>
          <a:p>
            <a:pPr marL="0" indent="0">
              <a:buNone/>
            </a:pPr>
            <a:endParaRPr lang="en-US" altLang="en-US" sz="2400" dirty="0"/>
          </a:p>
          <a:p>
            <a:pPr marL="0" indent="0">
              <a:buNone/>
            </a:pPr>
            <a:endParaRPr lang="en-CA" sz="2400" dirty="0"/>
          </a:p>
          <a:p>
            <a:pPr marL="0" indent="0">
              <a:buNone/>
            </a:pPr>
            <a:endParaRPr lang="en-US" sz="2400" dirty="0"/>
          </a:p>
        </p:txBody>
      </p:sp>
      <p:sp>
        <p:nvSpPr>
          <p:cNvPr id="4" name="Date Placeholder 3"/>
          <p:cNvSpPr>
            <a:spLocks noGrp="1"/>
          </p:cNvSpPr>
          <p:nvPr>
            <p:ph type="dt" sz="half" idx="10"/>
          </p:nvPr>
        </p:nvSpPr>
        <p:spPr/>
        <p:txBody>
          <a:bodyPr/>
          <a:lstStyle/>
          <a:p>
            <a:r>
              <a:rPr lang="en-US" altLang="en-US"/>
              <a:t>July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10</a:t>
            </a:fld>
            <a:endParaRPr lang="en-US" altLang="en-US"/>
          </a:p>
        </p:txBody>
      </p:sp>
    </p:spTree>
    <p:extLst>
      <p:ext uri="{BB962C8B-B14F-4D97-AF65-F5344CB8AC3E}">
        <p14:creationId xmlns:p14="http://schemas.microsoft.com/office/powerpoint/2010/main" val="3400632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143000"/>
            <a:ext cx="7772400" cy="1066800"/>
          </a:xfrm>
        </p:spPr>
        <p:txBody>
          <a:bodyPr/>
          <a:lstStyle/>
          <a:p>
            <a:r>
              <a:rPr lang="en-US" b="1" dirty="0"/>
              <a:t>NGV - SG</a:t>
            </a:r>
            <a:br>
              <a:rPr lang="en-US" b="1" dirty="0"/>
            </a:br>
            <a:r>
              <a:rPr lang="en-US" b="1" dirty="0"/>
              <a:t>(Next Generation Vehicle)</a:t>
            </a:r>
            <a:br>
              <a:rPr lang="en-US" b="1" dirty="0"/>
            </a:br>
            <a:r>
              <a:rPr lang="en-US" b="1" dirty="0"/>
              <a:t> </a:t>
            </a:r>
          </a:p>
        </p:txBody>
      </p:sp>
      <p:sp>
        <p:nvSpPr>
          <p:cNvPr id="3" name="Content Placeholder 2"/>
          <p:cNvSpPr>
            <a:spLocks noGrp="1"/>
          </p:cNvSpPr>
          <p:nvPr>
            <p:ph idx="1"/>
          </p:nvPr>
        </p:nvSpPr>
        <p:spPr>
          <a:xfrm>
            <a:off x="1333500" y="2514600"/>
            <a:ext cx="7124700" cy="2227226"/>
          </a:xfrm>
        </p:spPr>
        <p:txBody>
          <a:bodyPr/>
          <a:lstStyle/>
          <a:p>
            <a:r>
              <a:rPr lang="en-US" altLang="en-US" sz="2400" dirty="0"/>
              <a:t>11 technical contributions</a:t>
            </a:r>
          </a:p>
          <a:p>
            <a:pPr lvl="1"/>
            <a:r>
              <a:rPr lang="en-US" altLang="en-US" sz="2000" dirty="0"/>
              <a:t>Requires backward compatible with 802.11p</a:t>
            </a:r>
          </a:p>
          <a:p>
            <a:r>
              <a:rPr lang="en-US" altLang="en-US" sz="2400" dirty="0"/>
              <a:t>Completed and approved PAR</a:t>
            </a:r>
          </a:p>
          <a:p>
            <a:r>
              <a:rPr lang="en-US" altLang="en-US" sz="2400" dirty="0"/>
              <a:t>Continued work on CSD</a:t>
            </a:r>
          </a:p>
          <a:p>
            <a:r>
              <a:rPr lang="en-US" altLang="en-US" sz="2400" dirty="0"/>
              <a:t>Complete PAR and CSD in September 2018</a:t>
            </a:r>
          </a:p>
          <a:p>
            <a:r>
              <a:rPr lang="en-US" altLang="en-US" sz="2400" dirty="0"/>
              <a:t>Closing Report: 18/1335r0</a:t>
            </a:r>
          </a:p>
          <a:p>
            <a:pPr marL="0" indent="0">
              <a:buNone/>
            </a:pPr>
            <a:endParaRPr lang="en-US" altLang="en-US" sz="2400" dirty="0"/>
          </a:p>
          <a:p>
            <a:pPr marL="0" indent="0">
              <a:buNone/>
            </a:pPr>
            <a:endParaRPr lang="en-CA" sz="2400" dirty="0"/>
          </a:p>
          <a:p>
            <a:pPr marL="0" indent="0">
              <a:buNone/>
            </a:pPr>
            <a:endParaRPr lang="en-US" sz="2400" dirty="0"/>
          </a:p>
        </p:txBody>
      </p:sp>
      <p:sp>
        <p:nvSpPr>
          <p:cNvPr id="4" name="Date Placeholder 3"/>
          <p:cNvSpPr>
            <a:spLocks noGrp="1"/>
          </p:cNvSpPr>
          <p:nvPr>
            <p:ph type="dt" sz="half" idx="10"/>
          </p:nvPr>
        </p:nvSpPr>
        <p:spPr/>
        <p:txBody>
          <a:bodyPr/>
          <a:lstStyle/>
          <a:p>
            <a:r>
              <a:rPr lang="en-US" altLang="en-US"/>
              <a:t>July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11</a:t>
            </a:fld>
            <a:endParaRPr lang="en-US" altLang="en-US"/>
          </a:p>
        </p:txBody>
      </p:sp>
    </p:spTree>
    <p:extLst>
      <p:ext uri="{BB962C8B-B14F-4D97-AF65-F5344CB8AC3E}">
        <p14:creationId xmlns:p14="http://schemas.microsoft.com/office/powerpoint/2010/main" val="593533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802.11bb</a:t>
            </a:r>
            <a:br>
              <a:rPr lang="en-US" b="1" dirty="0"/>
            </a:br>
            <a:r>
              <a:rPr lang="en-US" b="1" dirty="0"/>
              <a:t>Light Communications</a:t>
            </a:r>
          </a:p>
        </p:txBody>
      </p:sp>
      <p:sp>
        <p:nvSpPr>
          <p:cNvPr id="3" name="Content Placeholder 2"/>
          <p:cNvSpPr>
            <a:spLocks noGrp="1"/>
          </p:cNvSpPr>
          <p:nvPr>
            <p:ph idx="1"/>
          </p:nvPr>
        </p:nvSpPr>
        <p:spPr>
          <a:xfrm>
            <a:off x="990600" y="2057400"/>
            <a:ext cx="6315705" cy="3403756"/>
          </a:xfrm>
        </p:spPr>
        <p:txBody>
          <a:bodyPr/>
          <a:lstStyle/>
          <a:p>
            <a:r>
              <a:rPr lang="en-US" sz="2400" dirty="0"/>
              <a:t>1</a:t>
            </a:r>
            <a:r>
              <a:rPr lang="en-US" sz="2400" baseline="30000" dirty="0"/>
              <a:t>st</a:t>
            </a:r>
            <a:r>
              <a:rPr lang="en-US" sz="2400" dirty="0"/>
              <a:t> meeting as Task Group </a:t>
            </a:r>
            <a:r>
              <a:rPr lang="en-US" sz="2400" dirty="0" err="1"/>
              <a:t>TGbb</a:t>
            </a:r>
            <a:endParaRPr lang="en-US" sz="2400" dirty="0"/>
          </a:p>
          <a:p>
            <a:r>
              <a:rPr lang="en-US" sz="2400" dirty="0"/>
              <a:t>Selected Vice-Chairs and Secretary</a:t>
            </a:r>
          </a:p>
          <a:p>
            <a:r>
              <a:rPr lang="en-US" altLang="zh-CN" sz="2400" dirty="0"/>
              <a:t>Created initial documents</a:t>
            </a:r>
          </a:p>
          <a:p>
            <a:pPr lvl="1"/>
            <a:r>
              <a:rPr lang="en-US" altLang="zh-CN" sz="2000" dirty="0"/>
              <a:t>User Model</a:t>
            </a:r>
          </a:p>
          <a:p>
            <a:pPr lvl="1"/>
            <a:r>
              <a:rPr lang="en-US" altLang="zh-CN" sz="2000" dirty="0"/>
              <a:t>Functional Requirements Document</a:t>
            </a:r>
          </a:p>
          <a:p>
            <a:r>
              <a:rPr lang="en-GB" altLang="en-US" sz="2400" dirty="0"/>
              <a:t>Closing report: 18/1321r0</a:t>
            </a:r>
          </a:p>
          <a:p>
            <a:pPr marL="0" indent="0">
              <a:buNone/>
            </a:pPr>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a:t>July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12</a:t>
            </a:fld>
            <a:endParaRPr lang="en-US" altLang="en-US"/>
          </a:p>
        </p:txBody>
      </p:sp>
    </p:spTree>
    <p:extLst>
      <p:ext uri="{BB962C8B-B14F-4D97-AF65-F5344CB8AC3E}">
        <p14:creationId xmlns:p14="http://schemas.microsoft.com/office/powerpoint/2010/main" val="3594311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75560-D56E-4402-B8E2-09415D8AC6E8}"/>
              </a:ext>
            </a:extLst>
          </p:cNvPr>
          <p:cNvSpPr>
            <a:spLocks noGrp="1"/>
          </p:cNvSpPr>
          <p:nvPr>
            <p:ph type="title"/>
          </p:nvPr>
        </p:nvSpPr>
        <p:spPr>
          <a:xfrm>
            <a:off x="680096" y="593725"/>
            <a:ext cx="7772400" cy="1066800"/>
          </a:xfrm>
        </p:spPr>
        <p:txBody>
          <a:bodyPr/>
          <a:lstStyle/>
          <a:p>
            <a:r>
              <a:rPr lang="en-US" b="1" dirty="0"/>
              <a:t>802.11 FD TIG</a:t>
            </a:r>
            <a:br>
              <a:rPr lang="en-US" b="1" dirty="0"/>
            </a:br>
            <a:r>
              <a:rPr lang="en-US" sz="2400" b="1" dirty="0"/>
              <a:t>(Full-Duplex Topic Interest Group) </a:t>
            </a:r>
            <a:endParaRPr lang="en-US" b="1" dirty="0"/>
          </a:p>
        </p:txBody>
      </p:sp>
      <p:sp>
        <p:nvSpPr>
          <p:cNvPr id="3" name="Content Placeholder 2">
            <a:extLst>
              <a:ext uri="{FF2B5EF4-FFF2-40B4-BE49-F238E27FC236}">
                <a16:creationId xmlns:a16="http://schemas.microsoft.com/office/drawing/2014/main" id="{FAECB3FC-44AB-4F17-AD8C-23E977F0A1A3}"/>
              </a:ext>
            </a:extLst>
          </p:cNvPr>
          <p:cNvSpPr>
            <a:spLocks noGrp="1"/>
          </p:cNvSpPr>
          <p:nvPr>
            <p:ph idx="1"/>
          </p:nvPr>
        </p:nvSpPr>
        <p:spPr>
          <a:xfrm>
            <a:off x="652698" y="1637275"/>
            <a:ext cx="8077200" cy="2743200"/>
          </a:xfrm>
        </p:spPr>
        <p:txBody>
          <a:bodyPr/>
          <a:lstStyle/>
          <a:p>
            <a:pPr marL="171427" indent="-171427">
              <a:buFont typeface="Times New Roman" panose="02020603050405020304" pitchFamily="18" charset="0"/>
              <a:buChar char="»"/>
              <a:tabLst>
                <a:tab pos="171427" algn="l"/>
                <a:tab pos="255951" algn="l"/>
                <a:tab pos="598805" algn="l"/>
                <a:tab pos="941659" algn="l"/>
                <a:tab pos="1284513" algn="l"/>
                <a:tab pos="1627368" algn="l"/>
                <a:tab pos="1970222" algn="l"/>
                <a:tab pos="2313076" algn="l"/>
                <a:tab pos="2655931" algn="l"/>
                <a:tab pos="2998785" algn="l"/>
                <a:tab pos="3341639" algn="l"/>
                <a:tab pos="3684493" algn="l"/>
                <a:tab pos="4027348" algn="l"/>
                <a:tab pos="4370202" algn="l"/>
                <a:tab pos="4713056" algn="l"/>
                <a:tab pos="5055911" algn="l"/>
                <a:tab pos="5398765" algn="l"/>
                <a:tab pos="5741619" algn="l"/>
                <a:tab pos="6084473" algn="l"/>
                <a:tab pos="6427328" algn="l"/>
                <a:tab pos="6770182" algn="l"/>
                <a:tab pos="6857086" algn="l"/>
                <a:tab pos="7199940" algn="l"/>
                <a:tab pos="7542794" algn="l"/>
                <a:tab pos="7885648" algn="l"/>
              </a:tabLst>
            </a:pPr>
            <a:r>
              <a:rPr lang="en-US" altLang="en-US" sz="1800" dirty="0"/>
              <a:t>Status of FD-TIG report: 11-18-1113-01</a:t>
            </a:r>
          </a:p>
          <a:p>
            <a:pPr marL="171427" indent="-171427">
              <a:buFont typeface="Times New Roman" panose="02020603050405020304" pitchFamily="18" charset="0"/>
              <a:buChar char="»"/>
              <a:tabLst>
                <a:tab pos="171427" algn="l"/>
                <a:tab pos="255951" algn="l"/>
                <a:tab pos="598805" algn="l"/>
                <a:tab pos="941659" algn="l"/>
                <a:tab pos="1284513" algn="l"/>
                <a:tab pos="1627368" algn="l"/>
                <a:tab pos="1970222" algn="l"/>
                <a:tab pos="2313076" algn="l"/>
                <a:tab pos="2655931" algn="l"/>
                <a:tab pos="2998785" algn="l"/>
                <a:tab pos="3341639" algn="l"/>
                <a:tab pos="3684493" algn="l"/>
                <a:tab pos="4027348" algn="l"/>
                <a:tab pos="4370202" algn="l"/>
                <a:tab pos="4713056" algn="l"/>
                <a:tab pos="5055911" algn="l"/>
                <a:tab pos="5398765" algn="l"/>
                <a:tab pos="5741619" algn="l"/>
                <a:tab pos="6084473" algn="l"/>
                <a:tab pos="6427328" algn="l"/>
                <a:tab pos="6770182" algn="l"/>
                <a:tab pos="6857086" algn="l"/>
                <a:tab pos="7199940" algn="l"/>
                <a:tab pos="7542794" algn="l"/>
                <a:tab pos="7885648" algn="l"/>
              </a:tabLst>
            </a:pPr>
            <a:r>
              <a:rPr lang="en-US" altLang="en-US" sz="1800" b="1" dirty="0"/>
              <a:t>New contributions for FD-TIG report</a:t>
            </a:r>
          </a:p>
          <a:p>
            <a:pPr marL="410711" lvl="1" indent="-136904">
              <a:buFont typeface="Times New Roman" panose="02020603050405020304" pitchFamily="18" charset="0"/>
              <a:buChar char="–"/>
              <a:tabLst>
                <a:tab pos="171427" algn="l"/>
                <a:tab pos="255951" algn="l"/>
                <a:tab pos="598805" algn="l"/>
                <a:tab pos="941659" algn="l"/>
                <a:tab pos="1284513" algn="l"/>
                <a:tab pos="1627368" algn="l"/>
                <a:tab pos="1970222" algn="l"/>
                <a:tab pos="2313076" algn="l"/>
                <a:tab pos="2655931" algn="l"/>
                <a:tab pos="2998785" algn="l"/>
                <a:tab pos="3341639" algn="l"/>
                <a:tab pos="3684493" algn="l"/>
                <a:tab pos="4027348" algn="l"/>
                <a:tab pos="4370202" algn="l"/>
                <a:tab pos="4713056" algn="l"/>
                <a:tab pos="5055911" algn="l"/>
                <a:tab pos="5398765" algn="l"/>
                <a:tab pos="5741619" algn="l"/>
                <a:tab pos="6084473" algn="l"/>
                <a:tab pos="6427328" algn="l"/>
                <a:tab pos="6770182" algn="l"/>
                <a:tab pos="6857086" algn="l"/>
                <a:tab pos="7199940" algn="l"/>
                <a:tab pos="7542794" algn="l"/>
                <a:tab pos="7885648" algn="l"/>
              </a:tabLst>
            </a:pPr>
            <a:r>
              <a:rPr lang="en-US" altLang="en-US" sz="1600" dirty="0"/>
              <a:t> 11-18-1224-00-00fd FD Architecture in 802.11</a:t>
            </a:r>
          </a:p>
          <a:p>
            <a:pPr marL="410711" lvl="1" indent="-136904">
              <a:buFont typeface="Times New Roman" panose="02020603050405020304" pitchFamily="18" charset="0"/>
              <a:buChar char="–"/>
              <a:tabLst>
                <a:tab pos="171427" algn="l"/>
                <a:tab pos="255951" algn="l"/>
                <a:tab pos="598805" algn="l"/>
                <a:tab pos="941659" algn="l"/>
                <a:tab pos="1284513" algn="l"/>
                <a:tab pos="1627368" algn="l"/>
                <a:tab pos="1970222" algn="l"/>
                <a:tab pos="2313076" algn="l"/>
                <a:tab pos="2655931" algn="l"/>
                <a:tab pos="2998785" algn="l"/>
                <a:tab pos="3341639" algn="l"/>
                <a:tab pos="3684493" algn="l"/>
                <a:tab pos="4027348" algn="l"/>
                <a:tab pos="4370202" algn="l"/>
                <a:tab pos="4713056" algn="l"/>
                <a:tab pos="5055911" algn="l"/>
                <a:tab pos="5398765" algn="l"/>
                <a:tab pos="5741619" algn="l"/>
                <a:tab pos="6084473" algn="l"/>
                <a:tab pos="6427328" algn="l"/>
                <a:tab pos="6770182" algn="l"/>
                <a:tab pos="6857086" algn="l"/>
                <a:tab pos="7199940" algn="l"/>
                <a:tab pos="7542794" algn="l"/>
                <a:tab pos="7885648" algn="l"/>
              </a:tabLst>
            </a:pPr>
            <a:r>
              <a:rPr lang="en-US" altLang="en-US" sz="1600" dirty="0"/>
              <a:t> 11-18-1225-00-00fd Technical Report on Full Duplex for 802.11 - FD Architecture</a:t>
            </a:r>
          </a:p>
          <a:p>
            <a:pPr marL="410711" lvl="1" indent="-136904">
              <a:buFont typeface="Times New Roman" panose="02020603050405020304" pitchFamily="18" charset="0"/>
              <a:buChar char="–"/>
              <a:tabLst>
                <a:tab pos="171427" algn="l"/>
                <a:tab pos="255951" algn="l"/>
                <a:tab pos="598805" algn="l"/>
                <a:tab pos="941659" algn="l"/>
                <a:tab pos="1284513" algn="l"/>
                <a:tab pos="1627368" algn="l"/>
                <a:tab pos="1970222" algn="l"/>
                <a:tab pos="2313076" algn="l"/>
                <a:tab pos="2655931" algn="l"/>
                <a:tab pos="2998785" algn="l"/>
                <a:tab pos="3341639" algn="l"/>
                <a:tab pos="3684493" algn="l"/>
                <a:tab pos="4027348" algn="l"/>
                <a:tab pos="4370202" algn="l"/>
                <a:tab pos="4713056" algn="l"/>
                <a:tab pos="5055911" algn="l"/>
                <a:tab pos="5398765" algn="l"/>
                <a:tab pos="5741619" algn="l"/>
                <a:tab pos="6084473" algn="l"/>
                <a:tab pos="6427328" algn="l"/>
                <a:tab pos="6770182" algn="l"/>
                <a:tab pos="6857086" algn="l"/>
                <a:tab pos="7199940" algn="l"/>
                <a:tab pos="7542794" algn="l"/>
                <a:tab pos="7885648" algn="l"/>
              </a:tabLst>
            </a:pPr>
            <a:r>
              <a:rPr lang="en-US" altLang="en-US" sz="1600" dirty="0"/>
              <a:t> 11-18-1019-01-00fd Improving System Efficiency using Full Duplex Based Collision Detection</a:t>
            </a:r>
          </a:p>
          <a:p>
            <a:pPr marL="410711" lvl="1" indent="-136904">
              <a:buFont typeface="Times New Roman" panose="02020603050405020304" pitchFamily="18" charset="0"/>
              <a:buChar char="–"/>
              <a:tabLst>
                <a:tab pos="171427" algn="l"/>
                <a:tab pos="255951" algn="l"/>
                <a:tab pos="598805" algn="l"/>
                <a:tab pos="941659" algn="l"/>
                <a:tab pos="1284513" algn="l"/>
                <a:tab pos="1627368" algn="l"/>
                <a:tab pos="1970222" algn="l"/>
                <a:tab pos="2313076" algn="l"/>
                <a:tab pos="2655931" algn="l"/>
                <a:tab pos="2998785" algn="l"/>
                <a:tab pos="3341639" algn="l"/>
                <a:tab pos="3684493" algn="l"/>
                <a:tab pos="4027348" algn="l"/>
                <a:tab pos="4370202" algn="l"/>
                <a:tab pos="4713056" algn="l"/>
                <a:tab pos="5055911" algn="l"/>
                <a:tab pos="5398765" algn="l"/>
                <a:tab pos="5741619" algn="l"/>
                <a:tab pos="6084473" algn="l"/>
                <a:tab pos="6427328" algn="l"/>
                <a:tab pos="6770182" algn="l"/>
                <a:tab pos="6857086" algn="l"/>
                <a:tab pos="7199940" algn="l"/>
                <a:tab pos="7542794" algn="l"/>
                <a:tab pos="7885648" algn="l"/>
              </a:tabLst>
            </a:pPr>
            <a:r>
              <a:rPr lang="en-US" altLang="en-US" sz="1600" dirty="0"/>
              <a:t> 11-18-1222-00-00fd system-level-simulation-results-of-full-duplex-transmission</a:t>
            </a:r>
          </a:p>
          <a:p>
            <a:pPr marL="410711" lvl="1" indent="-136904">
              <a:buFont typeface="Times New Roman" panose="02020603050405020304" pitchFamily="18" charset="0"/>
              <a:buChar char="–"/>
              <a:tabLst>
                <a:tab pos="171427" algn="l"/>
                <a:tab pos="255951" algn="l"/>
                <a:tab pos="598805" algn="l"/>
                <a:tab pos="941659" algn="l"/>
                <a:tab pos="1284513" algn="l"/>
                <a:tab pos="1627368" algn="l"/>
                <a:tab pos="1970222" algn="l"/>
                <a:tab pos="2313076" algn="l"/>
                <a:tab pos="2655931" algn="l"/>
                <a:tab pos="2998785" algn="l"/>
                <a:tab pos="3341639" algn="l"/>
                <a:tab pos="3684493" algn="l"/>
                <a:tab pos="4027348" algn="l"/>
                <a:tab pos="4370202" algn="l"/>
                <a:tab pos="4713056" algn="l"/>
                <a:tab pos="5055911" algn="l"/>
                <a:tab pos="5398765" algn="l"/>
                <a:tab pos="5741619" algn="l"/>
                <a:tab pos="6084473" algn="l"/>
                <a:tab pos="6427328" algn="l"/>
                <a:tab pos="6770182" algn="l"/>
                <a:tab pos="6857086" algn="l"/>
                <a:tab pos="7199940" algn="l"/>
                <a:tab pos="7542794" algn="l"/>
                <a:tab pos="7885648" algn="l"/>
              </a:tabLst>
            </a:pPr>
            <a:r>
              <a:rPr lang="en-US" altLang="en-US" sz="1600" dirty="0"/>
              <a:t> 11-18-1242-00-00fd proposed-FD-TIG-report-text-on-self-interference-cancellation</a:t>
            </a:r>
          </a:p>
          <a:p>
            <a:pPr marL="410711" lvl="1" indent="-136904">
              <a:buFont typeface="Times New Roman" panose="02020603050405020304" pitchFamily="18" charset="0"/>
              <a:buChar char="–"/>
              <a:tabLst>
                <a:tab pos="171427" algn="l"/>
                <a:tab pos="255951" algn="l"/>
                <a:tab pos="598805" algn="l"/>
                <a:tab pos="941659" algn="l"/>
                <a:tab pos="1284513" algn="l"/>
                <a:tab pos="1627368" algn="l"/>
                <a:tab pos="1970222" algn="l"/>
                <a:tab pos="2313076" algn="l"/>
                <a:tab pos="2655931" algn="l"/>
                <a:tab pos="2998785" algn="l"/>
                <a:tab pos="3341639" algn="l"/>
                <a:tab pos="3684493" algn="l"/>
                <a:tab pos="4027348" algn="l"/>
                <a:tab pos="4370202" algn="l"/>
                <a:tab pos="4713056" algn="l"/>
                <a:tab pos="5055911" algn="l"/>
                <a:tab pos="5398765" algn="l"/>
                <a:tab pos="5741619" algn="l"/>
                <a:tab pos="6084473" algn="l"/>
                <a:tab pos="6427328" algn="l"/>
                <a:tab pos="6770182" algn="l"/>
                <a:tab pos="6857086" algn="l"/>
                <a:tab pos="7199940" algn="l"/>
                <a:tab pos="7542794" algn="l"/>
                <a:tab pos="7885648" algn="l"/>
              </a:tabLst>
            </a:pPr>
            <a:r>
              <a:rPr lang="en-US" altLang="en-US" sz="1600" dirty="0"/>
              <a:t> 11-18-1223-00-00fd Proposed FD Functional Requirements</a:t>
            </a:r>
          </a:p>
          <a:p>
            <a:pPr marL="171427" indent="-171427">
              <a:buFont typeface="Times New Roman" panose="02020603050405020304" pitchFamily="18" charset="0"/>
              <a:buChar char="»"/>
              <a:tabLst>
                <a:tab pos="171427" algn="l"/>
                <a:tab pos="255951" algn="l"/>
                <a:tab pos="598805" algn="l"/>
                <a:tab pos="941659" algn="l"/>
                <a:tab pos="1284513" algn="l"/>
                <a:tab pos="1627368" algn="l"/>
                <a:tab pos="1970222" algn="l"/>
                <a:tab pos="2313076" algn="l"/>
                <a:tab pos="2655931" algn="l"/>
                <a:tab pos="2998785" algn="l"/>
                <a:tab pos="3341639" algn="l"/>
                <a:tab pos="3684493" algn="l"/>
                <a:tab pos="4027348" algn="l"/>
                <a:tab pos="4370202" algn="l"/>
                <a:tab pos="4713056" algn="l"/>
                <a:tab pos="5055911" algn="l"/>
                <a:tab pos="5398765" algn="l"/>
                <a:tab pos="5741619" algn="l"/>
                <a:tab pos="6084473" algn="l"/>
                <a:tab pos="6427328" algn="l"/>
                <a:tab pos="6770182" algn="l"/>
                <a:tab pos="6857086" algn="l"/>
                <a:tab pos="7199940" algn="l"/>
                <a:tab pos="7542794" algn="l"/>
                <a:tab pos="7885648" algn="l"/>
              </a:tabLst>
            </a:pPr>
            <a:r>
              <a:rPr lang="en-US" altLang="en-US" sz="1800" dirty="0"/>
              <a:t>Current FD-TIG report, 11-18-0498-0x</a:t>
            </a:r>
          </a:p>
          <a:p>
            <a:pPr marL="171427" indent="-171427">
              <a:buFont typeface="Times New Roman" panose="02020603050405020304" pitchFamily="18" charset="0"/>
              <a:buChar char="»"/>
              <a:tabLst>
                <a:tab pos="171427" algn="l"/>
                <a:tab pos="255951" algn="l"/>
                <a:tab pos="598805" algn="l"/>
                <a:tab pos="941659" algn="l"/>
                <a:tab pos="1284513" algn="l"/>
                <a:tab pos="1627368" algn="l"/>
                <a:tab pos="1970222" algn="l"/>
                <a:tab pos="2313076" algn="l"/>
                <a:tab pos="2655931" algn="l"/>
                <a:tab pos="2998785" algn="l"/>
                <a:tab pos="3341639" algn="l"/>
                <a:tab pos="3684493" algn="l"/>
                <a:tab pos="4027348" algn="l"/>
                <a:tab pos="4370202" algn="l"/>
                <a:tab pos="4713056" algn="l"/>
                <a:tab pos="5055911" algn="l"/>
                <a:tab pos="5398765" algn="l"/>
                <a:tab pos="5741619" algn="l"/>
                <a:tab pos="6084473" algn="l"/>
                <a:tab pos="6427328" algn="l"/>
                <a:tab pos="6770182" algn="l"/>
                <a:tab pos="6857086" algn="l"/>
                <a:tab pos="7199940" algn="l"/>
                <a:tab pos="7542794" algn="l"/>
                <a:tab pos="7885648" algn="l"/>
              </a:tabLst>
            </a:pPr>
            <a:r>
              <a:rPr lang="en-US" altLang="en-US" sz="1800" b="1" dirty="0"/>
              <a:t>Plans August and September 2018</a:t>
            </a:r>
          </a:p>
          <a:p>
            <a:pPr marL="471425" lvl="1" indent="-171427">
              <a:buFont typeface="Times New Roman" panose="02020603050405020304" pitchFamily="18" charset="0"/>
              <a:buChar char="»"/>
              <a:tabLst>
                <a:tab pos="171427" algn="l"/>
                <a:tab pos="255951" algn="l"/>
                <a:tab pos="598805" algn="l"/>
                <a:tab pos="941659" algn="l"/>
                <a:tab pos="1284513" algn="l"/>
                <a:tab pos="1627368" algn="l"/>
                <a:tab pos="1970222" algn="l"/>
                <a:tab pos="2313076" algn="l"/>
                <a:tab pos="2655931" algn="l"/>
                <a:tab pos="2998785" algn="l"/>
                <a:tab pos="3341639" algn="l"/>
                <a:tab pos="3684493" algn="l"/>
                <a:tab pos="4027348" algn="l"/>
                <a:tab pos="4370202" algn="l"/>
                <a:tab pos="4713056" algn="l"/>
                <a:tab pos="5055911" algn="l"/>
                <a:tab pos="5398765" algn="l"/>
                <a:tab pos="5741619" algn="l"/>
                <a:tab pos="6084473" algn="l"/>
                <a:tab pos="6427328" algn="l"/>
                <a:tab pos="6770182" algn="l"/>
                <a:tab pos="6857086" algn="l"/>
                <a:tab pos="7199940" algn="l"/>
                <a:tab pos="7542794" algn="l"/>
                <a:tab pos="7885648" algn="l"/>
              </a:tabLst>
            </a:pPr>
            <a:r>
              <a:rPr lang="en-US" altLang="en-US" sz="1600" dirty="0"/>
              <a:t>FD-TIG report draft review and comment </a:t>
            </a:r>
          </a:p>
          <a:p>
            <a:pPr marL="471425" lvl="1" indent="-171427">
              <a:buFont typeface="Times New Roman" panose="02020603050405020304" pitchFamily="18" charset="0"/>
              <a:buChar char="»"/>
              <a:tabLst>
                <a:tab pos="171427" algn="l"/>
                <a:tab pos="255951" algn="l"/>
                <a:tab pos="598805" algn="l"/>
                <a:tab pos="941659" algn="l"/>
                <a:tab pos="1284513" algn="l"/>
                <a:tab pos="1627368" algn="l"/>
                <a:tab pos="1970222" algn="l"/>
                <a:tab pos="2313076" algn="l"/>
                <a:tab pos="2655931" algn="l"/>
                <a:tab pos="2998785" algn="l"/>
                <a:tab pos="3341639" algn="l"/>
                <a:tab pos="3684493" algn="l"/>
                <a:tab pos="4027348" algn="l"/>
                <a:tab pos="4370202" algn="l"/>
                <a:tab pos="4713056" algn="l"/>
                <a:tab pos="5055911" algn="l"/>
                <a:tab pos="5398765" algn="l"/>
                <a:tab pos="5741619" algn="l"/>
                <a:tab pos="6084473" algn="l"/>
                <a:tab pos="6427328" algn="l"/>
                <a:tab pos="6770182" algn="l"/>
                <a:tab pos="6857086" algn="l"/>
                <a:tab pos="7199940" algn="l"/>
                <a:tab pos="7542794" algn="l"/>
                <a:tab pos="7885648" algn="l"/>
              </a:tabLst>
            </a:pPr>
            <a:r>
              <a:rPr lang="en-US" altLang="en-US" sz="1600" dirty="0"/>
              <a:t>Discuss requirements for NGV and EHT</a:t>
            </a:r>
          </a:p>
          <a:p>
            <a:pPr>
              <a:defRPr/>
            </a:pPr>
            <a:r>
              <a:rPr lang="en-US" altLang="ja-JP" sz="2000" dirty="0"/>
              <a:t>Closing report: 18/1336r0</a:t>
            </a:r>
          </a:p>
          <a:p>
            <a:pPr marL="0" indent="0">
              <a:buNone/>
              <a:defRPr/>
            </a:pPr>
            <a:endParaRPr lang="en-US" altLang="ja-JP" sz="2800" dirty="0"/>
          </a:p>
          <a:p>
            <a:pPr>
              <a:defRPr/>
            </a:pPr>
            <a:endParaRPr lang="en-US" altLang="ja-JP" sz="2800" dirty="0"/>
          </a:p>
          <a:p>
            <a:endParaRPr lang="en-US" sz="4000" dirty="0"/>
          </a:p>
        </p:txBody>
      </p:sp>
      <p:sp>
        <p:nvSpPr>
          <p:cNvPr id="4" name="Date Placeholder 3">
            <a:extLst>
              <a:ext uri="{FF2B5EF4-FFF2-40B4-BE49-F238E27FC236}">
                <a16:creationId xmlns:a16="http://schemas.microsoft.com/office/drawing/2014/main" id="{CEBD10B5-EC8B-4BC3-9EB1-DFA1F0705D80}"/>
              </a:ext>
            </a:extLst>
          </p:cNvPr>
          <p:cNvSpPr>
            <a:spLocks noGrp="1"/>
          </p:cNvSpPr>
          <p:nvPr>
            <p:ph type="dt" sz="half" idx="10"/>
          </p:nvPr>
        </p:nvSpPr>
        <p:spPr/>
        <p:txBody>
          <a:bodyPr/>
          <a:lstStyle/>
          <a:p>
            <a:r>
              <a:rPr lang="en-US" altLang="en-US"/>
              <a:t>July 2018</a:t>
            </a:r>
            <a:endParaRPr lang="en-US" altLang="en-US" dirty="0"/>
          </a:p>
        </p:txBody>
      </p:sp>
      <p:sp>
        <p:nvSpPr>
          <p:cNvPr id="5" name="Footer Placeholder 4">
            <a:extLst>
              <a:ext uri="{FF2B5EF4-FFF2-40B4-BE49-F238E27FC236}">
                <a16:creationId xmlns:a16="http://schemas.microsoft.com/office/drawing/2014/main" id="{3437293C-DAC0-47B8-B725-B9ABB54C9014}"/>
              </a:ext>
            </a:extLst>
          </p:cNvPr>
          <p:cNvSpPr>
            <a:spLocks noGrp="1"/>
          </p:cNvSpPr>
          <p:nvPr>
            <p:ph type="ftr" sz="quarter" idx="11"/>
          </p:nvPr>
        </p:nvSpPr>
        <p:spPr/>
        <p:txBody>
          <a:bodyPr/>
          <a:lstStyle/>
          <a:p>
            <a:r>
              <a:rPr lang="en-US" altLang="en-US"/>
              <a:t>Al Petrick, Jones-Petrick and Associates</a:t>
            </a:r>
          </a:p>
        </p:txBody>
      </p:sp>
      <p:sp>
        <p:nvSpPr>
          <p:cNvPr id="6" name="Slide Number Placeholder 5">
            <a:extLst>
              <a:ext uri="{FF2B5EF4-FFF2-40B4-BE49-F238E27FC236}">
                <a16:creationId xmlns:a16="http://schemas.microsoft.com/office/drawing/2014/main" id="{A3BE9B77-DB69-4FEF-A1B3-747FD521C86E}"/>
              </a:ext>
            </a:extLst>
          </p:cNvPr>
          <p:cNvSpPr>
            <a:spLocks noGrp="1"/>
          </p:cNvSpPr>
          <p:nvPr>
            <p:ph type="sldNum" sz="quarter" idx="12"/>
          </p:nvPr>
        </p:nvSpPr>
        <p:spPr/>
        <p:txBody>
          <a:bodyPr/>
          <a:lstStyle/>
          <a:p>
            <a:r>
              <a:rPr lang="en-US" altLang="en-US"/>
              <a:t>Slide </a:t>
            </a:r>
            <a:fld id="{B5DF06B1-16D6-4ED2-BBDA-2A3165347220}" type="slidenum">
              <a:rPr lang="en-US" altLang="en-US" smtClean="0"/>
              <a:pPr/>
              <a:t>13</a:t>
            </a:fld>
            <a:endParaRPr lang="en-US" altLang="en-US"/>
          </a:p>
        </p:txBody>
      </p:sp>
    </p:spTree>
    <p:extLst>
      <p:ext uri="{BB962C8B-B14F-4D97-AF65-F5344CB8AC3E}">
        <p14:creationId xmlns:p14="http://schemas.microsoft.com/office/powerpoint/2010/main" val="4244164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14</a:t>
            </a:fld>
            <a:endParaRPr lang="en-US"/>
          </a:p>
        </p:txBody>
      </p:sp>
      <p:sp>
        <p:nvSpPr>
          <p:cNvPr id="29699" name="Rectangle 4"/>
          <p:cNvSpPr>
            <a:spLocks noGrp="1" noChangeArrowheads="1"/>
          </p:cNvSpPr>
          <p:nvPr>
            <p:ph type="title"/>
          </p:nvPr>
        </p:nvSpPr>
        <p:spPr>
          <a:xfrm>
            <a:off x="685800" y="914400"/>
            <a:ext cx="7772400" cy="685800"/>
          </a:xfrm>
        </p:spPr>
        <p:txBody>
          <a:bodyPr/>
          <a:lstStyle/>
          <a:p>
            <a:r>
              <a:rPr lang="en-US" altLang="en-US" b="1" dirty="0"/>
              <a:t>Editor’s Projected Completion of 802.11 Amendments</a:t>
            </a:r>
            <a:endParaRPr lang="en-US" b="1" dirty="0"/>
          </a:p>
        </p:txBody>
      </p:sp>
      <p:sp>
        <p:nvSpPr>
          <p:cNvPr id="29756" name="Footer Placeholder 7"/>
          <p:cNvSpPr>
            <a:spLocks noGrp="1"/>
          </p:cNvSpPr>
          <p:nvPr>
            <p:ph type="ftr" sz="quarter" idx="11"/>
          </p:nvPr>
        </p:nvSpPr>
        <p:spPr>
          <a:noFill/>
        </p:spPr>
        <p:txBody>
          <a:bodyPr/>
          <a:lstStyle/>
          <a:p>
            <a:r>
              <a:rPr lang="en-US"/>
              <a:t>Al Petrick, Jones-Petrick and Associates</a:t>
            </a:r>
          </a:p>
        </p:txBody>
      </p:sp>
      <p:sp>
        <p:nvSpPr>
          <p:cNvPr id="29757" name="Date Placeholder 7"/>
          <p:cNvSpPr>
            <a:spLocks noGrp="1"/>
          </p:cNvSpPr>
          <p:nvPr>
            <p:ph type="dt" sz="quarter" idx="10"/>
          </p:nvPr>
        </p:nvSpPr>
        <p:spPr>
          <a:noFill/>
        </p:spPr>
        <p:txBody>
          <a:bodyPr/>
          <a:lstStyle/>
          <a:p>
            <a:r>
              <a:rPr lang="en-US"/>
              <a:t>July 2018</a:t>
            </a:r>
          </a:p>
        </p:txBody>
      </p:sp>
      <p:sp>
        <p:nvSpPr>
          <p:cNvPr id="2" name="Rectangle 1">
            <a:extLst>
              <a:ext uri="{FF2B5EF4-FFF2-40B4-BE49-F238E27FC236}">
                <a16:creationId xmlns:a16="http://schemas.microsoft.com/office/drawing/2014/main" id="{DBCE2A97-AE70-415C-BC2E-5838A4FBEC76}"/>
              </a:ext>
            </a:extLst>
          </p:cNvPr>
          <p:cNvSpPr/>
          <p:nvPr/>
        </p:nvSpPr>
        <p:spPr bwMode="auto">
          <a:xfrm>
            <a:off x="6096427" y="5916862"/>
            <a:ext cx="242888" cy="190500"/>
          </a:xfrm>
          <a:prstGeom prst="rect">
            <a:avLst/>
          </a:prstGeom>
          <a:solidFill>
            <a:srgbClr val="FF0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 name="TextBox 3">
            <a:extLst>
              <a:ext uri="{FF2B5EF4-FFF2-40B4-BE49-F238E27FC236}">
                <a16:creationId xmlns:a16="http://schemas.microsoft.com/office/drawing/2014/main" id="{42694D20-2C98-41D2-8830-4F2F2860D998}"/>
              </a:ext>
            </a:extLst>
          </p:cNvPr>
          <p:cNvSpPr txBox="1"/>
          <p:nvPr/>
        </p:nvSpPr>
        <p:spPr>
          <a:xfrm>
            <a:off x="3976034" y="5866323"/>
            <a:ext cx="1146468" cy="276999"/>
          </a:xfrm>
          <a:prstGeom prst="rect">
            <a:avLst/>
          </a:prstGeom>
          <a:noFill/>
        </p:spPr>
        <p:txBody>
          <a:bodyPr wrap="none" rtlCol="0">
            <a:spAutoFit/>
          </a:bodyPr>
          <a:lstStyle/>
          <a:p>
            <a:r>
              <a:rPr lang="en-US" b="1" dirty="0"/>
              <a:t>Page Numbers</a:t>
            </a:r>
          </a:p>
        </p:txBody>
      </p:sp>
      <p:sp>
        <p:nvSpPr>
          <p:cNvPr id="11" name="TextBox 10">
            <a:extLst>
              <a:ext uri="{FF2B5EF4-FFF2-40B4-BE49-F238E27FC236}">
                <a16:creationId xmlns:a16="http://schemas.microsoft.com/office/drawing/2014/main" id="{10E539E6-0F2A-47B6-9282-CF5CE211997B}"/>
              </a:ext>
            </a:extLst>
          </p:cNvPr>
          <p:cNvSpPr txBox="1"/>
          <p:nvPr/>
        </p:nvSpPr>
        <p:spPr>
          <a:xfrm>
            <a:off x="6311917" y="5856307"/>
            <a:ext cx="1103187" cy="276999"/>
          </a:xfrm>
          <a:prstGeom prst="rect">
            <a:avLst/>
          </a:prstGeom>
          <a:noFill/>
        </p:spPr>
        <p:txBody>
          <a:bodyPr wrap="none" rtlCol="0">
            <a:spAutoFit/>
          </a:bodyPr>
          <a:lstStyle/>
          <a:p>
            <a:r>
              <a:rPr lang="en-US" b="1" dirty="0"/>
              <a:t>Revised Dates</a:t>
            </a:r>
          </a:p>
        </p:txBody>
      </p:sp>
      <p:graphicFrame>
        <p:nvGraphicFramePr>
          <p:cNvPr id="13" name="Table 12">
            <a:extLst>
              <a:ext uri="{FF2B5EF4-FFF2-40B4-BE49-F238E27FC236}">
                <a16:creationId xmlns:a16="http://schemas.microsoft.com/office/drawing/2014/main" id="{0A6A0791-9766-4718-9F1E-77DB123CEAA1}"/>
              </a:ext>
            </a:extLst>
          </p:cNvPr>
          <p:cNvGraphicFramePr>
            <a:graphicFrameLocks noGrp="1"/>
          </p:cNvGraphicFramePr>
          <p:nvPr>
            <p:extLst>
              <p:ext uri="{D42A27DB-BD31-4B8C-83A1-F6EECF244321}">
                <p14:modId xmlns:p14="http://schemas.microsoft.com/office/powerpoint/2010/main" val="472706220"/>
              </p:ext>
            </p:extLst>
          </p:nvPr>
        </p:nvGraphicFramePr>
        <p:xfrm>
          <a:off x="1371600" y="2133600"/>
          <a:ext cx="6972300" cy="3094172"/>
        </p:xfrm>
        <a:graphic>
          <a:graphicData uri="http://schemas.openxmlformats.org/drawingml/2006/table">
            <a:tbl>
              <a:tblPr firstRow="1" bandRow="1">
                <a:tableStyleId>{5C22544A-7EE6-4342-B048-85BDC9FD1C3A}</a:tableStyleId>
              </a:tblPr>
              <a:tblGrid>
                <a:gridCol w="2324100">
                  <a:extLst>
                    <a:ext uri="{9D8B030D-6E8A-4147-A177-3AD203B41FA5}">
                      <a16:colId xmlns:a16="http://schemas.microsoft.com/office/drawing/2014/main" val="3336049185"/>
                    </a:ext>
                  </a:extLst>
                </a:gridCol>
                <a:gridCol w="2324100">
                  <a:extLst>
                    <a:ext uri="{9D8B030D-6E8A-4147-A177-3AD203B41FA5}">
                      <a16:colId xmlns:a16="http://schemas.microsoft.com/office/drawing/2014/main" val="1921072032"/>
                    </a:ext>
                  </a:extLst>
                </a:gridCol>
                <a:gridCol w="2324100">
                  <a:extLst>
                    <a:ext uri="{9D8B030D-6E8A-4147-A177-3AD203B41FA5}">
                      <a16:colId xmlns:a16="http://schemas.microsoft.com/office/drawing/2014/main" val="3834352144"/>
                    </a:ext>
                  </a:extLst>
                </a:gridCol>
              </a:tblGrid>
              <a:tr h="41955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a:ln>
                            <a:noFill/>
                          </a:ln>
                          <a:solidFill>
                            <a:schemeClr val="tx1"/>
                          </a:solidFill>
                          <a:effectLst/>
                          <a:latin typeface="Times New Roman" pitchFamily="18" charset="0"/>
                        </a:rPr>
                        <a:t>Amendment Number</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a:ln>
                            <a:noFill/>
                          </a:ln>
                          <a:solidFill>
                            <a:schemeClr val="tx1"/>
                          </a:solidFill>
                          <a:effectLst/>
                          <a:latin typeface="Times New Roman" pitchFamily="18" charset="0"/>
                        </a:rPr>
                        <a:t>Task Group</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a:ln>
                            <a:noFill/>
                          </a:ln>
                          <a:solidFill>
                            <a:schemeClr val="tx1"/>
                          </a:solidFill>
                          <a:effectLst/>
                          <a:latin typeface="Times New Roman" pitchFamily="18" charset="0"/>
                        </a:rPr>
                        <a:t>Projected REVCOM Date</a:t>
                      </a:r>
                    </a:p>
                  </a:txBody>
                  <a:tcPr marL="68580" marR="68580" marT="34290" marB="34290" horzOverflow="overflow">
                    <a:noFill/>
                  </a:tcPr>
                </a:tc>
                <a:extLst>
                  <a:ext uri="{0D108BD9-81ED-4DB2-BD59-A6C34878D82A}">
                    <a16:rowId xmlns:a16="http://schemas.microsoft.com/office/drawing/2014/main" val="3578554141"/>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a:ln>
                            <a:noFill/>
                          </a:ln>
                          <a:solidFill>
                            <a:schemeClr val="accent2"/>
                          </a:solidFill>
                          <a:effectLst/>
                          <a:latin typeface="Times New Roman" pitchFamily="18" charset="0"/>
                        </a:rPr>
                        <a:t>802.11-2016 Amendment 1</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accent2"/>
                          </a:solidFill>
                          <a:effectLst/>
                          <a:latin typeface="Times New Roman" pitchFamily="18" charset="0"/>
                        </a:rPr>
                        <a:t>TGai</a:t>
                      </a:r>
                      <a:endParaRPr kumimoji="0" lang="en-US" sz="1500" b="0" i="0" u="none" strike="noStrike" cap="none" normalizeH="0" baseline="0" dirty="0">
                        <a:ln>
                          <a:noFill/>
                        </a:ln>
                        <a:solidFill>
                          <a:schemeClr val="accent2"/>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Dec 2016</a:t>
                      </a:r>
                    </a:p>
                  </a:txBody>
                  <a:tcPr marL="68580" marR="68580" marT="34290" marB="34290" horzOverflow="overflow">
                    <a:noFill/>
                  </a:tcPr>
                </a:tc>
                <a:extLst>
                  <a:ext uri="{0D108BD9-81ED-4DB2-BD59-A6C34878D82A}">
                    <a16:rowId xmlns:a16="http://schemas.microsoft.com/office/drawing/2014/main" val="216556490"/>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a:ln>
                            <a:noFill/>
                          </a:ln>
                          <a:solidFill>
                            <a:schemeClr val="accent2"/>
                          </a:solidFill>
                          <a:effectLst/>
                          <a:latin typeface="Times New Roman" pitchFamily="18" charset="0"/>
                        </a:rPr>
                        <a:t>802.11-2016 Amendment 2</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err="1">
                          <a:ln>
                            <a:noFill/>
                          </a:ln>
                          <a:solidFill>
                            <a:schemeClr val="accent2"/>
                          </a:solidFill>
                          <a:effectLst/>
                          <a:latin typeface="Times New Roman" pitchFamily="18" charset="0"/>
                        </a:rPr>
                        <a:t>TGah</a:t>
                      </a:r>
                      <a:endParaRPr kumimoji="0" lang="en-US" sz="1500" b="0" i="0" u="none" strike="noStrike" cap="none" normalizeH="0" baseline="0" dirty="0">
                        <a:ln>
                          <a:noFill/>
                        </a:ln>
                        <a:solidFill>
                          <a:schemeClr val="accent2"/>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Dec 2016</a:t>
                      </a:r>
                    </a:p>
                  </a:txBody>
                  <a:tcPr marL="68580" marR="68580" marT="34290" marB="34290" horzOverflow="overflow">
                    <a:noFill/>
                  </a:tcPr>
                </a:tc>
                <a:extLst>
                  <a:ext uri="{0D108BD9-81ED-4DB2-BD59-A6C34878D82A}">
                    <a16:rowId xmlns:a16="http://schemas.microsoft.com/office/drawing/2014/main" val="2414023622"/>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a:ln>
                            <a:noFill/>
                          </a:ln>
                          <a:solidFill>
                            <a:schemeClr val="accent2"/>
                          </a:solidFill>
                          <a:effectLst/>
                          <a:latin typeface="Times New Roman" pitchFamily="18" charset="0"/>
                        </a:rPr>
                        <a:t>802.11-2016 Amendment 3</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err="1">
                          <a:ln>
                            <a:noFill/>
                          </a:ln>
                          <a:solidFill>
                            <a:schemeClr val="accent2"/>
                          </a:solidFill>
                          <a:effectLst/>
                          <a:latin typeface="Times New Roman" pitchFamily="18" charset="0"/>
                        </a:rPr>
                        <a:t>TGaj</a:t>
                      </a:r>
                      <a:endParaRPr kumimoji="0" lang="en-US" sz="1500" b="0" i="0" u="none" strike="noStrike" cap="none" normalizeH="0" baseline="0" dirty="0">
                        <a:ln>
                          <a:noFill/>
                        </a:ln>
                        <a:solidFill>
                          <a:srgbClr val="0070C0"/>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March 2018</a:t>
                      </a:r>
                    </a:p>
                  </a:txBody>
                  <a:tcPr marL="68580" marR="68580" marT="34290" marB="34290" horzOverflow="overflow">
                    <a:noFill/>
                  </a:tcPr>
                </a:tc>
                <a:extLst>
                  <a:ext uri="{0D108BD9-81ED-4DB2-BD59-A6C34878D82A}">
                    <a16:rowId xmlns:a16="http://schemas.microsoft.com/office/drawing/2014/main" val="3227809256"/>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802.11-2016 Amendment 4</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err="1">
                          <a:ln>
                            <a:noFill/>
                          </a:ln>
                          <a:solidFill>
                            <a:schemeClr val="accent2"/>
                          </a:solidFill>
                          <a:effectLst/>
                          <a:latin typeface="Times New Roman" pitchFamily="18" charset="0"/>
                        </a:rPr>
                        <a:t>TGak</a:t>
                      </a:r>
                      <a:endParaRPr kumimoji="0" lang="en-US" sz="1500" b="0" i="0" u="none" strike="noStrike" cap="none" normalizeH="0" baseline="0" dirty="0">
                        <a:ln>
                          <a:noFill/>
                        </a:ln>
                        <a:solidFill>
                          <a:srgbClr val="002060"/>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March 2018</a:t>
                      </a:r>
                    </a:p>
                  </a:txBody>
                  <a:tcPr marL="68580" marR="68580" marT="34290" marB="34290" horzOverflow="overflow">
                    <a:noFill/>
                  </a:tcPr>
                </a:tc>
                <a:extLst>
                  <a:ext uri="{0D108BD9-81ED-4DB2-BD59-A6C34878D82A}">
                    <a16:rowId xmlns:a16="http://schemas.microsoft.com/office/drawing/2014/main" val="1982380037"/>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a:ln>
                            <a:noFill/>
                          </a:ln>
                          <a:solidFill>
                            <a:schemeClr val="accent2"/>
                          </a:solidFill>
                          <a:effectLst/>
                          <a:latin typeface="Times New Roman" pitchFamily="18" charset="0"/>
                        </a:rPr>
                        <a:t>802.11-2016 Amendment 5</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err="1">
                          <a:ln>
                            <a:noFill/>
                          </a:ln>
                          <a:solidFill>
                            <a:schemeClr val="accent2"/>
                          </a:solidFill>
                          <a:effectLst/>
                          <a:latin typeface="Times New Roman" pitchFamily="18" charset="0"/>
                        </a:rPr>
                        <a:t>TGaq</a:t>
                      </a:r>
                      <a:endParaRPr kumimoji="0" lang="en-US" sz="1500" b="0" i="0" u="none" strike="noStrike" cap="none" normalizeH="0" baseline="0" dirty="0">
                        <a:ln>
                          <a:noFill/>
                        </a:ln>
                        <a:solidFill>
                          <a:srgbClr val="0070C0"/>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rgbClr val="FF0000"/>
                          </a:solidFill>
                          <a:effectLst/>
                          <a:latin typeface="Times New Roman" pitchFamily="18" charset="0"/>
                        </a:rPr>
                        <a:t>June 2018</a:t>
                      </a:r>
                    </a:p>
                  </a:txBody>
                  <a:tcPr marL="68580" marR="68580" marT="34290" marB="34290" horzOverflow="overflow">
                    <a:noFill/>
                  </a:tcPr>
                </a:tc>
                <a:extLst>
                  <a:ext uri="{0D108BD9-81ED-4DB2-BD59-A6C34878D82A}">
                    <a16:rowId xmlns:a16="http://schemas.microsoft.com/office/drawing/2014/main" val="4167905179"/>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802.11-2016 Amendment 6</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TGax – </a:t>
                      </a:r>
                      <a:r>
                        <a:rPr kumimoji="0" lang="en-US" sz="1500" b="0" i="0" u="none" strike="noStrike" cap="none" normalizeH="0" baseline="0" dirty="0">
                          <a:ln>
                            <a:noFill/>
                          </a:ln>
                          <a:solidFill>
                            <a:srgbClr val="FF0000"/>
                          </a:solidFill>
                          <a:effectLst/>
                          <a:latin typeface="Times New Roman" pitchFamily="18" charset="0"/>
                        </a:rPr>
                        <a:t>682</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Dec 2019</a:t>
                      </a:r>
                    </a:p>
                  </a:txBody>
                  <a:tcPr marL="68580" marR="68580" marT="34290" marB="34290" horzOverflow="overflow">
                    <a:noFill/>
                  </a:tcPr>
                </a:tc>
                <a:extLst>
                  <a:ext uri="{0D108BD9-81ED-4DB2-BD59-A6C34878D82A}">
                    <a16:rowId xmlns:a16="http://schemas.microsoft.com/office/drawing/2014/main" val="1182416159"/>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802.11-2016 Amendment 7</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TGay</a:t>
                      </a:r>
                      <a:r>
                        <a:rPr kumimoji="0" lang="en-US" sz="1500" b="0" i="0" u="none" strike="noStrike" cap="none" normalizeH="0" baseline="0" dirty="0">
                          <a:ln>
                            <a:noFill/>
                          </a:ln>
                          <a:solidFill>
                            <a:schemeClr val="tx1"/>
                          </a:solidFill>
                          <a:effectLst/>
                          <a:latin typeface="Times New Roman" pitchFamily="18" charset="0"/>
                        </a:rPr>
                        <a:t> – </a:t>
                      </a:r>
                      <a:r>
                        <a:rPr kumimoji="0" lang="en-US" sz="1500" b="0" i="0" u="none" strike="noStrike" cap="none" normalizeH="0" baseline="0" dirty="0">
                          <a:ln>
                            <a:noFill/>
                          </a:ln>
                          <a:solidFill>
                            <a:srgbClr val="FF0000"/>
                          </a:solidFill>
                          <a:effectLst/>
                          <a:latin typeface="Times New Roman" pitchFamily="18" charset="0"/>
                        </a:rPr>
                        <a:t>581</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Dec 2019</a:t>
                      </a:r>
                    </a:p>
                  </a:txBody>
                  <a:tcPr marL="68580" marR="68580" marT="34290" marB="34290" horzOverflow="overflow">
                    <a:noFill/>
                  </a:tcPr>
                </a:tc>
                <a:extLst>
                  <a:ext uri="{0D108BD9-81ED-4DB2-BD59-A6C34878D82A}">
                    <a16:rowId xmlns:a16="http://schemas.microsoft.com/office/drawing/2014/main" val="502494330"/>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802.11-2016 Amendment 8</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TGaz</a:t>
                      </a:r>
                      <a:r>
                        <a:rPr kumimoji="0" lang="en-US" sz="1500" b="0" i="0" u="none" strike="noStrike" cap="none" normalizeH="0" baseline="0" dirty="0">
                          <a:ln>
                            <a:noFill/>
                          </a:ln>
                          <a:solidFill>
                            <a:schemeClr val="tx1"/>
                          </a:solidFill>
                          <a:effectLst/>
                          <a:latin typeface="Times New Roman" pitchFamily="18" charset="0"/>
                        </a:rPr>
                        <a:t> – </a:t>
                      </a:r>
                      <a:r>
                        <a:rPr kumimoji="0" lang="en-US" sz="1500" b="0" i="0" u="none" strike="noStrike" cap="none" normalizeH="0" baseline="0" dirty="0">
                          <a:ln>
                            <a:noFill/>
                          </a:ln>
                          <a:solidFill>
                            <a:srgbClr val="FF0000"/>
                          </a:solidFill>
                          <a:effectLst/>
                          <a:latin typeface="Times New Roman" pitchFamily="18" charset="0"/>
                        </a:rPr>
                        <a:t>46</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Mar 2021</a:t>
                      </a:r>
                    </a:p>
                  </a:txBody>
                  <a:tcPr marL="68580" marR="68580" marT="34290" marB="34290" horzOverflow="overflow">
                    <a:noFill/>
                  </a:tcPr>
                </a:tc>
                <a:extLst>
                  <a:ext uri="{0D108BD9-81ED-4DB2-BD59-A6C34878D82A}">
                    <a16:rowId xmlns:a16="http://schemas.microsoft.com/office/drawing/2014/main" val="3939065581"/>
                  </a:ext>
                </a:extLst>
              </a:tr>
              <a:tr h="27006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802.11-2016 Amendment 9</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TGba</a:t>
                      </a:r>
                      <a:r>
                        <a:rPr kumimoji="0" lang="en-US" sz="1500" b="0" i="0" u="none" strike="noStrike" cap="none" normalizeH="0" baseline="0" dirty="0">
                          <a:ln>
                            <a:noFill/>
                          </a:ln>
                          <a:solidFill>
                            <a:schemeClr val="tx1"/>
                          </a:solidFill>
                          <a:effectLst/>
                          <a:latin typeface="Times New Roman" pitchFamily="18" charset="0"/>
                        </a:rPr>
                        <a:t> - </a:t>
                      </a:r>
                      <a:r>
                        <a:rPr kumimoji="0" lang="en-US" sz="1500" b="0" i="0" u="none" strike="noStrike" cap="none" normalizeH="0" baseline="0" dirty="0">
                          <a:ln>
                            <a:noFill/>
                          </a:ln>
                          <a:solidFill>
                            <a:srgbClr val="FF0000"/>
                          </a:solidFill>
                          <a:effectLst/>
                          <a:latin typeface="Times New Roman" pitchFamily="18" charset="0"/>
                        </a:rPr>
                        <a:t>77</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Jul 2020</a:t>
                      </a:r>
                    </a:p>
                  </a:txBody>
                  <a:tcPr marL="68580" marR="68580" marT="34290" marB="34290" horzOverflow="overflow">
                    <a:noFill/>
                  </a:tcPr>
                </a:tc>
                <a:extLst>
                  <a:ext uri="{0D108BD9-81ED-4DB2-BD59-A6C34878D82A}">
                    <a16:rowId xmlns:a16="http://schemas.microsoft.com/office/drawing/2014/main" val="1287635205"/>
                  </a:ext>
                </a:extLst>
              </a:tr>
            </a:tbl>
          </a:graphicData>
        </a:graphic>
      </p:graphicFrame>
      <p:sp>
        <p:nvSpPr>
          <p:cNvPr id="12" name="Rectangle 11">
            <a:extLst>
              <a:ext uri="{FF2B5EF4-FFF2-40B4-BE49-F238E27FC236}">
                <a16:creationId xmlns:a16="http://schemas.microsoft.com/office/drawing/2014/main" id="{C8C0957F-A038-4683-B86E-76B6B22CA797}"/>
              </a:ext>
            </a:extLst>
          </p:cNvPr>
          <p:cNvSpPr/>
          <p:nvPr/>
        </p:nvSpPr>
        <p:spPr bwMode="auto">
          <a:xfrm>
            <a:off x="3810000" y="5916862"/>
            <a:ext cx="242888" cy="190500"/>
          </a:xfrm>
          <a:prstGeom prst="rect">
            <a:avLst/>
          </a:prstGeom>
          <a:solidFill>
            <a:srgbClr val="FF0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24552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a:t>July 2018</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15</a:t>
            </a:fld>
            <a:endParaRPr lang="en-US" altLang="en-US"/>
          </a:p>
        </p:txBody>
      </p:sp>
    </p:spTree>
    <p:extLst>
      <p:ext uri="{BB962C8B-B14F-4D97-AF65-F5344CB8AC3E}">
        <p14:creationId xmlns:p14="http://schemas.microsoft.com/office/powerpoint/2010/main" val="94570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81000"/>
            <a:ext cx="1600200" cy="212725"/>
          </a:xfrm>
        </p:spPr>
        <p:txBody>
          <a:bodyPr/>
          <a:lstStyle/>
          <a:p>
            <a:r>
              <a:rPr lang="en-US" altLang="en-US"/>
              <a:t>July 2018</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1219200" y="2133600"/>
            <a:ext cx="6400800" cy="1752600"/>
          </a:xfrm>
        </p:spPr>
        <p:txBody>
          <a:bodyPr/>
          <a:lstStyle/>
          <a:p>
            <a:r>
              <a:rPr lang="en-US" altLang="en-US" sz="3600" b="1" dirty="0"/>
              <a:t>802.11 Liaison Report</a:t>
            </a:r>
          </a:p>
          <a:p>
            <a:r>
              <a:rPr lang="en-US" altLang="en-US" sz="2800" b="1" dirty="0"/>
              <a:t>Doc:</a:t>
            </a:r>
            <a:r>
              <a:rPr lang="en-US" sz="2800" b="1" dirty="0"/>
              <a:t>15-18-</a:t>
            </a:r>
            <a:r>
              <a:rPr lang="en-US" sz="2800" b="1" dirty="0">
                <a:solidFill>
                  <a:srgbClr val="FF0000"/>
                </a:solidFill>
              </a:rPr>
              <a:t>0370</a:t>
            </a:r>
            <a:r>
              <a:rPr lang="en-US" sz="2800" b="1" dirty="0"/>
              <a:t>-00-0000</a:t>
            </a:r>
            <a:br>
              <a:rPr lang="en-US" altLang="en-US" sz="3600" b="1" dirty="0"/>
            </a:br>
            <a:endParaRPr lang="en-US" altLang="en-US" sz="3600" b="1" dirty="0"/>
          </a:p>
          <a:p>
            <a:r>
              <a:rPr lang="en-US" sz="3600" b="1" i="1" dirty="0"/>
              <a:t>Manchester Grand Hotel</a:t>
            </a:r>
            <a:endParaRPr lang="en-GB" sz="2800" i="1" dirty="0"/>
          </a:p>
          <a:p>
            <a:r>
              <a:rPr lang="en-GB" sz="2800" dirty="0"/>
              <a:t>San Diego, CA</a:t>
            </a:r>
            <a:br>
              <a:rPr lang="en-GB" sz="2800" dirty="0"/>
            </a:br>
            <a:r>
              <a:rPr lang="en-US" sz="2800" dirty="0"/>
              <a:t>July 8-13, </a:t>
            </a:r>
            <a:r>
              <a:rPr lang="en-US" altLang="en-US" sz="2800" dirty="0"/>
              <a:t>2018</a:t>
            </a:r>
          </a:p>
          <a:p>
            <a:r>
              <a:rPr lang="en-US" alt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85800"/>
            <a:ext cx="7772400" cy="649287"/>
          </a:xfrm>
        </p:spPr>
        <p:txBody>
          <a:bodyPr/>
          <a:lstStyle/>
          <a:p>
            <a:r>
              <a:rPr lang="en-US" dirty="0"/>
              <a:t>IEEE 802.11 Standards Pipeline</a:t>
            </a: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3</a:t>
            </a:fld>
            <a:endParaRPr lang="en-US" sz="800" b="1" dirty="0">
              <a:latin typeface="+mj-lt"/>
            </a:endParaRPr>
          </a:p>
        </p:txBody>
      </p:sp>
      <p:sp>
        <p:nvSpPr>
          <p:cNvPr id="4" name="Footer Placeholder 3"/>
          <p:cNvSpPr>
            <a:spLocks noGrp="1"/>
          </p:cNvSpPr>
          <p:nvPr>
            <p:ph type="ftr" sz="quarter" idx="11"/>
          </p:nvPr>
        </p:nvSpPr>
        <p:spPr/>
        <p:txBody>
          <a:bodyPr/>
          <a:lstStyle/>
          <a:p>
            <a:pPr>
              <a:defRPr/>
            </a:pPr>
            <a:r>
              <a:rPr lang="en-US"/>
              <a:t>Al Petrick, Jones-Petrick and Associates</a:t>
            </a:r>
          </a:p>
        </p:txBody>
      </p:sp>
      <p:sp>
        <p:nvSpPr>
          <p:cNvPr id="5" name="Date Placeholder 4"/>
          <p:cNvSpPr>
            <a:spLocks noGrp="1"/>
          </p:cNvSpPr>
          <p:nvPr>
            <p:ph type="dt" sz="half" idx="10"/>
          </p:nvPr>
        </p:nvSpPr>
        <p:spPr/>
        <p:txBody>
          <a:bodyPr/>
          <a:lstStyle/>
          <a:p>
            <a:pPr>
              <a:defRPr/>
            </a:pPr>
            <a:r>
              <a:rPr lang="en-US"/>
              <a:t>July 2018</a:t>
            </a:r>
            <a:endParaRPr lang="en-US" dirty="0"/>
          </a:p>
        </p:txBody>
      </p:sp>
      <p:sp>
        <p:nvSpPr>
          <p:cNvPr id="11" name="Slide Number Placeholder 10"/>
          <p:cNvSpPr>
            <a:spLocks noGrp="1"/>
          </p:cNvSpPr>
          <p:nvPr>
            <p:ph type="sldNum" sz="quarter" idx="12"/>
          </p:nvPr>
        </p:nvSpPr>
        <p:spPr/>
        <p:txBody>
          <a:bodyPr/>
          <a:lstStyle/>
          <a:p>
            <a:pPr>
              <a:defRPr/>
            </a:pPr>
            <a:r>
              <a:rPr lang="en-US"/>
              <a:t>Slide </a:t>
            </a:r>
            <a:fld id="{3FBD1F51-5136-477F-A21E-BB3B46CB0CD8}" type="slidenum">
              <a:rPr lang="en-US" smtClean="0"/>
              <a:pPr>
                <a:defRPr/>
              </a:pPr>
              <a:t>3</a:t>
            </a:fld>
            <a:endParaRPr lang="en-US"/>
          </a:p>
        </p:txBody>
      </p:sp>
      <p:sp>
        <p:nvSpPr>
          <p:cNvPr id="40" name="Text Box 3">
            <a:extLst>
              <a:ext uri="{FF2B5EF4-FFF2-40B4-BE49-F238E27FC236}">
                <a16:creationId xmlns:a16="http://schemas.microsoft.com/office/drawing/2014/main" id="{CA6D322F-D0D3-45D6-A334-E8A4D6AAE56D}"/>
              </a:ext>
            </a:extLst>
          </p:cNvPr>
          <p:cNvSpPr txBox="1">
            <a:spLocks noChangeArrowheads="1"/>
          </p:cNvSpPr>
          <p:nvPr/>
        </p:nvSpPr>
        <p:spPr bwMode="auto">
          <a:xfrm>
            <a:off x="462296" y="5027160"/>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41" name="Text Box 4">
            <a:extLst>
              <a:ext uri="{FF2B5EF4-FFF2-40B4-BE49-F238E27FC236}">
                <a16:creationId xmlns:a16="http://schemas.microsoft.com/office/drawing/2014/main" id="{C51A426C-DC09-4E75-A08C-F35AB26AFD35}"/>
              </a:ext>
            </a:extLst>
          </p:cNvPr>
          <p:cNvSpPr txBox="1">
            <a:spLocks noChangeArrowheads="1"/>
          </p:cNvSpPr>
          <p:nvPr/>
        </p:nvSpPr>
        <p:spPr bwMode="auto">
          <a:xfrm>
            <a:off x="5092601" y="5750228"/>
            <a:ext cx="744854" cy="426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42" name="AutoShape 5">
            <a:extLst>
              <a:ext uri="{FF2B5EF4-FFF2-40B4-BE49-F238E27FC236}">
                <a16:creationId xmlns:a16="http://schemas.microsoft.com/office/drawing/2014/main" id="{AF1BCBA4-552E-45B4-91AE-B0225FFB319E}"/>
              </a:ext>
            </a:extLst>
          </p:cNvPr>
          <p:cNvSpPr>
            <a:spLocks/>
          </p:cNvSpPr>
          <p:nvPr/>
        </p:nvSpPr>
        <p:spPr bwMode="auto">
          <a:xfrm rot="16200000">
            <a:off x="4221646" y="5223946"/>
            <a:ext cx="199417" cy="909313"/>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43" name="Text Box 6">
            <a:extLst>
              <a:ext uri="{FF2B5EF4-FFF2-40B4-BE49-F238E27FC236}">
                <a16:creationId xmlns:a16="http://schemas.microsoft.com/office/drawing/2014/main" id="{20227EA0-7EC0-4D94-81F6-5502785FBBD4}"/>
              </a:ext>
            </a:extLst>
          </p:cNvPr>
          <p:cNvSpPr txBox="1">
            <a:spLocks noChangeArrowheads="1"/>
          </p:cNvSpPr>
          <p:nvPr/>
        </p:nvSpPr>
        <p:spPr bwMode="auto">
          <a:xfrm>
            <a:off x="797770" y="1649626"/>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44" name="Text Box 7">
            <a:extLst>
              <a:ext uri="{FF2B5EF4-FFF2-40B4-BE49-F238E27FC236}">
                <a16:creationId xmlns:a16="http://schemas.microsoft.com/office/drawing/2014/main" id="{4E78AB02-F197-4672-8323-0DB53CD03B2F}"/>
              </a:ext>
            </a:extLst>
          </p:cNvPr>
          <p:cNvSpPr txBox="1">
            <a:spLocks noChangeArrowheads="1"/>
          </p:cNvSpPr>
          <p:nvPr/>
        </p:nvSpPr>
        <p:spPr bwMode="auto">
          <a:xfrm>
            <a:off x="1605809" y="5786044"/>
            <a:ext cx="1141735" cy="358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45" name="AutoShape 8">
            <a:extLst>
              <a:ext uri="{FF2B5EF4-FFF2-40B4-BE49-F238E27FC236}">
                <a16:creationId xmlns:a16="http://schemas.microsoft.com/office/drawing/2014/main" id="{70BE7852-2DCD-40F9-85D9-1D3BEEF76C43}"/>
              </a:ext>
            </a:extLst>
          </p:cNvPr>
          <p:cNvSpPr>
            <a:spLocks/>
          </p:cNvSpPr>
          <p:nvPr/>
        </p:nvSpPr>
        <p:spPr bwMode="auto">
          <a:xfrm rot="16200000">
            <a:off x="2101513" y="5197335"/>
            <a:ext cx="155428" cy="839366"/>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46" name="Text Box 13">
            <a:extLst>
              <a:ext uri="{FF2B5EF4-FFF2-40B4-BE49-F238E27FC236}">
                <a16:creationId xmlns:a16="http://schemas.microsoft.com/office/drawing/2014/main" id="{A59D5771-692C-4624-8DFC-B69504B359C6}"/>
              </a:ext>
            </a:extLst>
          </p:cNvPr>
          <p:cNvSpPr txBox="1">
            <a:spLocks noChangeArrowheads="1"/>
          </p:cNvSpPr>
          <p:nvPr/>
        </p:nvSpPr>
        <p:spPr bwMode="auto">
          <a:xfrm>
            <a:off x="7502314" y="5725801"/>
            <a:ext cx="861100" cy="42641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47" name="Text Box 26">
            <a:extLst>
              <a:ext uri="{FF2B5EF4-FFF2-40B4-BE49-F238E27FC236}">
                <a16:creationId xmlns:a16="http://schemas.microsoft.com/office/drawing/2014/main" id="{8DB5BFE9-FA0A-4EB5-AC03-1A54614F9648}"/>
              </a:ext>
            </a:extLst>
          </p:cNvPr>
          <p:cNvSpPr txBox="1">
            <a:spLocks noChangeArrowheads="1"/>
          </p:cNvSpPr>
          <p:nvPr/>
        </p:nvSpPr>
        <p:spPr bwMode="auto">
          <a:xfrm>
            <a:off x="3864989" y="5808172"/>
            <a:ext cx="1050919" cy="358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48" name="AutoShape 27">
            <a:extLst>
              <a:ext uri="{FF2B5EF4-FFF2-40B4-BE49-F238E27FC236}">
                <a16:creationId xmlns:a16="http://schemas.microsoft.com/office/drawing/2014/main" id="{A52F88A4-5395-44B7-B77E-B06B5FB2FEDF}"/>
              </a:ext>
            </a:extLst>
          </p:cNvPr>
          <p:cNvSpPr>
            <a:spLocks/>
          </p:cNvSpPr>
          <p:nvPr/>
        </p:nvSpPr>
        <p:spPr bwMode="auto">
          <a:xfrm rot="16200000">
            <a:off x="5328491" y="5165657"/>
            <a:ext cx="180354" cy="1025891"/>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9" name="Line 29">
            <a:extLst>
              <a:ext uri="{FF2B5EF4-FFF2-40B4-BE49-F238E27FC236}">
                <a16:creationId xmlns:a16="http://schemas.microsoft.com/office/drawing/2014/main" id="{CDC96943-72B9-4B61-8803-82F95E98433E}"/>
              </a:ext>
            </a:extLst>
          </p:cNvPr>
          <p:cNvSpPr>
            <a:spLocks noChangeShapeType="1"/>
          </p:cNvSpPr>
          <p:nvPr/>
        </p:nvSpPr>
        <p:spPr bwMode="auto">
          <a:xfrm>
            <a:off x="634557" y="3624043"/>
            <a:ext cx="722349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0" name="AutoShape 34">
            <a:extLst>
              <a:ext uri="{FF2B5EF4-FFF2-40B4-BE49-F238E27FC236}">
                <a16:creationId xmlns:a16="http://schemas.microsoft.com/office/drawing/2014/main" id="{559AAB40-AD1E-4C89-B7D2-3E34AA4BF8D7}"/>
              </a:ext>
            </a:extLst>
          </p:cNvPr>
          <p:cNvSpPr>
            <a:spLocks/>
          </p:cNvSpPr>
          <p:nvPr/>
        </p:nvSpPr>
        <p:spPr bwMode="auto">
          <a:xfrm rot="16200000">
            <a:off x="3138772" y="5199020"/>
            <a:ext cx="249271" cy="909313"/>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1" name="Text Box 35">
            <a:extLst>
              <a:ext uri="{FF2B5EF4-FFF2-40B4-BE49-F238E27FC236}">
                <a16:creationId xmlns:a16="http://schemas.microsoft.com/office/drawing/2014/main" id="{62739CBE-942C-4227-BCEA-AB5CC2C058BD}"/>
              </a:ext>
            </a:extLst>
          </p:cNvPr>
          <p:cNvSpPr txBox="1">
            <a:spLocks noChangeArrowheads="1"/>
          </p:cNvSpPr>
          <p:nvPr/>
        </p:nvSpPr>
        <p:spPr bwMode="auto">
          <a:xfrm>
            <a:off x="2650350" y="5800305"/>
            <a:ext cx="1234851" cy="358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53" name="Text Box 36">
            <a:extLst>
              <a:ext uri="{FF2B5EF4-FFF2-40B4-BE49-F238E27FC236}">
                <a16:creationId xmlns:a16="http://schemas.microsoft.com/office/drawing/2014/main" id="{B178B975-BD01-407A-AE90-F3E4DEAD5AEB}"/>
              </a:ext>
            </a:extLst>
          </p:cNvPr>
          <p:cNvSpPr txBox="1">
            <a:spLocks noChangeArrowheads="1"/>
          </p:cNvSpPr>
          <p:nvPr/>
        </p:nvSpPr>
        <p:spPr bwMode="auto">
          <a:xfrm>
            <a:off x="538399" y="5775689"/>
            <a:ext cx="1041920" cy="358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54" name="AutoShape 37">
            <a:extLst>
              <a:ext uri="{FF2B5EF4-FFF2-40B4-BE49-F238E27FC236}">
                <a16:creationId xmlns:a16="http://schemas.microsoft.com/office/drawing/2014/main" id="{420528EA-5FDF-48FA-8866-FBF02EC811AF}"/>
              </a:ext>
            </a:extLst>
          </p:cNvPr>
          <p:cNvSpPr>
            <a:spLocks/>
          </p:cNvSpPr>
          <p:nvPr/>
        </p:nvSpPr>
        <p:spPr bwMode="auto">
          <a:xfrm rot="16200000">
            <a:off x="961131" y="5209959"/>
            <a:ext cx="186219" cy="839366"/>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5" name="Text Box 38">
            <a:extLst>
              <a:ext uri="{FF2B5EF4-FFF2-40B4-BE49-F238E27FC236}">
                <a16:creationId xmlns:a16="http://schemas.microsoft.com/office/drawing/2014/main" id="{F175D65C-8E13-4B35-A786-B4E6146F4235}"/>
              </a:ext>
            </a:extLst>
          </p:cNvPr>
          <p:cNvSpPr txBox="1">
            <a:spLocks noChangeArrowheads="1"/>
          </p:cNvSpPr>
          <p:nvPr/>
        </p:nvSpPr>
        <p:spPr bwMode="auto">
          <a:xfrm>
            <a:off x="6092984" y="5742784"/>
            <a:ext cx="1031790" cy="42641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56" name="AutoShape 47">
            <a:extLst>
              <a:ext uri="{FF2B5EF4-FFF2-40B4-BE49-F238E27FC236}">
                <a16:creationId xmlns:a16="http://schemas.microsoft.com/office/drawing/2014/main" id="{6F0C8F54-280F-4A62-AAF2-2E0A29B1435E}"/>
              </a:ext>
            </a:extLst>
          </p:cNvPr>
          <p:cNvSpPr>
            <a:spLocks noChangeArrowheads="1"/>
          </p:cNvSpPr>
          <p:nvPr/>
        </p:nvSpPr>
        <p:spPr bwMode="auto">
          <a:xfrm>
            <a:off x="6160296" y="3001874"/>
            <a:ext cx="909313" cy="492676"/>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dirty="0">
                <a:latin typeface="Tahoma" pitchFamily="34" charset="0"/>
                <a:ea typeface="ＭＳ Ｐゴシック" charset="-128"/>
                <a:cs typeface="Arial" charset="0"/>
              </a:rPr>
              <a:t>802.11ai</a:t>
            </a:r>
          </a:p>
          <a:p>
            <a:pPr algn="ctr">
              <a:defRPr/>
            </a:pPr>
            <a:r>
              <a:rPr lang="en-US" sz="1200" dirty="0">
                <a:latin typeface="Tahoma" pitchFamily="34" charset="0"/>
                <a:ea typeface="ＭＳ Ｐゴシック" charset="-128"/>
                <a:cs typeface="Arial" charset="0"/>
              </a:rPr>
              <a:t>FILS</a:t>
            </a:r>
          </a:p>
        </p:txBody>
      </p:sp>
      <p:sp>
        <p:nvSpPr>
          <p:cNvPr id="57" name="Cloud">
            <a:extLst>
              <a:ext uri="{FF2B5EF4-FFF2-40B4-BE49-F238E27FC236}">
                <a16:creationId xmlns:a16="http://schemas.microsoft.com/office/drawing/2014/main" id="{F72A686D-3888-4FC6-88E6-61E36492C041}"/>
              </a:ext>
            </a:extLst>
          </p:cNvPr>
          <p:cNvSpPr>
            <a:spLocks noChangeAspect="1" noEditPoints="1" noChangeArrowheads="1"/>
          </p:cNvSpPr>
          <p:nvPr/>
        </p:nvSpPr>
        <p:spPr bwMode="auto">
          <a:xfrm>
            <a:off x="381000" y="2257731"/>
            <a:ext cx="1346482" cy="244285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58" name="AutoShape 46">
            <a:extLst>
              <a:ext uri="{FF2B5EF4-FFF2-40B4-BE49-F238E27FC236}">
                <a16:creationId xmlns:a16="http://schemas.microsoft.com/office/drawing/2014/main" id="{A74D7186-951C-4FE8-8652-249EC29F3C77}"/>
              </a:ext>
            </a:extLst>
          </p:cNvPr>
          <p:cNvSpPr>
            <a:spLocks noChangeArrowheads="1"/>
          </p:cNvSpPr>
          <p:nvPr/>
        </p:nvSpPr>
        <p:spPr bwMode="auto">
          <a:xfrm>
            <a:off x="625086" y="3317863"/>
            <a:ext cx="839366" cy="56159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a:latin typeface="Tahoma" pitchFamily="34" charset="0"/>
                <a:ea typeface="ＭＳ Ｐゴシック" charset="-128"/>
                <a:cs typeface="Arial" pitchFamily="34" charset="0"/>
              </a:rPr>
              <a:t>WNG</a:t>
            </a:r>
          </a:p>
        </p:txBody>
      </p:sp>
      <p:sp>
        <p:nvSpPr>
          <p:cNvPr id="59" name="AutoShape 46">
            <a:extLst>
              <a:ext uri="{FF2B5EF4-FFF2-40B4-BE49-F238E27FC236}">
                <a16:creationId xmlns:a16="http://schemas.microsoft.com/office/drawing/2014/main" id="{DD350C59-879A-4AAF-99B2-C69ED03E895F}"/>
              </a:ext>
            </a:extLst>
          </p:cNvPr>
          <p:cNvSpPr>
            <a:spLocks noChangeArrowheads="1"/>
          </p:cNvSpPr>
          <p:nvPr/>
        </p:nvSpPr>
        <p:spPr bwMode="auto">
          <a:xfrm>
            <a:off x="6168280" y="1716391"/>
            <a:ext cx="900630" cy="522002"/>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802.11aq</a:t>
            </a:r>
          </a:p>
          <a:p>
            <a:pPr algn="ctr"/>
            <a:r>
              <a:rPr lang="en-US" sz="1200" dirty="0">
                <a:latin typeface="Tahoma" pitchFamily="34" charset="0"/>
                <a:ea typeface="ＭＳ Ｐゴシック" charset="-128"/>
                <a:cs typeface="Arial" pitchFamily="34" charset="0"/>
              </a:rPr>
              <a:t>PAD</a:t>
            </a:r>
          </a:p>
        </p:txBody>
      </p:sp>
      <p:sp>
        <p:nvSpPr>
          <p:cNvPr id="60" name="AutoShape 46">
            <a:extLst>
              <a:ext uri="{FF2B5EF4-FFF2-40B4-BE49-F238E27FC236}">
                <a16:creationId xmlns:a16="http://schemas.microsoft.com/office/drawing/2014/main" id="{3C1FE8B6-AE1F-41D0-A330-06AEB7441681}"/>
              </a:ext>
            </a:extLst>
          </p:cNvPr>
          <p:cNvSpPr>
            <a:spLocks noChangeArrowheads="1"/>
          </p:cNvSpPr>
          <p:nvPr/>
        </p:nvSpPr>
        <p:spPr bwMode="auto">
          <a:xfrm>
            <a:off x="6150271" y="4427850"/>
            <a:ext cx="909313" cy="492676"/>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dirty="0">
              <a:latin typeface="Tahoma" pitchFamily="34" charset="0"/>
              <a:ea typeface="ＭＳ Ｐゴシック" charset="-128"/>
              <a:cs typeface="Arial" pitchFamily="34" charset="0"/>
            </a:endParaRPr>
          </a:p>
          <a:p>
            <a:pPr algn="ctr"/>
            <a:r>
              <a:rPr lang="en-US" sz="1200" dirty="0">
                <a:latin typeface="Tahoma" pitchFamily="34" charset="0"/>
                <a:ea typeface="ＭＳ Ｐゴシック" charset="-128"/>
                <a:cs typeface="Arial" pitchFamily="34" charset="0"/>
              </a:rPr>
              <a:t>802.11aj</a:t>
            </a:r>
          </a:p>
          <a:p>
            <a:pPr algn="ctr"/>
            <a:r>
              <a:rPr lang="en-US" sz="1200" dirty="0">
                <a:latin typeface="Tahoma" pitchFamily="34" charset="0"/>
                <a:ea typeface="ＭＳ Ｐゴシック" charset="-128"/>
                <a:cs typeface="Arial" pitchFamily="34" charset="0"/>
              </a:rPr>
              <a:t>CMMW</a:t>
            </a:r>
          </a:p>
          <a:p>
            <a:pPr algn="ctr"/>
            <a:endParaRPr lang="en-US" sz="1200" dirty="0">
              <a:latin typeface="Tahoma" pitchFamily="34" charset="0"/>
              <a:ea typeface="ＭＳ Ｐゴシック" charset="-128"/>
              <a:cs typeface="Arial" pitchFamily="34" charset="0"/>
            </a:endParaRPr>
          </a:p>
        </p:txBody>
      </p:sp>
      <p:sp>
        <p:nvSpPr>
          <p:cNvPr id="61" name="AutoShape 46">
            <a:extLst>
              <a:ext uri="{FF2B5EF4-FFF2-40B4-BE49-F238E27FC236}">
                <a16:creationId xmlns:a16="http://schemas.microsoft.com/office/drawing/2014/main" id="{FEFEEE4C-3ABA-484C-AAA2-19F6EC40D317}"/>
              </a:ext>
            </a:extLst>
          </p:cNvPr>
          <p:cNvSpPr>
            <a:spLocks noChangeArrowheads="1"/>
          </p:cNvSpPr>
          <p:nvPr/>
        </p:nvSpPr>
        <p:spPr bwMode="auto">
          <a:xfrm>
            <a:off x="6160296" y="2351717"/>
            <a:ext cx="911024" cy="522002"/>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802.11ak</a:t>
            </a:r>
          </a:p>
          <a:p>
            <a:pPr algn="ctr"/>
            <a:r>
              <a:rPr lang="en-US" sz="1200" dirty="0">
                <a:latin typeface="Tahoma" pitchFamily="34" charset="0"/>
                <a:ea typeface="ＭＳ Ｐゴシック" charset="-128"/>
                <a:cs typeface="Arial" pitchFamily="34" charset="0"/>
              </a:rPr>
              <a:t>GLK</a:t>
            </a:r>
          </a:p>
        </p:txBody>
      </p:sp>
      <p:sp>
        <p:nvSpPr>
          <p:cNvPr id="62" name="AutoShape 46">
            <a:extLst>
              <a:ext uri="{FF2B5EF4-FFF2-40B4-BE49-F238E27FC236}">
                <a16:creationId xmlns:a16="http://schemas.microsoft.com/office/drawing/2014/main" id="{9E7405E4-F690-4EA5-A4FD-191074DFCDFD}"/>
              </a:ext>
            </a:extLst>
          </p:cNvPr>
          <p:cNvSpPr>
            <a:spLocks noChangeArrowheads="1"/>
          </p:cNvSpPr>
          <p:nvPr/>
        </p:nvSpPr>
        <p:spPr bwMode="auto">
          <a:xfrm>
            <a:off x="3967487" y="3733800"/>
            <a:ext cx="909313" cy="4633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63" name="AutoShape 46">
            <a:extLst>
              <a:ext uri="{FF2B5EF4-FFF2-40B4-BE49-F238E27FC236}">
                <a16:creationId xmlns:a16="http://schemas.microsoft.com/office/drawing/2014/main" id="{35A876AB-6C45-4E21-B696-7E3422D81665}"/>
              </a:ext>
            </a:extLst>
          </p:cNvPr>
          <p:cNvSpPr>
            <a:spLocks noChangeArrowheads="1"/>
          </p:cNvSpPr>
          <p:nvPr/>
        </p:nvSpPr>
        <p:spPr bwMode="auto">
          <a:xfrm>
            <a:off x="2830262" y="4276822"/>
            <a:ext cx="909313" cy="4911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64" name="AutoShape 11">
            <a:extLst>
              <a:ext uri="{FF2B5EF4-FFF2-40B4-BE49-F238E27FC236}">
                <a16:creationId xmlns:a16="http://schemas.microsoft.com/office/drawing/2014/main" id="{751FAAF6-35CE-4438-9446-4B3B9713AD7E}"/>
              </a:ext>
            </a:extLst>
          </p:cNvPr>
          <p:cNvSpPr>
            <a:spLocks noChangeArrowheads="1"/>
          </p:cNvSpPr>
          <p:nvPr/>
        </p:nvSpPr>
        <p:spPr bwMode="auto">
          <a:xfrm>
            <a:off x="7502311" y="1567314"/>
            <a:ext cx="839366" cy="3933868"/>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-2016</a:t>
            </a:r>
          </a:p>
        </p:txBody>
      </p:sp>
      <p:sp>
        <p:nvSpPr>
          <p:cNvPr id="65" name="AutoShape 46">
            <a:extLst>
              <a:ext uri="{FF2B5EF4-FFF2-40B4-BE49-F238E27FC236}">
                <a16:creationId xmlns:a16="http://schemas.microsoft.com/office/drawing/2014/main" id="{6402457B-DA7B-40C5-B2AA-027A04BBC588}"/>
              </a:ext>
            </a:extLst>
          </p:cNvPr>
          <p:cNvSpPr>
            <a:spLocks noChangeArrowheads="1"/>
          </p:cNvSpPr>
          <p:nvPr/>
        </p:nvSpPr>
        <p:spPr bwMode="auto">
          <a:xfrm>
            <a:off x="2821595" y="2510699"/>
            <a:ext cx="909313" cy="4911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66" name="AutoShape 46">
            <a:extLst>
              <a:ext uri="{FF2B5EF4-FFF2-40B4-BE49-F238E27FC236}">
                <a16:creationId xmlns:a16="http://schemas.microsoft.com/office/drawing/2014/main" id="{B3E1D6B2-8AD4-47B9-B237-8855252F78B2}"/>
              </a:ext>
            </a:extLst>
          </p:cNvPr>
          <p:cNvSpPr>
            <a:spLocks noChangeArrowheads="1"/>
          </p:cNvSpPr>
          <p:nvPr/>
        </p:nvSpPr>
        <p:spPr bwMode="auto">
          <a:xfrm>
            <a:off x="2832968" y="3056758"/>
            <a:ext cx="906607" cy="522002"/>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802.11ba</a:t>
            </a:r>
          </a:p>
          <a:p>
            <a:pPr algn="ctr"/>
            <a:r>
              <a:rPr lang="en-US" sz="1100" dirty="0">
                <a:latin typeface="Tahoma" pitchFamily="34" charset="0"/>
                <a:ea typeface="ＭＳ Ｐゴシック" charset="-128"/>
                <a:cs typeface="Arial" pitchFamily="34" charset="0"/>
              </a:rPr>
              <a:t>WUR</a:t>
            </a:r>
          </a:p>
        </p:txBody>
      </p:sp>
      <p:sp>
        <p:nvSpPr>
          <p:cNvPr id="67" name="AutoShape 49">
            <a:extLst>
              <a:ext uri="{FF2B5EF4-FFF2-40B4-BE49-F238E27FC236}">
                <a16:creationId xmlns:a16="http://schemas.microsoft.com/office/drawing/2014/main" id="{8BAE0E07-748A-4227-AA15-71C8BB2563E2}"/>
              </a:ext>
            </a:extLst>
          </p:cNvPr>
          <p:cNvSpPr>
            <a:spLocks noChangeArrowheads="1"/>
          </p:cNvSpPr>
          <p:nvPr/>
        </p:nvSpPr>
        <p:spPr bwMode="auto">
          <a:xfrm>
            <a:off x="6151969" y="3703488"/>
            <a:ext cx="890682" cy="4633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dirty="0">
                <a:latin typeface="Tahoma" pitchFamily="34" charset="0"/>
                <a:ea typeface="ＭＳ Ｐゴシック" charset="-128"/>
                <a:cs typeface="Arial" charset="0"/>
              </a:rPr>
              <a:t>802.11ah</a:t>
            </a:r>
          </a:p>
          <a:p>
            <a:pPr algn="ctr">
              <a:defRPr/>
            </a:pPr>
            <a:r>
              <a:rPr lang="en-US" sz="1200" dirty="0">
                <a:latin typeface="Tahoma" pitchFamily="34" charset="0"/>
                <a:ea typeface="ＭＳ Ｐゴシック" charset="-128"/>
                <a:cs typeface="Arial" charset="0"/>
              </a:rPr>
              <a:t>&lt; 1Ghz</a:t>
            </a:r>
          </a:p>
        </p:txBody>
      </p:sp>
      <p:sp>
        <p:nvSpPr>
          <p:cNvPr id="69" name="AutoShape 27">
            <a:extLst>
              <a:ext uri="{FF2B5EF4-FFF2-40B4-BE49-F238E27FC236}">
                <a16:creationId xmlns:a16="http://schemas.microsoft.com/office/drawing/2014/main" id="{E660E305-62CE-4A3F-AC07-27DD988A713A}"/>
              </a:ext>
            </a:extLst>
          </p:cNvPr>
          <p:cNvSpPr>
            <a:spLocks/>
          </p:cNvSpPr>
          <p:nvPr/>
        </p:nvSpPr>
        <p:spPr bwMode="auto">
          <a:xfrm rot="16200000">
            <a:off x="6524775" y="5165657"/>
            <a:ext cx="180354" cy="1025891"/>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70" name="AutoShape 46">
            <a:extLst>
              <a:ext uri="{FF2B5EF4-FFF2-40B4-BE49-F238E27FC236}">
                <a16:creationId xmlns:a16="http://schemas.microsoft.com/office/drawing/2014/main" id="{6FD757C0-4577-4C3F-8B4B-00547A11B615}"/>
              </a:ext>
            </a:extLst>
          </p:cNvPr>
          <p:cNvSpPr>
            <a:spLocks noChangeArrowheads="1"/>
          </p:cNvSpPr>
          <p:nvPr/>
        </p:nvSpPr>
        <p:spPr bwMode="auto">
          <a:xfrm>
            <a:off x="3807688" y="1402022"/>
            <a:ext cx="1137913" cy="1108677"/>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REVmd</a:t>
            </a:r>
            <a:r>
              <a:rPr lang="en-US" sz="1400" dirty="0">
                <a:latin typeface="Arial" panose="020B0604020202020204" pitchFamily="34" charset="0"/>
                <a:cs typeface="Arial" panose="020B0604020202020204" pitchFamily="34" charset="0"/>
              </a:rPr>
              <a:t> </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802.11-2020</a:t>
            </a:r>
          </a:p>
        </p:txBody>
      </p:sp>
      <p:sp>
        <p:nvSpPr>
          <p:cNvPr id="71" name="AutoShape 46">
            <a:extLst>
              <a:ext uri="{FF2B5EF4-FFF2-40B4-BE49-F238E27FC236}">
                <a16:creationId xmlns:a16="http://schemas.microsoft.com/office/drawing/2014/main" id="{8B3D8445-F702-4EB1-95AE-063E57B6AF89}"/>
              </a:ext>
            </a:extLst>
          </p:cNvPr>
          <p:cNvSpPr>
            <a:spLocks noChangeArrowheads="1"/>
          </p:cNvSpPr>
          <p:nvPr/>
        </p:nvSpPr>
        <p:spPr bwMode="auto">
          <a:xfrm>
            <a:off x="1792081" y="2671015"/>
            <a:ext cx="906607" cy="522002"/>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Broadcast</a:t>
            </a:r>
          </a:p>
          <a:p>
            <a:pPr algn="ctr"/>
            <a:r>
              <a:rPr lang="en-US" sz="1100" dirty="0">
                <a:latin typeface="Tahoma" pitchFamily="34" charset="0"/>
                <a:ea typeface="ＭＳ Ｐゴシック" charset="-128"/>
                <a:cs typeface="Arial" pitchFamily="34" charset="0"/>
              </a:rPr>
              <a:t>Services </a:t>
            </a:r>
          </a:p>
          <a:p>
            <a:pPr algn="ctr"/>
            <a:r>
              <a:rPr lang="en-US" sz="1100" dirty="0">
                <a:latin typeface="Tahoma" pitchFamily="34" charset="0"/>
                <a:ea typeface="ＭＳ Ｐゴシック" charset="-128"/>
                <a:cs typeface="Arial" pitchFamily="34" charset="0"/>
              </a:rPr>
              <a:t>(BCS) TIG</a:t>
            </a:r>
          </a:p>
        </p:txBody>
      </p:sp>
      <p:sp>
        <p:nvSpPr>
          <p:cNvPr id="72" name="AutoShape 46">
            <a:extLst>
              <a:ext uri="{FF2B5EF4-FFF2-40B4-BE49-F238E27FC236}">
                <a16:creationId xmlns:a16="http://schemas.microsoft.com/office/drawing/2014/main" id="{1AD8F24F-FC73-4546-97F9-FA9E0B9CBA1E}"/>
              </a:ext>
            </a:extLst>
          </p:cNvPr>
          <p:cNvSpPr>
            <a:spLocks noChangeArrowheads="1"/>
          </p:cNvSpPr>
          <p:nvPr/>
        </p:nvSpPr>
        <p:spPr bwMode="auto">
          <a:xfrm>
            <a:off x="1823220" y="3442487"/>
            <a:ext cx="906607" cy="522002"/>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Full Duplex</a:t>
            </a:r>
          </a:p>
          <a:p>
            <a:pPr algn="ctr"/>
            <a:r>
              <a:rPr lang="en-US" sz="1100" dirty="0">
                <a:latin typeface="Tahoma" pitchFamily="34" charset="0"/>
                <a:ea typeface="ＭＳ Ｐゴシック" charset="-128"/>
                <a:cs typeface="Arial" pitchFamily="34" charset="0"/>
              </a:rPr>
              <a:t>(FD) TIG</a:t>
            </a:r>
          </a:p>
        </p:txBody>
      </p:sp>
      <p:sp>
        <p:nvSpPr>
          <p:cNvPr id="73" name="AutoShape 46">
            <a:extLst>
              <a:ext uri="{FF2B5EF4-FFF2-40B4-BE49-F238E27FC236}">
                <a16:creationId xmlns:a16="http://schemas.microsoft.com/office/drawing/2014/main" id="{ECA9CA9E-D0F8-4D27-B66E-389AE35B2050}"/>
              </a:ext>
            </a:extLst>
          </p:cNvPr>
          <p:cNvSpPr>
            <a:spLocks noChangeArrowheads="1"/>
          </p:cNvSpPr>
          <p:nvPr/>
        </p:nvSpPr>
        <p:spPr bwMode="auto">
          <a:xfrm>
            <a:off x="1792081" y="4130486"/>
            <a:ext cx="906607" cy="522002"/>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b="1" dirty="0">
                <a:solidFill>
                  <a:srgbClr val="FF0000"/>
                </a:solidFill>
                <a:latin typeface="Tahoma" pitchFamily="34" charset="0"/>
                <a:ea typeface="ＭＳ Ｐゴシック" charset="-128"/>
                <a:cs typeface="Arial" pitchFamily="34" charset="0"/>
              </a:rPr>
              <a:t>V2X</a:t>
            </a:r>
            <a:br>
              <a:rPr lang="en-US" sz="1100" b="1" dirty="0">
                <a:solidFill>
                  <a:srgbClr val="FF0000"/>
                </a:solidFill>
                <a:latin typeface="Tahoma" pitchFamily="34" charset="0"/>
                <a:ea typeface="ＭＳ Ｐゴシック" charset="-128"/>
                <a:cs typeface="Arial" pitchFamily="34" charset="0"/>
              </a:rPr>
            </a:br>
            <a:r>
              <a:rPr lang="en-US" sz="1100" b="1" dirty="0">
                <a:solidFill>
                  <a:srgbClr val="FF0000"/>
                </a:solidFill>
                <a:latin typeface="Tahoma" pitchFamily="34" charset="0"/>
                <a:ea typeface="ＭＳ Ｐゴシック" charset="-128"/>
                <a:cs typeface="Arial" pitchFamily="34" charset="0"/>
              </a:rPr>
              <a:t>(NGV) SG</a:t>
            </a:r>
          </a:p>
        </p:txBody>
      </p:sp>
      <p:sp>
        <p:nvSpPr>
          <p:cNvPr id="74" name="AutoShape 46">
            <a:extLst>
              <a:ext uri="{FF2B5EF4-FFF2-40B4-BE49-F238E27FC236}">
                <a16:creationId xmlns:a16="http://schemas.microsoft.com/office/drawing/2014/main" id="{2EFE43D8-4140-4FC2-BE28-D94545019D60}"/>
              </a:ext>
            </a:extLst>
          </p:cNvPr>
          <p:cNvSpPr>
            <a:spLocks noChangeArrowheads="1"/>
          </p:cNvSpPr>
          <p:nvPr/>
        </p:nvSpPr>
        <p:spPr bwMode="auto">
          <a:xfrm>
            <a:off x="2824612" y="4819328"/>
            <a:ext cx="906607" cy="522002"/>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solidFill>
                  <a:srgbClr val="FF0000"/>
                </a:solidFill>
                <a:latin typeface="Tahoma" pitchFamily="34" charset="0"/>
                <a:ea typeface="ＭＳ Ｐゴシック" charset="-128"/>
                <a:cs typeface="Arial" pitchFamily="34" charset="0"/>
              </a:rPr>
              <a:t>802.11bb</a:t>
            </a:r>
          </a:p>
          <a:p>
            <a:pPr algn="ctr"/>
            <a:r>
              <a:rPr lang="en-US" sz="1100" dirty="0">
                <a:solidFill>
                  <a:srgbClr val="FF0000"/>
                </a:solidFill>
                <a:latin typeface="Tahoma" pitchFamily="34" charset="0"/>
                <a:ea typeface="ＭＳ Ｐゴシック" charset="-128"/>
                <a:cs typeface="Arial" pitchFamily="34" charset="0"/>
              </a:rPr>
              <a:t>Light Comm</a:t>
            </a:r>
          </a:p>
        </p:txBody>
      </p:sp>
      <p:sp>
        <p:nvSpPr>
          <p:cNvPr id="75" name="AutoShape 46">
            <a:extLst>
              <a:ext uri="{FF2B5EF4-FFF2-40B4-BE49-F238E27FC236}">
                <a16:creationId xmlns:a16="http://schemas.microsoft.com/office/drawing/2014/main" id="{4F1A3F1B-DCF2-481A-A035-A4FD536000D0}"/>
              </a:ext>
            </a:extLst>
          </p:cNvPr>
          <p:cNvSpPr>
            <a:spLocks noChangeArrowheads="1"/>
          </p:cNvSpPr>
          <p:nvPr/>
        </p:nvSpPr>
        <p:spPr bwMode="auto">
          <a:xfrm>
            <a:off x="1729520" y="4874526"/>
            <a:ext cx="906607" cy="522002"/>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solidFill>
                  <a:srgbClr val="FF0000"/>
                </a:solidFill>
                <a:latin typeface="Tahoma" pitchFamily="34" charset="0"/>
                <a:ea typeface="ＭＳ Ｐゴシック" charset="-128"/>
                <a:cs typeface="Arial" pitchFamily="34" charset="0"/>
              </a:rPr>
              <a:t>EHT</a:t>
            </a:r>
          </a:p>
          <a:p>
            <a:pPr algn="ctr"/>
            <a:r>
              <a:rPr lang="en-US" sz="1100" dirty="0">
                <a:solidFill>
                  <a:srgbClr val="FF0000"/>
                </a:solidFill>
                <a:latin typeface="Tahoma" pitchFamily="34" charset="0"/>
                <a:ea typeface="ＭＳ Ｐゴシック" charset="-128"/>
                <a:cs typeface="Arial" pitchFamily="34" charset="0"/>
              </a:rPr>
              <a:t>TIG</a:t>
            </a:r>
          </a:p>
        </p:txBody>
      </p:sp>
    </p:spTree>
    <p:extLst>
      <p:ext uri="{BB962C8B-B14F-4D97-AF65-F5344CB8AC3E}">
        <p14:creationId xmlns:p14="http://schemas.microsoft.com/office/powerpoint/2010/main" val="201619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939" y="829834"/>
            <a:ext cx="8077200" cy="1066800"/>
          </a:xfrm>
        </p:spPr>
        <p:txBody>
          <a:bodyPr/>
          <a:lstStyle/>
          <a:p>
            <a:r>
              <a:rPr lang="en-US" sz="3200" b="1" dirty="0"/>
              <a:t>802.11 Task Groups in Comment Resolution</a:t>
            </a:r>
          </a:p>
        </p:txBody>
      </p:sp>
      <p:sp>
        <p:nvSpPr>
          <p:cNvPr id="4" name="Date Placeholder 3"/>
          <p:cNvSpPr>
            <a:spLocks noGrp="1"/>
          </p:cNvSpPr>
          <p:nvPr>
            <p:ph type="dt" sz="half" idx="10"/>
          </p:nvPr>
        </p:nvSpPr>
        <p:spPr/>
        <p:txBody>
          <a:bodyPr/>
          <a:lstStyle/>
          <a:p>
            <a:r>
              <a:rPr lang="en-US" altLang="en-US"/>
              <a:t>July 2018</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435613092"/>
              </p:ext>
            </p:extLst>
          </p:nvPr>
        </p:nvGraphicFramePr>
        <p:xfrm>
          <a:off x="917539" y="2132743"/>
          <a:ext cx="8001000" cy="2443480"/>
        </p:xfrm>
        <a:graphic>
          <a:graphicData uri="http://schemas.openxmlformats.org/drawingml/2006/table">
            <a:tbl>
              <a:tblPr firstRow="1" bandRow="1">
                <a:tableStyleId>{5C22544A-7EE6-4342-B048-85BDC9FD1C3A}</a:tableStyleId>
              </a:tblPr>
              <a:tblGrid>
                <a:gridCol w="889003">
                  <a:extLst>
                    <a:ext uri="{9D8B030D-6E8A-4147-A177-3AD203B41FA5}">
                      <a16:colId xmlns:a16="http://schemas.microsoft.com/office/drawing/2014/main" val="20000"/>
                    </a:ext>
                  </a:extLst>
                </a:gridCol>
                <a:gridCol w="814916">
                  <a:extLst>
                    <a:ext uri="{9D8B030D-6E8A-4147-A177-3AD203B41FA5}">
                      <a16:colId xmlns:a16="http://schemas.microsoft.com/office/drawing/2014/main" val="20001"/>
                    </a:ext>
                  </a:extLst>
                </a:gridCol>
                <a:gridCol w="666750">
                  <a:extLst>
                    <a:ext uri="{9D8B030D-6E8A-4147-A177-3AD203B41FA5}">
                      <a16:colId xmlns:a16="http://schemas.microsoft.com/office/drawing/2014/main" val="20002"/>
                    </a:ext>
                  </a:extLst>
                </a:gridCol>
                <a:gridCol w="1185333">
                  <a:extLst>
                    <a:ext uri="{9D8B030D-6E8A-4147-A177-3AD203B41FA5}">
                      <a16:colId xmlns:a16="http://schemas.microsoft.com/office/drawing/2014/main" val="20003"/>
                    </a:ext>
                  </a:extLst>
                </a:gridCol>
                <a:gridCol w="1089059">
                  <a:extLst>
                    <a:ext uri="{9D8B030D-6E8A-4147-A177-3AD203B41FA5}">
                      <a16:colId xmlns:a16="http://schemas.microsoft.com/office/drawing/2014/main" val="20004"/>
                    </a:ext>
                  </a:extLst>
                </a:gridCol>
                <a:gridCol w="2318773">
                  <a:extLst>
                    <a:ext uri="{9D8B030D-6E8A-4147-A177-3AD203B41FA5}">
                      <a16:colId xmlns:a16="http://schemas.microsoft.com/office/drawing/2014/main" val="20005"/>
                    </a:ext>
                  </a:extLst>
                </a:gridCol>
                <a:gridCol w="1037166">
                  <a:extLst>
                    <a:ext uri="{9D8B030D-6E8A-4147-A177-3AD203B41FA5}">
                      <a16:colId xmlns:a16="http://schemas.microsoft.com/office/drawing/2014/main" val="20006"/>
                    </a:ext>
                  </a:extLst>
                </a:gridCol>
              </a:tblGrid>
              <a:tr h="462280">
                <a:tc>
                  <a:txBody>
                    <a:bodyPr/>
                    <a:lstStyle/>
                    <a:p>
                      <a:pPr algn="ctr"/>
                      <a:r>
                        <a:rPr lang="en-US" sz="1400" dirty="0"/>
                        <a:t>Task</a:t>
                      </a:r>
                      <a:r>
                        <a:rPr lang="en-US" sz="1400" baseline="0" dirty="0"/>
                        <a:t> Group</a:t>
                      </a:r>
                      <a:endParaRPr lang="en-US" sz="1400" dirty="0"/>
                    </a:p>
                  </a:txBody>
                  <a:tcPr/>
                </a:tc>
                <a:tc>
                  <a:txBody>
                    <a:bodyPr/>
                    <a:lstStyle/>
                    <a:p>
                      <a:pPr algn="ctr"/>
                      <a:r>
                        <a:rPr lang="en-US" sz="1400" dirty="0"/>
                        <a:t>Ballot</a:t>
                      </a:r>
                    </a:p>
                  </a:txBody>
                  <a:tcPr/>
                </a:tc>
                <a:tc>
                  <a:txBody>
                    <a:bodyPr/>
                    <a:lstStyle/>
                    <a:p>
                      <a:pPr algn="ctr"/>
                      <a:r>
                        <a:rPr lang="en-US" sz="1400" dirty="0"/>
                        <a:t>Draft </a:t>
                      </a:r>
                    </a:p>
                  </a:txBody>
                  <a:tcPr/>
                </a:tc>
                <a:tc>
                  <a:txBody>
                    <a:bodyPr/>
                    <a:lstStyle/>
                    <a:p>
                      <a:pPr algn="ctr"/>
                      <a:r>
                        <a:rPr lang="en-US" sz="1400" dirty="0"/>
                        <a:t>Comments</a:t>
                      </a:r>
                    </a:p>
                  </a:txBody>
                  <a:tcPr/>
                </a:tc>
                <a:tc>
                  <a:txBody>
                    <a:bodyPr/>
                    <a:lstStyle/>
                    <a:p>
                      <a:pPr algn="ctr"/>
                      <a:r>
                        <a:rPr lang="en-US" sz="1400" dirty="0"/>
                        <a:t>Resolved</a:t>
                      </a:r>
                    </a:p>
                  </a:txBody>
                  <a:tcPr/>
                </a:tc>
                <a:tc>
                  <a:txBody>
                    <a:bodyPr/>
                    <a:lstStyle/>
                    <a:p>
                      <a:pPr algn="ctr"/>
                      <a:r>
                        <a:rPr lang="en-US" sz="1400" dirty="0"/>
                        <a:t>Plans</a:t>
                      </a:r>
                    </a:p>
                    <a:p>
                      <a:pPr algn="ctr"/>
                      <a:r>
                        <a:rPr lang="en-US" sz="1400" baseline="0" dirty="0"/>
                        <a:t>September 2018</a:t>
                      </a:r>
                      <a:endParaRPr lang="en-US" sz="1400" dirty="0"/>
                    </a:p>
                  </a:txBody>
                  <a:tcPr/>
                </a:tc>
                <a:tc>
                  <a:txBody>
                    <a:bodyPr/>
                    <a:lstStyle/>
                    <a:p>
                      <a:pPr algn="ctr"/>
                      <a:r>
                        <a:rPr lang="en-US" sz="1400" dirty="0"/>
                        <a:t>Closing</a:t>
                      </a:r>
                      <a:r>
                        <a:rPr lang="en-US" sz="1400" baseline="0" dirty="0"/>
                        <a:t> Report</a:t>
                      </a:r>
                      <a:endParaRPr lang="en-US" sz="1400" dirty="0"/>
                    </a:p>
                  </a:txBody>
                  <a:tcPr/>
                </a:tc>
                <a:extLst>
                  <a:ext uri="{0D108BD9-81ED-4DB2-BD59-A6C34878D82A}">
                    <a16:rowId xmlns:a16="http://schemas.microsoft.com/office/drawing/2014/main" val="10000"/>
                  </a:ext>
                </a:extLst>
              </a:tr>
              <a:tr h="402177">
                <a:tc>
                  <a:txBody>
                    <a:bodyPr/>
                    <a:lstStyle/>
                    <a:p>
                      <a:r>
                        <a:rPr lang="en-US" sz="1400" dirty="0" err="1"/>
                        <a:t>TGax</a:t>
                      </a:r>
                      <a:endParaRPr lang="en-US" sz="1400" dirty="0"/>
                    </a:p>
                  </a:txBody>
                  <a:tcPr/>
                </a:tc>
                <a:tc>
                  <a:txBody>
                    <a:bodyPr/>
                    <a:lstStyle/>
                    <a:p>
                      <a:r>
                        <a:rPr lang="en-US" sz="1400" dirty="0"/>
                        <a:t>LB233</a:t>
                      </a:r>
                    </a:p>
                  </a:txBody>
                  <a:tcPr/>
                </a:tc>
                <a:tc>
                  <a:txBody>
                    <a:bodyPr/>
                    <a:lstStyle/>
                    <a:p>
                      <a:r>
                        <a:rPr lang="en-US" sz="1400" dirty="0"/>
                        <a:t>D3.0</a:t>
                      </a:r>
                    </a:p>
                  </a:txBody>
                  <a:tcPr/>
                </a:tc>
                <a:tc>
                  <a:txBody>
                    <a:bodyPr/>
                    <a:lstStyle/>
                    <a:p>
                      <a:pPr algn="ctr"/>
                      <a:r>
                        <a:rPr lang="en-US" sz="1400" dirty="0"/>
                        <a:t>~1000</a:t>
                      </a:r>
                    </a:p>
                    <a:p>
                      <a:pPr algn="ctr"/>
                      <a:endParaRPr lang="en-US" sz="1400" dirty="0"/>
                    </a:p>
                  </a:txBody>
                  <a:tcPr/>
                </a:tc>
                <a:tc>
                  <a:txBody>
                    <a:bodyPr/>
                    <a:lstStyle/>
                    <a:p>
                      <a:pPr algn="ctr"/>
                      <a:r>
                        <a:rPr lang="en-US" sz="1400" baseline="0" dirty="0"/>
                        <a:t>~25</a:t>
                      </a:r>
                      <a:endParaRPr lang="en-US" sz="1400" dirty="0"/>
                    </a:p>
                  </a:txBody>
                  <a:tcPr/>
                </a:tc>
                <a:tc>
                  <a:txBody>
                    <a:bodyPr/>
                    <a:lstStyle/>
                    <a:p>
                      <a:pPr marL="285750" indent="-285750">
                        <a:buFontTx/>
                        <a:buChar char="-"/>
                      </a:pPr>
                      <a:r>
                        <a:rPr lang="en-US" sz="1400" baseline="0" dirty="0"/>
                        <a:t>Continue with comment resolution</a:t>
                      </a:r>
                      <a:endParaRPr lang="en-US" sz="1400" dirty="0"/>
                    </a:p>
                  </a:txBody>
                  <a:tcPr/>
                </a:tc>
                <a:tc>
                  <a:txBody>
                    <a:bodyPr/>
                    <a:lstStyle/>
                    <a:p>
                      <a:pPr algn="ctr"/>
                      <a:r>
                        <a:rPr lang="en-US" sz="1400" dirty="0"/>
                        <a:t>18/1330r0</a:t>
                      </a:r>
                    </a:p>
                    <a:p>
                      <a:pPr algn="ctr"/>
                      <a:endParaRPr lang="en-US" sz="1400" dirty="0"/>
                    </a:p>
                  </a:txBody>
                  <a:tcPr/>
                </a:tc>
                <a:extLst>
                  <a:ext uri="{0D108BD9-81ED-4DB2-BD59-A6C34878D82A}">
                    <a16:rowId xmlns:a16="http://schemas.microsoft.com/office/drawing/2014/main" val="10001"/>
                  </a:ext>
                </a:extLst>
              </a:tr>
              <a:tr h="370840">
                <a:tc>
                  <a:txBody>
                    <a:bodyPr/>
                    <a:lstStyle/>
                    <a:p>
                      <a:r>
                        <a:rPr lang="en-US" sz="1400" dirty="0" err="1"/>
                        <a:t>REVmd</a:t>
                      </a:r>
                      <a:endParaRPr lang="en-US" sz="1400" dirty="0"/>
                    </a:p>
                  </a:txBody>
                  <a:tcPr/>
                </a:tc>
                <a:tc>
                  <a:txBody>
                    <a:bodyPr/>
                    <a:lstStyle/>
                    <a:p>
                      <a:r>
                        <a:rPr lang="en-US" sz="1400" dirty="0"/>
                        <a:t>LB 232</a:t>
                      </a:r>
                    </a:p>
                  </a:txBody>
                  <a:tcPr/>
                </a:tc>
                <a:tc>
                  <a:txBody>
                    <a:bodyPr/>
                    <a:lstStyle/>
                    <a:p>
                      <a:r>
                        <a:rPr lang="en-US" sz="1400" dirty="0"/>
                        <a:t>D1.0</a:t>
                      </a:r>
                    </a:p>
                  </a:txBody>
                  <a:tcPr/>
                </a:tc>
                <a:tc>
                  <a:txBody>
                    <a:bodyPr/>
                    <a:lstStyle/>
                    <a:p>
                      <a:pPr algn="ctr"/>
                      <a:r>
                        <a:rPr lang="en-US" sz="1400" dirty="0"/>
                        <a:t>623</a:t>
                      </a:r>
                    </a:p>
                  </a:txBody>
                  <a:tcPr/>
                </a:tc>
                <a:tc>
                  <a:txBody>
                    <a:bodyPr/>
                    <a:lstStyle/>
                    <a:p>
                      <a:pPr algn="ctr"/>
                      <a:r>
                        <a:rPr lang="en-US" sz="1400" dirty="0"/>
                        <a:t>250</a:t>
                      </a:r>
                    </a:p>
                  </a:txBody>
                  <a:tcPr/>
                </a:tc>
                <a:tc>
                  <a:txBody>
                    <a:bodyPr/>
                    <a:lstStyle/>
                    <a:p>
                      <a:r>
                        <a:rPr lang="en-US" sz="1400" dirty="0"/>
                        <a:t>-   Continue with comment  resolution</a:t>
                      </a:r>
                    </a:p>
                  </a:txBody>
                  <a:tcPr/>
                </a:tc>
                <a:tc>
                  <a:txBody>
                    <a:bodyPr/>
                    <a:lstStyle/>
                    <a:p>
                      <a:pPr algn="ctr"/>
                      <a:r>
                        <a:rPr lang="en-US" sz="1400" dirty="0"/>
                        <a:t>18/1334r0</a:t>
                      </a:r>
                    </a:p>
                  </a:txBody>
                  <a:tcPr/>
                </a:tc>
                <a:extLst>
                  <a:ext uri="{0D108BD9-81ED-4DB2-BD59-A6C34878D82A}">
                    <a16:rowId xmlns:a16="http://schemas.microsoft.com/office/drawing/2014/main" val="10002"/>
                  </a:ext>
                </a:extLst>
              </a:tr>
              <a:tr h="370840">
                <a:tc>
                  <a:txBody>
                    <a:bodyPr/>
                    <a:lstStyle/>
                    <a:p>
                      <a:r>
                        <a:rPr lang="en-US" sz="1400" dirty="0" err="1"/>
                        <a:t>TGay</a:t>
                      </a:r>
                      <a:endParaRPr lang="en-US" sz="1400" dirty="0"/>
                    </a:p>
                  </a:txBody>
                  <a:tcPr/>
                </a:tc>
                <a:tc>
                  <a:txBody>
                    <a:bodyPr/>
                    <a:lstStyle/>
                    <a:p>
                      <a:r>
                        <a:rPr lang="en-US" sz="1400" dirty="0"/>
                        <a:t>LB 231</a:t>
                      </a:r>
                    </a:p>
                  </a:txBody>
                  <a:tcPr/>
                </a:tc>
                <a:tc>
                  <a:txBody>
                    <a:bodyPr/>
                    <a:lstStyle/>
                    <a:p>
                      <a:r>
                        <a:rPr lang="en-US" sz="1400" dirty="0"/>
                        <a:t>D1.0</a:t>
                      </a:r>
                    </a:p>
                  </a:txBody>
                  <a:tcPr/>
                </a:tc>
                <a:tc>
                  <a:txBody>
                    <a:bodyPr/>
                    <a:lstStyle/>
                    <a:p>
                      <a:pPr algn="ctr"/>
                      <a:r>
                        <a:rPr lang="en-US" sz="1400" dirty="0"/>
                        <a:t>Remaining</a:t>
                      </a:r>
                    </a:p>
                    <a:p>
                      <a:pPr algn="ctr"/>
                      <a:r>
                        <a:rPr lang="en-US" sz="1400" dirty="0"/>
                        <a:t>(~300) </a:t>
                      </a:r>
                    </a:p>
                  </a:txBody>
                  <a:tcPr/>
                </a:tc>
                <a:tc>
                  <a:txBody>
                    <a:bodyPr/>
                    <a:lstStyle/>
                    <a:p>
                      <a:pPr algn="ctr"/>
                      <a:r>
                        <a:rPr lang="en-US" sz="1400" dirty="0"/>
                        <a:t>All</a:t>
                      </a:r>
                    </a:p>
                  </a:txBody>
                  <a:tcPr/>
                </a:tc>
                <a:tc>
                  <a:txBody>
                    <a:bodyPr/>
                    <a:lstStyle/>
                    <a:p>
                      <a:pPr marL="285750" indent="-285750">
                        <a:buFontTx/>
                        <a:buChar char="-"/>
                      </a:pPr>
                      <a:r>
                        <a:rPr lang="en-US" sz="1400" dirty="0"/>
                        <a:t>D2.0 WG LB 30-day</a:t>
                      </a:r>
                    </a:p>
                  </a:txBody>
                  <a:tcPr/>
                </a:tc>
                <a:tc>
                  <a:txBody>
                    <a:bodyPr/>
                    <a:lstStyle/>
                    <a:p>
                      <a:pPr algn="ctr"/>
                      <a:r>
                        <a:rPr lang="en-US" sz="1400" dirty="0"/>
                        <a:t>18/1314r0</a:t>
                      </a:r>
                    </a:p>
                  </a:txBody>
                  <a:tcPr/>
                </a:tc>
                <a:extLst>
                  <a:ext uri="{0D108BD9-81ED-4DB2-BD59-A6C34878D82A}">
                    <a16:rowId xmlns:a16="http://schemas.microsoft.com/office/drawing/2014/main" val="10003"/>
                  </a:ext>
                </a:extLst>
              </a:tr>
              <a:tr h="370840">
                <a:tc>
                  <a:txBody>
                    <a:bodyPr/>
                    <a:lstStyle/>
                    <a:p>
                      <a:endParaRPr lang="en-US" sz="1400" dirty="0"/>
                    </a:p>
                  </a:txBody>
                  <a:tcPr/>
                </a:tc>
                <a:tc>
                  <a:txBody>
                    <a:bodyPr/>
                    <a:lstStyle/>
                    <a:p>
                      <a:r>
                        <a:rPr lang="en-US" sz="1400" dirty="0"/>
                        <a:t> </a:t>
                      </a:r>
                    </a:p>
                  </a:txBody>
                  <a:tcPr/>
                </a:tc>
                <a:tc>
                  <a:txBody>
                    <a:bodyPr/>
                    <a:lstStyle/>
                    <a:p>
                      <a:r>
                        <a:rPr lang="en-US" sz="1400" dirty="0"/>
                        <a:t> </a:t>
                      </a:r>
                    </a:p>
                  </a:txBody>
                  <a:tcPr/>
                </a:tc>
                <a:tc>
                  <a:txBody>
                    <a:bodyPr/>
                    <a:lstStyle/>
                    <a:p>
                      <a:pPr algn="ctr"/>
                      <a:endParaRPr lang="en-US" sz="1400" dirty="0"/>
                    </a:p>
                  </a:txBody>
                  <a:tcPr/>
                </a:tc>
                <a:tc>
                  <a:txBody>
                    <a:bodyPr/>
                    <a:lstStyle/>
                    <a:p>
                      <a:pPr algn="ctr"/>
                      <a:endParaRPr lang="en-US" sz="1400" dirty="0"/>
                    </a:p>
                  </a:txBody>
                  <a:tcPr/>
                </a:tc>
                <a:tc>
                  <a:txBody>
                    <a:bodyPr/>
                    <a:lstStyle/>
                    <a:p>
                      <a:pPr marL="285750" indent="-285750">
                        <a:buFontTx/>
                        <a:buChar char="-"/>
                      </a:pPr>
                      <a:endParaRPr lang="en-US" sz="1400" dirty="0"/>
                    </a:p>
                  </a:txBody>
                  <a:tcPr/>
                </a:tc>
                <a:tc>
                  <a:txBody>
                    <a:bodyPr/>
                    <a:lstStyle/>
                    <a:p>
                      <a:pPr algn="ctr"/>
                      <a:endParaRPr lang="en-US" sz="1400" dirty="0"/>
                    </a:p>
                  </a:txBody>
                  <a:tcPr/>
                </a:tc>
                <a:extLst>
                  <a:ext uri="{0D108BD9-81ED-4DB2-BD59-A6C34878D82A}">
                    <a16:rowId xmlns:a16="http://schemas.microsoft.com/office/drawing/2014/main" val="10004"/>
                  </a:ext>
                </a:extLst>
              </a:tr>
            </a:tbl>
          </a:graphicData>
        </a:graphic>
      </p:graphicFrame>
      <p:sp>
        <p:nvSpPr>
          <p:cNvPr id="8" name="Right Arrow 7"/>
          <p:cNvSpPr/>
          <p:nvPr/>
        </p:nvSpPr>
        <p:spPr bwMode="auto">
          <a:xfrm>
            <a:off x="270933" y="2743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 name="Rectangle 2">
            <a:extLst>
              <a:ext uri="{FF2B5EF4-FFF2-40B4-BE49-F238E27FC236}">
                <a16:creationId xmlns:a16="http://schemas.microsoft.com/office/drawing/2014/main" id="{A869B120-1064-452D-8057-448CB641C388}"/>
              </a:ext>
            </a:extLst>
          </p:cNvPr>
          <p:cNvSpPr/>
          <p:nvPr/>
        </p:nvSpPr>
        <p:spPr>
          <a:xfrm>
            <a:off x="1066800" y="5109746"/>
            <a:ext cx="6934200" cy="677108"/>
          </a:xfrm>
          <a:prstGeom prst="rect">
            <a:avLst/>
          </a:prstGeom>
        </p:spPr>
        <p:txBody>
          <a:bodyPr wrap="square">
            <a:spAutoFit/>
          </a:bodyPr>
          <a:lstStyle/>
          <a:p>
            <a:pPr marL="285750" indent="-285750">
              <a:buFont typeface="Arial" panose="020B0604020202020204" pitchFamily="34" charset="0"/>
              <a:buChar char="•"/>
            </a:pPr>
            <a:r>
              <a:rPr lang="en-US" sz="2000" b="1" dirty="0">
                <a:solidFill>
                  <a:srgbClr val="000000"/>
                </a:solidFill>
                <a:latin typeface="Verdana" panose="020B0604030504040204" pitchFamily="34" charset="0"/>
              </a:rPr>
              <a:t>Consolidated Closing Reports</a:t>
            </a:r>
          </a:p>
          <a:p>
            <a:pPr marL="742950" lvl="1" indent="-285750">
              <a:buFont typeface="Arial" panose="020B0604020202020204" pitchFamily="34" charset="0"/>
              <a:buChar char="•"/>
            </a:pPr>
            <a:r>
              <a:rPr lang="en-US" sz="1800" b="1" i="1" dirty="0">
                <a:solidFill>
                  <a:schemeClr val="accent2"/>
                </a:solidFill>
                <a:latin typeface="Verdana" panose="020B0604030504040204" pitchFamily="34" charset="0"/>
              </a:rPr>
              <a:t>18/1060r0 WG Closing Reports July 2018.xppt</a:t>
            </a:r>
            <a:endParaRPr lang="en-US" sz="1800" b="1" i="1" dirty="0">
              <a:solidFill>
                <a:schemeClr val="accent2"/>
              </a:solidFill>
            </a:endParaRPr>
          </a:p>
        </p:txBody>
      </p:sp>
      <p:sp>
        <p:nvSpPr>
          <p:cNvPr id="9" name="Right Arrow 7">
            <a:extLst>
              <a:ext uri="{FF2B5EF4-FFF2-40B4-BE49-F238E27FC236}">
                <a16:creationId xmlns:a16="http://schemas.microsoft.com/office/drawing/2014/main" id="{A6204C0A-60FA-4190-83F8-3A2D65786EC9}"/>
              </a:ext>
            </a:extLst>
          </p:cNvPr>
          <p:cNvSpPr/>
          <p:nvPr/>
        </p:nvSpPr>
        <p:spPr bwMode="auto">
          <a:xfrm>
            <a:off x="511139" y="5257800"/>
            <a:ext cx="3048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99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1208087"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a:t>July 2018</a:t>
            </a:r>
            <a:endParaRPr lang="en-GB" altLang="en-US" sz="1800" dirty="0"/>
          </a:p>
        </p:txBody>
      </p:sp>
      <p:sp>
        <p:nvSpPr>
          <p:cNvPr id="15363" name="Footer Placeholder 4"/>
          <p:cNvSpPr>
            <a:spLocks noGrp="1"/>
          </p:cNvSpPr>
          <p:nvPr>
            <p:ph type="ftr" sz="quarter" idx="11"/>
          </p:nvPr>
        </p:nvSpPr>
        <p:spPr>
          <a:xfrm>
            <a:off x="6019800" y="6475413"/>
            <a:ext cx="2524125" cy="182562"/>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US" sz="1200" b="0"/>
              <a:t>Al Petrick, Jones-Petrick and Associates</a:t>
            </a:r>
            <a:endParaRPr lang="en-GB" sz="1200" b="0" dirty="0"/>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5</a:t>
            </a:fld>
            <a:endParaRPr lang="en-GB" altLang="en-US" sz="1200" b="0"/>
          </a:p>
        </p:txBody>
      </p:sp>
      <p:sp>
        <p:nvSpPr>
          <p:cNvPr id="15365" name="Rectangle 2"/>
          <p:cNvSpPr>
            <a:spLocks noGrp="1" noChangeArrowheads="1"/>
          </p:cNvSpPr>
          <p:nvPr>
            <p:ph type="body" idx="1"/>
          </p:nvPr>
        </p:nvSpPr>
        <p:spPr>
          <a:xfrm>
            <a:off x="301241" y="1077777"/>
            <a:ext cx="8712968" cy="4702446"/>
          </a:xfrm>
        </p:spPr>
        <p:txBody>
          <a:bodyPr/>
          <a:lstStyle/>
          <a:p>
            <a:pPr lvl="2">
              <a:spcBef>
                <a:spcPct val="0"/>
              </a:spcBef>
            </a:pPr>
            <a:r>
              <a:rPr lang="en-US" altLang="en-US" sz="1800" dirty="0"/>
              <a:t>“</a:t>
            </a:r>
            <a:r>
              <a:rPr lang="en-US" sz="1800" dirty="0"/>
              <a:t>A resilient mesh for dynamic topologies</a:t>
            </a:r>
            <a:r>
              <a:rPr lang="en-US" altLang="en-US" sz="1800" dirty="0"/>
              <a:t>” – </a:t>
            </a:r>
            <a:r>
              <a:rPr lang="en-US" altLang="en-US" sz="1800" dirty="0" err="1"/>
              <a:t>Sreekrishna</a:t>
            </a:r>
            <a:r>
              <a:rPr lang="en-US" altLang="en-US" sz="1800" dirty="0"/>
              <a:t> </a:t>
            </a:r>
            <a:r>
              <a:rPr lang="en-US" altLang="en-US" sz="1800" dirty="0" err="1"/>
              <a:t>Pandi</a:t>
            </a:r>
            <a:r>
              <a:rPr lang="en-US" altLang="en-US" sz="1800" dirty="0"/>
              <a:t> </a:t>
            </a:r>
            <a:br>
              <a:rPr lang="en-US" altLang="en-US" sz="1800" dirty="0"/>
            </a:br>
            <a:r>
              <a:rPr lang="en-US" altLang="en-US" sz="1800" dirty="0"/>
              <a:t>(TU Dresden) </a:t>
            </a:r>
          </a:p>
          <a:p>
            <a:pPr lvl="3">
              <a:spcBef>
                <a:spcPct val="0"/>
              </a:spcBef>
            </a:pPr>
            <a:r>
              <a:rPr lang="en-US" altLang="en-US" sz="1400" dirty="0"/>
              <a:t>https://mentor.ieee.org/802.11/dcn/18/11-18-1210-00-0wng-a-resilient-mesh-for-dynamic-topologies.pptx</a:t>
            </a:r>
          </a:p>
          <a:p>
            <a:pPr lvl="3">
              <a:spcBef>
                <a:spcPct val="0"/>
              </a:spcBef>
            </a:pPr>
            <a:r>
              <a:rPr lang="en-US" altLang="en-US" sz="1600" dirty="0"/>
              <a:t>No  motions, no straw polls</a:t>
            </a:r>
          </a:p>
          <a:p>
            <a:pPr marL="1200150" lvl="3" indent="0">
              <a:spcBef>
                <a:spcPct val="0"/>
              </a:spcBef>
              <a:buNone/>
            </a:pPr>
            <a:endParaRPr lang="en-US" altLang="en-US" sz="1600" dirty="0"/>
          </a:p>
          <a:p>
            <a:pPr lvl="2">
              <a:spcBef>
                <a:spcPct val="0"/>
              </a:spcBef>
            </a:pPr>
            <a:r>
              <a:rPr lang="en-US" altLang="en-US" sz="1800" dirty="0"/>
              <a:t>“A Future For Unlicensed Spectrum” – Rich Kennedy (self)</a:t>
            </a:r>
            <a:r>
              <a:rPr lang="en-US" altLang="en-US" sz="1400" dirty="0"/>
              <a:t> https://mentor.ieee.org/802.11/dcn/18/11-18-1055-02-0wng-a-future-for-unlicensed-spectrum.pptx</a:t>
            </a:r>
          </a:p>
          <a:p>
            <a:pPr lvl="3">
              <a:spcBef>
                <a:spcPct val="0"/>
              </a:spcBef>
            </a:pPr>
            <a:r>
              <a:rPr lang="en-US" altLang="en-US" sz="1600" dirty="0"/>
              <a:t>Presented by Stephen McCann (</a:t>
            </a:r>
            <a:r>
              <a:rPr lang="en-US" sz="1600" dirty="0"/>
              <a:t>BlackBerry</a:t>
            </a:r>
            <a:r>
              <a:rPr lang="en-US" altLang="en-US" sz="1600" dirty="0"/>
              <a:t>)</a:t>
            </a:r>
          </a:p>
          <a:p>
            <a:pPr lvl="3">
              <a:spcBef>
                <a:spcPts val="0"/>
              </a:spcBef>
              <a:defRPr/>
            </a:pPr>
            <a:r>
              <a:rPr lang="en-US" altLang="en-US" sz="1600" dirty="0"/>
              <a:t>No motions, 3 straw polls</a:t>
            </a:r>
            <a:br>
              <a:rPr lang="en-US" altLang="en-US" sz="1600" dirty="0"/>
            </a:br>
            <a:endParaRPr lang="en-US" altLang="en-US" sz="1600" dirty="0"/>
          </a:p>
          <a:p>
            <a:pPr lvl="2">
              <a:spcBef>
                <a:spcPct val="0"/>
              </a:spcBef>
            </a:pPr>
            <a:r>
              <a:rPr lang="en-US" altLang="en-US" sz="1800" dirty="0"/>
              <a:t>“</a:t>
            </a:r>
            <a:r>
              <a:rPr lang="en-US" altLang="zh-CN" sz="1800" dirty="0">
                <a:ea typeface="微软雅黑" panose="020B0503020204020204" pitchFamily="34" charset="-122"/>
              </a:rPr>
              <a:t>Real-time Mobile Game vs Wi-Fi</a:t>
            </a:r>
            <a:r>
              <a:rPr lang="en-US" altLang="en-US" sz="1800" dirty="0"/>
              <a:t>” – Kate Meng (Tencent) </a:t>
            </a:r>
            <a:r>
              <a:rPr lang="en-US" altLang="en-US" sz="1400" dirty="0"/>
              <a:t>https://mentor.ieee.org/802.11/dcn/18/11-18-1234-00-0wng-real-time-mobile-game-vs-wi-fi.pptx</a:t>
            </a:r>
            <a:endParaRPr lang="en-US" altLang="en-US" sz="1400" i="1" dirty="0"/>
          </a:p>
          <a:p>
            <a:pPr lvl="3">
              <a:spcBef>
                <a:spcPts val="0"/>
              </a:spcBef>
              <a:defRPr/>
            </a:pPr>
            <a:r>
              <a:rPr lang="en-US" sz="1600" dirty="0"/>
              <a:t>No motions, 2 straw polls</a:t>
            </a:r>
            <a:br>
              <a:rPr lang="en-US" sz="1600" dirty="0"/>
            </a:br>
            <a:endParaRPr lang="en-US" sz="1600" dirty="0"/>
          </a:p>
          <a:p>
            <a:pPr lvl="2">
              <a:spcBef>
                <a:spcPts val="0"/>
              </a:spcBef>
              <a:defRPr/>
            </a:pPr>
            <a:r>
              <a:rPr lang="en-US" altLang="en-US" sz="1800" dirty="0"/>
              <a:t>“Controlling latency in 802.11” -- Dave Cavalcanti  (Intel)</a:t>
            </a:r>
          </a:p>
          <a:p>
            <a:pPr lvl="3">
              <a:spcBef>
                <a:spcPts val="0"/>
              </a:spcBef>
              <a:defRPr/>
            </a:pPr>
            <a:r>
              <a:rPr lang="en-US" altLang="en-US" sz="1400" dirty="0"/>
              <a:t>https://mentor.ieee.org/802.11/dcn/18/11-18-1160-00-0wng-controlling-latency-in-802-11.pptx</a:t>
            </a:r>
          </a:p>
          <a:p>
            <a:pPr lvl="3">
              <a:spcBef>
                <a:spcPts val="0"/>
              </a:spcBef>
              <a:defRPr/>
            </a:pPr>
            <a:r>
              <a:rPr lang="en-US" altLang="en-US" sz="1400" dirty="0"/>
              <a:t> No  motions, no straw polls</a:t>
            </a:r>
            <a:endParaRPr lang="en-US" sz="1400" dirty="0"/>
          </a:p>
          <a:p>
            <a:pPr lvl="2">
              <a:spcBef>
                <a:spcPts val="0"/>
              </a:spcBef>
              <a:defRPr/>
            </a:pPr>
            <a:r>
              <a:rPr lang="en-US" sz="2000" dirty="0"/>
              <a:t>Closing Report: 18/1278r0 </a:t>
            </a:r>
          </a:p>
        </p:txBody>
      </p:sp>
      <p:sp>
        <p:nvSpPr>
          <p:cNvPr id="6" name="Title 1">
            <a:extLst>
              <a:ext uri="{FF2B5EF4-FFF2-40B4-BE49-F238E27FC236}">
                <a16:creationId xmlns:a16="http://schemas.microsoft.com/office/drawing/2014/main" id="{5DAE8E0A-80B7-4C3E-B929-0D624BFEC67A}"/>
              </a:ext>
            </a:extLst>
          </p:cNvPr>
          <p:cNvSpPr>
            <a:spLocks noGrp="1"/>
          </p:cNvSpPr>
          <p:nvPr>
            <p:ph type="title"/>
          </p:nvPr>
        </p:nvSpPr>
        <p:spPr>
          <a:xfrm>
            <a:off x="771525" y="435699"/>
            <a:ext cx="7772400" cy="762000"/>
          </a:xfrm>
        </p:spPr>
        <p:txBody>
          <a:bodyPr/>
          <a:lstStyle/>
          <a:p>
            <a:r>
              <a:rPr lang="en-US" sz="2400" b="1" dirty="0"/>
              <a:t>802.11 WNG  (Wireless Next Generation)</a:t>
            </a:r>
          </a:p>
        </p:txBody>
      </p:sp>
      <p:sp>
        <p:nvSpPr>
          <p:cNvPr id="7" name="Right Arrow 7">
            <a:extLst>
              <a:ext uri="{FF2B5EF4-FFF2-40B4-BE49-F238E27FC236}">
                <a16:creationId xmlns:a16="http://schemas.microsoft.com/office/drawing/2014/main" id="{01FC3535-12A0-44C4-9733-7ECD59485C83}"/>
              </a:ext>
            </a:extLst>
          </p:cNvPr>
          <p:cNvSpPr/>
          <p:nvPr/>
        </p:nvSpPr>
        <p:spPr bwMode="auto">
          <a:xfrm>
            <a:off x="697769" y="2803714"/>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ight Arrow 7">
            <a:extLst>
              <a:ext uri="{FF2B5EF4-FFF2-40B4-BE49-F238E27FC236}">
                <a16:creationId xmlns:a16="http://schemas.microsoft.com/office/drawing/2014/main" id="{D25A7484-158D-4D7A-BB87-2A1865A2AAC1}"/>
              </a:ext>
            </a:extLst>
          </p:cNvPr>
          <p:cNvSpPr/>
          <p:nvPr/>
        </p:nvSpPr>
        <p:spPr bwMode="auto">
          <a:xfrm>
            <a:off x="771525" y="4267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183848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87392"/>
            <a:ext cx="7772400" cy="561473"/>
          </a:xfrm>
        </p:spPr>
        <p:txBody>
          <a:bodyPr/>
          <a:lstStyle/>
          <a:p>
            <a:r>
              <a:rPr lang="en-CA" b="1" dirty="0"/>
              <a:t>802.11ax</a:t>
            </a:r>
          </a:p>
        </p:txBody>
      </p:sp>
      <p:sp>
        <p:nvSpPr>
          <p:cNvPr id="3" name="Content Placeholder 2"/>
          <p:cNvSpPr>
            <a:spLocks noGrp="1"/>
          </p:cNvSpPr>
          <p:nvPr>
            <p:ph idx="1"/>
          </p:nvPr>
        </p:nvSpPr>
        <p:spPr>
          <a:xfrm>
            <a:off x="836613" y="1131613"/>
            <a:ext cx="8077200" cy="4572000"/>
          </a:xfrm>
        </p:spPr>
        <p:txBody>
          <a:bodyPr/>
          <a:lstStyle/>
          <a:p>
            <a:r>
              <a:rPr lang="en-CA" sz="2400" dirty="0"/>
              <a:t>The TG started the resolution of comments received on draft D3.0 </a:t>
            </a:r>
          </a:p>
          <a:p>
            <a:r>
              <a:rPr lang="en-CA" sz="2400" dirty="0"/>
              <a:t>Members of 802.19 WG were invited to make a presentation on their concerns related to the 11ax TG Coexistence Assurance document.</a:t>
            </a:r>
          </a:p>
          <a:p>
            <a:pPr lvl="1"/>
            <a:r>
              <a:rPr lang="en-CA" sz="2000" dirty="0"/>
              <a:t>802.15.4 UWB</a:t>
            </a:r>
          </a:p>
          <a:p>
            <a:pPr lvl="1"/>
            <a:r>
              <a:rPr lang="en-CA" sz="2000" dirty="0"/>
              <a:t>Suggested analysis </a:t>
            </a:r>
          </a:p>
          <a:p>
            <a:pPr lvl="1"/>
            <a:r>
              <a:rPr lang="en-CA" sz="2000" dirty="0"/>
              <a:t>References to FCC rules for .11ax </a:t>
            </a:r>
            <a:r>
              <a:rPr lang="en-CA" sz="2000" dirty="0" err="1"/>
              <a:t>Coex</a:t>
            </a:r>
            <a:r>
              <a:rPr lang="en-CA" sz="2000" dirty="0"/>
              <a:t> document</a:t>
            </a:r>
          </a:p>
          <a:p>
            <a:pPr lvl="1"/>
            <a:r>
              <a:rPr lang="en-CA" sz="2000" dirty="0"/>
              <a:t>Follow up in September 2019</a:t>
            </a:r>
          </a:p>
          <a:p>
            <a:r>
              <a:rPr lang="en-CA" sz="2400" dirty="0"/>
              <a:t>The TG prepared and approved a liaison response to WBA</a:t>
            </a:r>
          </a:p>
          <a:p>
            <a:pPr lvl="1"/>
            <a:r>
              <a:rPr lang="en-CA" sz="1200" dirty="0"/>
              <a:t>https://mentor.ieee.org/802.11/dcn/18/11-18-1291-02-00ax-proposed-response-to-liaison-from-wba-on-11ax.docx</a:t>
            </a:r>
          </a:p>
          <a:p>
            <a:r>
              <a:rPr lang="en-CA" sz="2400" dirty="0"/>
              <a:t>Closing Report: 18/1330</a:t>
            </a:r>
          </a:p>
        </p:txBody>
      </p:sp>
      <p:sp>
        <p:nvSpPr>
          <p:cNvPr id="4" name="Date Placeholder 3"/>
          <p:cNvSpPr>
            <a:spLocks noGrp="1"/>
          </p:cNvSpPr>
          <p:nvPr>
            <p:ph type="dt" sz="half" idx="10"/>
          </p:nvPr>
        </p:nvSpPr>
        <p:spPr/>
        <p:txBody>
          <a:bodyPr/>
          <a:lstStyle/>
          <a:p>
            <a:pPr>
              <a:defRPr/>
            </a:pPr>
            <a:r>
              <a:rPr lang="en-US" altLang="zh-CN"/>
              <a:t>July 2018</a:t>
            </a:r>
            <a:endParaRPr lang="en-US" dirty="0"/>
          </a:p>
        </p:txBody>
      </p:sp>
      <p:sp>
        <p:nvSpPr>
          <p:cNvPr id="5" name="Footer Placeholder 4"/>
          <p:cNvSpPr>
            <a:spLocks noGrp="1"/>
          </p:cNvSpPr>
          <p:nvPr>
            <p:ph type="ftr" sz="quarter" idx="11"/>
          </p:nvPr>
        </p:nvSpPr>
        <p:spPr/>
        <p:txBody>
          <a:bodyPr/>
          <a:lstStyle/>
          <a:p>
            <a:pPr>
              <a:defRPr/>
            </a:pPr>
            <a:r>
              <a:rPr lang="en-US"/>
              <a:t>Osama Aboul-Magd (Huawei Technologies)</a:t>
            </a:r>
          </a:p>
        </p:txBody>
      </p:sp>
      <p:sp>
        <p:nvSpPr>
          <p:cNvPr id="6" name="Slide Number Placeholder 5"/>
          <p:cNvSpPr>
            <a:spLocks noGrp="1"/>
          </p:cNvSpPr>
          <p:nvPr>
            <p:ph type="sldNum" sz="quarter" idx="12"/>
          </p:nvPr>
        </p:nvSpPr>
        <p:spPr/>
        <p:txBody>
          <a:bodyPr/>
          <a:lstStyle/>
          <a:p>
            <a:pPr>
              <a:defRPr/>
            </a:pPr>
            <a:r>
              <a:rPr lang="en-US"/>
              <a:t>Slide </a:t>
            </a:r>
            <a:fld id="{E7E6215C-0148-4EB1-A390-22B113FC486F}" type="slidenum">
              <a:rPr lang="en-US" smtClean="0"/>
              <a:pPr>
                <a:defRPr/>
              </a:pPr>
              <a:t>6</a:t>
            </a:fld>
            <a:endParaRPr lang="en-US"/>
          </a:p>
        </p:txBody>
      </p:sp>
      <p:sp>
        <p:nvSpPr>
          <p:cNvPr id="7" name="Right Arrow 7">
            <a:extLst>
              <a:ext uri="{FF2B5EF4-FFF2-40B4-BE49-F238E27FC236}">
                <a16:creationId xmlns:a16="http://schemas.microsoft.com/office/drawing/2014/main" id="{AD36A87D-7C09-4181-9A81-F3A06FD452F5}"/>
              </a:ext>
            </a:extLst>
          </p:cNvPr>
          <p:cNvSpPr/>
          <p:nvPr/>
        </p:nvSpPr>
        <p:spPr bwMode="auto">
          <a:xfrm>
            <a:off x="495300" y="24384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3200" b="1" dirty="0"/>
              <a:t>Extreme High Throughput </a:t>
            </a:r>
            <a:br>
              <a:rPr lang="en-US" sz="3200" b="1" dirty="0"/>
            </a:br>
            <a:r>
              <a:rPr lang="en-US" sz="3200" b="1" dirty="0"/>
              <a:t>EHT-TIG </a:t>
            </a:r>
          </a:p>
        </p:txBody>
      </p:sp>
      <p:sp>
        <p:nvSpPr>
          <p:cNvPr id="3" name="Content Placeholder 2"/>
          <p:cNvSpPr>
            <a:spLocks noGrp="1"/>
          </p:cNvSpPr>
          <p:nvPr>
            <p:ph idx="1"/>
          </p:nvPr>
        </p:nvSpPr>
        <p:spPr>
          <a:xfrm>
            <a:off x="914400" y="1768595"/>
            <a:ext cx="7620000" cy="2477292"/>
          </a:xfrm>
        </p:spPr>
        <p:txBody>
          <a:bodyPr/>
          <a:lstStyle/>
          <a:p>
            <a:r>
              <a:rPr lang="en-US" altLang="en-US" sz="2400" dirty="0"/>
              <a:t>Completed work as a TIG</a:t>
            </a:r>
          </a:p>
          <a:p>
            <a:r>
              <a:rPr lang="en-US" altLang="en-US" sz="2400" dirty="0"/>
              <a:t>Review 11 technical contributions on scope and timelines for possible Study Group (SG)</a:t>
            </a:r>
          </a:p>
          <a:p>
            <a:r>
              <a:rPr lang="en-US" altLang="en-US" sz="2400" dirty="0"/>
              <a:t>Reached consensus for SG to begin work on PAR and CSD, with supporting motion for consideration by .11 WG</a:t>
            </a:r>
          </a:p>
          <a:p>
            <a:r>
              <a:rPr lang="en-US" sz="2400" dirty="0"/>
              <a:t>Amendment objectives: </a:t>
            </a:r>
          </a:p>
          <a:p>
            <a:pPr lvl="1"/>
            <a:r>
              <a:rPr lang="en-US" sz="1400" dirty="0"/>
              <a:t>802.11 amendment for operating in the bands between 1 to 7.125 GHz, with the primary objectives:</a:t>
            </a:r>
          </a:p>
          <a:p>
            <a:pPr lvl="2">
              <a:spcBef>
                <a:spcPts val="600"/>
              </a:spcBef>
              <a:spcAft>
                <a:spcPts val="600"/>
              </a:spcAft>
              <a:buSzPct val="100000"/>
              <a:buFont typeface="Courier New" panose="02070309020205020404" pitchFamily="49" charset="0"/>
              <a:buChar char="o"/>
            </a:pPr>
            <a:r>
              <a:rPr lang="en-US" sz="1400" dirty="0">
                <a:cs typeface="Times New Roman" panose="02020603050405020304" pitchFamily="18" charset="0"/>
              </a:rPr>
              <a:t>To increase peak throughput and improve efficiency</a:t>
            </a:r>
          </a:p>
          <a:p>
            <a:pPr lvl="2">
              <a:spcBef>
                <a:spcPts val="600"/>
              </a:spcBef>
              <a:spcAft>
                <a:spcPts val="600"/>
              </a:spcAft>
              <a:buSzPct val="100000"/>
              <a:buFont typeface="Courier New" panose="02070309020205020404" pitchFamily="49" charset="0"/>
              <a:buChar char="o"/>
            </a:pPr>
            <a:r>
              <a:rPr lang="en-US" sz="1400" dirty="0">
                <a:cs typeface="Times New Roman" panose="02020603050405020304" pitchFamily="18" charset="0"/>
              </a:rPr>
              <a:t>To support high throughput and low latency applications such as video-over-WLAN, gaming, AR and VR</a:t>
            </a:r>
          </a:p>
          <a:p>
            <a:pPr>
              <a:spcBef>
                <a:spcPts val="600"/>
              </a:spcBef>
              <a:spcAft>
                <a:spcPts val="600"/>
              </a:spcAft>
              <a:buSzPct val="100000"/>
              <a:buFont typeface="Courier New" panose="02070309020205020404" pitchFamily="49" charset="0"/>
              <a:buChar char="o"/>
            </a:pPr>
            <a:r>
              <a:rPr lang="en-US" sz="2200" dirty="0">
                <a:cs typeface="Times New Roman" panose="02020603050405020304" pitchFamily="18" charset="0"/>
              </a:rPr>
              <a:t>Closing Report: 18/1325</a:t>
            </a:r>
            <a:endParaRPr lang="en-US" dirty="0"/>
          </a:p>
          <a:p>
            <a:endParaRPr lang="en-US" sz="2400" dirty="0"/>
          </a:p>
        </p:txBody>
      </p:sp>
      <p:sp>
        <p:nvSpPr>
          <p:cNvPr id="4" name="Date Placeholder 3"/>
          <p:cNvSpPr>
            <a:spLocks noGrp="1"/>
          </p:cNvSpPr>
          <p:nvPr>
            <p:ph type="dt" sz="half" idx="10"/>
          </p:nvPr>
        </p:nvSpPr>
        <p:spPr/>
        <p:txBody>
          <a:bodyPr/>
          <a:lstStyle/>
          <a:p>
            <a:r>
              <a:rPr lang="en-US" altLang="en-US"/>
              <a:t>July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7</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419100" y="2407408"/>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95394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0813" cy="654968"/>
          </a:xfrm>
        </p:spPr>
        <p:txBody>
          <a:bodyPr/>
          <a:lstStyle/>
          <a:p>
            <a:r>
              <a:rPr lang="en-CA" b="1" dirty="0"/>
              <a:t>802.11az</a:t>
            </a:r>
            <a:br>
              <a:rPr lang="en-CA" dirty="0"/>
            </a:br>
            <a:r>
              <a:rPr lang="en-CA" sz="2800" b="1" dirty="0"/>
              <a:t>(Next Generation Positioning</a:t>
            </a:r>
            <a:r>
              <a:rPr lang="en-CA" b="1" dirty="0"/>
              <a:t>)</a:t>
            </a:r>
            <a:endParaRPr lang="en-US" b="1" dirty="0"/>
          </a:p>
        </p:txBody>
      </p:sp>
      <p:sp>
        <p:nvSpPr>
          <p:cNvPr id="3" name="Content Placeholder 2"/>
          <p:cNvSpPr>
            <a:spLocks noGrp="1"/>
          </p:cNvSpPr>
          <p:nvPr>
            <p:ph idx="1"/>
          </p:nvPr>
        </p:nvSpPr>
        <p:spPr>
          <a:xfrm>
            <a:off x="1066800" y="1786884"/>
            <a:ext cx="7224464" cy="4674268"/>
          </a:xfrm>
        </p:spPr>
        <p:txBody>
          <a:bodyPr/>
          <a:lstStyle/>
          <a:p>
            <a:pPr>
              <a:buFont typeface="Arial" panose="020B0604020202020204" pitchFamily="34" charset="0"/>
              <a:buChar char="•"/>
            </a:pPr>
            <a:r>
              <a:rPr lang="en-US" sz="2400" b="0" dirty="0"/>
              <a:t>Published a new draft, P802.11az D0.3.</a:t>
            </a:r>
          </a:p>
          <a:p>
            <a:pPr>
              <a:buFont typeface="Arial" panose="020B0604020202020204" pitchFamily="34" charset="0"/>
              <a:buChar char="•"/>
            </a:pPr>
            <a:r>
              <a:rPr lang="en-US" sz="2400" b="0" dirty="0"/>
              <a:t>Adopted roughly 30 additional pages of amendment text.</a:t>
            </a:r>
          </a:p>
          <a:p>
            <a:pPr>
              <a:buFont typeface="Arial" panose="020B0604020202020204" pitchFamily="34" charset="0"/>
              <a:buChar char="•"/>
            </a:pPr>
            <a:r>
              <a:rPr lang="en-US" sz="2400" b="0" dirty="0"/>
              <a:t>Adopted 4 new entries to SFD document.</a:t>
            </a:r>
          </a:p>
          <a:p>
            <a:pPr>
              <a:buFont typeface="Arial" panose="020B0604020202020204" pitchFamily="34" charset="0"/>
              <a:buChar char="•"/>
            </a:pPr>
            <a:r>
              <a:rPr lang="en-US" sz="2400" b="0" dirty="0"/>
              <a:t>Performed SFD freeze. </a:t>
            </a:r>
          </a:p>
          <a:p>
            <a:pPr>
              <a:buFont typeface="Arial" panose="020B0604020202020204" pitchFamily="34" charset="0"/>
              <a:buChar char="•"/>
            </a:pPr>
            <a:r>
              <a:rPr lang="en-US" sz="2400" b="0" dirty="0"/>
              <a:t>Approved internal comment collection out of July meeting. </a:t>
            </a:r>
          </a:p>
          <a:p>
            <a:pPr>
              <a:buFont typeface="Arial" panose="020B0604020202020204" pitchFamily="34" charset="0"/>
              <a:buChar char="•"/>
            </a:pPr>
            <a:r>
              <a:rPr lang="en-US" sz="2400" b="0" dirty="0"/>
              <a:t>Reviewed 22 submissions and met for 6 slots during the week.</a:t>
            </a:r>
          </a:p>
          <a:p>
            <a:pPr>
              <a:buFont typeface="Arial" panose="020B0604020202020204" pitchFamily="34" charset="0"/>
              <a:buChar char="•"/>
            </a:pPr>
            <a:r>
              <a:rPr lang="en-US" sz="2400" b="0" dirty="0"/>
              <a:t>Conducted vice chair elections.</a:t>
            </a:r>
          </a:p>
          <a:p>
            <a:pPr>
              <a:buFont typeface="Arial" panose="020B0604020202020204" pitchFamily="34" charset="0"/>
              <a:buChar char="•"/>
            </a:pPr>
            <a:r>
              <a:rPr lang="en-US" sz="2400" dirty="0"/>
              <a:t>Closing Report: 18/983r0</a:t>
            </a:r>
            <a:endParaRPr lang="en-US" sz="24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July 2018</a:t>
            </a:r>
            <a:endParaRPr lang="en-GB" dirty="0"/>
          </a:p>
        </p:txBody>
      </p:sp>
      <p:sp>
        <p:nvSpPr>
          <p:cNvPr id="7" name="Right Arrow 7">
            <a:extLst>
              <a:ext uri="{FF2B5EF4-FFF2-40B4-BE49-F238E27FC236}">
                <a16:creationId xmlns:a16="http://schemas.microsoft.com/office/drawing/2014/main" id="{58E7D025-8B60-4A0D-9076-AC02F2405B91}"/>
              </a:ext>
            </a:extLst>
          </p:cNvPr>
          <p:cNvSpPr/>
          <p:nvPr/>
        </p:nvSpPr>
        <p:spPr bwMode="auto">
          <a:xfrm>
            <a:off x="609600" y="20574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17099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3200" b="1" dirty="0"/>
              <a:t>802.11ba [WUR (Wake-Up Radio)]</a:t>
            </a:r>
          </a:p>
        </p:txBody>
      </p:sp>
      <p:sp>
        <p:nvSpPr>
          <p:cNvPr id="3" name="Content Placeholder 2"/>
          <p:cNvSpPr>
            <a:spLocks noGrp="1"/>
          </p:cNvSpPr>
          <p:nvPr>
            <p:ph idx="1"/>
          </p:nvPr>
        </p:nvSpPr>
        <p:spPr>
          <a:xfrm>
            <a:off x="914400" y="2170908"/>
            <a:ext cx="6934200" cy="2477292"/>
          </a:xfrm>
        </p:spPr>
        <p:txBody>
          <a:bodyPr/>
          <a:lstStyle/>
          <a:p>
            <a:r>
              <a:rPr lang="en-US" altLang="en-US" sz="2400" dirty="0"/>
              <a:t>Approved </a:t>
            </a:r>
            <a:r>
              <a:rPr lang="en-US" altLang="en-US" sz="2400" dirty="0" err="1"/>
              <a:t>TGba</a:t>
            </a:r>
            <a:r>
              <a:rPr lang="en-US" altLang="en-US" sz="2400" dirty="0"/>
              <a:t> D0.3</a:t>
            </a:r>
          </a:p>
          <a:p>
            <a:r>
              <a:rPr lang="en-US" altLang="en-US" sz="2400" dirty="0"/>
              <a:t>Reviewed technical presentations</a:t>
            </a:r>
          </a:p>
          <a:p>
            <a:r>
              <a:rPr lang="en-US" altLang="en-US" sz="2400" dirty="0"/>
              <a:t>Reviewed and approved spec text documents for generating </a:t>
            </a:r>
            <a:r>
              <a:rPr lang="en-US" altLang="en-US" sz="2400" dirty="0" err="1"/>
              <a:t>TGba</a:t>
            </a:r>
            <a:r>
              <a:rPr lang="en-US" altLang="en-US" sz="2400" dirty="0"/>
              <a:t> D0.4</a:t>
            </a:r>
          </a:p>
          <a:p>
            <a:r>
              <a:rPr lang="en-US" altLang="en-US" sz="2400" dirty="0" err="1"/>
              <a:t>TGba</a:t>
            </a:r>
            <a:r>
              <a:rPr lang="en-US" altLang="en-US" sz="2400" dirty="0"/>
              <a:t>/ARC joint session – </a:t>
            </a:r>
            <a:r>
              <a:rPr lang="en-US" altLang="en-US" sz="2400" dirty="0" err="1"/>
              <a:t>TGba</a:t>
            </a:r>
            <a:r>
              <a:rPr lang="en-US" altLang="en-US" sz="2400" dirty="0"/>
              <a:t> architecture discussion</a:t>
            </a:r>
          </a:p>
          <a:p>
            <a:r>
              <a:rPr lang="en-US" altLang="en-US" sz="2400" dirty="0"/>
              <a:t>Updated TG timeline</a:t>
            </a:r>
          </a:p>
          <a:p>
            <a:r>
              <a:rPr lang="en-US" sz="2400" dirty="0"/>
              <a:t>Closing Report: 18/1282</a:t>
            </a:r>
            <a:endParaRPr lang="en-US" sz="2000" dirty="0"/>
          </a:p>
        </p:txBody>
      </p:sp>
      <p:sp>
        <p:nvSpPr>
          <p:cNvPr id="4" name="Date Placeholder 3"/>
          <p:cNvSpPr>
            <a:spLocks noGrp="1"/>
          </p:cNvSpPr>
          <p:nvPr>
            <p:ph type="dt" sz="half" idx="10"/>
          </p:nvPr>
        </p:nvSpPr>
        <p:spPr/>
        <p:txBody>
          <a:bodyPr/>
          <a:lstStyle/>
          <a:p>
            <a:r>
              <a:rPr lang="en-US" altLang="en-US"/>
              <a:t>July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9</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381000" y="4235521"/>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616376945"/>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2820</TotalTime>
  <Words>1059</Words>
  <Application>Microsoft Office PowerPoint</Application>
  <PresentationFormat>On-screen Show (4:3)</PresentationFormat>
  <Paragraphs>319</Paragraphs>
  <Slides>15</Slides>
  <Notes>12</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15</vt:i4>
      </vt:variant>
    </vt:vector>
  </HeadingPairs>
  <TitlesOfParts>
    <vt:vector size="28" baseType="lpstr">
      <vt:lpstr>微软雅黑</vt:lpstr>
      <vt:lpstr>ＭＳ Ｐゴシック</vt:lpstr>
      <vt:lpstr>Arial</vt:lpstr>
      <vt:lpstr>Calibri</vt:lpstr>
      <vt:lpstr>Calibri Light</vt:lpstr>
      <vt:lpstr>Courier New</vt:lpstr>
      <vt:lpstr>Tahoma</vt:lpstr>
      <vt:lpstr>Times New Roman</vt:lpstr>
      <vt:lpstr>Verdana</vt:lpstr>
      <vt:lpstr>IEEE-P802_15</vt:lpstr>
      <vt:lpstr>2_Custom Design</vt:lpstr>
      <vt:lpstr>1_Custom Design</vt:lpstr>
      <vt:lpstr>Custom Design</vt:lpstr>
      <vt:lpstr>PowerPoint Presentation</vt:lpstr>
      <vt:lpstr>PowerPoint Presentation</vt:lpstr>
      <vt:lpstr>IEEE 802.11 Standards Pipeline</vt:lpstr>
      <vt:lpstr>802.11 Task Groups in Comment Resolution</vt:lpstr>
      <vt:lpstr>802.11 WNG  (Wireless Next Generation)</vt:lpstr>
      <vt:lpstr>802.11ax</vt:lpstr>
      <vt:lpstr>Extreme High Throughput  EHT-TIG </vt:lpstr>
      <vt:lpstr>802.11az (Next Generation Positioning)</vt:lpstr>
      <vt:lpstr>802.11ba [WUR (Wake-Up Radio)]</vt:lpstr>
      <vt:lpstr>BCS – TIG/SG (Broadcast Services)  </vt:lpstr>
      <vt:lpstr>NGV - SG (Next Generation Vehicle)  </vt:lpstr>
      <vt:lpstr>802.11bb Light Communications</vt:lpstr>
      <vt:lpstr>802.11 FD TIG (Full-Duplex Topic Interest Group) </vt:lpstr>
      <vt:lpstr>Editor’s Projected Completion of 802.11 Amendments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Al Petrick</cp:lastModifiedBy>
  <cp:revision>403</cp:revision>
  <cp:lastPrinted>1998-02-10T13:28:06Z</cp:lastPrinted>
  <dcterms:created xsi:type="dcterms:W3CDTF">2016-01-21T14:33:00Z</dcterms:created>
  <dcterms:modified xsi:type="dcterms:W3CDTF">2018-07-13T01:41:04Z</dcterms:modified>
</cp:coreProperties>
</file>