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09" r:id="rId4"/>
    <p:sldId id="310"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F9A1"/>
    <a:srgbClr val="B1C8CE"/>
    <a:srgbClr val="F8F456"/>
    <a:srgbClr val="0000FF"/>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2709" autoAdjust="0"/>
    <p:restoredTop sz="96159" autoAdjust="0"/>
  </p:normalViewPr>
  <p:slideViewPr>
    <p:cSldViewPr>
      <p:cViewPr varScale="1">
        <p:scale>
          <a:sx n="91" d="100"/>
          <a:sy n="91" d="100"/>
        </p:scale>
        <p:origin x="915" y="5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7/12/2018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2018</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7/12/2018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136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2519560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7/12/2018</a:t>
            </a:fld>
            <a:endParaRPr lang="en-US"/>
          </a:p>
        </p:txBody>
      </p:sp>
      <p:sp>
        <p:nvSpPr>
          <p:cNvPr id="5" name="Footer Placeholder 4"/>
          <p:cNvSpPr>
            <a:spLocks noGrp="1"/>
          </p:cNvSpPr>
          <p:nvPr>
            <p:ph type="ftr" sz="quarter" idx="11"/>
          </p:nvPr>
        </p:nvSpPr>
        <p:spPr/>
        <p:txBody>
          <a:bodyPr/>
          <a:lstStyle/>
          <a:p>
            <a:endParaRPr lang="en-US" dirty="0" smtClean="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July 2018</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a:t>
            </a:r>
            <a:r>
              <a:rPr lang="en-US" sz="1400" b="1" dirty="0" smtClean="0">
                <a:solidFill>
                  <a:schemeClr val="tx1"/>
                </a:solidFill>
                <a:latin typeface="Times New Roman" pitchFamily="18" charset="0"/>
                <a:cs typeface="Times New Roman" pitchFamily="18" charset="0"/>
              </a:rPr>
              <a:t>15-18-0368-00-0vat</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7/12/2018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7/12/2018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July 2018</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15-18-0368-00-0vat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7/12/2018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7/12/2018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7/12/2018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7/12/2018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7/12/2018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7/12/2018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7/12/2018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7/12/2018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67710"/>
            <a:ext cx="9144000" cy="5601533"/>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Title:</a:t>
            </a:r>
            <a:r>
              <a:rPr lang="en-US" sz="1600" dirty="0" smtClean="0">
                <a:latin typeface="Times New Roman" pitchFamily="18" charset="0"/>
                <a:cs typeface="Times New Roman" pitchFamily="18" charset="0"/>
              </a:rPr>
              <a:t> Transparent Display – CamCom Link for Onroad Location Specific Information Service</a:t>
            </a:r>
          </a:p>
          <a:p>
            <a:pPr marL="228600"/>
            <a:endPar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July 2018</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a:t>
            </a:r>
            <a:r>
              <a:rPr lang="en-US" altLang="ko-KR" sz="1600" dirty="0">
                <a:latin typeface="Times New Roman" pitchFamily="18" charset="0"/>
                <a:cs typeface="Times New Roman" pitchFamily="18" charset="0"/>
              </a:rPr>
              <a:t>Jaesang </a:t>
            </a:r>
            <a:r>
              <a:rPr lang="en-US" altLang="ko-KR" sz="1600" dirty="0">
                <a:latin typeface="Times New Roman" pitchFamily="18" charset="0"/>
                <a:cs typeface="Times New Roman" pitchFamily="18" charset="0"/>
              </a:rPr>
              <a:t>Cha (SNUST), </a:t>
            </a:r>
            <a:r>
              <a:rPr lang="en-US" altLang="ko-KR" sz="1600" dirty="0">
                <a:latin typeface="Times New Roman" pitchFamily="18" charset="0"/>
                <a:cs typeface="Times New Roman" pitchFamily="18" charset="0"/>
              </a:rPr>
              <a:t>Mariappan Vinayagam (SNUST),  </a:t>
            </a:r>
            <a:r>
              <a:rPr lang="en-US" altLang="ko-KR" sz="1600" dirty="0" err="1">
                <a:latin typeface="Times New Roman" pitchFamily="18" charset="0"/>
                <a:cs typeface="Times New Roman" pitchFamily="18" charset="0"/>
              </a:rPr>
              <a:t>Changjun</a:t>
            </a:r>
            <a:r>
              <a:rPr lang="en-US" altLang="ko-KR" sz="1600" dirty="0">
                <a:latin typeface="Times New Roman" pitchFamily="18" charset="0"/>
                <a:cs typeface="Times New Roman" pitchFamily="18" charset="0"/>
              </a:rPr>
              <a:t> </a:t>
            </a:r>
            <a:r>
              <a:rPr lang="en-US" altLang="ko-KR" sz="1600" dirty="0" err="1">
                <a:latin typeface="Times New Roman" pitchFamily="18" charset="0"/>
                <a:cs typeface="Times New Roman" pitchFamily="18" charset="0"/>
              </a:rPr>
              <a:t>Ahn</a:t>
            </a:r>
            <a:r>
              <a:rPr lang="en-US" altLang="ko-KR" sz="1600" dirty="0">
                <a:latin typeface="Times New Roman" pitchFamily="18" charset="0"/>
                <a:cs typeface="Times New Roman" pitchFamily="18" charset="0"/>
              </a:rPr>
              <a:t> (Chiba Univ.), </a:t>
            </a:r>
            <a:r>
              <a:rPr lang="en-US" altLang="ko-KR" sz="1600" dirty="0" err="1">
                <a:latin typeface="Times New Roman" pitchFamily="18" charset="0"/>
                <a:cs typeface="Times New Roman" pitchFamily="18" charset="0"/>
              </a:rPr>
              <a:t>Hyoungkyu</a:t>
            </a:r>
            <a:r>
              <a:rPr lang="en-US" altLang="ko-KR" sz="1600" dirty="0">
                <a:latin typeface="Times New Roman" pitchFamily="18" charset="0"/>
                <a:cs typeface="Times New Roman" pitchFamily="18" charset="0"/>
              </a:rPr>
              <a:t> Song (</a:t>
            </a:r>
            <a:r>
              <a:rPr lang="en-US" altLang="ko-KR" sz="1600" dirty="0" err="1">
                <a:latin typeface="Times New Roman" pitchFamily="18" charset="0"/>
                <a:cs typeface="Times New Roman" pitchFamily="18" charset="0"/>
              </a:rPr>
              <a:t>Sejong</a:t>
            </a:r>
            <a:r>
              <a:rPr lang="en-US" altLang="ko-KR" sz="1600" dirty="0">
                <a:latin typeface="Times New Roman" pitchFamily="18" charset="0"/>
                <a:cs typeface="Times New Roman" pitchFamily="18" charset="0"/>
              </a:rPr>
              <a:t> Univ.), </a:t>
            </a:r>
            <a:r>
              <a:rPr lang="en-US" altLang="ko-KR" sz="1600" dirty="0" err="1">
                <a:latin typeface="Times New Roman" pitchFamily="18" charset="0"/>
                <a:cs typeface="Times New Roman" pitchFamily="18" charset="0"/>
              </a:rPr>
              <a:t>Sooyoung</a:t>
            </a:r>
            <a:r>
              <a:rPr lang="en-US" altLang="ko-KR" sz="1600" dirty="0">
                <a:latin typeface="Times New Roman" pitchFamily="18" charset="0"/>
                <a:cs typeface="Times New Roman" pitchFamily="18" charset="0"/>
              </a:rPr>
              <a:t> Chang </a:t>
            </a:r>
            <a:r>
              <a:rPr lang="en-US" altLang="ko-KR" sz="1600" dirty="0" smtClean="0">
                <a:latin typeface="Times New Roman" pitchFamily="18" charset="0"/>
                <a:cs typeface="Times New Roman" pitchFamily="18" charset="0"/>
              </a:rPr>
              <a:t>(SYCA)</a:t>
            </a:r>
            <a:endParaRPr lang="en-US" sz="1600" dirty="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+82-2-970-6431, FAX: +82-2-970-6123, E-Mail: chajs@seoultech.ac.kr </a:t>
            </a:r>
          </a:p>
          <a:p>
            <a:pPr marL="228600" algn="just"/>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a:t>
            </a:r>
            <a:r>
              <a:rPr lang="en-US" altLang="ko-KR" sz="1600" dirty="0" smtClean="0">
                <a:latin typeface="Times New Roman" pitchFamily="18" charset="0"/>
                <a:cs typeface="Times New Roman" pitchFamily="18" charset="0"/>
              </a:rPr>
              <a:t>V2X CamCom </a:t>
            </a:r>
            <a:r>
              <a:rPr lang="en-US" altLang="ko-KR" sz="1600" dirty="0">
                <a:latin typeface="Times New Roman" pitchFamily="18" charset="0"/>
                <a:cs typeface="Times New Roman" pitchFamily="18" charset="0"/>
              </a:rPr>
              <a:t>Link design consideration for VAT. This </a:t>
            </a:r>
            <a:r>
              <a:rPr lang="en-US" altLang="ko-KR" sz="1600" dirty="0" smtClean="0">
                <a:latin typeface="Times New Roman" pitchFamily="18" charset="0"/>
                <a:cs typeface="Times New Roman" pitchFamily="18" charset="0"/>
              </a:rPr>
              <a:t>proposed </a:t>
            </a:r>
            <a:r>
              <a:rPr lang="en-US" sz="1600" dirty="0">
                <a:latin typeface="Times New Roman" pitchFamily="18" charset="0"/>
                <a:cs typeface="Times New Roman" pitchFamily="18" charset="0"/>
              </a:rPr>
              <a:t>Transparent Display – </a:t>
            </a:r>
            <a:r>
              <a:rPr lang="en-US" sz="1600" dirty="0" smtClean="0">
                <a:latin typeface="Times New Roman" pitchFamily="18" charset="0"/>
                <a:cs typeface="Times New Roman" pitchFamily="18" charset="0"/>
              </a:rPr>
              <a:t>CamCom </a:t>
            </a:r>
            <a:r>
              <a:rPr lang="en-US" altLang="ko-KR" sz="1600" dirty="0" smtClean="0">
                <a:latin typeface="Times New Roman" pitchFamily="18" charset="0"/>
                <a:cs typeface="Times New Roman" pitchFamily="18" charset="0"/>
              </a:rPr>
              <a:t>link for onroad location specific information delivery. The proposed VAT solution can be used in </a:t>
            </a:r>
            <a:r>
              <a:rPr lang="en-US" altLang="ko-KR" sz="1600" dirty="0">
                <a:latin typeface="Times New Roman" pitchFamily="18" charset="0"/>
                <a:cs typeface="Times New Roman" pitchFamily="18" charset="0"/>
              </a:rPr>
              <a:t>the application services like ITS, ADAS, etc. on road </a:t>
            </a:r>
            <a:r>
              <a:rPr lang="en-US" altLang="ko-KR" sz="1600" dirty="0" smtClean="0">
                <a:latin typeface="Times New Roman" pitchFamily="18" charset="0"/>
                <a:cs typeface="Times New Roman" pitchFamily="18" charset="0"/>
              </a:rPr>
              <a:t>condition,  </a:t>
            </a:r>
            <a:r>
              <a:rPr lang="en-US" altLang="ko-KR" sz="1600" dirty="0">
                <a:latin typeface="Times New Roman" pitchFamily="18" charset="0"/>
                <a:cs typeface="Times New Roman" pitchFamily="18" charset="0"/>
              </a:rPr>
              <a:t>LED IT, Digital Signage with connected information services etc.</a:t>
            </a:r>
          </a:p>
          <a:p>
            <a:pPr marL="228600" algn="just">
              <a:spcBef>
                <a:spcPts val="600"/>
              </a:spcBef>
              <a:spcAft>
                <a:spcPts val="600"/>
              </a:spcAft>
            </a:pPr>
            <a:r>
              <a:rPr lang="en-US" sz="1600" b="1" dirty="0" smtClean="0">
                <a:latin typeface="Times New Roman" pitchFamily="18" charset="0"/>
                <a:cs typeface="Times New Roman" pitchFamily="18" charset="0"/>
              </a:rPr>
              <a:t>Purpose</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To </a:t>
            </a:r>
            <a:r>
              <a:rPr lang="en-US" sz="1600" dirty="0" smtClean="0">
                <a:latin typeface="Times New Roman" pitchFamily="18" charset="0"/>
                <a:cs typeface="Times New Roman" pitchFamily="18" charset="0"/>
              </a:rPr>
              <a:t>provided concept </a:t>
            </a:r>
            <a:r>
              <a:rPr lang="en-US" sz="1600" dirty="0">
                <a:latin typeface="Times New Roman" pitchFamily="18" charset="0"/>
                <a:cs typeface="Times New Roman" pitchFamily="18" charset="0"/>
              </a:rPr>
              <a:t>models of  light communication based </a:t>
            </a:r>
            <a:r>
              <a:rPr lang="en-US" sz="1600" dirty="0" smtClean="0">
                <a:latin typeface="Times New Roman" pitchFamily="18" charset="0"/>
                <a:cs typeface="Times New Roman" pitchFamily="18" charset="0"/>
              </a:rPr>
              <a:t>on transparent display CamCom link </a:t>
            </a:r>
            <a:r>
              <a:rPr lang="en-US" sz="1600" dirty="0">
                <a:latin typeface="Times New Roman" pitchFamily="18" charset="0"/>
                <a:cs typeface="Times New Roman" pitchFamily="18" charset="0"/>
              </a:rPr>
              <a:t>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	</a:t>
            </a:r>
          </a:p>
          <a:p>
            <a:pPr marL="228600" algn="just"/>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smtClean="0">
                <a:ea typeface="굴림" panose="020B0600000101010101" pitchFamily="50" charset="-127"/>
              </a:rPr>
              <a:t>Contents</a:t>
            </a:r>
            <a:endParaRPr lang="en-US" sz="3200" b="1" dirty="0"/>
          </a:p>
        </p:txBody>
      </p:sp>
      <p:sp>
        <p:nvSpPr>
          <p:cNvPr id="7" name="Content Placeholder 2"/>
          <p:cNvSpPr txBox="1">
            <a:spLocks/>
          </p:cNvSpPr>
          <p:nvPr/>
        </p:nvSpPr>
        <p:spPr>
          <a:xfrm>
            <a:off x="495300" y="2209800"/>
            <a:ext cx="8496300" cy="20812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for Onroad Location Specific Information Service</a:t>
            </a: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Onroad Vehicles Transparent Display based CamCom Link</a:t>
            </a: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p>
        </p:txBody>
      </p:sp>
      <p:sp>
        <p:nvSpPr>
          <p:cNvPr id="8" name="TextBox 7"/>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035284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645336"/>
            <a:ext cx="9144000"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000" b="1" dirty="0" smtClean="0"/>
              <a:t>Needs for Onroad Location Specific Information Service</a:t>
            </a:r>
            <a:endParaRPr lang="en-US" altLang="ko-KR" sz="3000" b="1" dirty="0"/>
          </a:p>
        </p:txBody>
      </p:sp>
      <p:sp>
        <p:nvSpPr>
          <p:cNvPr id="10" name="Content Placeholder 2"/>
          <p:cNvSpPr txBox="1">
            <a:spLocks/>
          </p:cNvSpPr>
          <p:nvPr/>
        </p:nvSpPr>
        <p:spPr>
          <a:xfrm>
            <a:off x="4191000" y="1547305"/>
            <a:ext cx="4532796" cy="4371208"/>
          </a:xfrm>
          <a:prstGeom prst="rect">
            <a:avLst/>
          </a:prstGeom>
        </p:spPr>
        <p:txBody>
          <a:bodyPr vert="horz" lIns="91440" tIns="45720" rIns="91440" bIns="45720" rtlCol="0">
            <a:normAutofit fontScale="70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5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lnSpc>
                <a:spcPct val="150000"/>
              </a:lnSpc>
              <a:buFont typeface="Times New Roman" panose="02020603050405020304" pitchFamily="18" charset="0"/>
              <a:buChar char="˗"/>
            </a:pPr>
            <a:r>
              <a:rPr lang="en-US" altLang="ko-KR" sz="2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Onroad location specific information on drive</a:t>
            </a:r>
            <a:endPar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City tour bus is sightseeing tour bus for touristic </a:t>
            </a:r>
            <a:r>
              <a:rPr lang="en-US" altLang="ko-KR" sz="2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cities</a:t>
            </a:r>
          </a:p>
          <a:p>
            <a:pPr marL="628650" lvl="1" indent="-171450" algn="just">
              <a:lnSpc>
                <a:spcPct val="150000"/>
              </a:lnSpc>
              <a:buFont typeface="Times New Roman" panose="02020603050405020304" pitchFamily="18" charset="0"/>
              <a:buChar char="˗"/>
            </a:pPr>
            <a:r>
              <a:rPr lang="en-US" altLang="ko-KR" sz="2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a:t>
            </a:r>
            <a:r>
              <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buses pass by main tourist attractions and major landmarks, while a prerecorded audio commentary is provided through headphones in multiple languages giving important facts and information about what is being seen</a:t>
            </a:r>
            <a:r>
              <a:rPr lang="en-US" altLang="ko-KR" sz="2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t>
            </a:r>
          </a:p>
          <a:p>
            <a:pPr marL="285750" indent="-285750" algn="just">
              <a:lnSpc>
                <a:spcPct val="150000"/>
              </a:lnSpc>
              <a:buFont typeface="Arial" panose="020B0604020202020204" pitchFamily="34" charset="0"/>
              <a:buChar char="•"/>
            </a:pPr>
            <a:r>
              <a:rPr lang="en-US" altLang="ko-KR" sz="25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Basic Concept</a:t>
            </a:r>
          </a:p>
          <a:p>
            <a:pPr marL="628650" lvl="1" indent="-171450" algn="just">
              <a:lnSpc>
                <a:spcPct val="150000"/>
              </a:lnSpc>
              <a:buFont typeface="Times New Roman" panose="02020603050405020304" pitchFamily="18" charset="0"/>
              <a:buChar char="˗"/>
            </a:pPr>
            <a:r>
              <a:rPr lang="en-US" altLang="ko-KR" sz="2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vehicle transparent display and camera to provide location specific information to travelers</a:t>
            </a:r>
          </a:p>
        </p:txBody>
      </p:sp>
      <p:sp>
        <p:nvSpPr>
          <p:cNvPr id="27" name="TextBox 26"/>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35" name="TextBox 53"/>
          <p:cNvSpPr txBox="1">
            <a:spLocks noChangeArrowheads="1"/>
          </p:cNvSpPr>
          <p:nvPr/>
        </p:nvSpPr>
        <p:spPr bwMode="auto">
          <a:xfrm>
            <a:off x="838200" y="5888459"/>
            <a:ext cx="270257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a:t>
            </a:r>
            <a:r>
              <a:rPr lang="en-US" altLang="ko-KR" sz="1000" b="1" dirty="0" smtClean="0">
                <a:cs typeface="Times New Roman" panose="02020603050405020304" pitchFamily="18" charset="0"/>
              </a:rPr>
              <a:t>Onroad Vehicle Transparent Display </a:t>
            </a:r>
            <a:r>
              <a:rPr kumimoji="0" lang="en-US" altLang="ko-KR" sz="1000" b="1" dirty="0" smtClean="0">
                <a:cs typeface="Times New Roman" panose="02020603050405020304" pitchFamily="18" charset="0"/>
              </a:rPr>
              <a:t>&gt;</a:t>
            </a:r>
          </a:p>
        </p:txBody>
      </p:sp>
      <p:pic>
        <p:nvPicPr>
          <p:cNvPr id="12" name="Picture 2" descr="Double Decker Bus made in Europ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547304"/>
            <a:ext cx="3612569" cy="43712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66353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152400" y="703767"/>
            <a:ext cx="9143999"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2900" b="1" dirty="0"/>
              <a:t>Onroad Vehicles Transparent Display based CamCom Link</a:t>
            </a:r>
          </a:p>
        </p:txBody>
      </p:sp>
      <p:sp>
        <p:nvSpPr>
          <p:cNvPr id="41" name="Content Placeholder 2"/>
          <p:cNvSpPr txBox="1">
            <a:spLocks/>
          </p:cNvSpPr>
          <p:nvPr/>
        </p:nvSpPr>
        <p:spPr>
          <a:xfrm>
            <a:off x="4267200" y="1568415"/>
            <a:ext cx="4730163" cy="4373261"/>
          </a:xfrm>
          <a:prstGeom prst="rect">
            <a:avLst/>
          </a:prstGeom>
        </p:spPr>
        <p:txBody>
          <a:bodyPr vert="horz" lIns="91440" tIns="45720" rIns="91440" bIns="45720" rtlCol="0">
            <a:normAutofit fontScale="77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8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Transparent Display based </a:t>
            </a:r>
            <a:r>
              <a:rPr lang="en-US" altLang="ko-KR" sz="18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OCC Link</a:t>
            </a:r>
          </a:p>
          <a:p>
            <a:pPr marL="628650" lvl="1" indent="-171450" algn="just">
              <a:lnSpc>
                <a:spcPct val="150000"/>
              </a:lnSpc>
              <a:buFont typeface="Times New Roman" panose="02020603050405020304" pitchFamily="18" charset="0"/>
              <a:buChar char="˗"/>
            </a:pPr>
            <a:r>
              <a:rPr lang="en-US" altLang="ko-KR" sz="16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 tour bus is a bus with wide sections of glass windows, or other suitable transparent material with transparent display, allowing passengers to observe the environment from within the </a:t>
            </a:r>
            <a:r>
              <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bus</a:t>
            </a:r>
          </a:p>
          <a:p>
            <a:pPr marL="628650" lvl="1" indent="-171450" algn="just">
              <a:lnSpc>
                <a:spcPct val="150000"/>
              </a:lnSpc>
              <a:buFont typeface="Times New Roman" panose="02020603050405020304" pitchFamily="18" charset="0"/>
              <a:buChar char="˗"/>
            </a:pPr>
            <a:r>
              <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a:t>
            </a:r>
            <a:r>
              <a:rPr lang="en-US" altLang="ko-KR" sz="16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transparent display will allow tourist sightseeing through it and displays more information about observing objects.</a:t>
            </a:r>
          </a:p>
          <a:p>
            <a:pPr marL="628650" lvl="1" indent="-171450" algn="just">
              <a:lnSpc>
                <a:spcPct val="150000"/>
              </a:lnSpc>
              <a:buFont typeface="Times New Roman" panose="02020603050405020304" pitchFamily="18" charset="0"/>
              <a:buChar char="˗"/>
            </a:pPr>
            <a:r>
              <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a:t>
            </a:r>
            <a:r>
              <a:rPr lang="en-US" altLang="ko-KR" sz="16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r>
              <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Transparent Window, City Lighting , and Signage</a:t>
            </a:r>
            <a:endParaRPr lang="en-US" altLang="ko-KR" sz="16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6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 CMOS Image </a:t>
            </a:r>
            <a:r>
              <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Sensor</a:t>
            </a:r>
          </a:p>
          <a:p>
            <a:pPr marL="628650" lvl="1" indent="-171450" algn="just">
              <a:lnSpc>
                <a:spcPct val="150000"/>
              </a:lnSpc>
              <a:buFont typeface="Times New Roman" panose="02020603050405020304" pitchFamily="18" charset="0"/>
              <a:buChar char="˗"/>
            </a:pPr>
            <a:r>
              <a:rPr lang="en-US" altLang="ko-KR" sz="1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 : </a:t>
            </a:r>
          </a:p>
          <a:p>
            <a:pPr marL="1200150" lvl="2" indent="-285750" algn="just">
              <a:lnSpc>
                <a:spcPct val="150000"/>
              </a:lnSpc>
              <a:buFont typeface="Arial" panose="020B0604020202020204" pitchFamily="34" charset="0"/>
              <a:buChar char="▫"/>
            </a:pPr>
            <a:r>
              <a:rPr lang="en-US" altLang="ko-KR" sz="1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OOK, VPPM, Offset-VPWM, Multilevel PPM, Inverted PPM, Subcarrier PPM, DSSS SIK, etc.</a:t>
            </a:r>
          </a:p>
          <a:p>
            <a:pPr marL="1200150" lvl="2" indent="-285750" algn="just">
              <a:lnSpc>
                <a:spcPct val="150000"/>
              </a:lnSpc>
              <a:buFont typeface="Arial" panose="020B0604020202020204" pitchFamily="34" charset="0"/>
              <a:buChar char="▫"/>
            </a:pPr>
            <a:r>
              <a:rPr lang="en-US" altLang="ko-KR" sz="1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p>
          <a:p>
            <a:pPr marL="628650" lvl="1" indent="-171450" algn="just">
              <a:lnSpc>
                <a:spcPct val="150000"/>
              </a:lnSpc>
              <a:buFont typeface="Times New Roman" panose="02020603050405020304" pitchFamily="18" charset="0"/>
              <a:buChar char="˗"/>
            </a:pPr>
            <a:r>
              <a:rPr lang="en-US" altLang="ko-KR" sz="1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1Mb/s</a:t>
            </a:r>
          </a:p>
          <a:p>
            <a:pPr marL="628650" lvl="1" indent="-171450" algn="just">
              <a:lnSpc>
                <a:spcPct val="150000"/>
              </a:lnSpc>
              <a:buFont typeface="Times New Roman" panose="02020603050405020304" pitchFamily="18" charset="0"/>
              <a:buChar char="˗"/>
            </a:pPr>
            <a:r>
              <a:rPr lang="en-US" altLang="ko-KR" sz="1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LoS(Line of Sight</a:t>
            </a:r>
            <a:r>
              <a:rPr lang="en-US" altLang="ko-KR" sz="1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t>
            </a:r>
          </a:p>
          <a:p>
            <a:pPr marL="628650" lvl="1" indent="-171450" algn="just">
              <a:lnSpc>
                <a:spcPct val="150000"/>
              </a:lnSpc>
              <a:buFont typeface="Times New Roman" panose="02020603050405020304" pitchFamily="18" charset="0"/>
              <a:buChar char="˗"/>
            </a:pPr>
            <a:r>
              <a:rPr lang="en-US" altLang="ko-KR" sz="1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Available Distance : </a:t>
            </a:r>
            <a:r>
              <a:rPr lang="en-US" altLang="ko-KR" sz="1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2m </a:t>
            </a:r>
            <a:r>
              <a:rPr lang="en-US" altLang="ko-KR" sz="1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r>
              <a:rPr lang="en-US" altLang="ko-KR" sz="1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50m</a:t>
            </a:r>
            <a:endPar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43" name="TextBox 53"/>
          <p:cNvSpPr txBox="1">
            <a:spLocks noChangeArrowheads="1"/>
          </p:cNvSpPr>
          <p:nvPr/>
        </p:nvSpPr>
        <p:spPr bwMode="auto">
          <a:xfrm>
            <a:off x="960267" y="5555027"/>
            <a:ext cx="280607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a:t>
            </a:r>
            <a:r>
              <a:rPr lang="en-US" altLang="ko-KR" sz="1000" b="1" dirty="0" smtClean="0">
                <a:cs typeface="Times New Roman" panose="02020603050405020304" pitchFamily="18" charset="0"/>
              </a:rPr>
              <a:t>Bus  </a:t>
            </a:r>
            <a:r>
              <a:rPr lang="en-US" altLang="ko-KR" sz="1000" b="1" dirty="0">
                <a:cs typeface="Times New Roman" panose="02020603050405020304" pitchFamily="18" charset="0"/>
              </a:rPr>
              <a:t>with </a:t>
            </a:r>
            <a:r>
              <a:rPr lang="en-US" altLang="ko-KR" sz="1000" b="1" dirty="0" smtClean="0">
                <a:cs typeface="Times New Roman" panose="02020603050405020304" pitchFamily="18" charset="0"/>
              </a:rPr>
              <a:t>Transparent Display &gt;</a:t>
            </a:r>
            <a:endParaRPr kumimoji="0" lang="en-US" altLang="ko-KR" sz="1000" b="1" dirty="0" smtClean="0">
              <a:cs typeface="Times New Roman" panose="02020603050405020304" pitchFamily="18" charset="0"/>
            </a:endParaRPr>
          </a:p>
        </p:txBody>
      </p:sp>
      <p:sp>
        <p:nvSpPr>
          <p:cNvPr id="55" name="TextBox 54"/>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4</a:t>
            </a:r>
            <a:endParaRPr lang="en-US" sz="1400" dirty="0">
              <a:latin typeface="Times New Roman" pitchFamily="18" charset="0"/>
              <a:cs typeface="Times New Roman" pitchFamily="18" charset="0"/>
            </a:endParaRPr>
          </a:p>
        </p:txBody>
      </p:sp>
      <p:pic>
        <p:nvPicPr>
          <p:cNvPr id="14" name="Picture 2" descr="Image result for tour bus insid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29935" y="1968609"/>
            <a:ext cx="2866737" cy="1602433"/>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3" descr="C:\Users\ITC-Lab\Desktop\Said\VAT_concepts\augmented-reality-city.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41032" y="3755046"/>
            <a:ext cx="2855640" cy="16181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52474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t>Conclusion</a:t>
            </a:r>
            <a:endParaRPr lang="en-US" sz="3200" b="1" dirty="0"/>
          </a:p>
        </p:txBody>
      </p:sp>
      <p:sp>
        <p:nvSpPr>
          <p:cNvPr id="7" name="Content Placeholder 2"/>
          <p:cNvSpPr txBox="1">
            <a:spLocks/>
          </p:cNvSpPr>
          <p:nvPr/>
        </p:nvSpPr>
        <p:spPr>
          <a:xfrm>
            <a:off x="304800" y="2133600"/>
            <a:ext cx="8676905" cy="28194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Transparent Display – CamCom Link for Onroad Location Specific Information Service</a:t>
            </a: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City Lighting &amp; Signage and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Transparent display for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vehicle to provide location specific information</a:t>
            </a: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Makes trips more interactive and interesting</a:t>
            </a: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5</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774627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10876</TotalTime>
  <Words>159</Words>
  <Application>Microsoft Office PowerPoint</Application>
  <PresentationFormat>On-screen Show (4:3)</PresentationFormat>
  <Paragraphs>64</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굴림</vt:lpstr>
      <vt:lpstr>맑은 고딕</vt: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440</cp:revision>
  <cp:lastPrinted>2017-05-07T15:48:38Z</cp:lastPrinted>
  <dcterms:created xsi:type="dcterms:W3CDTF">2010-05-15T17:50:32Z</dcterms:created>
  <dcterms:modified xsi:type="dcterms:W3CDTF">2018-07-12T12:44:12Z</dcterms:modified>
</cp:coreProperties>
</file>