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709" autoAdjust="0"/>
    <p:restoredTop sz="96159" autoAdjust="0"/>
  </p:normalViewPr>
  <p:slideViewPr>
    <p:cSldViewPr>
      <p:cViewPr varScale="1">
        <p:scale>
          <a:sx n="91" d="100"/>
          <a:sy n="91" d="100"/>
        </p:scale>
        <p:origin x="91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15-18-0367-00-0vat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15-18-0367-00-0vat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Transparent Display – OCC Link for Location Specific Information Delivery using Buoy </a:t>
            </a: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a:t>
            </a:r>
            <a:r>
              <a:rPr lang="en-US" altLang="ko-KR" sz="1600" dirty="0" smtClean="0">
                <a:latin typeface="Times New Roman" pitchFamily="18" charset="0"/>
                <a:cs typeface="Times New Roman" pitchFamily="18" charset="0"/>
              </a:rPr>
              <a:t>Cha (SNUST), </a:t>
            </a:r>
            <a:r>
              <a:rPr lang="en-US" altLang="ko-KR" sz="1600" dirty="0">
                <a:latin typeface="Times New Roman" pitchFamily="18" charset="0"/>
                <a:cs typeface="Times New Roman" pitchFamily="18" charset="0"/>
              </a:rPr>
              <a:t>Mariappan Vinayagam (SNUST),  </a:t>
            </a:r>
            <a:r>
              <a:rPr lang="en-US" altLang="ko-KR" sz="1600" dirty="0" err="1">
                <a:latin typeface="Times New Roman" pitchFamily="18" charset="0"/>
                <a:cs typeface="Times New Roman" pitchFamily="18" charset="0"/>
              </a:rPr>
              <a:t>Changjun</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Ahn</a:t>
            </a:r>
            <a:r>
              <a:rPr lang="en-US" altLang="ko-KR" sz="1600" dirty="0">
                <a:latin typeface="Times New Roman" pitchFamily="18" charset="0"/>
                <a:cs typeface="Times New Roman" pitchFamily="18" charset="0"/>
              </a:rPr>
              <a:t> (Chiba Univ.), </a:t>
            </a:r>
            <a:r>
              <a:rPr lang="en-US" altLang="ko-KR" sz="1600" dirty="0" err="1">
                <a:latin typeface="Times New Roman" pitchFamily="18" charset="0"/>
                <a:cs typeface="Times New Roman" pitchFamily="18" charset="0"/>
              </a:rPr>
              <a:t>Hyoungkyu</a:t>
            </a:r>
            <a:r>
              <a:rPr lang="en-US" altLang="ko-KR" sz="1600" dirty="0">
                <a:latin typeface="Times New Roman" pitchFamily="18" charset="0"/>
                <a:cs typeface="Times New Roman" pitchFamily="18" charset="0"/>
              </a:rPr>
              <a:t> Song (</a:t>
            </a:r>
            <a:r>
              <a:rPr lang="en-US" altLang="ko-KR" sz="1600" dirty="0" err="1">
                <a:latin typeface="Times New Roman" pitchFamily="18" charset="0"/>
                <a:cs typeface="Times New Roman" pitchFamily="18" charset="0"/>
              </a:rPr>
              <a:t>Sejong</a:t>
            </a:r>
            <a:r>
              <a:rPr lang="en-US" altLang="ko-KR" sz="1600" dirty="0">
                <a:latin typeface="Times New Roman" pitchFamily="18" charset="0"/>
                <a:cs typeface="Times New Roman" pitchFamily="18" charset="0"/>
              </a:rPr>
              <a:t> Univ.), </a:t>
            </a:r>
            <a:r>
              <a:rPr lang="en-US" altLang="ko-KR" sz="1600" dirty="0" err="1">
                <a:latin typeface="Times New Roman" pitchFamily="18" charset="0"/>
                <a:cs typeface="Times New Roman" pitchFamily="18" charset="0"/>
              </a:rPr>
              <a:t>Sooyoung</a:t>
            </a:r>
            <a:r>
              <a:rPr lang="en-US" altLang="ko-KR" sz="1600" dirty="0">
                <a:latin typeface="Times New Roman" pitchFamily="18" charset="0"/>
                <a:cs typeface="Times New Roman" pitchFamily="18" charset="0"/>
              </a:rPr>
              <a:t> Chang </a:t>
            </a:r>
            <a:r>
              <a:rPr lang="en-US" altLang="ko-KR" sz="1600" dirty="0" smtClean="0">
                <a:latin typeface="Times New Roman" pitchFamily="18" charset="0"/>
                <a:cs typeface="Times New Roman" pitchFamily="18" charset="0"/>
              </a:rPr>
              <a:t>(SYCA)</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OCC </a:t>
            </a:r>
            <a:r>
              <a:rPr lang="en-US" altLang="ko-KR" sz="1600" dirty="0">
                <a:latin typeface="Times New Roman" pitchFamily="18" charset="0"/>
                <a:cs typeface="Times New Roman" pitchFamily="18" charset="0"/>
              </a:rPr>
              <a:t>Link design consideration for VAT. This </a:t>
            </a:r>
            <a:r>
              <a:rPr lang="en-US" altLang="ko-KR" sz="1600" dirty="0" smtClean="0">
                <a:latin typeface="Times New Roman" pitchFamily="18" charset="0"/>
                <a:cs typeface="Times New Roman" pitchFamily="18" charset="0"/>
              </a:rPr>
              <a:t>proposed </a:t>
            </a:r>
            <a:r>
              <a:rPr lang="en-US" sz="1600" dirty="0">
                <a:latin typeface="Times New Roman" pitchFamily="18" charset="0"/>
                <a:cs typeface="Times New Roman" pitchFamily="18" charset="0"/>
              </a:rPr>
              <a:t>Transparent Display – OCC </a:t>
            </a:r>
            <a:r>
              <a:rPr lang="en-US" altLang="ko-KR" sz="1600" dirty="0" smtClean="0">
                <a:latin typeface="Times New Roman" pitchFamily="18" charset="0"/>
                <a:cs typeface="Times New Roman" pitchFamily="18" charset="0"/>
              </a:rPr>
              <a:t>link delivers location specific information delivery on water environmental conditions. The proposed VAT solution can be used in </a:t>
            </a:r>
            <a:r>
              <a:rPr lang="en-US" altLang="ko-KR" sz="1600" dirty="0">
                <a:latin typeface="Times New Roman" pitchFamily="18" charset="0"/>
                <a:cs typeface="Times New Roman" pitchFamily="18" charset="0"/>
              </a:rPr>
              <a:t>the application services like ITS, ADAS, etc. on road </a:t>
            </a:r>
            <a:r>
              <a:rPr lang="en-US" altLang="ko-KR" sz="1600" dirty="0" smtClean="0">
                <a:latin typeface="Times New Roman" pitchFamily="18" charset="0"/>
                <a:cs typeface="Times New Roman" pitchFamily="18" charset="0"/>
              </a:rPr>
              <a:t>condition,  </a:t>
            </a:r>
            <a:r>
              <a:rPr lang="en-US" altLang="ko-KR" sz="1600" dirty="0">
                <a:latin typeface="Times New Roman" pitchFamily="18" charset="0"/>
                <a:cs typeface="Times New Roman" pitchFamily="18" charset="0"/>
              </a:rPr>
              <a:t>LED IT, Digital Signage with connected information services 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provided concept </a:t>
            </a:r>
            <a:r>
              <a:rPr lang="en-US" sz="1600" dirty="0">
                <a:latin typeface="Times New Roman" pitchFamily="18" charset="0"/>
                <a:cs typeface="Times New Roman" pitchFamily="18" charset="0"/>
              </a:rPr>
              <a:t>models of  light communication based </a:t>
            </a:r>
            <a:r>
              <a:rPr lang="en-US" sz="1600" dirty="0" smtClean="0">
                <a:latin typeface="Times New Roman" pitchFamily="18" charset="0"/>
                <a:cs typeface="Times New Roman" pitchFamily="18" charset="0"/>
              </a:rPr>
              <a:t>on transparent display applied OCC link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209800"/>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Transparent Display on Boat</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based OCC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Buoy</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600" b="1" dirty="0"/>
              <a:t>Needs for Transparent Display on Boat</a:t>
            </a:r>
          </a:p>
        </p:txBody>
      </p:sp>
      <p:sp>
        <p:nvSpPr>
          <p:cNvPr id="10" name="Content Placeholder 2"/>
          <p:cNvSpPr txBox="1">
            <a:spLocks/>
          </p:cNvSpPr>
          <p:nvPr/>
        </p:nvSpPr>
        <p:spPr>
          <a:xfrm>
            <a:off x="4191000" y="1547304"/>
            <a:ext cx="4532796" cy="4768161"/>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Seashore location specific information on water travel</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Glass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bottom of boat explore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reef up close, watch vibrant marine life in their natural habitat and view </a:t>
            </a:r>
            <a:r>
              <a:rPr lang="en-US" altLang="ko-KR" sz="2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colourful</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coral – all without getting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wet</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Stay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dry while you explore the Great Barrier Reef on a fun, safe tour for non-swimmers of all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ages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Guests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board a boat fitted with either a thick, clear floor or transparent (display) walls that sit below the waterline</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water vehicle transparent display and camera to provide location specific information to travelers</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35" name="TextBox 53"/>
          <p:cNvSpPr txBox="1">
            <a:spLocks noChangeArrowheads="1"/>
          </p:cNvSpPr>
          <p:nvPr/>
        </p:nvSpPr>
        <p:spPr bwMode="auto">
          <a:xfrm>
            <a:off x="762000" y="5281455"/>
            <a:ext cx="27025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Boat Transparent Display </a:t>
            </a:r>
            <a:r>
              <a:rPr kumimoji="0" lang="en-US" altLang="ko-KR" sz="1000" b="1" dirty="0" smtClean="0">
                <a:cs typeface="Times New Roman" panose="02020603050405020304" pitchFamily="18" charset="0"/>
              </a:rPr>
              <a:t>&gt;</a:t>
            </a:r>
          </a:p>
        </p:txBody>
      </p:sp>
      <p:pic>
        <p:nvPicPr>
          <p:cNvPr id="8" name="Picture 3" descr="C:\Users\ITC-Lab\Desktop\Said\VAT_concepts\hurghada-glass-bottom-boat-tour-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505200"/>
            <a:ext cx="3162300" cy="175683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ITC-Lab\Desktop\Said\VAT_concepts\podmo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752600"/>
            <a:ext cx="3162300" cy="1659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t>Transparent Display based OCC Link with Buoy</a:t>
            </a:r>
          </a:p>
        </p:txBody>
      </p:sp>
      <p:sp>
        <p:nvSpPr>
          <p:cNvPr id="41" name="Content Placeholder 2"/>
          <p:cNvSpPr txBox="1">
            <a:spLocks/>
          </p:cNvSpPr>
          <p:nvPr/>
        </p:nvSpPr>
        <p:spPr>
          <a:xfrm>
            <a:off x="4264239" y="1427987"/>
            <a:ext cx="4730163" cy="4748145"/>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based </a:t>
            </a:r>
            <a:r>
              <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glass-bottom boat is a boat with one or more sections of glass, or other suitable transparent material with transparent display, below the waterline allowing passengers to observe the underwater environment from within the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boat</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view through the transparent bottom is better than simply looking into the water from above, because one does not have to look through optically erratic surface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disturbances</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During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underwater sightseeing the OWC camera  receives the data from smart buoy about the marine life of that area under the glass floor or walls and displays the content the transparent display.</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Boat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Window and Smart Buoy</a:t>
            </a:r>
            <a:endPar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Image Sensor in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Boat </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50m</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115405" y="3613950"/>
            <a:ext cx="44957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Boat with transparent floor or walls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18" name="Picture 3" descr="C:\Users\ITC-Lab\Desktop\Said\VAT_concepts\buo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6505" y="2202878"/>
            <a:ext cx="915857" cy="111840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 descr="Image result for boat camera silhouet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639" y="1861967"/>
            <a:ext cx="2543175" cy="1800225"/>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1324779" y="1758275"/>
            <a:ext cx="1376348" cy="276999"/>
          </a:xfrm>
          <a:prstGeom prst="rect">
            <a:avLst/>
          </a:prstGeom>
          <a:noFill/>
        </p:spPr>
        <p:txBody>
          <a:bodyPr wrap="square" rtlCol="0">
            <a:spAutoFit/>
          </a:bodyPr>
          <a:lstStyle/>
          <a:p>
            <a:r>
              <a:rPr lang="en-US" sz="1200" dirty="0" smtClean="0"/>
              <a:t>OCC Camera Link </a:t>
            </a:r>
            <a:endParaRPr lang="en-US" sz="1200" dirty="0"/>
          </a:p>
        </p:txBody>
      </p:sp>
      <p:cxnSp>
        <p:nvCxnSpPr>
          <p:cNvPr id="21" name="Straight Arrow Connector 20"/>
          <p:cNvCxnSpPr/>
          <p:nvPr/>
        </p:nvCxnSpPr>
        <p:spPr>
          <a:xfrm flipH="1">
            <a:off x="1752600" y="2035274"/>
            <a:ext cx="260353" cy="423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Isosceles Triangle 7"/>
          <p:cNvSpPr/>
          <p:nvPr/>
        </p:nvSpPr>
        <p:spPr>
          <a:xfrm rot="21294043">
            <a:off x="1673798" y="2376487"/>
            <a:ext cx="2054657" cy="193593"/>
          </a:xfrm>
          <a:custGeom>
            <a:avLst/>
            <a:gdLst>
              <a:gd name="connsiteX0" fmla="*/ 0 w 152400"/>
              <a:gd name="connsiteY0" fmla="*/ 1305465 h 1305465"/>
              <a:gd name="connsiteX1" fmla="*/ 76200 w 152400"/>
              <a:gd name="connsiteY1" fmla="*/ 0 h 1305465"/>
              <a:gd name="connsiteX2" fmla="*/ 152400 w 152400"/>
              <a:gd name="connsiteY2" fmla="*/ 1305465 h 1305465"/>
              <a:gd name="connsiteX3" fmla="*/ 0 w 152400"/>
              <a:gd name="connsiteY3" fmla="*/ 1305465 h 1305465"/>
              <a:gd name="connsiteX0" fmla="*/ 0 w 590550"/>
              <a:gd name="connsiteY0" fmla="*/ 619665 h 619665"/>
              <a:gd name="connsiteX1" fmla="*/ 590550 w 590550"/>
              <a:gd name="connsiteY1" fmla="*/ 0 h 619665"/>
              <a:gd name="connsiteX2" fmla="*/ 152400 w 590550"/>
              <a:gd name="connsiteY2" fmla="*/ 619665 h 619665"/>
              <a:gd name="connsiteX3" fmla="*/ 0 w 590550"/>
              <a:gd name="connsiteY3" fmla="*/ 619665 h 619665"/>
              <a:gd name="connsiteX0" fmla="*/ 0 w 1457325"/>
              <a:gd name="connsiteY0" fmla="*/ 0 h 723900"/>
              <a:gd name="connsiteX1" fmla="*/ 1457325 w 1457325"/>
              <a:gd name="connsiteY1" fmla="*/ 104235 h 723900"/>
              <a:gd name="connsiteX2" fmla="*/ 1019175 w 1457325"/>
              <a:gd name="connsiteY2" fmla="*/ 723900 h 723900"/>
              <a:gd name="connsiteX3" fmla="*/ 0 w 1457325"/>
              <a:gd name="connsiteY3" fmla="*/ 0 h 723900"/>
              <a:gd name="connsiteX0" fmla="*/ 247650 w 1704975"/>
              <a:gd name="connsiteY0" fmla="*/ 0 h 190500"/>
              <a:gd name="connsiteX1" fmla="*/ 1704975 w 1704975"/>
              <a:gd name="connsiteY1" fmla="*/ 104235 h 190500"/>
              <a:gd name="connsiteX2" fmla="*/ 0 w 1704975"/>
              <a:gd name="connsiteY2" fmla="*/ 190500 h 190500"/>
              <a:gd name="connsiteX3" fmla="*/ 247650 w 1704975"/>
              <a:gd name="connsiteY3" fmla="*/ 0 h 190500"/>
              <a:gd name="connsiteX0" fmla="*/ 38100 w 1704975"/>
              <a:gd name="connsiteY0" fmla="*/ 0 h 161925"/>
              <a:gd name="connsiteX1" fmla="*/ 1704975 w 1704975"/>
              <a:gd name="connsiteY1" fmla="*/ 75660 h 161925"/>
              <a:gd name="connsiteX2" fmla="*/ 0 w 1704975"/>
              <a:gd name="connsiteY2" fmla="*/ 161925 h 161925"/>
              <a:gd name="connsiteX3" fmla="*/ 38100 w 1704975"/>
              <a:gd name="connsiteY3" fmla="*/ 0 h 161925"/>
              <a:gd name="connsiteX0" fmla="*/ 0 w 1724025"/>
              <a:gd name="connsiteY0" fmla="*/ 0 h 180975"/>
              <a:gd name="connsiteX1" fmla="*/ 1724025 w 1724025"/>
              <a:gd name="connsiteY1" fmla="*/ 94710 h 180975"/>
              <a:gd name="connsiteX2" fmla="*/ 19050 w 1724025"/>
              <a:gd name="connsiteY2" fmla="*/ 180975 h 180975"/>
              <a:gd name="connsiteX3" fmla="*/ 0 w 1724025"/>
              <a:gd name="connsiteY3" fmla="*/ 0 h 180975"/>
            </a:gdLst>
            <a:ahLst/>
            <a:cxnLst>
              <a:cxn ang="0">
                <a:pos x="connsiteX0" y="connsiteY0"/>
              </a:cxn>
              <a:cxn ang="0">
                <a:pos x="connsiteX1" y="connsiteY1"/>
              </a:cxn>
              <a:cxn ang="0">
                <a:pos x="connsiteX2" y="connsiteY2"/>
              </a:cxn>
              <a:cxn ang="0">
                <a:pos x="connsiteX3" y="connsiteY3"/>
              </a:cxn>
            </a:cxnLst>
            <a:rect l="l" t="t" r="r" b="b"/>
            <a:pathLst>
              <a:path w="1724025" h="180975">
                <a:moveTo>
                  <a:pt x="0" y="0"/>
                </a:moveTo>
                <a:lnTo>
                  <a:pt x="1724025" y="94710"/>
                </a:lnTo>
                <a:lnTo>
                  <a:pt x="19050" y="180975"/>
                </a:lnTo>
                <a:lnTo>
                  <a:pt x="0"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301675" y="3263889"/>
            <a:ext cx="945515" cy="276999"/>
          </a:xfrm>
          <a:prstGeom prst="rect">
            <a:avLst/>
          </a:prstGeom>
          <a:noFill/>
        </p:spPr>
        <p:txBody>
          <a:bodyPr wrap="square" rtlCol="0">
            <a:spAutoFit/>
          </a:bodyPr>
          <a:lstStyle/>
          <a:p>
            <a:r>
              <a:rPr lang="en-US" sz="1200" dirty="0"/>
              <a:t>Smart </a:t>
            </a:r>
            <a:r>
              <a:rPr lang="en-US" sz="1200" dirty="0" smtClean="0"/>
              <a:t>Buoy</a:t>
            </a:r>
            <a:endParaRPr lang="en-US" sz="1200" dirty="0"/>
          </a:p>
        </p:txBody>
      </p:sp>
      <p:pic>
        <p:nvPicPr>
          <p:cNvPr id="25" name="Picture 7" descr="Image result for fish informati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60163" y="3937346"/>
            <a:ext cx="3287354" cy="1976812"/>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53"/>
          <p:cNvSpPr txBox="1">
            <a:spLocks noChangeArrowheads="1"/>
          </p:cNvSpPr>
          <p:nvPr/>
        </p:nvSpPr>
        <p:spPr bwMode="auto">
          <a:xfrm>
            <a:off x="86501" y="5951875"/>
            <a:ext cx="44957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Transparent display content based on Smart buoy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04800" y="2133600"/>
            <a:ext cx="8676905" cy="2819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Transparent Display – OCC Link for Location Specific Information Delivery using Buoy</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OCC  Smart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Buoy and Transparent display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boat to provide seashore specific information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Makes trips more interactive and interesting</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10850</TotalTime>
  <Words>257</Words>
  <Application>Microsoft Office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434</cp:revision>
  <cp:lastPrinted>2017-05-07T15:48:38Z</cp:lastPrinted>
  <dcterms:created xsi:type="dcterms:W3CDTF">2010-05-15T17:50:32Z</dcterms:created>
  <dcterms:modified xsi:type="dcterms:W3CDTF">2018-07-12T12:41:12Z</dcterms:modified>
</cp:coreProperties>
</file>