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09" autoAdjust="0"/>
    <p:restoredTop sz="96159" autoAdjust="0"/>
  </p:normalViewPr>
  <p:slideViewPr>
    <p:cSldViewPr>
      <p:cViewPr varScale="1">
        <p:scale>
          <a:sx n="86" d="100"/>
          <a:sy n="86" d="100"/>
        </p:scale>
        <p:origin x="105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7/12/2018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7/12/2018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15-18- 0366-00-0vat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15-18- 0366-00-0vat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7/12/2018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7/12/2018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60153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OWC Based Applied Service Using Helicopter Transparent Display</a:t>
            </a:r>
          </a:p>
          <a:p>
            <a:pPr marL="228600"/>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July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a:t>
            </a:r>
            <a:r>
              <a:rPr lang="en-US" sz="1600" dirty="0" smtClean="0">
                <a:latin typeface="Times New Roman" pitchFamily="18" charset="0"/>
                <a:cs typeface="Times New Roman" pitchFamily="18" charset="0"/>
              </a:rPr>
              <a:t>Cha </a:t>
            </a:r>
            <a:r>
              <a:rPr lang="en-US" altLang="ko-KR" sz="1600" dirty="0">
                <a:latin typeface="Times New Roman" pitchFamily="18" charset="0"/>
                <a:cs typeface="Times New Roman" pitchFamily="18" charset="0"/>
              </a:rPr>
              <a:t>(SNUST)</a:t>
            </a:r>
            <a:r>
              <a:rPr lang="en-US" sz="1600" dirty="0" smtClean="0">
                <a:latin typeface="Times New Roman" pitchFamily="18" charset="0"/>
                <a:cs typeface="Times New Roman" pitchFamily="18" charset="0"/>
              </a:rPr>
              <a:t>, </a:t>
            </a:r>
            <a:r>
              <a:rPr lang="en-US" altLang="ko-KR" sz="1600" dirty="0">
                <a:latin typeface="Times New Roman" pitchFamily="18" charset="0"/>
                <a:cs typeface="Times New Roman" pitchFamily="18" charset="0"/>
              </a:rPr>
              <a:t>Mariappan Vinayagam (SNUST</a:t>
            </a:r>
            <a:r>
              <a:rPr lang="en-US" altLang="ko-KR"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Changjun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Ahn</a:t>
            </a:r>
            <a:r>
              <a:rPr lang="en-US" sz="1600" dirty="0" smtClean="0">
                <a:latin typeface="Times New Roman" pitchFamily="18" charset="0"/>
                <a:cs typeface="Times New Roman" pitchFamily="18" charset="0"/>
              </a:rPr>
              <a:t> (Chiba Univ.), </a:t>
            </a:r>
            <a:r>
              <a:rPr lang="en-US" sz="1600" dirty="0" err="1" smtClean="0">
                <a:latin typeface="Times New Roman" pitchFamily="18" charset="0"/>
                <a:cs typeface="Times New Roman" pitchFamily="18" charset="0"/>
              </a:rPr>
              <a:t>Hyoungkyu</a:t>
            </a:r>
            <a:r>
              <a:rPr lang="en-US" sz="1600" dirty="0" smtClean="0">
                <a:latin typeface="Times New Roman" pitchFamily="18" charset="0"/>
                <a:cs typeface="Times New Roman" pitchFamily="18" charset="0"/>
              </a:rPr>
              <a:t> Song (</a:t>
            </a:r>
            <a:r>
              <a:rPr lang="en-US" sz="1600" dirty="0" err="1" smtClean="0">
                <a:latin typeface="Times New Roman" pitchFamily="18" charset="0"/>
                <a:cs typeface="Times New Roman" pitchFamily="18" charset="0"/>
              </a:rPr>
              <a:t>Sejong</a:t>
            </a:r>
            <a:r>
              <a:rPr lang="en-US" sz="1600" dirty="0" smtClean="0">
                <a:latin typeface="Times New Roman" pitchFamily="18" charset="0"/>
                <a:cs typeface="Times New Roman" pitchFamily="18" charset="0"/>
              </a:rPr>
              <a:t> Univ.), </a:t>
            </a:r>
            <a:r>
              <a:rPr lang="en-US" sz="1600" dirty="0" err="1" smtClean="0">
                <a:latin typeface="Times New Roman" pitchFamily="18" charset="0"/>
                <a:cs typeface="Times New Roman" pitchFamily="18" charset="0"/>
              </a:rPr>
              <a:t>Sooyoung</a:t>
            </a:r>
            <a:r>
              <a:rPr lang="en-US" sz="1600" dirty="0" smtClean="0">
                <a:latin typeface="Times New Roman" pitchFamily="18" charset="0"/>
                <a:cs typeface="Times New Roman" pitchFamily="18" charset="0"/>
              </a:rPr>
              <a:t> Chang </a:t>
            </a:r>
            <a:r>
              <a:rPr lang="en-US" sz="1600" dirty="0" smtClean="0">
                <a:latin typeface="Times New Roman" pitchFamily="18" charset="0"/>
                <a:cs typeface="Times New Roman" pitchFamily="18" charset="0"/>
              </a:rPr>
              <a:t>(SYCA)</a:t>
            </a:r>
          </a:p>
          <a:p>
            <a:pPr marL="228600" algn="just"/>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V2X OWC </a:t>
            </a:r>
            <a:r>
              <a:rPr lang="en-US" altLang="ko-KR" sz="1600" dirty="0">
                <a:latin typeface="Times New Roman" pitchFamily="18" charset="0"/>
                <a:cs typeface="Times New Roman" pitchFamily="18" charset="0"/>
              </a:rPr>
              <a:t>Link design consideration for VAT. This </a:t>
            </a:r>
            <a:r>
              <a:rPr lang="en-US" altLang="ko-KR" sz="1600" dirty="0" smtClean="0">
                <a:latin typeface="Times New Roman" pitchFamily="18" charset="0"/>
                <a:cs typeface="Times New Roman" pitchFamily="18" charset="0"/>
              </a:rPr>
              <a:t>proposed OWC link technology using </a:t>
            </a:r>
            <a:r>
              <a:rPr lang="en-US" sz="1600" dirty="0" smtClean="0">
                <a:latin typeface="Times New Roman" pitchFamily="18" charset="0"/>
                <a:cs typeface="Times New Roman" pitchFamily="18" charset="0"/>
              </a:rPr>
              <a:t>helicopter transparent display for applied service</a:t>
            </a:r>
            <a:r>
              <a:rPr lang="en-US" altLang="ko-KR" sz="1600" dirty="0" smtClean="0">
                <a:latin typeface="Times New Roman" pitchFamily="18" charset="0"/>
                <a:cs typeface="Times New Roman" pitchFamily="18" charset="0"/>
              </a:rPr>
              <a:t>. The proposed VAT solution can be used in </a:t>
            </a:r>
            <a:r>
              <a:rPr lang="en-US" altLang="ko-KR" sz="1600" dirty="0">
                <a:latin typeface="Times New Roman" pitchFamily="18" charset="0"/>
                <a:cs typeface="Times New Roman" pitchFamily="18" charset="0"/>
              </a:rPr>
              <a:t>the application services like ITS, ADAS, etc. on road </a:t>
            </a:r>
            <a:r>
              <a:rPr lang="en-US" altLang="ko-KR" sz="1600" dirty="0" smtClean="0">
                <a:latin typeface="Times New Roman" pitchFamily="18" charset="0"/>
                <a:cs typeface="Times New Roman" pitchFamily="18" charset="0"/>
              </a:rPr>
              <a:t>condition,  </a:t>
            </a:r>
            <a:r>
              <a:rPr lang="en-US" altLang="ko-KR" sz="1600" dirty="0">
                <a:latin typeface="Times New Roman" pitchFamily="18" charset="0"/>
                <a:cs typeface="Times New Roman" pitchFamily="18" charset="0"/>
              </a:rPr>
              <a:t>LED IT, Digital Signage with connected information services etc.</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a:t>
            </a:r>
            <a:r>
              <a:rPr lang="en-US" sz="1600" dirty="0" smtClean="0">
                <a:latin typeface="Times New Roman" pitchFamily="18" charset="0"/>
                <a:cs typeface="Times New Roman" pitchFamily="18" charset="0"/>
              </a:rPr>
              <a:t>provided concept </a:t>
            </a:r>
            <a:r>
              <a:rPr lang="en-US" sz="1600" dirty="0">
                <a:latin typeface="Times New Roman" pitchFamily="18" charset="0"/>
                <a:cs typeface="Times New Roman" pitchFamily="18" charset="0"/>
              </a:rPr>
              <a:t>models of  light communication based </a:t>
            </a:r>
            <a:r>
              <a:rPr lang="en-US" sz="1600" dirty="0" smtClean="0">
                <a:latin typeface="Times New Roman" pitchFamily="18" charset="0"/>
                <a:cs typeface="Times New Roman" pitchFamily="18" charset="0"/>
              </a:rPr>
              <a:t>on transparent display applied OWC link </a:t>
            </a:r>
            <a:r>
              <a:rPr lang="en-US" sz="1600" dirty="0">
                <a:latin typeface="Times New Roman" pitchFamily="18" charset="0"/>
                <a:cs typeface="Times New Roman" pitchFamily="18" charset="0"/>
              </a:rPr>
              <a:t>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209800"/>
            <a:ext cx="81534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pplied Service Using Helicopter Transparent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Display</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Transparent Display based OWC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for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Applied Service</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45336"/>
            <a:ext cx="91440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2600" b="1" dirty="0"/>
              <a:t>Needs for Applied Service Using Helicopter Transparent Display</a:t>
            </a:r>
          </a:p>
        </p:txBody>
      </p:sp>
      <p:sp>
        <p:nvSpPr>
          <p:cNvPr id="10" name="Content Placeholder 2"/>
          <p:cNvSpPr txBox="1">
            <a:spLocks/>
          </p:cNvSpPr>
          <p:nvPr/>
        </p:nvSpPr>
        <p:spPr>
          <a:xfrm>
            <a:off x="4191000" y="1547304"/>
            <a:ext cx="4532796" cy="4768161"/>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Travelers can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usually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like to see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beautiful scenery from the sky when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user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the back seat or passenger seat of a helicopter.</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windows of these helicopters are made using transparent displays and combined with GPS.</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on this, the transmission code for </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link </a:t>
            </a: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is loaded so that the user can receive additional information using the smart device</a:t>
            </a: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endPar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endParaRPr lang="en-US" altLang="ko-KR" sz="25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helicopter transparent display and camera to provide location specific information to travelers</a:t>
            </a: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35" name="TextBox 53"/>
          <p:cNvSpPr txBox="1">
            <a:spLocks noChangeArrowheads="1"/>
          </p:cNvSpPr>
          <p:nvPr/>
        </p:nvSpPr>
        <p:spPr bwMode="auto">
          <a:xfrm>
            <a:off x="1143000" y="5943600"/>
            <a:ext cx="270257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Helicopter with Transparent Display </a:t>
            </a:r>
            <a:r>
              <a:rPr kumimoji="0" lang="en-US" altLang="ko-KR" sz="1000" b="1" dirty="0" smtClean="0">
                <a:cs typeface="Times New Roman" panose="02020603050405020304" pitchFamily="18" charset="0"/>
              </a:rPr>
              <a:t>&gt;</a:t>
            </a:r>
          </a:p>
        </p:txBody>
      </p:sp>
      <p:pic>
        <p:nvPicPr>
          <p:cNvPr id="13" name="Picture 4" descr="helicopter window viewì ëí ì´ë¯¸ì§ ê²ìê²°ê³¼"/>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3856596"/>
            <a:ext cx="2702573" cy="2029387"/>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 descr="helicopter window viewì ëí ì´ë¯¸ì§ ê²ìê²°ê³¼"/>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43000" y="1758732"/>
            <a:ext cx="2702573" cy="20269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 y="713335"/>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000" b="1" dirty="0"/>
              <a:t>Transparent Display based OWC Link for Applied Service</a:t>
            </a:r>
          </a:p>
        </p:txBody>
      </p:sp>
      <p:sp>
        <p:nvSpPr>
          <p:cNvPr id="41" name="Content Placeholder 2"/>
          <p:cNvSpPr txBox="1">
            <a:spLocks/>
          </p:cNvSpPr>
          <p:nvPr/>
        </p:nvSpPr>
        <p:spPr>
          <a:xfrm>
            <a:off x="4701916" y="1567320"/>
            <a:ext cx="4359104" cy="4147680"/>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8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Transparent Display based OWC Link</a:t>
            </a:r>
            <a:endParaRPr lang="en-US" altLang="ko-KR" sz="18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Additional information on the scenery as </a:t>
            </a: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travel </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by helicopter</a:t>
            </a:r>
          </a:p>
          <a:p>
            <a:pPr marL="628650" lvl="1" indent="-171450" algn="just">
              <a:lnSpc>
                <a:spcPct val="150000"/>
              </a:lnSpc>
              <a:buFont typeface="Times New Roman" panose="02020603050405020304" pitchFamily="18"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on remaining travel distance available</a:t>
            </a: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Can </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be applied not only to the landscape but also to the advertisement</a:t>
            </a:r>
          </a:p>
          <a:p>
            <a:pPr marL="628650" lvl="1" indent="-171450" algn="just">
              <a:lnSpc>
                <a:spcPct val="150000"/>
              </a:lnSpc>
              <a:buFont typeface="Times New Roman" panose="02020603050405020304" pitchFamily="18" charset="0"/>
              <a:buChar char="˗"/>
            </a:pPr>
            <a:r>
              <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a:t>
            </a: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Helicopter Transparent Window</a:t>
            </a:r>
          </a:p>
          <a:p>
            <a:pPr marL="628650" lvl="1" indent="-171450" algn="just">
              <a:lnSpc>
                <a:spcPct val="150000"/>
              </a:lnSpc>
              <a:buFont typeface="Times New Roman" panose="02020603050405020304" pitchFamily="18"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CMOS Image Sensor in Smart Device Camera </a:t>
            </a:r>
            <a:endPar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1200150" lvl="2" indent="-285750" algn="just">
              <a:lnSpc>
                <a:spcPct val="150000"/>
              </a:lnSpc>
              <a:buFont typeface="Arial" panose="020B0604020202020204" pitchFamily="34"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LoS(Line of Sight</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2m </a:t>
            </a: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50m</a:t>
            </a:r>
            <a:endPar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43" name="TextBox 53"/>
          <p:cNvSpPr txBox="1">
            <a:spLocks noChangeArrowheads="1"/>
          </p:cNvSpPr>
          <p:nvPr/>
        </p:nvSpPr>
        <p:spPr bwMode="auto">
          <a:xfrm>
            <a:off x="206117" y="4938797"/>
            <a:ext cx="449579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Helicopter </a:t>
            </a:r>
            <a:r>
              <a:rPr lang="en-US" altLang="ko-KR" sz="1000" b="1" dirty="0">
                <a:cs typeface="Times New Roman" panose="02020603050405020304" pitchFamily="18" charset="0"/>
              </a:rPr>
              <a:t>Transparent </a:t>
            </a:r>
            <a:r>
              <a:rPr lang="en-US" altLang="ko-KR" sz="1000" b="1" dirty="0" smtClean="0">
                <a:cs typeface="Times New Roman" panose="02020603050405020304" pitchFamily="18" charset="0"/>
              </a:rPr>
              <a:t>Display – OWC </a:t>
            </a:r>
            <a:r>
              <a:rPr lang="en-US" altLang="ko-KR" sz="1000" b="1" dirty="0">
                <a:cs typeface="Times New Roman" panose="02020603050405020304" pitchFamily="18" charset="0"/>
              </a:rPr>
              <a:t>Link </a:t>
            </a:r>
            <a:r>
              <a:rPr lang="en-US" altLang="ko-KR" sz="1000" b="1" dirty="0" smtClean="0">
                <a:cs typeface="Times New Roman" panose="02020603050405020304" pitchFamily="18" charset="0"/>
              </a:rPr>
              <a:t>&gt;</a:t>
            </a:r>
            <a:endParaRPr kumimoji="0" lang="en-US" altLang="ko-KR" sz="1000" b="1" dirty="0" smtClean="0">
              <a:cs typeface="Times New Roman" panose="02020603050405020304" pitchFamily="18" charset="0"/>
            </a:endParaRPr>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grpSp>
        <p:nvGrpSpPr>
          <p:cNvPr id="28" name="Group 27"/>
          <p:cNvGrpSpPr/>
          <p:nvPr/>
        </p:nvGrpSpPr>
        <p:grpSpPr>
          <a:xfrm>
            <a:off x="345320" y="2057400"/>
            <a:ext cx="4139238" cy="2845069"/>
            <a:chOff x="373185" y="1660613"/>
            <a:chExt cx="4139238" cy="2845069"/>
          </a:xfrm>
        </p:grpSpPr>
        <p:grpSp>
          <p:nvGrpSpPr>
            <p:cNvPr id="29" name="그룹 10"/>
            <p:cNvGrpSpPr/>
            <p:nvPr/>
          </p:nvGrpSpPr>
          <p:grpSpPr>
            <a:xfrm>
              <a:off x="373185" y="1660613"/>
              <a:ext cx="4139238" cy="2845069"/>
              <a:chOff x="339751" y="1752600"/>
              <a:chExt cx="3642593" cy="2503704"/>
            </a:xfrm>
          </p:grpSpPr>
          <p:grpSp>
            <p:nvGrpSpPr>
              <p:cNvPr id="31" name="그룹 2"/>
              <p:cNvGrpSpPr/>
              <p:nvPr/>
            </p:nvGrpSpPr>
            <p:grpSpPr>
              <a:xfrm>
                <a:off x="339751" y="1752600"/>
                <a:ext cx="3642593" cy="2503704"/>
                <a:chOff x="2807617" y="2079969"/>
                <a:chExt cx="3642593" cy="2503704"/>
              </a:xfrm>
            </p:grpSpPr>
            <p:pic>
              <p:nvPicPr>
                <p:cNvPr id="35" name="Picture 2" descr="helicopter window viewì ëí ì´ë¯¸ì§ ê²ìê²°ê³¼"/>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957" r="1"/>
                <a:stretch/>
              </p:blipFill>
              <p:spPr bwMode="auto">
                <a:xfrm>
                  <a:off x="2807617" y="2079969"/>
                  <a:ext cx="3642593" cy="2503704"/>
                </a:xfrm>
                <a:prstGeom prst="rect">
                  <a:avLst/>
                </a:prstGeom>
                <a:noFill/>
                <a:extLst>
                  <a:ext uri="{909E8E84-426E-40DD-AFC4-6F175D3DCCD1}">
                    <a14:hiddenFill xmlns:a14="http://schemas.microsoft.com/office/drawing/2010/main">
                      <a:solidFill>
                        <a:srgbClr val="FFFFFF"/>
                      </a:solidFill>
                    </a14:hiddenFill>
                  </a:ext>
                </a:extLst>
              </p:spPr>
            </p:pic>
            <p:grpSp>
              <p:nvGrpSpPr>
                <p:cNvPr id="36" name="그룹 61"/>
                <p:cNvGrpSpPr/>
                <p:nvPr/>
              </p:nvGrpSpPr>
              <p:grpSpPr>
                <a:xfrm>
                  <a:off x="4406721" y="2895418"/>
                  <a:ext cx="1291231" cy="608149"/>
                  <a:chOff x="3455217" y="2994660"/>
                  <a:chExt cx="1291231" cy="608149"/>
                </a:xfrm>
              </p:grpSpPr>
              <p:sp>
                <p:nvSpPr>
                  <p:cNvPr id="37" name="타원 62"/>
                  <p:cNvSpPr/>
                  <p:nvPr/>
                </p:nvSpPr>
                <p:spPr>
                  <a:xfrm>
                    <a:off x="4677886" y="3534247"/>
                    <a:ext cx="68562" cy="6856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00"/>
                  </a:p>
                </p:txBody>
              </p:sp>
              <p:pic>
                <p:nvPicPr>
                  <p:cNvPr id="38" name="그림 6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3455217" y="2994660"/>
                    <a:ext cx="557165" cy="378220"/>
                  </a:xfrm>
                  <a:prstGeom prst="rect">
                    <a:avLst/>
                  </a:prstGeom>
                  <a:ln>
                    <a:solidFill>
                      <a:srgbClr val="FF0000"/>
                    </a:solidFill>
                  </a:ln>
                </p:spPr>
              </p:pic>
              <p:cxnSp>
                <p:nvCxnSpPr>
                  <p:cNvPr id="39" name="직선 연결선 64"/>
                  <p:cNvCxnSpPr>
                    <a:stCxn id="37" idx="6"/>
                    <a:endCxn id="38" idx="1"/>
                  </p:cNvCxnSpPr>
                  <p:nvPr/>
                </p:nvCxnSpPr>
                <p:spPr>
                  <a:xfrm flipH="1" flipV="1">
                    <a:off x="4012382" y="3183770"/>
                    <a:ext cx="734066" cy="38475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grpSp>
          <p:pic>
            <p:nvPicPr>
              <p:cNvPr id="32" name="그림 70"/>
              <p:cNvPicPr>
                <a:picLocks noChangeAspect="1"/>
              </p:cNvPicPr>
              <p:nvPr/>
            </p:nvPicPr>
            <p:blipFill>
              <a:blip r:embed="rId5">
                <a:clrChange>
                  <a:clrFrom>
                    <a:srgbClr val="CCCCC9"/>
                  </a:clrFrom>
                  <a:clrTo>
                    <a:srgbClr val="CCCCC9">
                      <a:alpha val="0"/>
                    </a:srgbClr>
                  </a:clrTo>
                </a:clrChange>
              </a:blip>
              <a:stretch>
                <a:fillRect/>
              </a:stretch>
            </p:blipFill>
            <p:spPr>
              <a:xfrm flipH="1">
                <a:off x="706061" y="2990429"/>
                <a:ext cx="555911" cy="730314"/>
              </a:xfrm>
              <a:prstGeom prst="rect">
                <a:avLst/>
              </a:prstGeom>
            </p:spPr>
          </p:pic>
          <p:sp>
            <p:nvSpPr>
              <p:cNvPr id="33" name="TextBox 32"/>
              <p:cNvSpPr txBox="1"/>
              <p:nvPr/>
            </p:nvSpPr>
            <p:spPr>
              <a:xfrm>
                <a:off x="1704322" y="2330913"/>
                <a:ext cx="704850" cy="307777"/>
              </a:xfrm>
              <a:prstGeom prst="rect">
                <a:avLst/>
              </a:prstGeom>
              <a:noFill/>
            </p:spPr>
            <p:txBody>
              <a:bodyPr wrap="square" rtlCol="0">
                <a:spAutoFit/>
              </a:bodyPr>
              <a:lstStyle/>
              <a:p>
                <a:r>
                  <a:rPr lang="en-US" altLang="ko-KR" sz="1600" b="1" dirty="0" err="1" smtClean="0">
                    <a:solidFill>
                      <a:srgbClr val="FF0000"/>
                    </a:solidFill>
                    <a:latin typeface="Times New Roman" panose="02020603050405020304" pitchFamily="18" charset="0"/>
                    <a:cs typeface="Times New Roman" panose="02020603050405020304" pitchFamily="18" charset="0"/>
                  </a:rPr>
                  <a:t>Tx</a:t>
                </a:r>
                <a:endParaRPr lang="ko-KR" altLang="en-US" sz="1600" b="1" dirty="0">
                  <a:solidFill>
                    <a:srgbClr val="FF0000"/>
                  </a:solidFill>
                  <a:latin typeface="Times New Roman" panose="02020603050405020304" pitchFamily="18" charset="0"/>
                  <a:cs typeface="Times New Roman" panose="02020603050405020304" pitchFamily="18" charset="0"/>
                </a:endParaRPr>
              </a:p>
            </p:txBody>
          </p:sp>
          <p:sp>
            <p:nvSpPr>
              <p:cNvPr id="34" name="TextBox 33"/>
              <p:cNvSpPr txBox="1"/>
              <p:nvPr/>
            </p:nvSpPr>
            <p:spPr>
              <a:xfrm>
                <a:off x="676899" y="2836540"/>
                <a:ext cx="462431" cy="307777"/>
              </a:xfrm>
              <a:prstGeom prst="rect">
                <a:avLst/>
              </a:prstGeom>
              <a:noFill/>
            </p:spPr>
            <p:txBody>
              <a:bodyPr wrap="square" rtlCol="0">
                <a:spAutoFit/>
              </a:bodyPr>
              <a:lstStyle/>
              <a:p>
                <a:r>
                  <a:rPr lang="en-US" altLang="ko-KR" sz="1600" b="1" dirty="0">
                    <a:solidFill>
                      <a:srgbClr val="FF0000"/>
                    </a:solidFill>
                    <a:latin typeface="Times New Roman" panose="02020603050405020304" pitchFamily="18" charset="0"/>
                    <a:cs typeface="Times New Roman" panose="02020603050405020304" pitchFamily="18" charset="0"/>
                  </a:rPr>
                  <a:t>R</a:t>
                </a:r>
                <a:r>
                  <a:rPr lang="en-US" altLang="ko-KR" sz="1600" b="1" dirty="0" smtClean="0">
                    <a:solidFill>
                      <a:srgbClr val="FF0000"/>
                    </a:solidFill>
                    <a:latin typeface="Times New Roman" panose="02020603050405020304" pitchFamily="18" charset="0"/>
                    <a:cs typeface="Times New Roman" panose="02020603050405020304" pitchFamily="18" charset="0"/>
                  </a:rPr>
                  <a:t>x</a:t>
                </a:r>
                <a:endParaRPr lang="ko-KR" altLang="en-US" sz="1600" b="1" dirty="0">
                  <a:solidFill>
                    <a:srgbClr val="FF0000"/>
                  </a:solidFill>
                  <a:latin typeface="Times New Roman" panose="02020603050405020304" pitchFamily="18" charset="0"/>
                  <a:cs typeface="Times New Roman" panose="02020603050405020304" pitchFamily="18" charset="0"/>
                </a:endParaRPr>
              </a:p>
            </p:txBody>
          </p:sp>
        </p:grpSp>
        <p:sp>
          <p:nvSpPr>
            <p:cNvPr id="30" name="자유형 12"/>
            <p:cNvSpPr/>
            <p:nvPr/>
          </p:nvSpPr>
          <p:spPr>
            <a:xfrm>
              <a:off x="1204913" y="2600325"/>
              <a:ext cx="1604962" cy="697706"/>
            </a:xfrm>
            <a:custGeom>
              <a:avLst/>
              <a:gdLst>
                <a:gd name="connsiteX0" fmla="*/ 0 w 1604962"/>
                <a:gd name="connsiteY0" fmla="*/ 607219 h 697706"/>
                <a:gd name="connsiteX1" fmla="*/ 964406 w 1604962"/>
                <a:gd name="connsiteY1" fmla="*/ 2381 h 697706"/>
                <a:gd name="connsiteX2" fmla="*/ 1602581 w 1604962"/>
                <a:gd name="connsiteY2" fmla="*/ 0 h 697706"/>
                <a:gd name="connsiteX3" fmla="*/ 1604962 w 1604962"/>
                <a:gd name="connsiteY3" fmla="*/ 438150 h 697706"/>
                <a:gd name="connsiteX4" fmla="*/ 4762 w 1604962"/>
                <a:gd name="connsiteY4" fmla="*/ 697706 h 697706"/>
                <a:gd name="connsiteX5" fmla="*/ 0 w 1604962"/>
                <a:gd name="connsiteY5" fmla="*/ 607219 h 697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4962" h="697706">
                  <a:moveTo>
                    <a:pt x="0" y="607219"/>
                  </a:moveTo>
                  <a:lnTo>
                    <a:pt x="964406" y="2381"/>
                  </a:lnTo>
                  <a:lnTo>
                    <a:pt x="1602581" y="0"/>
                  </a:lnTo>
                  <a:cubicBezTo>
                    <a:pt x="1603375" y="146050"/>
                    <a:pt x="1604168" y="292100"/>
                    <a:pt x="1604962" y="438150"/>
                  </a:cubicBezTo>
                  <a:lnTo>
                    <a:pt x="4762" y="697706"/>
                  </a:lnTo>
                  <a:lnTo>
                    <a:pt x="0" y="607219"/>
                  </a:lnTo>
                  <a:close/>
                </a:path>
              </a:pathLst>
            </a:custGeom>
            <a:gradFill>
              <a:gsLst>
                <a:gs pos="100000">
                  <a:schemeClr val="bg1"/>
                </a:gs>
                <a:gs pos="0">
                  <a:srgbClr val="FFFF00">
                    <a:alpha val="32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304800" y="1905000"/>
            <a:ext cx="8676905" cy="3810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OWC Based Applied Service Using Helicopter Transparent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Display</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proposed technology allows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get information about the surrounding area when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travelers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are on 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helicopter and also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 information such as local specialty products, which can lead to purchase.</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solution can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also be applied to aircraft to give information on the flight path.</a:t>
            </a: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10823</TotalTime>
  <Words>340</Words>
  <Application>Microsoft Office PowerPoint</Application>
  <PresentationFormat>On-screen Show (4:3)</PresentationFormat>
  <Paragraphs>68</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428</cp:revision>
  <cp:lastPrinted>2017-05-07T15:48:38Z</cp:lastPrinted>
  <dcterms:created xsi:type="dcterms:W3CDTF">2010-05-15T17:50:32Z</dcterms:created>
  <dcterms:modified xsi:type="dcterms:W3CDTF">2018-07-12T12:37:49Z</dcterms:modified>
</cp:coreProperties>
</file>