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15-18-0365-00-0vat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15-18-0365-00-0vat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7.png"/><Relationship Id="rId12" Type="http://schemas.microsoft.com/office/2007/relationships/hdphoto" Target="../media/hdphoto4.wdp"/><Relationship Id="rId2" Type="http://schemas.openxmlformats.org/officeDocument/2006/relationships/notesSlide" Target="../notesSlides/notesSlide4.xml"/><Relationship Id="rId16"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6.jpeg"/><Relationship Id="rId11" Type="http://schemas.openxmlformats.org/officeDocument/2006/relationships/image" Target="../media/image9.png"/><Relationship Id="rId5" Type="http://schemas.openxmlformats.org/officeDocument/2006/relationships/image" Target="../media/image5.jpeg"/><Relationship Id="rId15" Type="http://schemas.openxmlformats.org/officeDocument/2006/relationships/image" Target="../media/image11.png"/><Relationship Id="rId10" Type="http://schemas.microsoft.com/office/2007/relationships/hdphoto" Target="../media/hdphoto3.wdp"/><Relationship Id="rId4" Type="http://schemas.microsoft.com/office/2007/relationships/hdphoto" Target="../media/hdphoto1.wdp"/><Relationship Id="rId9" Type="http://schemas.openxmlformats.org/officeDocument/2006/relationships/image" Target="../media/image8.png"/><Relationship Id="rId14" Type="http://schemas.microsoft.com/office/2007/relationships/hdphoto" Target="../media/hdphoto5.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LiFi / CamCom </a:t>
            </a:r>
            <a:r>
              <a:rPr lang="en-US" sz="1600" dirty="0" smtClean="0">
                <a:latin typeface="Times New Roman" pitchFamily="18" charset="0"/>
                <a:cs typeface="Times New Roman" pitchFamily="18" charset="0"/>
              </a:rPr>
              <a:t>Technology with Computer Vision Techniques </a:t>
            </a:r>
            <a:r>
              <a:rPr lang="en-US" sz="1600" dirty="0">
                <a:latin typeface="Times New Roman" pitchFamily="18" charset="0"/>
                <a:cs typeface="Times New Roman" pitchFamily="18" charset="0"/>
              </a:rPr>
              <a:t>for Driving Assistance </a:t>
            </a:r>
            <a:r>
              <a:rPr lang="en-US" sz="1600" dirty="0" smtClean="0">
                <a:latin typeface="Times New Roman" pitchFamily="18" charset="0"/>
                <a:cs typeface="Times New Roman" pitchFamily="18" charset="0"/>
              </a:rPr>
              <a:t>Solution on </a:t>
            </a:r>
            <a:r>
              <a:rPr lang="en-US" sz="1600" dirty="0">
                <a:latin typeface="Times New Roman" pitchFamily="18" charset="0"/>
                <a:cs typeface="Times New Roman" pitchFamily="18" charset="0"/>
              </a:rPr>
              <a:t>the </a:t>
            </a:r>
            <a:r>
              <a:rPr lang="en-US" sz="1600" dirty="0" smtClean="0">
                <a:latin typeface="Times New Roman" pitchFamily="18" charset="0"/>
                <a:cs typeface="Times New Roman" pitchFamily="18" charset="0"/>
              </a:rPr>
              <a:t>Bridge</a:t>
            </a:r>
          </a:p>
          <a:p>
            <a:pPr marL="228600"/>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Jaesang Cha, Minwoo </a:t>
            </a:r>
            <a:r>
              <a:rPr lang="en-US" sz="1600" dirty="0" smtClean="0">
                <a:latin typeface="Times New Roman" pitchFamily="18" charset="0"/>
                <a:cs typeface="Times New Roman" pitchFamily="18" charset="0"/>
              </a:rPr>
              <a:t>Lee</a:t>
            </a:r>
            <a:r>
              <a:rPr lang="en-US" altLang="ko-KR" sz="1600" dirty="0">
                <a:latin typeface="Times New Roman" pitchFamily="18" charset="0"/>
                <a:cs typeface="Times New Roman" pitchFamily="18" charset="0"/>
              </a:rPr>
              <a:t> (SNUST</a:t>
            </a:r>
            <a:r>
              <a:rPr lang="en-US" altLang="ko-KR"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Vinayagam Mariappan (SNUST</a:t>
            </a:r>
            <a:r>
              <a:rPr lang="en-US" altLang="ko-KR" sz="1600" dirty="0" smtClean="0">
                <a:latin typeface="Times New Roman" pitchFamily="18" charset="0"/>
                <a:cs typeface="Times New Roman" pitchFamily="18" charset="0"/>
              </a:rPr>
              <a:t>), </a:t>
            </a:r>
            <a:r>
              <a:rPr lang="en-US" altLang="ko-KR" sz="1600" dirty="0" err="1" smtClean="0">
                <a:latin typeface="Times New Roman" pitchFamily="18" charset="0"/>
                <a:cs typeface="Times New Roman" pitchFamily="18" charset="0"/>
              </a:rPr>
              <a:t>Minsoo</a:t>
            </a:r>
            <a:r>
              <a:rPr lang="en-US" altLang="ko-KR" sz="1600" dirty="0" smtClean="0">
                <a:latin typeface="Times New Roman" pitchFamily="18" charset="0"/>
                <a:cs typeface="Times New Roman" pitchFamily="18" charset="0"/>
              </a:rPr>
              <a:t> Kim (SR ENG Co., Ltd.)</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Chang (</a:t>
            </a:r>
            <a:r>
              <a:rPr lang="en-US" sz="1600" dirty="0" smtClean="0">
                <a:latin typeface="Times New Roman" pitchFamily="18" charset="0"/>
                <a:cs typeface="Times New Roman" pitchFamily="18" charset="0"/>
              </a:rPr>
              <a:t>SYCA</a:t>
            </a:r>
            <a:r>
              <a:rPr lang="en-US" sz="1600" dirty="0" smtClean="0">
                <a:latin typeface="Times New Roman" pitchFamily="18" charset="0"/>
                <a:cs typeface="Times New Roman" pitchFamily="18" charset="0"/>
              </a:rPr>
              <a:t>)</a:t>
            </a: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LiFi / CamCom link </a:t>
            </a:r>
            <a:r>
              <a:rPr lang="en-US" altLang="ko-KR" sz="1600" dirty="0">
                <a:latin typeface="Times New Roman" pitchFamily="18" charset="0"/>
                <a:cs typeface="Times New Roman" pitchFamily="18" charset="0"/>
              </a:rPr>
              <a:t>design consideration for VAT. This </a:t>
            </a:r>
            <a:r>
              <a:rPr lang="en-US" altLang="ko-KR" sz="1600" dirty="0" smtClean="0">
                <a:latin typeface="Times New Roman" pitchFamily="18" charset="0"/>
                <a:cs typeface="Times New Roman" pitchFamily="18" charset="0"/>
              </a:rPr>
              <a:t>proposed LiFi / CamCom link model with computer vision techniques for driving assistance solution on the bridge. This VAT solution can be used on </a:t>
            </a:r>
            <a:r>
              <a:rPr lang="en-US" altLang="ko-KR" sz="1600" dirty="0">
                <a:latin typeface="Times New Roman" pitchFamily="18" charset="0"/>
                <a:cs typeface="Times New Roman" pitchFamily="18" charset="0"/>
              </a:rPr>
              <a:t>the application services like ITS, ADAS, IoT/IoL, </a:t>
            </a:r>
            <a:r>
              <a:rPr lang="en-US" altLang="ko-KR" sz="1600" dirty="0" smtClean="0">
                <a:latin typeface="Times New Roman" pitchFamily="18" charset="0"/>
                <a:cs typeface="Times New Roman" pitchFamily="18" charset="0"/>
              </a:rPr>
              <a:t>LED ID,</a:t>
            </a:r>
            <a:r>
              <a:rPr lang="en-US" altLang="ko-KR" sz="1600" dirty="0">
                <a:latin typeface="Times New Roman" pitchFamily="18" charset="0"/>
                <a:cs typeface="Times New Roman" pitchFamily="18" charset="0"/>
              </a:rPr>
              <a:t> digital signage with connected information services</a:t>
            </a:r>
            <a:r>
              <a:rPr lang="en-US" altLang="ko-KR" sz="1600" dirty="0" smtClean="0">
                <a:latin typeface="Times New Roman" pitchFamily="18" charset="0"/>
                <a:cs typeface="Times New Roman" pitchFamily="18" charset="0"/>
              </a:rPr>
              <a:t> etc</a:t>
            </a:r>
            <a:r>
              <a:rPr lang="en-US" altLang="ko-KR" sz="1600" dirty="0">
                <a:latin typeface="Times New Roman" pitchFamily="18" charset="0"/>
                <a:cs typeface="Times New Roman" pitchFamily="18" charset="0"/>
              </a:rPr>
              <a:t>. on </a:t>
            </a:r>
            <a:r>
              <a:rPr lang="en-US" altLang="ko-KR" sz="1600" dirty="0" smtClean="0">
                <a:latin typeface="Times New Roman" pitchFamily="18" charset="0"/>
                <a:cs typeface="Times New Roman" pitchFamily="18" charset="0"/>
              </a:rPr>
              <a:t>road condition. </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light communication </a:t>
            </a:r>
            <a:r>
              <a:rPr lang="en-US" sz="1600" dirty="0">
                <a:latin typeface="Times New Roman" pitchFamily="18" charset="0"/>
                <a:cs typeface="Times New Roman" pitchFamily="18" charset="0"/>
              </a:rPr>
              <a:t>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4963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 CamCom Technology with Computer Vision Techniques for Driving Assistance Solution on the Bridge</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CamCom Technology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Driving Assistance Solution on the Bridge</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smtClean="0"/>
              <a:t>Needs </a:t>
            </a:r>
            <a:r>
              <a:rPr lang="en-US" altLang="ko-KR" sz="3200" b="1" dirty="0"/>
              <a:t>for Driving Assistance Solution on the Bridge</a:t>
            </a:r>
          </a:p>
        </p:txBody>
      </p:sp>
      <p:sp>
        <p:nvSpPr>
          <p:cNvPr id="10" name="Content Placeholder 2"/>
          <p:cNvSpPr txBox="1">
            <a:spLocks/>
          </p:cNvSpPr>
          <p:nvPr/>
        </p:nvSpPr>
        <p:spPr>
          <a:xfrm>
            <a:off x="4077350" y="1524000"/>
            <a:ext cx="5066649" cy="452829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As recent technology develops, massive bridges across the sea have been constructed and used by many people.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However, due to the weather effect, the sea has a considerable influence due to the wind.</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Accordingly, a technique for securing safety by receiving accurate measurement data such as wind speed, wind speed, and wind direction is required. </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LiFi / CamCom solution for driving assistance solution on the bridge.</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to receive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such as wind direction and wind speed, which are displayed in the light for view installed in the bridge, with the camera installed in 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a solution that enables safe operation by controlling 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1" name="TextBox 2"/>
          <p:cNvSpPr txBox="1"/>
          <p:nvPr/>
        </p:nvSpPr>
        <p:spPr>
          <a:xfrm>
            <a:off x="3644055" y="5156181"/>
            <a:ext cx="546945" cy="21544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b="1" dirty="0" smtClean="0"/>
              <a:t>GOOGLE</a:t>
            </a:r>
            <a:endParaRPr lang="en-US" sz="800" b="1" dirty="0"/>
          </a:p>
        </p:txBody>
      </p:sp>
      <p:sp>
        <p:nvSpPr>
          <p:cNvPr id="15" name="TextBox 53"/>
          <p:cNvSpPr txBox="1">
            <a:spLocks noChangeArrowheads="1"/>
          </p:cNvSpPr>
          <p:nvPr/>
        </p:nvSpPr>
        <p:spPr bwMode="auto">
          <a:xfrm>
            <a:off x="413320" y="5171611"/>
            <a:ext cx="341665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Accidents in the Bridge</a:t>
            </a:r>
            <a:r>
              <a:rPr lang="en-US" altLang="ko-KR" sz="1000" b="1" dirty="0" smtClean="0">
                <a:cs typeface="Times New Roman" panose="02020603050405020304" pitchFamily="18" charset="0"/>
              </a:rPr>
              <a:t> </a:t>
            </a:r>
            <a:r>
              <a:rPr kumimoji="0" lang="en-US" altLang="ko-KR" sz="1000" b="1" dirty="0" smtClean="0">
                <a:cs typeface="Times New Roman" panose="02020603050405020304" pitchFamily="18" charset="0"/>
              </a:rPr>
              <a:t>&gt;</a:t>
            </a:r>
          </a:p>
        </p:txBody>
      </p:sp>
      <p:pic>
        <p:nvPicPr>
          <p:cNvPr id="8" name="Picture 4" descr="ë¤ë¦¬ ì ë°ëìëì ëí ì´ë¯¸ì§ ê²ìê²°ê³¼"/>
          <p:cNvPicPr>
            <a:picLocks noChangeAspect="1" noChangeArrowheads="1"/>
          </p:cNvPicPr>
          <p:nvPr/>
        </p:nvPicPr>
        <p:blipFill rotWithShape="1">
          <a:blip r:embed="rId3">
            <a:extLst>
              <a:ext uri="{28A0092B-C50C-407E-A947-70E740481C1C}">
                <a14:useLocalDpi xmlns:a14="http://schemas.microsoft.com/office/drawing/2010/main" val="0"/>
              </a:ext>
            </a:extLst>
          </a:blip>
          <a:srcRect t="6526" b="10926"/>
          <a:stretch/>
        </p:blipFill>
        <p:spPr bwMode="auto">
          <a:xfrm>
            <a:off x="200203" y="1865501"/>
            <a:ext cx="3952047" cy="171481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ë¤ë¦¬ ì ì°¨ëì ëí ì´ë¯¸ì§ ê²ìê²°ê³¼"/>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6611" r="12056"/>
          <a:stretch/>
        </p:blipFill>
        <p:spPr bwMode="auto">
          <a:xfrm>
            <a:off x="204642" y="3600294"/>
            <a:ext cx="1917007" cy="157131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ë¤ë¦¬ìì ì¶ë½íë ì°¨ì ëí ì´ë¯¸ì§ ê²ìê²°ê³¼"/>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2639" r="16010"/>
          <a:stretch/>
        </p:blipFill>
        <p:spPr bwMode="auto">
          <a:xfrm>
            <a:off x="2201832" y="3615794"/>
            <a:ext cx="1931180" cy="1555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t>LiFi / CamCom </a:t>
            </a:r>
            <a:r>
              <a:rPr lang="en-US" altLang="ko-KR" sz="3000" b="1" dirty="0" smtClean="0"/>
              <a:t>Link for </a:t>
            </a:r>
            <a:r>
              <a:rPr lang="en-US" altLang="ko-KR" sz="3000" b="1" dirty="0"/>
              <a:t>Driving Assistance </a:t>
            </a:r>
            <a:r>
              <a:rPr lang="en-US" altLang="ko-KR" sz="3000" b="1" dirty="0" smtClean="0"/>
              <a:t>on </a:t>
            </a:r>
            <a:r>
              <a:rPr lang="en-US" altLang="ko-KR" sz="3000" b="1" dirty="0"/>
              <a:t>the Bridge</a:t>
            </a:r>
          </a:p>
        </p:txBody>
      </p:sp>
      <p:sp>
        <p:nvSpPr>
          <p:cNvPr id="41" name="Content Placeholder 2"/>
          <p:cNvSpPr txBox="1">
            <a:spLocks/>
          </p:cNvSpPr>
          <p:nvPr/>
        </p:nvSpPr>
        <p:spPr>
          <a:xfrm>
            <a:off x="5075566" y="1862550"/>
            <a:ext cx="3505200" cy="3258860"/>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on the Bridge and Camera based LiFi/CamCom Link</a:t>
            </a:r>
            <a:r>
              <a:rPr lang="en-IN"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for </a:t>
            </a:r>
            <a:r>
              <a:rPr lang="en-US"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Driving Assistance on the Bridge</a:t>
            </a:r>
            <a:endPar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Vehicle Hear/Rear Light</a:t>
            </a:r>
            <a:endPar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PD / Vehicle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Hear/Rear camera</a:t>
            </a:r>
            <a:endPar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r>
              <a:rPr lang="en-US" altLang="ko-KR" sz="1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1200150" lvl="2" indent="-285750" algn="just">
              <a:lnSpc>
                <a:spcPct val="150000"/>
              </a:lnSpc>
              <a:buFont typeface="Arial" panose="020B0604020202020204" pitchFamily="34" charset="0"/>
              <a:buChar char="▫"/>
            </a:pPr>
            <a:r>
              <a:rPr lang="en-US" altLang="ko-KR" sz="1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10K ~ 2Mb/s</a:t>
            </a: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10m ~  100m</a:t>
            </a:r>
          </a:p>
        </p:txBody>
      </p:sp>
      <p:sp>
        <p:nvSpPr>
          <p:cNvPr id="43" name="TextBox 53"/>
          <p:cNvSpPr txBox="1">
            <a:spLocks noChangeArrowheads="1"/>
          </p:cNvSpPr>
          <p:nvPr/>
        </p:nvSpPr>
        <p:spPr bwMode="auto">
          <a:xfrm>
            <a:off x="418066" y="5090776"/>
            <a:ext cx="4038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Driving </a:t>
            </a:r>
            <a:r>
              <a:rPr lang="en-US" altLang="ko-KR" sz="1000" b="1" dirty="0">
                <a:cs typeface="Times New Roman" panose="02020603050405020304" pitchFamily="18" charset="0"/>
              </a:rPr>
              <a:t>Assistance on the Bridge</a:t>
            </a:r>
            <a:r>
              <a:rPr lang="en-IN" altLang="ko-KR" sz="1000" b="1" dirty="0" smtClean="0">
                <a:cs typeface="Times New Roman" panose="02020603050405020304" pitchFamily="18" charset="0"/>
              </a:rPr>
              <a:t>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3" name="직사각형 52"/>
          <p:cNvSpPr/>
          <p:nvPr/>
        </p:nvSpPr>
        <p:spPr>
          <a:xfrm>
            <a:off x="4676407" y="5283398"/>
            <a:ext cx="4283485" cy="954107"/>
          </a:xfrm>
          <a:prstGeom prst="rect">
            <a:avLst/>
          </a:prstGeom>
        </p:spPr>
        <p:txBody>
          <a:bodyPr wrap="square">
            <a:spAutoFit/>
          </a:bodyPr>
          <a:lstStyle/>
          <a:p>
            <a:pPr algn="just"/>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A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technology that receives information such as wind direction and wind speed by using visual light installed on the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bridge and control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the vehicle by receiving data from the camera installed in the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vehicle.</a:t>
            </a:r>
            <a:endParaRPr lang="ko-KR" altLang="en-US" sz="1400" b="1" dirty="0"/>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86" name="Group 85"/>
          <p:cNvGrpSpPr/>
          <p:nvPr/>
        </p:nvGrpSpPr>
        <p:grpSpPr>
          <a:xfrm>
            <a:off x="304800" y="2226138"/>
            <a:ext cx="4476729" cy="2895272"/>
            <a:chOff x="463589" y="1832521"/>
            <a:chExt cx="4476729" cy="2895272"/>
          </a:xfrm>
        </p:grpSpPr>
        <p:pic>
          <p:nvPicPr>
            <p:cNvPr id="87" name="Picture 4" descr="ê´ë ¨ ì´ë¯¸ì§"/>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59076" b="94389" l="60000" r="100000">
                          <a14:foregroundMark x1="90000" y1="82508" x2="92000" y2="76898"/>
                        </a14:backgroundRemoval>
                      </a14:imgEffect>
                    </a14:imgLayer>
                  </a14:imgProps>
                </a:ext>
                <a:ext uri="{28A0092B-C50C-407E-A947-70E740481C1C}">
                  <a14:useLocalDpi xmlns:a14="http://schemas.microsoft.com/office/drawing/2010/main" val="0"/>
                </a:ext>
              </a:extLst>
            </a:blip>
            <a:srcRect l="64222" t="62471" r="222" b="5846"/>
            <a:stretch/>
          </p:blipFill>
          <p:spPr bwMode="auto">
            <a:xfrm flipH="1">
              <a:off x="1039490" y="3721952"/>
              <a:ext cx="1676401" cy="1005841"/>
            </a:xfrm>
            <a:prstGeom prst="rect">
              <a:avLst/>
            </a:prstGeom>
            <a:noFill/>
            <a:extLst>
              <a:ext uri="{909E8E84-426E-40DD-AFC4-6F175D3DCCD1}">
                <a14:hiddenFill xmlns:a14="http://schemas.microsoft.com/office/drawing/2010/main">
                  <a:solidFill>
                    <a:srgbClr val="FFFFFF"/>
                  </a:solidFill>
                </a14:hiddenFill>
              </a:ext>
            </a:extLst>
          </p:spPr>
        </p:pic>
        <p:grpSp>
          <p:nvGrpSpPr>
            <p:cNvPr id="88" name="Group 87"/>
            <p:cNvGrpSpPr/>
            <p:nvPr/>
          </p:nvGrpSpPr>
          <p:grpSpPr>
            <a:xfrm>
              <a:off x="463589" y="1832521"/>
              <a:ext cx="4476729" cy="2736570"/>
              <a:chOff x="463589" y="1832521"/>
              <a:chExt cx="4476729" cy="2736570"/>
            </a:xfrm>
          </p:grpSpPr>
          <p:sp>
            <p:nvSpPr>
              <p:cNvPr id="89" name="이등변 삼각형 87"/>
              <p:cNvSpPr/>
              <p:nvPr/>
            </p:nvSpPr>
            <p:spPr>
              <a:xfrm rot="10800000">
                <a:off x="685837" y="3167830"/>
                <a:ext cx="2151281" cy="890506"/>
              </a:xfrm>
              <a:prstGeom prst="triangle">
                <a:avLst>
                  <a:gd name="adj" fmla="val 65583"/>
                </a:avLst>
              </a:prstGeom>
              <a:gradFill>
                <a:gsLst>
                  <a:gs pos="0">
                    <a:schemeClr val="accent1">
                      <a:lumMod val="5000"/>
                      <a:lumOff val="95000"/>
                      <a:alpha val="0"/>
                    </a:schemeClr>
                  </a:gs>
                  <a:gs pos="100000">
                    <a:srgbClr val="00206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90" name="Picture 2" descr="ë¤ë¦¬ ì¼ë¬ì¤í¸ì ëí ì´ë¯¸ì§ ê²ìê²°ê³¼"/>
              <p:cNvPicPr>
                <a:picLocks noChangeAspect="1" noChangeArrowheads="1"/>
              </p:cNvPicPr>
              <p:nvPr/>
            </p:nvPicPr>
            <p:blipFill rotWithShape="1">
              <a:blip r:embed="rId5">
                <a:clrChange>
                  <a:clrFrom>
                    <a:srgbClr val="F6F6F6"/>
                  </a:clrFrom>
                  <a:clrTo>
                    <a:srgbClr val="F6F6F6">
                      <a:alpha val="0"/>
                    </a:srgbClr>
                  </a:clrTo>
                </a:clrChange>
                <a:extLst>
                  <a:ext uri="{28A0092B-C50C-407E-A947-70E740481C1C}">
                    <a14:useLocalDpi xmlns:a14="http://schemas.microsoft.com/office/drawing/2010/main" val="0"/>
                  </a:ext>
                </a:extLst>
              </a:blip>
              <a:srcRect t="31386" b="35095"/>
              <a:stretch/>
            </p:blipFill>
            <p:spPr bwMode="auto">
              <a:xfrm>
                <a:off x="1369755" y="3411054"/>
                <a:ext cx="3454871" cy="1158037"/>
              </a:xfrm>
              <a:prstGeom prst="rect">
                <a:avLst/>
              </a:prstGeom>
              <a:noFill/>
              <a:extLst>
                <a:ext uri="{909E8E84-426E-40DD-AFC4-6F175D3DCCD1}">
                  <a14:hiddenFill xmlns:a14="http://schemas.microsoft.com/office/drawing/2010/main">
                    <a:solidFill>
                      <a:srgbClr val="FFFFFF"/>
                    </a:solidFill>
                  </a14:hiddenFill>
                </a:ext>
              </a:extLst>
            </p:spPr>
          </p:pic>
          <p:grpSp>
            <p:nvGrpSpPr>
              <p:cNvPr id="91" name="그룹 36"/>
              <p:cNvGrpSpPr/>
              <p:nvPr/>
            </p:nvGrpSpPr>
            <p:grpSpPr>
              <a:xfrm>
                <a:off x="3999512" y="3489442"/>
                <a:ext cx="239146" cy="239146"/>
                <a:chOff x="4452230" y="3356855"/>
                <a:chExt cx="163340" cy="163340"/>
              </a:xfrm>
            </p:grpSpPr>
            <p:sp>
              <p:nvSpPr>
                <p:cNvPr id="143" name="타원 37"/>
                <p:cNvSpPr/>
                <p:nvPr/>
              </p:nvSpPr>
              <p:spPr>
                <a:xfrm>
                  <a:off x="4452230" y="3356855"/>
                  <a:ext cx="163340" cy="163340"/>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4" name="타원 38"/>
                <p:cNvSpPr/>
                <p:nvPr/>
              </p:nvSpPr>
              <p:spPr>
                <a:xfrm>
                  <a:off x="4516126" y="3420751"/>
                  <a:ext cx="35548" cy="35548"/>
                </a:xfrm>
                <a:prstGeom prst="ellipse">
                  <a:avLst/>
                </a:prstGeom>
                <a:solidFill>
                  <a:srgbClr val="FFC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92" name="그룹 62"/>
              <p:cNvGrpSpPr/>
              <p:nvPr/>
            </p:nvGrpSpPr>
            <p:grpSpPr>
              <a:xfrm>
                <a:off x="1764484" y="3524154"/>
                <a:ext cx="520456" cy="520456"/>
                <a:chOff x="671556" y="3027192"/>
                <a:chExt cx="762000" cy="762000"/>
              </a:xfrm>
            </p:grpSpPr>
            <p:sp>
              <p:nvSpPr>
                <p:cNvPr id="141" name="타원 63"/>
                <p:cNvSpPr/>
                <p:nvPr/>
              </p:nvSpPr>
              <p:spPr>
                <a:xfrm>
                  <a:off x="671556" y="3027192"/>
                  <a:ext cx="762000" cy="762000"/>
                </a:xfrm>
                <a:prstGeom prst="ellipse">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42" name="Picture 6" descr="http://www.najpc.sk/img/maxell-ball-cam-web-kamera-p5f4.jpg"/>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748573" y="3104209"/>
                  <a:ext cx="607965" cy="60796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3" name="그룹 2"/>
              <p:cNvGrpSpPr/>
              <p:nvPr/>
            </p:nvGrpSpPr>
            <p:grpSpPr>
              <a:xfrm rot="21433770">
                <a:off x="1954932" y="3061117"/>
                <a:ext cx="2985386" cy="615364"/>
                <a:chOff x="1799447" y="2701932"/>
                <a:chExt cx="2985386" cy="615364"/>
              </a:xfrm>
            </p:grpSpPr>
            <p:sp>
              <p:nvSpPr>
                <p:cNvPr id="135" name="이등변 삼각형 11"/>
                <p:cNvSpPr/>
                <p:nvPr/>
              </p:nvSpPr>
              <p:spPr>
                <a:xfrm rot="4585807">
                  <a:off x="3010022" y="1491357"/>
                  <a:ext cx="564235" cy="2985386"/>
                </a:xfrm>
                <a:prstGeom prst="triangle">
                  <a:avLst/>
                </a:prstGeom>
                <a:gradFill>
                  <a:gsLst>
                    <a:gs pos="100000">
                      <a:schemeClr val="accent1">
                        <a:lumMod val="5000"/>
                        <a:lumOff val="95000"/>
                        <a:alpha val="0"/>
                      </a:schemeClr>
                    </a:gs>
                    <a:gs pos="1000">
                      <a:srgbClr val="F8F45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136" name="그룹 13"/>
                <p:cNvGrpSpPr/>
                <p:nvPr/>
              </p:nvGrpSpPr>
              <p:grpSpPr>
                <a:xfrm>
                  <a:off x="2277371" y="2755618"/>
                  <a:ext cx="1826211" cy="561678"/>
                  <a:chOff x="2277371" y="2755618"/>
                  <a:chExt cx="1826211" cy="561678"/>
                </a:xfrm>
              </p:grpSpPr>
              <p:grpSp>
                <p:nvGrpSpPr>
                  <p:cNvPr id="137" name="그룹 12"/>
                  <p:cNvGrpSpPr/>
                  <p:nvPr/>
                </p:nvGrpSpPr>
                <p:grpSpPr>
                  <a:xfrm flipH="1">
                    <a:off x="2277371" y="2755618"/>
                    <a:ext cx="1826211" cy="561678"/>
                    <a:chOff x="1073137" y="2258389"/>
                    <a:chExt cx="1423512" cy="426608"/>
                  </a:xfrm>
                </p:grpSpPr>
                <p:cxnSp>
                  <p:nvCxnSpPr>
                    <p:cNvPr id="139" name="직선 연결선 83"/>
                    <p:cNvCxnSpPr/>
                    <p:nvPr/>
                  </p:nvCxnSpPr>
                  <p:spPr>
                    <a:xfrm>
                      <a:off x="1079371" y="2317083"/>
                      <a:ext cx="1347445" cy="367914"/>
                    </a:xfrm>
                    <a:prstGeom prst="line">
                      <a:avLst/>
                    </a:prstGeom>
                    <a:ln>
                      <a:solidFill>
                        <a:srgbClr val="FFC000"/>
                      </a:solidFill>
                      <a:prstDash val="sysDot"/>
                      <a:tailEnd type="triangle" w="sm" len="sm"/>
                    </a:ln>
                  </p:spPr>
                  <p:style>
                    <a:lnRef idx="1">
                      <a:schemeClr val="accent1"/>
                    </a:lnRef>
                    <a:fillRef idx="0">
                      <a:schemeClr val="accent1"/>
                    </a:fillRef>
                    <a:effectRef idx="0">
                      <a:schemeClr val="accent1"/>
                    </a:effectRef>
                    <a:fontRef idx="minor">
                      <a:schemeClr val="tx1"/>
                    </a:fontRef>
                  </p:style>
                </p:cxnSp>
                <p:cxnSp>
                  <p:nvCxnSpPr>
                    <p:cNvPr id="140" name="직선 연결선 84"/>
                    <p:cNvCxnSpPr/>
                    <p:nvPr/>
                  </p:nvCxnSpPr>
                  <p:spPr>
                    <a:xfrm>
                      <a:off x="1073137" y="2258389"/>
                      <a:ext cx="1423512" cy="253671"/>
                    </a:xfrm>
                    <a:prstGeom prst="line">
                      <a:avLst/>
                    </a:prstGeom>
                    <a:ln>
                      <a:solidFill>
                        <a:srgbClr val="FFC000"/>
                      </a:solidFill>
                      <a:prstDash val="sysDot"/>
                      <a:tailEnd type="triangle" w="sm" len="sm"/>
                    </a:ln>
                  </p:spPr>
                  <p:style>
                    <a:lnRef idx="1">
                      <a:schemeClr val="accent1"/>
                    </a:lnRef>
                    <a:fillRef idx="0">
                      <a:schemeClr val="accent1"/>
                    </a:fillRef>
                    <a:effectRef idx="0">
                      <a:schemeClr val="accent1"/>
                    </a:effectRef>
                    <a:fontRef idx="minor">
                      <a:schemeClr val="tx1"/>
                    </a:fontRef>
                  </p:style>
                </p:cxnSp>
              </p:grpSp>
              <p:sp>
                <p:nvSpPr>
                  <p:cNvPr id="138" name="TextBox 137"/>
                  <p:cNvSpPr txBox="1"/>
                  <p:nvPr/>
                </p:nvSpPr>
                <p:spPr>
                  <a:xfrm rot="20810731">
                    <a:off x="2441491" y="2912620"/>
                    <a:ext cx="1510184" cy="184666"/>
                  </a:xfrm>
                  <a:prstGeom prst="rect">
                    <a:avLst/>
                  </a:prstGeom>
                  <a:noFill/>
                </p:spPr>
                <p:txBody>
                  <a:bodyPr wrap="square" rtlCol="0">
                    <a:spAutoFit/>
                  </a:bodyPr>
                  <a:lstStyle/>
                  <a:p>
                    <a:r>
                      <a:rPr lang="en-US" altLang="ko-KR" sz="600" dirty="0" smtClean="0">
                        <a:solidFill>
                          <a:schemeClr val="tx1">
                            <a:lumMod val="65000"/>
                            <a:lumOff val="35000"/>
                          </a:schemeClr>
                        </a:solidFill>
                      </a:rPr>
                      <a:t>010100101101110111010001010111100 …</a:t>
                    </a:r>
                    <a:endParaRPr lang="ko-KR" altLang="en-US" sz="600" dirty="0">
                      <a:solidFill>
                        <a:schemeClr val="tx1">
                          <a:lumMod val="65000"/>
                          <a:lumOff val="35000"/>
                        </a:schemeClr>
                      </a:solidFill>
                    </a:endParaRPr>
                  </a:p>
                </p:txBody>
              </p:sp>
            </p:grpSp>
          </p:grpSp>
          <p:grpSp>
            <p:nvGrpSpPr>
              <p:cNvPr id="94" name="그룹 100"/>
              <p:cNvGrpSpPr/>
              <p:nvPr/>
            </p:nvGrpSpPr>
            <p:grpSpPr>
              <a:xfrm>
                <a:off x="463589" y="1832521"/>
                <a:ext cx="2450999" cy="1354188"/>
                <a:chOff x="444601" y="1514182"/>
                <a:chExt cx="2450999" cy="1354188"/>
              </a:xfrm>
            </p:grpSpPr>
            <p:sp>
              <p:nvSpPr>
                <p:cNvPr id="115" name="모서리가 둥근 직사각형 14"/>
                <p:cNvSpPr/>
                <p:nvPr/>
              </p:nvSpPr>
              <p:spPr>
                <a:xfrm>
                  <a:off x="457200" y="1514182"/>
                  <a:ext cx="2438400" cy="1354188"/>
                </a:xfrm>
                <a:prstGeom prst="roundRect">
                  <a:avLst>
                    <a:gd name="adj" fmla="val 9622"/>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16" name="Picture 12" descr="ê´ë ¨ ì´ë¯¸ì§"/>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rot="5400000">
                  <a:off x="1583025" y="847481"/>
                  <a:ext cx="511873" cy="1958339"/>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10" descr="ì°¨ë ìë¨ë¶ ì¼ë¬ì¤í¸ì ëí ì´ë¯¸ì§ ê²ìê²°ê³¼"/>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backgroundRemoval t="59375" b="95605" l="31055" r="50684"/>
                          </a14:imgEffect>
                        </a14:imgLayer>
                      </a14:imgProps>
                    </a:ext>
                    <a:ext uri="{28A0092B-C50C-407E-A947-70E740481C1C}">
                      <a14:useLocalDpi xmlns:a14="http://schemas.microsoft.com/office/drawing/2010/main" val="0"/>
                    </a:ext>
                  </a:extLst>
                </a:blip>
                <a:srcRect l="31218" t="61247" r="49251" b="5160"/>
                <a:stretch/>
              </p:blipFill>
              <p:spPr bwMode="auto">
                <a:xfrm rot="5400000">
                  <a:off x="852430" y="1683088"/>
                  <a:ext cx="283166" cy="487045"/>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10" descr="ì°¨ë ìë¨ë¶ ì¼ë¬ì¤í¸ì ëí ì´ë¯¸ì§ ê²ìê²°ê³¼"/>
                <p:cNvPicPr>
                  <a:picLocks noChangeAspect="1" noChangeArrowheads="1"/>
                </p:cNvPicPr>
                <p:nvPr/>
              </p:nvPicPr>
              <p:blipFill rotWithShape="1">
                <a:blip r:embed="rId11" cstate="print">
                  <a:extLst>
                    <a:ext uri="{BEBA8EAE-BF5A-486C-A8C5-ECC9F3942E4B}">
                      <a14:imgProps xmlns:a14="http://schemas.microsoft.com/office/drawing/2010/main">
                        <a14:imgLayer r:embed="rId12">
                          <a14:imgEffect>
                            <a14:backgroundRemoval t="59375" b="95605" l="31055" r="50684"/>
                          </a14:imgEffect>
                        </a14:imgLayer>
                      </a14:imgProps>
                    </a:ext>
                    <a:ext uri="{28A0092B-C50C-407E-A947-70E740481C1C}">
                      <a14:useLocalDpi xmlns:a14="http://schemas.microsoft.com/office/drawing/2010/main" val="0"/>
                    </a:ext>
                  </a:extLst>
                </a:blip>
                <a:srcRect l="31218" t="61247" r="49251" b="5160"/>
                <a:stretch/>
              </p:blipFill>
              <p:spPr bwMode="auto">
                <a:xfrm rot="5400000">
                  <a:off x="1603010" y="1630568"/>
                  <a:ext cx="257424" cy="442768"/>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10" descr="ì°¨ë ìë¨ë¶ ì¼ë¬ì¤í¸ì ëí ì´ë¯¸ì§ ê²ìê²°ê³¼"/>
                <p:cNvPicPr>
                  <a:picLocks noChangeAspect="1" noChangeArrowheads="1"/>
                </p:cNvPicPr>
                <p:nvPr/>
              </p:nvPicPr>
              <p:blipFill rotWithShape="1">
                <a:blip r:embed="rId11" cstate="print">
                  <a:extLst>
                    <a:ext uri="{BEBA8EAE-BF5A-486C-A8C5-ECC9F3942E4B}">
                      <a14:imgProps xmlns:a14="http://schemas.microsoft.com/office/drawing/2010/main">
                        <a14:imgLayer r:embed="rId12">
                          <a14:imgEffect>
                            <a14:backgroundRemoval t="59375" b="95605" l="31055" r="50684"/>
                          </a14:imgEffect>
                        </a14:imgLayer>
                      </a14:imgProps>
                    </a:ext>
                    <a:ext uri="{28A0092B-C50C-407E-A947-70E740481C1C}">
                      <a14:useLocalDpi xmlns:a14="http://schemas.microsoft.com/office/drawing/2010/main" val="0"/>
                    </a:ext>
                  </a:extLst>
                </a:blip>
                <a:srcRect l="31218" t="61247" r="49251" b="5160"/>
                <a:stretch/>
              </p:blipFill>
              <p:spPr bwMode="auto">
                <a:xfrm rot="5400000">
                  <a:off x="2291166" y="1796204"/>
                  <a:ext cx="257424" cy="442768"/>
                </a:xfrm>
                <a:prstGeom prst="rect">
                  <a:avLst/>
                </a:prstGeom>
                <a:noFill/>
                <a:extLst>
                  <a:ext uri="{909E8E84-426E-40DD-AFC4-6F175D3DCCD1}">
                    <a14:hiddenFill xmlns:a14="http://schemas.microsoft.com/office/drawing/2010/main">
                      <a:solidFill>
                        <a:srgbClr val="FFFFFF"/>
                      </a:solidFill>
                    </a14:hiddenFill>
                  </a:ext>
                </a:extLst>
              </p:spPr>
            </p:pic>
            <p:cxnSp>
              <p:nvCxnSpPr>
                <p:cNvPr id="120" name="구부러진 연결선 17"/>
                <p:cNvCxnSpPr>
                  <a:stCxn id="117" idx="0"/>
                  <a:endCxn id="118" idx="2"/>
                </p:cNvCxnSpPr>
                <p:nvPr/>
              </p:nvCxnSpPr>
              <p:spPr>
                <a:xfrm flipV="1">
                  <a:off x="1237536" y="1851952"/>
                  <a:ext cx="272802" cy="74659"/>
                </a:xfrm>
                <a:prstGeom prst="curvedConnector3">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구부러진 연결선 96"/>
                <p:cNvCxnSpPr>
                  <a:stCxn id="118" idx="0"/>
                </p:cNvCxnSpPr>
                <p:nvPr/>
              </p:nvCxnSpPr>
              <p:spPr>
                <a:xfrm>
                  <a:off x="1953106" y="1851952"/>
                  <a:ext cx="257844" cy="165637"/>
                </a:xfrm>
                <a:prstGeom prst="curvedConnector3">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구부러진 연결선 27"/>
                <p:cNvCxnSpPr>
                  <a:stCxn id="119" idx="0"/>
                </p:cNvCxnSpPr>
                <p:nvPr/>
              </p:nvCxnSpPr>
              <p:spPr>
                <a:xfrm flipV="1">
                  <a:off x="2641262" y="1886481"/>
                  <a:ext cx="254338" cy="131107"/>
                </a:xfrm>
                <a:prstGeom prst="curvedConnector3">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3" name="Picture 14" descr="ë°ë ìì´ì½ì ëí ì´ë¯¸ì§ ê²ìê²°ê³¼"/>
                <p:cNvPicPr>
                  <a:picLocks noChangeAspect="1" noChangeArrowheads="1"/>
                </p:cNvPicPr>
                <p:nvPr/>
              </p:nvPicPr>
              <p:blipFill rotWithShape="1">
                <a:blip r:embed="rId13" cstate="print">
                  <a:extLst>
                    <a:ext uri="{BEBA8EAE-BF5A-486C-A8C5-ECC9F3942E4B}">
                      <a14:imgProps xmlns:a14="http://schemas.microsoft.com/office/drawing/2010/main">
                        <a14:imgLayer r:embed="rId14">
                          <a14:imgEffect>
                            <a14:backgroundRemoval t="30762" b="61816" l="23633" r="76074">
                              <a14:foregroundMark x1="61035" y1="37695" x2="64258" y2="34961"/>
                              <a14:foregroundMark x1="68555" y1="49707" x2="72852" y2="50488"/>
                              <a14:foregroundMark x1="50391" y1="56250" x2="50195" y2="53027"/>
                            </a14:backgroundRemoval>
                          </a14:imgEffect>
                        </a14:imgLayer>
                      </a14:imgProps>
                    </a:ext>
                    <a:ext uri="{28A0092B-C50C-407E-A947-70E740481C1C}">
                      <a14:useLocalDpi xmlns:a14="http://schemas.microsoft.com/office/drawing/2010/main" val="0"/>
                    </a:ext>
                  </a:extLst>
                </a:blip>
                <a:srcRect l="24303" t="32588" r="22996" b="38666"/>
                <a:stretch/>
              </p:blipFill>
              <p:spPr bwMode="auto">
                <a:xfrm>
                  <a:off x="592227" y="1675762"/>
                  <a:ext cx="226533" cy="123564"/>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14" descr="ë°ë ìì´ì½ì ëí ì´ë¯¸ì§ ê²ìê²°ê³¼"/>
                <p:cNvPicPr>
                  <a:picLocks noChangeAspect="1" noChangeArrowheads="1"/>
                </p:cNvPicPr>
                <p:nvPr/>
              </p:nvPicPr>
              <p:blipFill rotWithShape="1">
                <a:blip r:embed="rId13" cstate="print">
                  <a:extLst>
                    <a:ext uri="{BEBA8EAE-BF5A-486C-A8C5-ECC9F3942E4B}">
                      <a14:imgProps xmlns:a14="http://schemas.microsoft.com/office/drawing/2010/main">
                        <a14:imgLayer r:embed="rId14">
                          <a14:imgEffect>
                            <a14:backgroundRemoval t="30762" b="61816" l="23633" r="76074">
                              <a14:foregroundMark x1="61035" y1="37695" x2="64258" y2="34961"/>
                              <a14:foregroundMark x1="68555" y1="49707" x2="72852" y2="50488"/>
                              <a14:foregroundMark x1="50391" y1="56250" x2="50195" y2="53027"/>
                            </a14:backgroundRemoval>
                          </a14:imgEffect>
                        </a14:imgLayer>
                      </a14:imgProps>
                    </a:ext>
                    <a:ext uri="{28A0092B-C50C-407E-A947-70E740481C1C}">
                      <a14:useLocalDpi xmlns:a14="http://schemas.microsoft.com/office/drawing/2010/main" val="0"/>
                    </a:ext>
                  </a:extLst>
                </a:blip>
                <a:srcRect l="24303" t="32588" r="22996" b="38666"/>
                <a:stretch/>
              </p:blipFill>
              <p:spPr bwMode="auto">
                <a:xfrm>
                  <a:off x="465067" y="1853002"/>
                  <a:ext cx="226533" cy="123564"/>
                </a:xfrm>
                <a:prstGeom prst="rect">
                  <a:avLst/>
                </a:prstGeom>
                <a:noFill/>
                <a:extLst>
                  <a:ext uri="{909E8E84-426E-40DD-AFC4-6F175D3DCCD1}">
                    <a14:hiddenFill xmlns:a14="http://schemas.microsoft.com/office/drawing/2010/main">
                      <a:solidFill>
                        <a:srgbClr val="FFFFFF"/>
                      </a:solidFill>
                    </a14:hiddenFill>
                  </a:ext>
                </a:extLst>
              </p:spPr>
            </p:pic>
            <p:pic>
              <p:nvPicPr>
                <p:cNvPr id="125" name="Picture 12" descr="ê´ë ¨ ì´ë¯¸ì§"/>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rot="5400000">
                  <a:off x="1583025" y="1572129"/>
                  <a:ext cx="511873" cy="1958339"/>
                </a:xfrm>
                <a:prstGeom prst="rect">
                  <a:avLst/>
                </a:prstGeom>
                <a:noFill/>
                <a:extLst>
                  <a:ext uri="{909E8E84-426E-40DD-AFC4-6F175D3DCCD1}">
                    <a14:hiddenFill xmlns:a14="http://schemas.microsoft.com/office/drawing/2010/main">
                      <a:solidFill>
                        <a:srgbClr val="FFFFFF"/>
                      </a:solidFill>
                    </a14:hiddenFill>
                  </a:ext>
                </a:extLst>
              </p:spPr>
            </p:pic>
            <p:pic>
              <p:nvPicPr>
                <p:cNvPr id="126" name="Picture 5" descr="E:\PNG\화살표\화살살.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flipV="1">
                  <a:off x="723865" y="2086739"/>
                  <a:ext cx="2129935" cy="43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7" name="Picture 14" descr="ë°ë ìì´ì½ì ëí ì´ë¯¸ì§ ê²ìê²°ê³¼"/>
                <p:cNvPicPr>
                  <a:picLocks noChangeAspect="1" noChangeArrowheads="1"/>
                </p:cNvPicPr>
                <p:nvPr/>
              </p:nvPicPr>
              <p:blipFill rotWithShape="1">
                <a:blip r:embed="rId13" cstate="print">
                  <a:extLst>
                    <a:ext uri="{BEBA8EAE-BF5A-486C-A8C5-ECC9F3942E4B}">
                      <a14:imgProps xmlns:a14="http://schemas.microsoft.com/office/drawing/2010/main">
                        <a14:imgLayer r:embed="rId14">
                          <a14:imgEffect>
                            <a14:backgroundRemoval t="30762" b="61816" l="23633" r="76074">
                              <a14:foregroundMark x1="61035" y1="37695" x2="64258" y2="34961"/>
                              <a14:foregroundMark x1="68555" y1="49707" x2="72852" y2="50488"/>
                              <a14:foregroundMark x1="50391" y1="56250" x2="50195" y2="53027"/>
                            </a14:backgroundRemoval>
                          </a14:imgEffect>
                        </a14:imgLayer>
                      </a14:imgProps>
                    </a:ext>
                    <a:ext uri="{28A0092B-C50C-407E-A947-70E740481C1C}">
                      <a14:useLocalDpi xmlns:a14="http://schemas.microsoft.com/office/drawing/2010/main" val="0"/>
                    </a:ext>
                  </a:extLst>
                </a:blip>
                <a:srcRect l="24303" t="32588" r="22996" b="38666"/>
                <a:stretch/>
              </p:blipFill>
              <p:spPr bwMode="auto">
                <a:xfrm>
                  <a:off x="592226" y="2006412"/>
                  <a:ext cx="226533" cy="123564"/>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14" descr="ë°ë ìì´ì½ì ëí ì´ë¯¸ì§ ê²ìê²°ê³¼"/>
                <p:cNvPicPr>
                  <a:picLocks noChangeAspect="1" noChangeArrowheads="1"/>
                </p:cNvPicPr>
                <p:nvPr/>
              </p:nvPicPr>
              <p:blipFill rotWithShape="1">
                <a:blip r:embed="rId13" cstate="print">
                  <a:extLst>
                    <a:ext uri="{BEBA8EAE-BF5A-486C-A8C5-ECC9F3942E4B}">
                      <a14:imgProps xmlns:a14="http://schemas.microsoft.com/office/drawing/2010/main">
                        <a14:imgLayer r:embed="rId14">
                          <a14:imgEffect>
                            <a14:backgroundRemoval t="30762" b="61816" l="23633" r="76074">
                              <a14:foregroundMark x1="61035" y1="37695" x2="64258" y2="34961"/>
                              <a14:foregroundMark x1="68555" y1="49707" x2="72852" y2="50488"/>
                              <a14:foregroundMark x1="50391" y1="56250" x2="50195" y2="53027"/>
                            </a14:backgroundRemoval>
                          </a14:imgEffect>
                        </a14:imgLayer>
                      </a14:imgProps>
                    </a:ext>
                    <a:ext uri="{28A0092B-C50C-407E-A947-70E740481C1C}">
                      <a14:useLocalDpi xmlns:a14="http://schemas.microsoft.com/office/drawing/2010/main" val="0"/>
                    </a:ext>
                  </a:extLst>
                </a:blip>
                <a:srcRect l="24303" t="32588" r="22996" b="38666"/>
                <a:stretch/>
              </p:blipFill>
              <p:spPr bwMode="auto">
                <a:xfrm>
                  <a:off x="571761" y="2342376"/>
                  <a:ext cx="226533" cy="123564"/>
                </a:xfrm>
                <a:prstGeom prst="rect">
                  <a:avLst/>
                </a:prstGeom>
                <a:noFill/>
                <a:extLst>
                  <a:ext uri="{909E8E84-426E-40DD-AFC4-6F175D3DCCD1}">
                    <a14:hiddenFill xmlns:a14="http://schemas.microsoft.com/office/drawing/2010/main">
                      <a:solidFill>
                        <a:srgbClr val="FFFFFF"/>
                      </a:solidFill>
                    </a14:hiddenFill>
                  </a:ext>
                </a:extLst>
              </p:spPr>
            </p:pic>
            <p:pic>
              <p:nvPicPr>
                <p:cNvPr id="129" name="Picture 14" descr="ë°ë ìì´ì½ì ëí ì´ë¯¸ì§ ê²ìê²°ê³¼"/>
                <p:cNvPicPr>
                  <a:picLocks noChangeAspect="1" noChangeArrowheads="1"/>
                </p:cNvPicPr>
                <p:nvPr/>
              </p:nvPicPr>
              <p:blipFill rotWithShape="1">
                <a:blip r:embed="rId13" cstate="print">
                  <a:extLst>
                    <a:ext uri="{BEBA8EAE-BF5A-486C-A8C5-ECC9F3942E4B}">
                      <a14:imgProps xmlns:a14="http://schemas.microsoft.com/office/drawing/2010/main">
                        <a14:imgLayer r:embed="rId14">
                          <a14:imgEffect>
                            <a14:backgroundRemoval t="30762" b="61816" l="23633" r="76074">
                              <a14:foregroundMark x1="61035" y1="37695" x2="64258" y2="34961"/>
                              <a14:foregroundMark x1="68555" y1="49707" x2="72852" y2="50488"/>
                              <a14:foregroundMark x1="50391" y1="56250" x2="50195" y2="53027"/>
                            </a14:backgroundRemoval>
                          </a14:imgEffect>
                        </a14:imgLayer>
                      </a14:imgProps>
                    </a:ext>
                    <a:ext uri="{28A0092B-C50C-407E-A947-70E740481C1C}">
                      <a14:useLocalDpi xmlns:a14="http://schemas.microsoft.com/office/drawing/2010/main" val="0"/>
                    </a:ext>
                  </a:extLst>
                </a:blip>
                <a:srcRect l="24303" t="32588" r="22996" b="38666"/>
                <a:stretch/>
              </p:blipFill>
              <p:spPr bwMode="auto">
                <a:xfrm>
                  <a:off x="444601" y="2519616"/>
                  <a:ext cx="226533" cy="123564"/>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14" descr="ë°ë ìì´ì½ì ëí ì´ë¯¸ì§ ê²ìê²°ê³¼"/>
                <p:cNvPicPr>
                  <a:picLocks noChangeAspect="1" noChangeArrowheads="1"/>
                </p:cNvPicPr>
                <p:nvPr/>
              </p:nvPicPr>
              <p:blipFill rotWithShape="1">
                <a:blip r:embed="rId13" cstate="print">
                  <a:extLst>
                    <a:ext uri="{BEBA8EAE-BF5A-486C-A8C5-ECC9F3942E4B}">
                      <a14:imgProps xmlns:a14="http://schemas.microsoft.com/office/drawing/2010/main">
                        <a14:imgLayer r:embed="rId14">
                          <a14:imgEffect>
                            <a14:backgroundRemoval t="30762" b="61816" l="23633" r="76074">
                              <a14:foregroundMark x1="61035" y1="37695" x2="64258" y2="34961"/>
                              <a14:foregroundMark x1="68555" y1="49707" x2="72852" y2="50488"/>
                              <a14:foregroundMark x1="50391" y1="56250" x2="50195" y2="53027"/>
                            </a14:backgroundRemoval>
                          </a14:imgEffect>
                        </a14:imgLayer>
                      </a14:imgProps>
                    </a:ext>
                    <a:ext uri="{28A0092B-C50C-407E-A947-70E740481C1C}">
                      <a14:useLocalDpi xmlns:a14="http://schemas.microsoft.com/office/drawing/2010/main" val="0"/>
                    </a:ext>
                  </a:extLst>
                </a:blip>
                <a:srcRect l="24303" t="32588" r="22996" b="38666"/>
                <a:stretch/>
              </p:blipFill>
              <p:spPr bwMode="auto">
                <a:xfrm>
                  <a:off x="571760" y="2673026"/>
                  <a:ext cx="226533" cy="123564"/>
                </a:xfrm>
                <a:prstGeom prst="rect">
                  <a:avLst/>
                </a:prstGeom>
                <a:noFill/>
                <a:extLst>
                  <a:ext uri="{909E8E84-426E-40DD-AFC4-6F175D3DCCD1}">
                    <a14:hiddenFill xmlns:a14="http://schemas.microsoft.com/office/drawing/2010/main">
                      <a:solidFill>
                        <a:srgbClr val="FFFFFF"/>
                      </a:solidFill>
                    </a14:hiddenFill>
                  </a:ext>
                </a:extLst>
              </p:spPr>
            </p:pic>
            <p:cxnSp>
              <p:nvCxnSpPr>
                <p:cNvPr id="131" name="직선 화살표 연결선 99"/>
                <p:cNvCxnSpPr/>
                <p:nvPr/>
              </p:nvCxnSpPr>
              <p:spPr>
                <a:xfrm flipV="1">
                  <a:off x="1237536" y="2651020"/>
                  <a:ext cx="1616264" cy="23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32" name="Picture 10" descr="ì°¨ë ìë¨ë¶ ì¼ë¬ì¤í¸ì ëí ì´ë¯¸ì§ ê²ìê²°ê³¼"/>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backgroundRemoval t="59375" b="95605" l="31055" r="50684"/>
                          </a14:imgEffect>
                        </a14:imgLayer>
                      </a14:imgProps>
                    </a:ext>
                    <a:ext uri="{28A0092B-C50C-407E-A947-70E740481C1C}">
                      <a14:useLocalDpi xmlns:a14="http://schemas.microsoft.com/office/drawing/2010/main" val="0"/>
                    </a:ext>
                  </a:extLst>
                </a:blip>
                <a:srcRect l="31218" t="61247" r="49251" b="5160"/>
                <a:stretch/>
              </p:blipFill>
              <p:spPr bwMode="auto">
                <a:xfrm rot="5400000">
                  <a:off x="852430" y="2407736"/>
                  <a:ext cx="283166" cy="487045"/>
                </a:xfrm>
                <a:prstGeom prst="rect">
                  <a:avLst/>
                </a:prstGeom>
                <a:noFill/>
                <a:extLst>
                  <a:ext uri="{909E8E84-426E-40DD-AFC4-6F175D3DCCD1}">
                    <a14:hiddenFill xmlns:a14="http://schemas.microsoft.com/office/drawing/2010/main">
                      <a:solidFill>
                        <a:srgbClr val="FFFFFF"/>
                      </a:solidFill>
                    </a14:hiddenFill>
                  </a:ext>
                </a:extLst>
              </p:spPr>
            </p:pic>
            <p:pic>
              <p:nvPicPr>
                <p:cNvPr id="133" name="Picture 10" descr="ì°¨ë ìë¨ë¶ ì¼ë¬ì¤í¸ì ëí ì´ë¯¸ì§ ê²ìê²°ê³¼"/>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backgroundRemoval t="59375" b="95605" l="31055" r="50684"/>
                          </a14:imgEffect>
                        </a14:imgLayer>
                      </a14:imgProps>
                    </a:ext>
                    <a:ext uri="{28A0092B-C50C-407E-A947-70E740481C1C}">
                      <a14:useLocalDpi xmlns:a14="http://schemas.microsoft.com/office/drawing/2010/main" val="0"/>
                    </a:ext>
                  </a:extLst>
                </a:blip>
                <a:srcRect l="31218" t="61247" r="49251" b="5160"/>
                <a:stretch/>
              </p:blipFill>
              <p:spPr bwMode="auto">
                <a:xfrm rot="5400000">
                  <a:off x="1625940" y="2407736"/>
                  <a:ext cx="283166" cy="487045"/>
                </a:xfrm>
                <a:prstGeom prst="rect">
                  <a:avLst/>
                </a:prstGeom>
                <a:noFill/>
                <a:extLst>
                  <a:ext uri="{909E8E84-426E-40DD-AFC4-6F175D3DCCD1}">
                    <a14:hiddenFill xmlns:a14="http://schemas.microsoft.com/office/drawing/2010/main">
                      <a:solidFill>
                        <a:srgbClr val="FFFFFF"/>
                      </a:solidFill>
                    </a14:hiddenFill>
                  </a:ext>
                </a:extLst>
              </p:spPr>
            </p:pic>
            <p:pic>
              <p:nvPicPr>
                <p:cNvPr id="134" name="Picture 10" descr="ì°¨ë ìë¨ë¶ ì¼ë¬ì¤í¸ì ëí ì´ë¯¸ì§ ê²ìê²°ê³¼"/>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backgroundRemoval t="59375" b="95605" l="31055" r="50684"/>
                          </a14:imgEffect>
                        </a14:imgLayer>
                      </a14:imgProps>
                    </a:ext>
                    <a:ext uri="{28A0092B-C50C-407E-A947-70E740481C1C}">
                      <a14:useLocalDpi xmlns:a14="http://schemas.microsoft.com/office/drawing/2010/main" val="0"/>
                    </a:ext>
                  </a:extLst>
                </a:blip>
                <a:srcRect l="31218" t="61247" r="49251" b="5160"/>
                <a:stretch/>
              </p:blipFill>
              <p:spPr bwMode="auto">
                <a:xfrm rot="5400000">
                  <a:off x="2281894" y="2407498"/>
                  <a:ext cx="283166" cy="487045"/>
                </a:xfrm>
                <a:prstGeom prst="rect">
                  <a:avLst/>
                </a:prstGeom>
                <a:noFill/>
                <a:extLst>
                  <a:ext uri="{909E8E84-426E-40DD-AFC4-6F175D3DCCD1}">
                    <a14:hiddenFill xmlns:a14="http://schemas.microsoft.com/office/drawing/2010/main">
                      <a:solidFill>
                        <a:srgbClr val="FFFFFF"/>
                      </a:solidFill>
                    </a14:hiddenFill>
                  </a:ext>
                </a:extLst>
              </p:spPr>
            </p:pic>
          </p:grpSp>
          <p:sp>
            <p:nvSpPr>
              <p:cNvPr id="95" name="타원 137"/>
              <p:cNvSpPr/>
              <p:nvPr/>
            </p:nvSpPr>
            <p:spPr>
              <a:xfrm>
                <a:off x="3722263" y="3093822"/>
                <a:ext cx="102969" cy="102969"/>
              </a:xfrm>
              <a:prstGeom prst="ellipse">
                <a:avLst/>
              </a:prstGeom>
              <a:solidFill>
                <a:schemeClr val="bg1">
                  <a:alpha val="69000"/>
                </a:scheme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6" name="TextBox 53"/>
              <p:cNvSpPr txBox="1">
                <a:spLocks noChangeArrowheads="1"/>
              </p:cNvSpPr>
              <p:nvPr/>
            </p:nvSpPr>
            <p:spPr bwMode="auto">
              <a:xfrm>
                <a:off x="3719994" y="2078475"/>
                <a:ext cx="1015597" cy="587853"/>
              </a:xfrm>
              <a:prstGeom prst="rect">
                <a:avLst/>
              </a:prstGeom>
              <a:noFill/>
              <a:ln w="9525">
                <a:solidFill>
                  <a:schemeClr val="accent6">
                    <a:lumMod val="20000"/>
                    <a:lumOff val="8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228600" lvl="1" indent="-228600" latinLnBrk="1">
                  <a:buFont typeface="+mj-lt"/>
                  <a:buAutoNum type="arabicPeriod"/>
                </a:pPr>
                <a:r>
                  <a:rPr lang="en-US" altLang="ko-KR" sz="700" b="1" dirty="0" smtClean="0">
                    <a:cs typeface="Times New Roman" panose="02020603050405020304" pitchFamily="18" charset="0"/>
                  </a:rPr>
                  <a:t>Air Volume</a:t>
                </a:r>
              </a:p>
              <a:p>
                <a:pPr marL="228600" lvl="1" indent="-228600" latinLnBrk="1">
                  <a:buFont typeface="+mj-lt"/>
                  <a:buAutoNum type="arabicPeriod"/>
                </a:pPr>
                <a:r>
                  <a:rPr lang="en-US" altLang="ko-KR" sz="700" b="1" dirty="0" smtClean="0">
                    <a:cs typeface="Times New Roman" panose="02020603050405020304" pitchFamily="18" charset="0"/>
                  </a:rPr>
                  <a:t>Wind Speed</a:t>
                </a:r>
              </a:p>
              <a:p>
                <a:pPr marL="228600" lvl="1" indent="-228600" latinLnBrk="1">
                  <a:buFont typeface="+mj-lt"/>
                  <a:buAutoNum type="arabicPeriod"/>
                </a:pPr>
                <a:r>
                  <a:rPr lang="en-US" altLang="ko-KR" sz="700" b="1" dirty="0" smtClean="0">
                    <a:cs typeface="Times New Roman" panose="02020603050405020304" pitchFamily="18" charset="0"/>
                  </a:rPr>
                  <a:t>Wind Direction</a:t>
                </a:r>
              </a:p>
              <a:p>
                <a:pPr marL="228600" lvl="1" indent="-228600" latinLnBrk="1">
                  <a:buFont typeface="+mj-lt"/>
                  <a:buAutoNum type="arabicPeriod"/>
                </a:pPr>
                <a:r>
                  <a:rPr kumimoji="0" lang="en-US" altLang="ko-KR" sz="700" b="1" dirty="0" smtClean="0">
                    <a:cs typeface="Times New Roman" panose="02020603050405020304" pitchFamily="18" charset="0"/>
                  </a:rPr>
                  <a:t>…</a:t>
                </a:r>
              </a:p>
            </p:txBody>
          </p:sp>
          <p:cxnSp>
            <p:nvCxnSpPr>
              <p:cNvPr id="97" name="직선 화살표 연결선 143"/>
              <p:cNvCxnSpPr/>
              <p:nvPr/>
            </p:nvCxnSpPr>
            <p:spPr>
              <a:xfrm flipV="1">
                <a:off x="3773748" y="2642331"/>
                <a:ext cx="100776" cy="45149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8" name="오른쪽으로 구부러진 화살표 1"/>
              <p:cNvSpPr/>
              <p:nvPr/>
            </p:nvSpPr>
            <p:spPr>
              <a:xfrm>
                <a:off x="1474732" y="3772065"/>
                <a:ext cx="303953" cy="594945"/>
              </a:xfrm>
              <a:prstGeom prst="curv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nvGrpSpPr>
              <p:cNvPr id="99" name="그룹 66"/>
              <p:cNvGrpSpPr/>
              <p:nvPr/>
            </p:nvGrpSpPr>
            <p:grpSpPr>
              <a:xfrm>
                <a:off x="4573116" y="3610061"/>
                <a:ext cx="239146" cy="239146"/>
                <a:chOff x="4452230" y="3356855"/>
                <a:chExt cx="163340" cy="163340"/>
              </a:xfrm>
            </p:grpSpPr>
            <p:sp>
              <p:nvSpPr>
                <p:cNvPr id="113" name="타원 67"/>
                <p:cNvSpPr/>
                <p:nvPr/>
              </p:nvSpPr>
              <p:spPr>
                <a:xfrm>
                  <a:off x="4452230" y="3356855"/>
                  <a:ext cx="163340" cy="163340"/>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4" name="타원 68"/>
                <p:cNvSpPr/>
                <p:nvPr/>
              </p:nvSpPr>
              <p:spPr>
                <a:xfrm>
                  <a:off x="4516126" y="3420751"/>
                  <a:ext cx="35548" cy="35548"/>
                </a:xfrm>
                <a:prstGeom prst="ellipse">
                  <a:avLst/>
                </a:prstGeom>
                <a:solidFill>
                  <a:srgbClr val="FFC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100" name="그룹 69"/>
              <p:cNvGrpSpPr/>
              <p:nvPr/>
            </p:nvGrpSpPr>
            <p:grpSpPr>
              <a:xfrm>
                <a:off x="4290370" y="3540837"/>
                <a:ext cx="239146" cy="239146"/>
                <a:chOff x="4452230" y="3356855"/>
                <a:chExt cx="163340" cy="163340"/>
              </a:xfrm>
            </p:grpSpPr>
            <p:sp>
              <p:nvSpPr>
                <p:cNvPr id="111" name="타원 70"/>
                <p:cNvSpPr/>
                <p:nvPr/>
              </p:nvSpPr>
              <p:spPr>
                <a:xfrm>
                  <a:off x="4452230" y="3356855"/>
                  <a:ext cx="163340" cy="163340"/>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2" name="타원 71"/>
                <p:cNvSpPr/>
                <p:nvPr/>
              </p:nvSpPr>
              <p:spPr>
                <a:xfrm>
                  <a:off x="4516126" y="3420751"/>
                  <a:ext cx="35548" cy="35548"/>
                </a:xfrm>
                <a:prstGeom prst="ellipse">
                  <a:avLst/>
                </a:prstGeom>
                <a:solidFill>
                  <a:srgbClr val="FFC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01" name="이등변 삼각형 72"/>
              <p:cNvSpPr/>
              <p:nvPr/>
            </p:nvSpPr>
            <p:spPr>
              <a:xfrm rot="11457496">
                <a:off x="4246358" y="3198768"/>
                <a:ext cx="573660" cy="664074"/>
              </a:xfrm>
              <a:prstGeom prst="triangle">
                <a:avLst>
                  <a:gd name="adj" fmla="val 69925"/>
                </a:avLst>
              </a:prstGeom>
              <a:gradFill>
                <a:gsLst>
                  <a:gs pos="0">
                    <a:schemeClr val="accent1">
                      <a:lumMod val="5000"/>
                      <a:lumOff val="95000"/>
                      <a:alpha val="0"/>
                    </a:schemeClr>
                  </a:gs>
                  <a:gs pos="100000">
                    <a:srgbClr val="00206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2" name="타원 82"/>
              <p:cNvSpPr/>
              <p:nvPr/>
            </p:nvSpPr>
            <p:spPr>
              <a:xfrm>
                <a:off x="4310566" y="2743841"/>
                <a:ext cx="629752" cy="629752"/>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3" name="Picture 8" descr="ê´ë ¨ ì´ë¯¸ì§"/>
              <p:cNvPicPr>
                <a:picLocks noChangeAspect="1" noChangeArrowheads="1"/>
              </p:cNvPicPr>
              <p:nvPr/>
            </p:nvPicPr>
            <p:blipFill rotWithShape="1">
              <a:blip r:embed="rId16" cstate="print">
                <a:clrChange>
                  <a:clrFrom>
                    <a:srgbClr val="FFFFFF"/>
                  </a:clrFrom>
                  <a:clrTo>
                    <a:srgbClr val="FFFFFF">
                      <a:alpha val="0"/>
                    </a:srgbClr>
                  </a:clrTo>
                </a:clrChange>
                <a:extLst>
                  <a:ext uri="{28A0092B-C50C-407E-A947-70E740481C1C}">
                    <a14:useLocalDpi xmlns:a14="http://schemas.microsoft.com/office/drawing/2010/main" val="0"/>
                  </a:ext>
                </a:extLst>
              </a:blip>
              <a:srcRect t="14385" b="13223"/>
              <a:stretch/>
            </p:blipFill>
            <p:spPr bwMode="auto">
              <a:xfrm>
                <a:off x="4367462" y="2878851"/>
                <a:ext cx="534752" cy="387116"/>
              </a:xfrm>
              <a:prstGeom prst="rect">
                <a:avLst/>
              </a:prstGeom>
              <a:noFill/>
              <a:extLst>
                <a:ext uri="{909E8E84-426E-40DD-AFC4-6F175D3DCCD1}">
                  <a14:hiddenFill xmlns:a14="http://schemas.microsoft.com/office/drawing/2010/main">
                    <a:solidFill>
                      <a:srgbClr val="FFFFFF"/>
                    </a:solidFill>
                  </a14:hiddenFill>
                </a:ext>
              </a:extLst>
            </p:spPr>
          </p:pic>
          <p:sp>
            <p:nvSpPr>
              <p:cNvPr id="104" name="타원 88"/>
              <p:cNvSpPr/>
              <p:nvPr/>
            </p:nvSpPr>
            <p:spPr>
              <a:xfrm>
                <a:off x="4540707" y="3061065"/>
                <a:ext cx="197641" cy="179674"/>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5" name="타원 89"/>
              <p:cNvSpPr/>
              <p:nvPr/>
            </p:nvSpPr>
            <p:spPr>
              <a:xfrm>
                <a:off x="4432016" y="3060795"/>
                <a:ext cx="197641" cy="179674"/>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6" name="타원 93"/>
              <p:cNvSpPr/>
              <p:nvPr/>
            </p:nvSpPr>
            <p:spPr>
              <a:xfrm>
                <a:off x="4587732" y="2982706"/>
                <a:ext cx="197641" cy="179674"/>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7" name="타원 94"/>
              <p:cNvSpPr/>
              <p:nvPr/>
            </p:nvSpPr>
            <p:spPr>
              <a:xfrm>
                <a:off x="4479041" y="2982436"/>
                <a:ext cx="197641" cy="179674"/>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8" name="타원 95"/>
              <p:cNvSpPr/>
              <p:nvPr/>
            </p:nvSpPr>
            <p:spPr>
              <a:xfrm>
                <a:off x="4375475" y="2979804"/>
                <a:ext cx="197641" cy="179674"/>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9" name="타원 97"/>
              <p:cNvSpPr/>
              <p:nvPr/>
            </p:nvSpPr>
            <p:spPr>
              <a:xfrm>
                <a:off x="4549628" y="2904361"/>
                <a:ext cx="197641" cy="179674"/>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0" name="타원 98"/>
              <p:cNvSpPr/>
              <p:nvPr/>
            </p:nvSpPr>
            <p:spPr>
              <a:xfrm>
                <a:off x="4440937" y="2904091"/>
                <a:ext cx="197641" cy="179674"/>
              </a:xfrm>
              <a:prstGeom prst="ellipse">
                <a:avLst/>
              </a:prstGeom>
              <a:solidFill>
                <a:srgbClr val="FBF9A1">
                  <a:alpha val="99000"/>
                </a:srgb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57199" y="2133600"/>
            <a:ext cx="8229601" cy="3124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LiFi / CamCom Technology Based Military Vehicle Command Auxiliary System.</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This technology utilizes the light installed on the bridge to acquire wind information and used the camera installed in the vehicle</a:t>
            </a:r>
            <a:r>
              <a:rPr lang="en-US" altLang="ko-KR" sz="2000" dirty="0">
                <a:solidFill>
                  <a:schemeClr val="tx1"/>
                </a:solidFill>
                <a:latin typeface="Times New Roman" panose="02020603050405020304" pitchFamily="18" charset="0"/>
                <a:cs typeface="Times New Roman" panose="02020603050405020304" pitchFamily="18" charset="0"/>
              </a:rPr>
              <a:t>.</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This solution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safety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issues that may be caused by winds in river or sea-only car road bridges</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10479</TotalTime>
  <Words>424</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426</cp:revision>
  <cp:lastPrinted>2017-05-07T15:48:38Z</cp:lastPrinted>
  <dcterms:created xsi:type="dcterms:W3CDTF">2010-05-15T17:50:32Z</dcterms:created>
  <dcterms:modified xsi:type="dcterms:W3CDTF">2018-07-12T12:34:10Z</dcterms:modified>
</cp:coreProperties>
</file>