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15-18- 0363-00-0vat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15-18- 0363-00-0vat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35531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LiFi / CamCom </a:t>
            </a:r>
            <a:r>
              <a:rPr lang="en-US" sz="1600" dirty="0" smtClean="0">
                <a:latin typeface="Times New Roman" pitchFamily="18" charset="0"/>
                <a:cs typeface="Times New Roman" pitchFamily="18" charset="0"/>
              </a:rPr>
              <a:t>Technology based Drone Location Recognition Solution</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Minwoo Lee, </a:t>
            </a:r>
            <a:r>
              <a:rPr lang="en-US" altLang="ko-KR" sz="1600" dirty="0">
                <a:latin typeface="Times New Roman" pitchFamily="18" charset="0"/>
                <a:cs typeface="Times New Roman" pitchFamily="18" charset="0"/>
              </a:rPr>
              <a:t>Vinayagam Mariappan (SNUST), </a:t>
            </a:r>
            <a:r>
              <a:rPr lang="en-US" sz="1600" dirty="0" err="1" smtClean="0">
                <a:latin typeface="Times New Roman" pitchFamily="18" charset="0"/>
                <a:cs typeface="Times New Roman" pitchFamily="18" charset="0"/>
              </a:rPr>
              <a:t>Sangwoon</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Namseoul Univ.),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Chang (</a:t>
            </a:r>
            <a:r>
              <a:rPr lang="en-US" sz="1600" dirty="0">
                <a:latin typeface="Times New Roman" pitchFamily="18" charset="0"/>
                <a:cs typeface="Times New Roman" pitchFamily="18" charset="0"/>
              </a:rPr>
              <a:t>SYCA</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LiFi / CamCom link </a:t>
            </a:r>
            <a:r>
              <a:rPr lang="en-US" altLang="ko-KR" sz="1600" dirty="0">
                <a:latin typeface="Times New Roman" pitchFamily="18" charset="0"/>
                <a:cs typeface="Times New Roman" pitchFamily="18" charset="0"/>
              </a:rPr>
              <a:t>design consideration for VAT. This </a:t>
            </a:r>
            <a:r>
              <a:rPr lang="en-US" altLang="ko-KR" sz="1600" dirty="0" smtClean="0">
                <a:latin typeface="Times New Roman" pitchFamily="18" charset="0"/>
                <a:cs typeface="Times New Roman" pitchFamily="18" charset="0"/>
              </a:rPr>
              <a:t>proposed LiFi / CamCom link model for drone location recognition solution. This VAT solution can be used on </a:t>
            </a:r>
            <a:r>
              <a:rPr lang="en-US" altLang="ko-KR" sz="1600" dirty="0">
                <a:latin typeface="Times New Roman" pitchFamily="18" charset="0"/>
                <a:cs typeface="Times New Roman" pitchFamily="18" charset="0"/>
              </a:rPr>
              <a:t>the application services like ITS, ADAS, IoT/IoL, </a:t>
            </a:r>
            <a:r>
              <a:rPr lang="en-US" altLang="ko-KR" sz="1600" dirty="0" smtClean="0">
                <a:latin typeface="Times New Roman" pitchFamily="18" charset="0"/>
                <a:cs typeface="Times New Roman" pitchFamily="18" charset="0"/>
              </a:rPr>
              <a:t>LED ID,</a:t>
            </a:r>
            <a:r>
              <a:rPr lang="en-US" altLang="ko-KR" sz="1600" dirty="0">
                <a:latin typeface="Times New Roman" pitchFamily="18" charset="0"/>
                <a:cs typeface="Times New Roman" pitchFamily="18" charset="0"/>
              </a:rPr>
              <a:t> digital signage with connected information services</a:t>
            </a:r>
            <a:r>
              <a:rPr lang="en-US" altLang="ko-KR" sz="1600" dirty="0" smtClean="0">
                <a:latin typeface="Times New Roman" pitchFamily="18" charset="0"/>
                <a:cs typeface="Times New Roman" pitchFamily="18" charset="0"/>
              </a:rPr>
              <a:t> etc</a:t>
            </a:r>
            <a:r>
              <a:rPr lang="en-US" altLang="ko-KR" sz="1600" dirty="0">
                <a:latin typeface="Times New Roman" pitchFamily="18" charset="0"/>
                <a:cs typeface="Times New Roman" pitchFamily="18" charset="0"/>
              </a:rPr>
              <a:t>. on </a:t>
            </a:r>
            <a:r>
              <a:rPr lang="en-US" altLang="ko-KR" sz="1600" dirty="0" smtClean="0">
                <a:latin typeface="Times New Roman" pitchFamily="18" charset="0"/>
                <a:cs typeface="Times New Roman" pitchFamily="18" charset="0"/>
              </a:rPr>
              <a:t>road condition.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Location Recognition Solution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Technology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Drone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Recognition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Drone Location Recognition Solution</a:t>
            </a:r>
          </a:p>
        </p:txBody>
      </p:sp>
      <p:sp>
        <p:nvSpPr>
          <p:cNvPr id="10" name="Content Placeholder 2"/>
          <p:cNvSpPr txBox="1">
            <a:spLocks/>
          </p:cNvSpPr>
          <p:nvPr/>
        </p:nvSpPr>
        <p:spPr>
          <a:xfrm>
            <a:off x="3756029" y="1689161"/>
            <a:ext cx="5207851" cy="431858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Location Recognition Solution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Currently, location awareness in drone flight systems is dependent entirely on GPS systems using satellites</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GPS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drone location recognition services have relatively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efficient and accurate in outdoor,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but they are less accurate when there are many high-rise buildings in the vicinity or mountainous terrain</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based location aware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 can be used to calibrate locations by receiving coordinates in the area where the drones are located</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 installed in the infrastructure and drone built-in camera to design the LiFi / CamCom Link</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2"/>
          <p:cNvSpPr txBox="1"/>
          <p:nvPr/>
        </p:nvSpPr>
        <p:spPr>
          <a:xfrm>
            <a:off x="3209084" y="4572000"/>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
        <p:nvSpPr>
          <p:cNvPr id="15" name="TextBox 53"/>
          <p:cNvSpPr txBox="1">
            <a:spLocks noChangeArrowheads="1"/>
          </p:cNvSpPr>
          <p:nvPr/>
        </p:nvSpPr>
        <p:spPr bwMode="auto">
          <a:xfrm>
            <a:off x="240942" y="4605114"/>
            <a:ext cx="34166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Drone Flying Scenario at Night </a:t>
            </a:r>
            <a:r>
              <a:rPr kumimoji="0" lang="en-US" altLang="ko-KR" sz="1000" b="1" dirty="0" smtClean="0">
                <a:cs typeface="Times New Roman" panose="02020603050405020304" pitchFamily="18" charset="0"/>
              </a:rPr>
              <a:t>&gt;</a:t>
            </a:r>
          </a:p>
        </p:txBody>
      </p:sp>
      <p:pic>
        <p:nvPicPr>
          <p:cNvPr id="8" name="Picture 2" descr="drone night flightì ëí ì´ë¯¸ì§ ê²ìê²°ê³¼"/>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4956"/>
          <a:stretch/>
        </p:blipFill>
        <p:spPr bwMode="auto">
          <a:xfrm>
            <a:off x="228600" y="1936819"/>
            <a:ext cx="3429000" cy="2668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 / CamCom </a:t>
            </a:r>
            <a:r>
              <a:rPr lang="en-US" altLang="ko-KR" sz="3200" b="1" dirty="0" smtClean="0"/>
              <a:t>Link for </a:t>
            </a:r>
            <a:r>
              <a:rPr lang="en-US" altLang="ko-KR" sz="3200" b="1" dirty="0"/>
              <a:t>Drone Location </a:t>
            </a:r>
            <a:r>
              <a:rPr lang="en-US" altLang="ko-KR" sz="3200" b="1" dirty="0" smtClean="0"/>
              <a:t>Recognition</a:t>
            </a:r>
            <a:endParaRPr lang="en-US" altLang="ko-KR" sz="3200" b="1" dirty="0"/>
          </a:p>
        </p:txBody>
      </p:sp>
      <p:sp>
        <p:nvSpPr>
          <p:cNvPr id="41" name="Content Placeholder 2"/>
          <p:cNvSpPr txBox="1">
            <a:spLocks/>
          </p:cNvSpPr>
          <p:nvPr/>
        </p:nvSpPr>
        <p:spPr>
          <a:xfrm>
            <a:off x="5075566" y="1862550"/>
            <a:ext cx="3505200" cy="325886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CamCom Link for Drone Location Recognition Solution</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Power LED(Search Light)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Photo Diode or Image Sensor</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10K ~ 2Mb/s</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10m ~  100m</a:t>
            </a:r>
          </a:p>
        </p:txBody>
      </p:sp>
      <p:sp>
        <p:nvSpPr>
          <p:cNvPr id="43" name="TextBox 53"/>
          <p:cNvSpPr txBox="1">
            <a:spLocks noChangeArrowheads="1"/>
          </p:cNvSpPr>
          <p:nvPr/>
        </p:nvSpPr>
        <p:spPr bwMode="auto">
          <a:xfrm>
            <a:off x="838200" y="4875189"/>
            <a:ext cx="4038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Drone L</a:t>
            </a:r>
            <a:r>
              <a:rPr lang="en-US" altLang="ko-KR" sz="1000" b="1" dirty="0" smtClean="0">
                <a:cs typeface="Times New Roman" panose="02020603050405020304" pitchFamily="18" charset="0"/>
              </a:rPr>
              <a:t>ocation Recognition Solution Using  </a:t>
            </a:r>
            <a:r>
              <a:rPr lang="en-US" altLang="ko-KR" sz="1000" b="1" dirty="0">
                <a:cs typeface="Times New Roman" panose="02020603050405020304" pitchFamily="18" charset="0"/>
              </a:rPr>
              <a:t>LiFi CamCom Link</a:t>
            </a:r>
            <a:r>
              <a:rPr lang="en-IN" altLang="ko-KR" sz="1000" b="1" dirty="0" smtClean="0">
                <a:cs typeface="Times New Roman" panose="02020603050405020304" pitchFamily="18" charset="0"/>
              </a:rPr>
              <a:t>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3" name="직사각형 52"/>
          <p:cNvSpPr/>
          <p:nvPr/>
        </p:nvSpPr>
        <p:spPr>
          <a:xfrm>
            <a:off x="5334000" y="5516699"/>
            <a:ext cx="3712204" cy="646331"/>
          </a:xfrm>
          <a:prstGeom prst="rect">
            <a:avLst/>
          </a:prstGeom>
        </p:spPr>
        <p:txBody>
          <a:bodyPr wrap="square">
            <a:spAutoFit/>
          </a:bodyPr>
          <a:lstStyle/>
          <a:p>
            <a:pPr algn="just"/>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Uses the high-intensity </a:t>
            </a:r>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illumination such as </a:t>
            </a:r>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search light</a:t>
            </a:r>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 which can be placed on a building to mark the main location</a:t>
            </a:r>
            <a:endParaRPr lang="ko-KR" altLang="en-US" sz="12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6" name="그룹 12"/>
          <p:cNvGrpSpPr/>
          <p:nvPr/>
        </p:nvGrpSpPr>
        <p:grpSpPr>
          <a:xfrm>
            <a:off x="838200" y="2012961"/>
            <a:ext cx="4038600" cy="2841162"/>
            <a:chOff x="1981200" y="1059418"/>
            <a:chExt cx="3200400" cy="2251487"/>
          </a:xfrm>
        </p:grpSpPr>
        <p:pic>
          <p:nvPicPr>
            <p:cNvPr id="27" name="Picture 4" descr="night park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r="20754"/>
            <a:stretch/>
          </p:blipFill>
          <p:spPr bwMode="auto">
            <a:xfrm>
              <a:off x="1981200" y="1066800"/>
              <a:ext cx="3200400" cy="224410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drone night flightì ëí ì´ë¯¸ì§ ê²ìê²°ê³¼"/>
            <p:cNvPicPr>
              <a:picLocks noChangeAspect="1" noChangeArrowheads="1"/>
            </p:cNvPicPr>
            <p:nvPr/>
          </p:nvPicPr>
          <p:blipFill>
            <a:blip r:embed="rId4" cstate="print">
              <a:clrChange>
                <a:clrFrom>
                  <a:srgbClr val="010101"/>
                </a:clrFrom>
                <a:clrTo>
                  <a:srgbClr val="010101">
                    <a:alpha val="0"/>
                  </a:srgbClr>
                </a:clrTo>
              </a:clrChange>
              <a:extLst>
                <a:ext uri="{28A0092B-C50C-407E-A947-70E740481C1C}">
                  <a14:useLocalDpi xmlns:a14="http://schemas.microsoft.com/office/drawing/2010/main" val="0"/>
                </a:ext>
              </a:extLst>
            </a:blip>
            <a:srcRect/>
            <a:stretch>
              <a:fillRect/>
            </a:stretch>
          </p:blipFill>
          <p:spPr bwMode="auto">
            <a:xfrm>
              <a:off x="3124200" y="1143000"/>
              <a:ext cx="762000" cy="50707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2" descr="spotlight pngì ëí ì´ë¯¸ì§ ê²ìê²°ê³¼"/>
            <p:cNvPicPr>
              <a:picLocks noChangeAspect="1" noChangeArrowheads="1"/>
            </p:cNvPicPr>
            <p:nvPr/>
          </p:nvPicPr>
          <p:blipFill>
            <a:blip r:embed="rId5">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rot="12355003" flipH="1">
              <a:off x="2690986" y="1059418"/>
              <a:ext cx="866427" cy="2180977"/>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rot="18900000">
              <a:off x="2809783" y="1755090"/>
              <a:ext cx="845852" cy="341458"/>
            </a:xfrm>
            <a:prstGeom prst="rect">
              <a:avLst/>
            </a:prstGeom>
            <a:noFill/>
          </p:spPr>
          <p:txBody>
            <a:bodyPr wrap="square" rtlCol="0">
              <a:spAutoFit/>
            </a:bodyPr>
            <a:lstStyle/>
            <a:p>
              <a:pPr algn="ctr"/>
              <a:r>
                <a:rPr lang="en-US" altLang="ko-KR" sz="700" dirty="0" smtClean="0">
                  <a:solidFill>
                    <a:schemeClr val="bg1"/>
                  </a:solidFill>
                </a:rPr>
                <a:t>1010100100111010101</a:t>
              </a:r>
            </a:p>
            <a:p>
              <a:pPr algn="ctr"/>
              <a:r>
                <a:rPr lang="en-US" altLang="ko-KR" sz="800" b="1" dirty="0" smtClean="0">
                  <a:solidFill>
                    <a:schemeClr val="bg1"/>
                  </a:solidFill>
                </a:rPr>
                <a:t>Location Data</a:t>
              </a:r>
            </a:p>
            <a:p>
              <a:pPr algn="ctr"/>
              <a:r>
                <a:rPr lang="en-US" altLang="ko-KR" sz="700" dirty="0" smtClean="0">
                  <a:solidFill>
                    <a:schemeClr val="bg1"/>
                  </a:solidFill>
                </a:rPr>
                <a:t>1011010101101011101</a:t>
              </a:r>
              <a:endParaRPr lang="ko-KR" altLang="en-US" sz="700" dirty="0">
                <a:solidFill>
                  <a:schemeClr val="bg1"/>
                </a:solidFill>
              </a:endParaRPr>
            </a:p>
          </p:txBody>
        </p:sp>
        <p:sp>
          <p:nvSpPr>
            <p:cNvPr id="31" name="TextBox 30"/>
            <p:cNvSpPr txBox="1"/>
            <p:nvPr/>
          </p:nvSpPr>
          <p:spPr>
            <a:xfrm>
              <a:off x="3810000" y="1060451"/>
              <a:ext cx="815187" cy="457309"/>
            </a:xfrm>
            <a:prstGeom prst="rect">
              <a:avLst/>
            </a:prstGeom>
            <a:noFill/>
          </p:spPr>
          <p:txBody>
            <a:bodyPr wrap="square" rtlCol="0">
              <a:spAutoFit/>
            </a:bodyPr>
            <a:lstStyle/>
            <a:p>
              <a:r>
                <a:rPr lang="en-US" altLang="ko-KR" sz="1050" dirty="0" smtClean="0">
                  <a:solidFill>
                    <a:schemeClr val="bg1"/>
                  </a:solidFill>
                </a:rPr>
                <a:t>Rx</a:t>
              </a:r>
            </a:p>
            <a:p>
              <a:r>
                <a:rPr lang="en-US" altLang="ko-KR" sz="1050" dirty="0" smtClean="0">
                  <a:solidFill>
                    <a:schemeClr val="bg1"/>
                  </a:solidFill>
                </a:rPr>
                <a:t>PD or Image Sensor</a:t>
              </a:r>
            </a:p>
          </p:txBody>
        </p:sp>
        <p:sp>
          <p:nvSpPr>
            <p:cNvPr id="32" name="TextBox 31"/>
            <p:cNvSpPr txBox="1"/>
            <p:nvPr/>
          </p:nvSpPr>
          <p:spPr>
            <a:xfrm>
              <a:off x="2649254" y="2652499"/>
              <a:ext cx="896706" cy="457309"/>
            </a:xfrm>
            <a:prstGeom prst="rect">
              <a:avLst/>
            </a:prstGeom>
            <a:noFill/>
          </p:spPr>
          <p:txBody>
            <a:bodyPr wrap="square" rtlCol="0">
              <a:spAutoFit/>
            </a:bodyPr>
            <a:lstStyle/>
            <a:p>
              <a:r>
                <a:rPr lang="en-US" altLang="ko-KR" sz="1050" dirty="0" err="1" smtClean="0">
                  <a:solidFill>
                    <a:schemeClr val="bg1"/>
                  </a:solidFill>
                </a:rPr>
                <a:t>Tx</a:t>
              </a:r>
              <a:endParaRPr lang="en-US" altLang="ko-KR" sz="1050" dirty="0" smtClean="0">
                <a:solidFill>
                  <a:schemeClr val="bg1"/>
                </a:solidFill>
              </a:endParaRPr>
            </a:p>
            <a:p>
              <a:r>
                <a:rPr lang="en-US" altLang="ko-KR" sz="1050" dirty="0" smtClean="0">
                  <a:solidFill>
                    <a:schemeClr val="bg1"/>
                  </a:solidFill>
                </a:rPr>
                <a:t>Power LED</a:t>
              </a:r>
            </a:p>
            <a:p>
              <a:r>
                <a:rPr lang="en-US" altLang="ko-KR" sz="1050" dirty="0" smtClean="0">
                  <a:solidFill>
                    <a:schemeClr val="bg1"/>
                  </a:solidFill>
                </a:rPr>
                <a:t>(Search Light)</a:t>
              </a:r>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00012" y="1600200"/>
            <a:ext cx="8943975"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CamCom Technology based Drone Location Recognition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high-intensity illumination such as Search Light, which can be placed on a building to mark the main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as a transmitter and drones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 built-in camera as a receiver.</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 models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drone location recognition solution and  when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are problems in the recognition of the location of the drones by GPS in the situation of many buildings and mountains, the proposed technology can be applied as an assistive technology.</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10411</TotalTime>
  <Words>400</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413</cp:revision>
  <cp:lastPrinted>2017-05-07T15:48:38Z</cp:lastPrinted>
  <dcterms:created xsi:type="dcterms:W3CDTF">2010-05-15T17:50:32Z</dcterms:created>
  <dcterms:modified xsi:type="dcterms:W3CDTF">2018-07-12T12:28:49Z</dcterms:modified>
</cp:coreProperties>
</file>