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86" d="100"/>
          <a:sy n="86" d="100"/>
        </p:scale>
        <p:origin x="105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7/12/2018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15-18-0361-00-0vat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15-18-0361-00-0vat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847755"/>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LiFi / CamCom Data Link </a:t>
            </a:r>
            <a:r>
              <a:rPr lang="en-US" sz="1600" dirty="0">
                <a:latin typeface="Times New Roman" pitchFamily="18" charset="0"/>
                <a:cs typeface="Times New Roman" pitchFamily="18" charset="0"/>
              </a:rPr>
              <a:t>for </a:t>
            </a:r>
            <a:r>
              <a:rPr lang="en-US" sz="1600" dirty="0" smtClean="0">
                <a:latin typeface="Times New Roman" pitchFamily="18" charset="0"/>
                <a:cs typeface="Times New Roman" pitchFamily="18" charset="0"/>
              </a:rPr>
              <a:t>Aircraft Navigation Light Service on Air</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July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Cha(SNUST), </a:t>
            </a:r>
            <a:r>
              <a:rPr lang="en-US" sz="1600" dirty="0" err="1" smtClean="0">
                <a:latin typeface="Times New Roman" pitchFamily="18" charset="0"/>
                <a:cs typeface="Times New Roman" pitchFamily="18" charset="0"/>
              </a:rPr>
              <a:t>Ilkyoo</a:t>
            </a:r>
            <a:r>
              <a:rPr lang="en-US" sz="1600" dirty="0" smtClean="0">
                <a:latin typeface="Times New Roman" pitchFamily="18" charset="0"/>
                <a:cs typeface="Times New Roman" pitchFamily="18" charset="0"/>
              </a:rPr>
              <a:t> Lee (</a:t>
            </a:r>
            <a:r>
              <a:rPr lang="en-US" sz="1600" dirty="0" err="1" smtClean="0">
                <a:latin typeface="Times New Roman" pitchFamily="18" charset="0"/>
                <a:cs typeface="Times New Roman" pitchFamily="18" charset="0"/>
              </a:rPr>
              <a:t>Kongju</a:t>
            </a:r>
            <a:r>
              <a:rPr lang="en-US" sz="1600" dirty="0" smtClean="0">
                <a:latin typeface="Times New Roman" pitchFamily="18" charset="0"/>
                <a:cs typeface="Times New Roman" pitchFamily="18" charset="0"/>
              </a:rPr>
              <a:t> National Univ.), </a:t>
            </a:r>
            <a:r>
              <a:rPr lang="en-US" sz="1600" dirty="0" err="1" smtClean="0">
                <a:latin typeface="Times New Roman" pitchFamily="18" charset="0"/>
                <a:cs typeface="Times New Roman" pitchFamily="18" charset="0"/>
              </a:rPr>
              <a:t>Chanhyung</a:t>
            </a:r>
            <a:r>
              <a:rPr lang="en-US" sz="1600" dirty="0" smtClean="0">
                <a:latin typeface="Times New Roman" pitchFamily="18" charset="0"/>
                <a:cs typeface="Times New Roman" pitchFamily="18" charset="0"/>
              </a:rPr>
              <a:t> Chung (RAPA), </a:t>
            </a:r>
            <a:r>
              <a:rPr lang="en-US" sz="1600" dirty="0" err="1" smtClean="0">
                <a:latin typeface="Times New Roman" pitchFamily="18" charset="0"/>
                <a:cs typeface="Times New Roman" pitchFamily="18" charset="0"/>
              </a:rPr>
              <a:t>Incheol</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Jeong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Sungkonghoe</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Univ.), </a:t>
            </a:r>
            <a:r>
              <a:rPr lang="en-US" altLang="ko-KR" sz="1600" dirty="0" err="1">
                <a:latin typeface="Times New Roman" pitchFamily="18" charset="0"/>
                <a:cs typeface="Times New Roman" pitchFamily="18" charset="0"/>
              </a:rPr>
              <a:t>Vinayagam</a:t>
            </a:r>
            <a:r>
              <a:rPr lang="en-US" altLang="ko-KR" sz="1600" dirty="0">
                <a:latin typeface="Times New Roman" pitchFamily="18" charset="0"/>
                <a:cs typeface="Times New Roman" pitchFamily="18" charset="0"/>
              </a:rPr>
              <a:t> </a:t>
            </a:r>
            <a:r>
              <a:rPr lang="en-US" altLang="ko-KR" sz="1600" dirty="0" err="1">
                <a:latin typeface="Times New Roman" pitchFamily="18" charset="0"/>
                <a:cs typeface="Times New Roman" pitchFamily="18" charset="0"/>
              </a:rPr>
              <a:t>Mariappan</a:t>
            </a:r>
            <a:r>
              <a:rPr lang="en-US" altLang="ko-KR" sz="1600" dirty="0">
                <a:latin typeface="Times New Roman" pitchFamily="18" charset="0"/>
                <a:cs typeface="Times New Roman" pitchFamily="18" charset="0"/>
              </a:rPr>
              <a:t>(SNUST</a:t>
            </a:r>
            <a:r>
              <a:rPr lang="en-US" altLang="ko-KR"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Sooyoung</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Chang(SYCA</a:t>
            </a:r>
            <a:r>
              <a:rPr lang="en-US" sz="1600" dirty="0" smtClean="0">
                <a:latin typeface="Times New Roman" pitchFamily="18" charset="0"/>
                <a:cs typeface="Times New Roman" pitchFamily="18" charset="0"/>
              </a:rPr>
              <a:t>) </a:t>
            </a:r>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V2V </a:t>
            </a:r>
            <a:r>
              <a:rPr lang="en-US" altLang="ko-KR" sz="1600" dirty="0" smtClean="0">
                <a:latin typeface="Times New Roman" pitchFamily="18" charset="0"/>
                <a:cs typeface="Times New Roman" pitchFamily="18" charset="0"/>
              </a:rPr>
              <a:t>LiFi / CamCom Data Link </a:t>
            </a:r>
            <a:r>
              <a:rPr lang="en-US" altLang="ko-KR" sz="1600" dirty="0">
                <a:latin typeface="Times New Roman" pitchFamily="18" charset="0"/>
                <a:cs typeface="Times New Roman" pitchFamily="18" charset="0"/>
              </a:rPr>
              <a:t>design consideration for VAT. This </a:t>
            </a:r>
            <a:r>
              <a:rPr lang="en-US" altLang="ko-KR" sz="1600" dirty="0" smtClean="0">
                <a:latin typeface="Times New Roman" pitchFamily="18" charset="0"/>
                <a:cs typeface="Times New Roman" pitchFamily="18" charset="0"/>
              </a:rPr>
              <a:t>LiFi / CamCom data link model proposed to introduce the possibility of using light communication for aircraft  navigating light service on air. </a:t>
            </a:r>
            <a:r>
              <a:rPr lang="en-US" altLang="ko-KR" sz="1600" dirty="0">
                <a:latin typeface="Times New Roman" pitchFamily="18" charset="0"/>
                <a:cs typeface="Times New Roman" pitchFamily="18" charset="0"/>
              </a:rPr>
              <a:t>This VAT To provided concept models of  Light Communication based </a:t>
            </a:r>
            <a:r>
              <a:rPr lang="en-US" altLang="ko-KR" sz="1600" dirty="0" smtClean="0">
                <a:latin typeface="Times New Roman" pitchFamily="18" charset="0"/>
                <a:cs typeface="Times New Roman" pitchFamily="18" charset="0"/>
              </a:rPr>
              <a:t>LiFi / CamCom </a:t>
            </a:r>
            <a:r>
              <a:rPr lang="en-US" altLang="ko-KR" sz="1600" dirty="0">
                <a:latin typeface="Times New Roman" pitchFamily="18" charset="0"/>
                <a:cs typeface="Times New Roman" pitchFamily="18" charset="0"/>
              </a:rPr>
              <a:t>solution for preventing collisions on the land and aircraft moving, distance locating, support information accepting, emergency cases, etc</a:t>
            </a:r>
            <a:r>
              <a:rPr lang="en-US" altLang="ko-KR" sz="1600" dirty="0" smtClean="0">
                <a:latin typeface="Times New Roman" pitchFamily="18" charset="0"/>
                <a:cs typeface="Times New Roman" pitchFamily="18" charset="0"/>
              </a:rPr>
              <a:t>.. This can be used on </a:t>
            </a:r>
            <a:r>
              <a:rPr lang="en-US" altLang="ko-KR" sz="1600" dirty="0">
                <a:latin typeface="Times New Roman" pitchFamily="18" charset="0"/>
                <a:cs typeface="Times New Roman" pitchFamily="18" charset="0"/>
              </a:rPr>
              <a:t>the application services like ITS, ADAS, IoT/IoL, </a:t>
            </a:r>
            <a:r>
              <a:rPr lang="en-US" altLang="ko-KR" sz="1600" dirty="0" smtClean="0">
                <a:latin typeface="Times New Roman" pitchFamily="18" charset="0"/>
                <a:cs typeface="Times New Roman" pitchFamily="18" charset="0"/>
              </a:rPr>
              <a:t>LED ID,</a:t>
            </a:r>
            <a:r>
              <a:rPr lang="en-US" altLang="ko-KR" sz="1600" dirty="0">
                <a:latin typeface="Times New Roman" pitchFamily="18" charset="0"/>
                <a:cs typeface="Times New Roman" pitchFamily="18" charset="0"/>
              </a:rPr>
              <a:t> digital signage with connected information services</a:t>
            </a:r>
            <a:r>
              <a:rPr lang="en-US" altLang="ko-KR" sz="1600" dirty="0" smtClean="0">
                <a:latin typeface="Times New Roman" pitchFamily="18" charset="0"/>
                <a:cs typeface="Times New Roman" pitchFamily="18" charset="0"/>
              </a:rPr>
              <a:t> etc</a:t>
            </a:r>
            <a:r>
              <a:rPr lang="en-US" altLang="ko-KR" sz="1600" dirty="0">
                <a:latin typeface="Times New Roman" pitchFamily="18" charset="0"/>
                <a:cs typeface="Times New Roman" pitchFamily="18" charset="0"/>
              </a:rPr>
              <a:t>. on </a:t>
            </a:r>
            <a:r>
              <a:rPr lang="en-US" altLang="ko-KR" sz="1600" dirty="0" smtClean="0">
                <a:latin typeface="Times New Roman" pitchFamily="18" charset="0"/>
                <a:cs typeface="Times New Roman" pitchFamily="18" charset="0"/>
              </a:rPr>
              <a:t>road / on air / on water condition</a:t>
            </a:r>
            <a:r>
              <a:rPr lang="en-US" altLang="ko-KR" sz="1600" dirty="0">
                <a:latin typeface="Times New Roman" pitchFamily="18" charset="0"/>
                <a:cs typeface="Times New Roman" pitchFamily="18" charset="0"/>
              </a:rPr>
              <a:t>. </a:t>
            </a: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Light Communication based LiFi/CamCom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Aircraft Navigation Lighting</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 /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CamCom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Link for Aircraft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Navigation</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5404" y="645336"/>
            <a:ext cx="8991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Aircraft Navigation Lighting</a:t>
            </a:r>
          </a:p>
        </p:txBody>
      </p:sp>
      <p:sp>
        <p:nvSpPr>
          <p:cNvPr id="10" name="Content Placeholder 2"/>
          <p:cNvSpPr txBox="1">
            <a:spLocks/>
          </p:cNvSpPr>
          <p:nvPr/>
        </p:nvSpPr>
        <p:spPr>
          <a:xfrm>
            <a:off x="4529085" y="1331136"/>
            <a:ext cx="4601182" cy="1967067"/>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Navigation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lights are not intended to provide illumination for the craft making the passage, only for other craft to be aware of it.</a:t>
            </a:r>
          </a:p>
          <a:p>
            <a:pPr marL="628650" lvl="1" indent="-171450" algn="just">
              <a:lnSpc>
                <a:spcPct val="150000"/>
              </a:lnSpc>
              <a:buFont typeface="Times New Roman" panose="02020603050405020304" pitchFamily="18"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Navigation lights give information on a craft's position, heading, and status</a:t>
            </a:r>
          </a:p>
          <a:p>
            <a:pPr marL="628650" lvl="1" indent="-171450" algn="just">
              <a:lnSpc>
                <a:spcPct val="150000"/>
              </a:lnSpc>
              <a:buFont typeface="Times New Roman" panose="02020603050405020304" pitchFamily="18"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By interpreting the position lights on other aircraft, the pilot in aircraft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determine whether the aircraft is flying in the opposite direction or is on a collision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course</a:t>
            </a:r>
          </a:p>
        </p:txBody>
      </p:sp>
      <p:sp>
        <p:nvSpPr>
          <p:cNvPr id="12" name="TextBox 53"/>
          <p:cNvSpPr txBox="1">
            <a:spLocks noChangeArrowheads="1"/>
          </p:cNvSpPr>
          <p:nvPr/>
        </p:nvSpPr>
        <p:spPr bwMode="auto">
          <a:xfrm>
            <a:off x="5523557" y="6017654"/>
            <a:ext cx="320393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Aircraft Navigation Lighting </a:t>
            </a:r>
            <a:r>
              <a:rPr kumimoji="0" lang="en-US" altLang="ko-KR" sz="1000" b="1" dirty="0" smtClean="0">
                <a:cs typeface="Times New Roman" panose="02020603050405020304" pitchFamily="18" charset="0"/>
              </a:rPr>
              <a:t>&gt;</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11" name="TextBox 2"/>
          <p:cNvSpPr txBox="1"/>
          <p:nvPr/>
        </p:nvSpPr>
        <p:spPr>
          <a:xfrm>
            <a:off x="8219697" y="6033042"/>
            <a:ext cx="546945" cy="21544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b="1" dirty="0" smtClean="0"/>
              <a:t>GOOGLE</a:t>
            </a:r>
            <a:endParaRPr lang="en-US" sz="800" b="1" dirty="0"/>
          </a:p>
        </p:txBody>
      </p: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1249" y="3276600"/>
            <a:ext cx="3243085" cy="2823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6389" y="1331136"/>
            <a:ext cx="3125584" cy="3088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TextBox 53"/>
          <p:cNvSpPr txBox="1">
            <a:spLocks noChangeArrowheads="1"/>
          </p:cNvSpPr>
          <p:nvPr/>
        </p:nvSpPr>
        <p:spPr bwMode="auto">
          <a:xfrm>
            <a:off x="680359" y="4419600"/>
            <a:ext cx="32416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Aircraft Navigation Lighting Signal Type </a:t>
            </a:r>
            <a:r>
              <a:rPr kumimoji="0" lang="en-US" altLang="ko-KR" sz="1000" b="1" dirty="0" smtClean="0">
                <a:cs typeface="Times New Roman" panose="02020603050405020304" pitchFamily="18" charset="0"/>
              </a:rPr>
              <a:t>&gt;</a:t>
            </a:r>
          </a:p>
        </p:txBody>
      </p:sp>
      <p:sp>
        <p:nvSpPr>
          <p:cNvPr id="16" name="Content Placeholder 2"/>
          <p:cNvSpPr txBox="1">
            <a:spLocks/>
          </p:cNvSpPr>
          <p:nvPr/>
        </p:nvSpPr>
        <p:spPr>
          <a:xfrm>
            <a:off x="669262" y="4614068"/>
            <a:ext cx="4601182" cy="185528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1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Problems</a:t>
            </a:r>
          </a:p>
          <a:p>
            <a:pPr marL="628650" lvl="1" indent="-171450" algn="just">
              <a:lnSpc>
                <a:spcPct val="150000"/>
              </a:lnSpc>
              <a:buFont typeface="Times New Roman" panose="02020603050405020304" pitchFamily="18" charset="0"/>
              <a:buChar char="˗"/>
            </a:pP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Visual Illusions</a:t>
            </a:r>
          </a:p>
          <a:p>
            <a:pPr marL="628650" lvl="1" indent="-171450" algn="just">
              <a:lnSpc>
                <a:spcPct val="150000"/>
              </a:lnSpc>
              <a:buFont typeface="Times New Roman" panose="02020603050405020304" pitchFamily="18" charset="0"/>
              <a:buChar char="˗"/>
            </a:pP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Relative-Motion Illusion</a:t>
            </a:r>
          </a:p>
          <a:p>
            <a:pPr marL="628650" lvl="1" indent="-171450" algn="just">
              <a:lnSpc>
                <a:spcPct val="150000"/>
              </a:lnSpc>
              <a:buFont typeface="Times New Roman" panose="02020603050405020304" pitchFamily="18" charset="0"/>
              <a:buChar char="˗"/>
            </a:pP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Confusion With Ground Lights</a:t>
            </a:r>
          </a:p>
          <a:p>
            <a:pPr marL="628650" lvl="1" indent="-171450" algn="just">
              <a:lnSpc>
                <a:spcPct val="150000"/>
              </a:lnSpc>
              <a:buFont typeface="Times New Roman" panose="02020603050405020304" pitchFamily="18" charset="0"/>
              <a:buChar char="˗"/>
            </a:pP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Reversible Perspective Illusion</a:t>
            </a:r>
          </a:p>
          <a:p>
            <a:pPr marL="628650" lvl="1" indent="-171450" algn="just">
              <a:lnSpc>
                <a:spcPct val="150000"/>
              </a:lnSpc>
              <a:buFont typeface="Times New Roman" panose="02020603050405020304" pitchFamily="18" charset="0"/>
              <a:buChar char="˗"/>
            </a:pP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Flicker Vertigo</a:t>
            </a:r>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 y="713335"/>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LiFi / CamCom Data Link for Aircraft Navigation</a:t>
            </a:r>
          </a:p>
        </p:txBody>
      </p:sp>
      <p:sp>
        <p:nvSpPr>
          <p:cNvPr id="41" name="Content Placeholder 2"/>
          <p:cNvSpPr txBox="1">
            <a:spLocks/>
          </p:cNvSpPr>
          <p:nvPr/>
        </p:nvSpPr>
        <p:spPr>
          <a:xfrm>
            <a:off x="5384843" y="1828800"/>
            <a:ext cx="3487366" cy="3146731"/>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IN" altLang="ko-KR" sz="1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Aircraft LiFi / CamCom Data </a:t>
            </a:r>
            <a:r>
              <a:rPr lang="en-IN" altLang="ko-KR" sz="18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a:t>
            </a:r>
            <a:endParaRPr lang="en-US" altLang="ko-KR" sz="1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Air Vehicles Outdoor Navigation Light</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PD / CCTV Camera</a:t>
            </a:r>
          </a:p>
          <a:p>
            <a:pPr marL="628650" lvl="1" indent="-171450" algn="just">
              <a:lnSpc>
                <a:spcPct val="150000"/>
              </a:lnSpc>
              <a:buFont typeface="Times New Roman" panose="02020603050405020304" pitchFamily="18"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endPar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50000"/>
              </a:lnSpc>
              <a:buFont typeface="Arial" panose="020B0604020202020204" pitchFamily="34"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a:t>
            </a:r>
            <a:r>
              <a:rPr lang="en-US" altLang="ko-KR" sz="13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etc.</a:t>
            </a:r>
            <a:r>
              <a:rPr lang="en-US" altLang="ko-KR" sz="1300" dirty="0" err="1"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a:t>
            </a:r>
            <a:r>
              <a:rPr lang="en-US" altLang="ko-KR" sz="1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-Night Communication Mode </a:t>
            </a:r>
            <a:endPar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LoS(Line of Sight)</a:t>
            </a:r>
          </a:p>
          <a:p>
            <a:pPr marL="628650" lvl="1" indent="-171450" algn="just">
              <a:lnSpc>
                <a:spcPct val="150000"/>
              </a:lnSpc>
              <a:buFont typeface="Times New Roman" panose="02020603050405020304" pitchFamily="18"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more than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200m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with lens</a:t>
            </a:r>
            <a:endPar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43" name="TextBox 53"/>
          <p:cNvSpPr txBox="1">
            <a:spLocks noChangeArrowheads="1"/>
          </p:cNvSpPr>
          <p:nvPr/>
        </p:nvSpPr>
        <p:spPr bwMode="auto">
          <a:xfrm>
            <a:off x="1000637" y="4018957"/>
            <a:ext cx="32766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Aircraft Lighting Based LiFi / CamCom Data </a:t>
            </a:r>
            <a:r>
              <a:rPr lang="en-IN" altLang="ko-KR" sz="1000" b="1" dirty="0" smtClean="0">
                <a:cs typeface="Times New Roman" panose="02020603050405020304" pitchFamily="18" charset="0"/>
              </a:rPr>
              <a:t>Link</a:t>
            </a:r>
            <a:r>
              <a:rPr lang="en-US" altLang="ko-KR" sz="1000" b="1" dirty="0" smtClean="0">
                <a:cs typeface="Times New Roman" panose="02020603050405020304" pitchFamily="18" charset="0"/>
              </a:rPr>
              <a:t>&gt;</a:t>
            </a:r>
            <a:endParaRPr kumimoji="0" lang="en-US" altLang="ko-KR" sz="1000" b="1" dirty="0" smtClean="0">
              <a:cs typeface="Times New Roman" panose="02020603050405020304" pitchFamily="18" charset="0"/>
            </a:endParaRPr>
          </a:p>
        </p:txBody>
      </p:sp>
      <p:sp>
        <p:nvSpPr>
          <p:cNvPr id="53" name="직사각형 52"/>
          <p:cNvSpPr/>
          <p:nvPr/>
        </p:nvSpPr>
        <p:spPr>
          <a:xfrm>
            <a:off x="5466750" y="5160223"/>
            <a:ext cx="3613955" cy="1200329"/>
          </a:xfrm>
          <a:prstGeom prst="rect">
            <a:avLst/>
          </a:prstGeom>
        </p:spPr>
        <p:txBody>
          <a:bodyPr wrap="square">
            <a:spAutoFit/>
          </a:bodyPr>
          <a:lstStyle/>
          <a:p>
            <a:pPr algn="just"/>
            <a:r>
              <a:rPr lang="en-US" altLang="ko-KR" sz="1200" b="1" dirty="0">
                <a:latin typeface="Times New Roman" panose="02020603050405020304" pitchFamily="18" charset="0"/>
                <a:ea typeface="굴림" panose="020B0600000101010101" pitchFamily="50" charset="-127"/>
                <a:cs typeface="Times New Roman" panose="02020603050405020304" pitchFamily="18" charset="0"/>
              </a:rPr>
              <a:t>※ Helps  to provide more information in aircraft actions in bad climatic conditions, emergency nearing, Visual Illusions, Relative-Motion Illusion, Confusion With Ground Lights, Reversible Perspective Illusion, Flicker Vertigo  etc.</a:t>
            </a:r>
          </a:p>
          <a:p>
            <a:pPr algn="just"/>
            <a:endParaRPr lang="ko-KR" altLang="en-US" sz="1200" b="1" dirty="0"/>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grpSp>
        <p:nvGrpSpPr>
          <p:cNvPr id="2" name="Group 1"/>
          <p:cNvGrpSpPr/>
          <p:nvPr/>
        </p:nvGrpSpPr>
        <p:grpSpPr>
          <a:xfrm>
            <a:off x="508581" y="1629449"/>
            <a:ext cx="4286250" cy="2333625"/>
            <a:chOff x="621351" y="2286000"/>
            <a:chExt cx="4286250" cy="2333625"/>
          </a:xfrm>
        </p:grpSpPr>
        <p:pic>
          <p:nvPicPr>
            <p:cNvPr id="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351" y="2286000"/>
              <a:ext cx="4286250" cy="233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Isosceles Triangle 26"/>
            <p:cNvSpPr/>
            <p:nvPr/>
          </p:nvSpPr>
          <p:spPr>
            <a:xfrm rot="5400000">
              <a:off x="3100865" y="3641646"/>
              <a:ext cx="438322" cy="1458453"/>
            </a:xfrm>
            <a:prstGeom prst="triangle">
              <a:avLst/>
            </a:prstGeom>
            <a:solidFill>
              <a:srgbClr val="FFFF00">
                <a:alpha val="24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p:cNvSpPr/>
            <p:nvPr/>
          </p:nvSpPr>
          <p:spPr>
            <a:xfrm rot="12387267">
              <a:off x="1466462" y="3362950"/>
              <a:ext cx="531975" cy="868816"/>
            </a:xfrm>
            <a:prstGeom prst="triangle">
              <a:avLst/>
            </a:prstGeom>
            <a:solidFill>
              <a:srgbClr val="FFFF00">
                <a:alpha val="24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Content Placeholder 2"/>
          <p:cNvSpPr txBox="1">
            <a:spLocks/>
          </p:cNvSpPr>
          <p:nvPr/>
        </p:nvSpPr>
        <p:spPr>
          <a:xfrm>
            <a:off x="451414" y="4247900"/>
            <a:ext cx="4707664" cy="203797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existing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aircraft outdoor lighting infrastructure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on vehicle cameras for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 / CamCom Link</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smart aircraft navigation solution using the LiFi / CamCom technology between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aircraft and other flying vehicle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for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 collision preventions, distance locating, support information accepting, emergency cases, etc. </a:t>
            </a:r>
          </a:p>
          <a:p>
            <a:pPr marL="628650" lvl="1" indent="-171450" algn="just">
              <a:lnSpc>
                <a:spcPct val="150000"/>
              </a:lnSpc>
              <a:buFont typeface="Times New Roman" panose="02020603050405020304" pitchFamily="18" charset="0"/>
              <a:buChar char="˗"/>
            </a:pPr>
            <a:endPar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00012" y="1600200"/>
            <a:ext cx="8943975" cy="4191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Aircraft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Navigation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 using LiFi / CamCom Technology</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existing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 vehicles outdoor navigation lighting infrastructure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built the system and does not required any additional infrastructure needs to be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installed</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the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concept models of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 communication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LiFi/CamCom solution for preventing collisions on the land and aircraft moving, distance locating, support information accepting, emergency cases, etc</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additional navigation information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aircraft actions in bad climatic conditions, emergency nearing, Visual Illusions, Relative-Motion Illusion, Confusion With Ground Lights, Reversible Perspective Illusion, Flicker Vertigo  etc.</a:t>
            </a: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10317</TotalTime>
  <Words>448</Words>
  <Application>Microsoft Office PowerPoint</Application>
  <PresentationFormat>On-screen Show (4:3)</PresentationFormat>
  <Paragraphs>72</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394</cp:revision>
  <cp:lastPrinted>2017-05-07T15:48:38Z</cp:lastPrinted>
  <dcterms:created xsi:type="dcterms:W3CDTF">2010-05-15T17:50:32Z</dcterms:created>
  <dcterms:modified xsi:type="dcterms:W3CDTF">2018-07-12T12:22:10Z</dcterms:modified>
</cp:coreProperties>
</file>