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7/12/2018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15-18-0360-00-0vat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15-18-0360-00-0vat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Cloud Connected </a:t>
            </a:r>
            <a:r>
              <a:rPr lang="en-US" sz="1600" dirty="0" smtClean="0">
                <a:latin typeface="Times New Roman" pitchFamily="18" charset="0"/>
                <a:cs typeface="Times New Roman" pitchFamily="18" charset="0"/>
              </a:rPr>
              <a:t>Inventory </a:t>
            </a:r>
            <a:r>
              <a:rPr lang="en-US" sz="1600" dirty="0">
                <a:latin typeface="Times New Roman" pitchFamily="18" charset="0"/>
                <a:cs typeface="Times New Roman" pitchFamily="18" charset="0"/>
              </a:rPr>
              <a:t>Management System </a:t>
            </a:r>
            <a:r>
              <a:rPr lang="en-US" sz="1600" dirty="0" smtClean="0">
                <a:latin typeface="Times New Roman" pitchFamily="18" charset="0"/>
                <a:cs typeface="Times New Roman" pitchFamily="18" charset="0"/>
              </a:rPr>
              <a:t>Using OWC </a:t>
            </a:r>
            <a:r>
              <a:rPr lang="en-US" sz="1600" dirty="0">
                <a:latin typeface="Times New Roman" pitchFamily="18" charset="0"/>
                <a:cs typeface="Times New Roman" pitchFamily="18" charset="0"/>
              </a:rPr>
              <a:t>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Minwoo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Vinayagam Mariappan (SNUST</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OWC communication </a:t>
            </a:r>
            <a:r>
              <a:rPr lang="en-US" altLang="ko-KR" sz="1600" dirty="0" smtClean="0">
                <a:latin typeface="Times New Roman" pitchFamily="18" charset="0"/>
                <a:cs typeface="Times New Roman" pitchFamily="18" charset="0"/>
              </a:rPr>
              <a:t>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The proposed OWC data link model proposed to introduce the possibility of using light communication for cloud connected inventory management system</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This proposed solution can </a:t>
            </a:r>
            <a:r>
              <a:rPr lang="en-US" altLang="ko-KR" sz="1600" dirty="0">
                <a:latin typeface="Times New Roman" pitchFamily="18" charset="0"/>
                <a:cs typeface="Times New Roman" pitchFamily="18" charset="0"/>
              </a:rPr>
              <a:t>be utilized as a part of a </a:t>
            </a:r>
            <a:r>
              <a:rPr lang="en-US" altLang="ko-KR" sz="1600" dirty="0" smtClean="0">
                <a:latin typeface="Times New Roman" pitchFamily="18" charset="0"/>
                <a:cs typeface="Times New Roman" pitchFamily="18" charset="0"/>
              </a:rPr>
              <a:t>factory vehicle based inventory management system.</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OWC link </a:t>
            </a:r>
            <a:r>
              <a:rPr lang="en-US" sz="1600" dirty="0">
                <a:latin typeface="Times New Roman" pitchFamily="18" charset="0"/>
                <a:cs typeface="Times New Roman" pitchFamily="18" charset="0"/>
              </a:rPr>
              <a:t>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Inventory Management System </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Cloud Connected Inventory Management Using OWC  Link</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15404" y="645336"/>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Inventory Management System</a:t>
            </a:r>
          </a:p>
        </p:txBody>
      </p:sp>
      <p:sp>
        <p:nvSpPr>
          <p:cNvPr id="10" name="Content Placeholder 2"/>
          <p:cNvSpPr txBox="1">
            <a:spLocks/>
          </p:cNvSpPr>
          <p:nvPr/>
        </p:nvSpPr>
        <p:spPr>
          <a:xfrm>
            <a:off x="4876800" y="1804000"/>
            <a:ext cx="3967589" cy="4038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distribution center, the work of delivering distribution is frequently done.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Inventory management can be problematic because the inventory of the goods changes from time to time.</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When each tag is applied to each distribution, it is possible to manage inventory efficiently by monitoring program on-line.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Since the cloud network is used, the burden on data processing is minimized by utilizing only the residual information on the tag.</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500549" y="5468779"/>
            <a:ext cx="39089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Environment of Distribution Center</a:t>
            </a:r>
            <a:r>
              <a:rPr lang="en-US" altLang="ko-KR" sz="1000" b="1" dirty="0" smtClean="0">
                <a:cs typeface="Times New Roman" panose="02020603050405020304" pitchFamily="18" charset="0"/>
              </a:rPr>
              <a:t> </a:t>
            </a:r>
            <a:r>
              <a:rPr kumimoji="0" lang="en-US" altLang="ko-KR" sz="1000" b="1" dirty="0" smtClean="0">
                <a:cs typeface="Times New Roman" panose="02020603050405020304" pitchFamily="18" charset="0"/>
              </a:rPr>
              <a:t>&gt;</a:t>
            </a:r>
          </a:p>
        </p:txBody>
      </p:sp>
      <p:grpSp>
        <p:nvGrpSpPr>
          <p:cNvPr id="7" name="그룹 4"/>
          <p:cNvGrpSpPr/>
          <p:nvPr/>
        </p:nvGrpSpPr>
        <p:grpSpPr>
          <a:xfrm>
            <a:off x="500550" y="1824251"/>
            <a:ext cx="3908986" cy="3594997"/>
            <a:chOff x="457199" y="1830700"/>
            <a:chExt cx="3908986" cy="3594997"/>
          </a:xfrm>
        </p:grpSpPr>
        <p:pic>
          <p:nvPicPr>
            <p:cNvPr id="8" name="Picture 12" descr="ë¬¼ë¥ ê´ë¦¬ì ëí ì´ë¯¸ì§ ê²ìê²°ê³¼"/>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2233" b="9372"/>
            <a:stretch/>
          </p:blipFill>
          <p:spPr bwMode="auto">
            <a:xfrm>
              <a:off x="457200" y="1830700"/>
              <a:ext cx="3908985" cy="177541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6" descr="ë¬¼ë¥ë ê´ë¦¬ì ëí ì´ë¯¸ì§ ê²ìê²°ê³¼"/>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3648380"/>
              <a:ext cx="3908985" cy="177731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4001"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900" b="1" dirty="0"/>
              <a:t>Cloud </a:t>
            </a:r>
            <a:r>
              <a:rPr lang="en-US" altLang="ko-KR" sz="2900" b="1" dirty="0" smtClean="0"/>
              <a:t>Connected Inventory </a:t>
            </a:r>
            <a:r>
              <a:rPr lang="en-US" altLang="ko-KR" sz="2900" b="1" dirty="0"/>
              <a:t>Management </a:t>
            </a:r>
            <a:r>
              <a:rPr lang="en-US" altLang="ko-KR" sz="2900" b="1" dirty="0" smtClean="0"/>
              <a:t>Using </a:t>
            </a:r>
            <a:r>
              <a:rPr lang="en-US" altLang="ko-KR" sz="2900" b="1" dirty="0"/>
              <a:t>OWC </a:t>
            </a:r>
            <a:r>
              <a:rPr lang="en-US" altLang="ko-KR" sz="2900" b="1" dirty="0" smtClean="0"/>
              <a:t> Link</a:t>
            </a:r>
            <a:endParaRPr lang="en-US" altLang="ko-KR" sz="2900" b="1" dirty="0"/>
          </a:p>
        </p:txBody>
      </p:sp>
      <p:sp>
        <p:nvSpPr>
          <p:cNvPr id="41" name="Content Placeholder 2"/>
          <p:cNvSpPr txBox="1">
            <a:spLocks/>
          </p:cNvSpPr>
          <p:nvPr/>
        </p:nvSpPr>
        <p:spPr>
          <a:xfrm>
            <a:off x="5064917" y="1674341"/>
            <a:ext cx="3873050" cy="4544906"/>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Cloud Connected Inventory Management Using OWC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Real-time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system for managing the remaining amount of continuously fluctuating distribution in the factory using 2D Tag-based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Link and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cloud network of distribution center.</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 cloud-based management system and provides efficient management functions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Cloud Connected Camera in Vehicle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Distribution 2D-Tag</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QR-Code, Color Code, </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endPar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20m</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60710" y="5241122"/>
            <a:ext cx="5181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Cloud Connected Inventory Management System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86" name="Group 85"/>
          <p:cNvGrpSpPr/>
          <p:nvPr/>
        </p:nvGrpSpPr>
        <p:grpSpPr>
          <a:xfrm>
            <a:off x="76200" y="2342308"/>
            <a:ext cx="4816799" cy="2692728"/>
            <a:chOff x="250398" y="1685152"/>
            <a:chExt cx="4816799" cy="2692728"/>
          </a:xfrm>
        </p:grpSpPr>
        <p:sp>
          <p:nvSpPr>
            <p:cNvPr id="87" name="오른쪽 화살표 169"/>
            <p:cNvSpPr/>
            <p:nvPr/>
          </p:nvSpPr>
          <p:spPr>
            <a:xfrm rot="20056746">
              <a:off x="3144067" y="4135928"/>
              <a:ext cx="650644" cy="241952"/>
            </a:xfrm>
            <a:prstGeom prst="rightArrow">
              <a:avLst/>
            </a:prstGeom>
            <a:gradFill>
              <a:gsLst>
                <a:gs pos="0">
                  <a:schemeClr val="bg1">
                    <a:alpha val="0"/>
                  </a:schemeClr>
                </a:gs>
                <a:gs pos="100000">
                  <a:schemeClr val="tx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88" name="Group 87"/>
            <p:cNvGrpSpPr/>
            <p:nvPr/>
          </p:nvGrpSpPr>
          <p:grpSpPr>
            <a:xfrm>
              <a:off x="250398" y="1685152"/>
              <a:ext cx="4816799" cy="2677036"/>
              <a:chOff x="250398" y="1685152"/>
              <a:chExt cx="4816799" cy="2677036"/>
            </a:xfrm>
          </p:grpSpPr>
          <p:sp>
            <p:nvSpPr>
              <p:cNvPr id="89" name="모서리가 둥근 직사각형 112"/>
              <p:cNvSpPr/>
              <p:nvPr/>
            </p:nvSpPr>
            <p:spPr>
              <a:xfrm rot="12373094">
                <a:off x="319522" y="3451310"/>
                <a:ext cx="322114"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0"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191516" y="2518449"/>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193474" y="2225930"/>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1195432" y="1937676"/>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94090" y="2718673"/>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96048" y="2426154"/>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98006" y="2137900"/>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81000" y="2940204"/>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82958" y="2647685"/>
                <a:ext cx="609600" cy="570965"/>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12" descr="ê´ë ¨ ì´ë¯¸ì§"/>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84916" y="2359431"/>
                <a:ext cx="609600" cy="570965"/>
              </a:xfrm>
              <a:prstGeom prst="rect">
                <a:avLst/>
              </a:prstGeom>
              <a:noFill/>
              <a:extLst>
                <a:ext uri="{909E8E84-426E-40DD-AFC4-6F175D3DCCD1}">
                  <a14:hiddenFill xmlns:a14="http://schemas.microsoft.com/office/drawing/2010/main">
                    <a:solidFill>
                      <a:srgbClr val="FFFFFF"/>
                    </a:solidFill>
                  </a14:hiddenFill>
                </a:ext>
              </a:extLst>
            </p:spPr>
          </p:pic>
          <p:sp>
            <p:nvSpPr>
              <p:cNvPr id="99" name="이등변 삼각형 36"/>
              <p:cNvSpPr/>
              <p:nvPr/>
            </p:nvSpPr>
            <p:spPr>
              <a:xfrm rot="6572282">
                <a:off x="1318731" y="2522863"/>
                <a:ext cx="256897" cy="1351253"/>
              </a:xfrm>
              <a:prstGeom prst="triangle">
                <a:avLst/>
              </a:prstGeom>
              <a:gradFill>
                <a:gsLst>
                  <a:gs pos="100000">
                    <a:schemeClr val="accent1">
                      <a:lumMod val="5000"/>
                      <a:lumOff val="95000"/>
                      <a:alpha val="0"/>
                    </a:schemeClr>
                  </a:gs>
                  <a:gs pos="0">
                    <a:schemeClr val="accent5">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0" name="평행 사변형 84"/>
              <p:cNvSpPr/>
              <p:nvPr/>
            </p:nvSpPr>
            <p:spPr>
              <a:xfrm rot="16200000" flipH="1">
                <a:off x="908031" y="3294120"/>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1" name="평행 사변형 85"/>
              <p:cNvSpPr/>
              <p:nvPr/>
            </p:nvSpPr>
            <p:spPr>
              <a:xfrm rot="16200000" flipH="1">
                <a:off x="911340" y="3005876"/>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2" name="평행 사변형 86"/>
              <p:cNvSpPr/>
              <p:nvPr/>
            </p:nvSpPr>
            <p:spPr>
              <a:xfrm rot="16200000" flipH="1">
                <a:off x="915171" y="2709437"/>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3" name="평행 사변형 87"/>
              <p:cNvSpPr/>
              <p:nvPr/>
            </p:nvSpPr>
            <p:spPr>
              <a:xfrm rot="16200000" flipH="1">
                <a:off x="1320150" y="3072259"/>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4" name="평행 사변형 88"/>
              <p:cNvSpPr/>
              <p:nvPr/>
            </p:nvSpPr>
            <p:spPr>
              <a:xfrm rot="16200000" flipH="1">
                <a:off x="1322009" y="2778039"/>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5" name="평행 사변형 89"/>
              <p:cNvSpPr/>
              <p:nvPr/>
            </p:nvSpPr>
            <p:spPr>
              <a:xfrm rot="16200000" flipH="1">
                <a:off x="1320150" y="2487047"/>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6" name="평행 사변형 90"/>
              <p:cNvSpPr/>
              <p:nvPr/>
            </p:nvSpPr>
            <p:spPr>
              <a:xfrm rot="16200000" flipH="1">
                <a:off x="1719442" y="2876308"/>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7" name="평행 사변형 91"/>
              <p:cNvSpPr/>
              <p:nvPr/>
            </p:nvSpPr>
            <p:spPr>
              <a:xfrm rot="16200000" flipH="1">
                <a:off x="1721301" y="2582088"/>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8" name="평행 사변형 92"/>
              <p:cNvSpPr/>
              <p:nvPr/>
            </p:nvSpPr>
            <p:spPr>
              <a:xfrm rot="16200000" flipH="1">
                <a:off x="1719442" y="2291096"/>
                <a:ext cx="91614" cy="49944"/>
              </a:xfrm>
              <a:prstGeom prst="parallelogram">
                <a:avLst>
                  <a:gd name="adj" fmla="val 56368"/>
                </a:avLst>
              </a:prstGeom>
              <a:blipFill>
                <a:blip r:embed="rId4"/>
                <a:stretch>
                  <a:fillRect l="-644" t="-1185" r="-1527" b="-10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09" name="Picture 16" descr="ê´ë ¨ ì´ë¯¸ì§"/>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27237" y="3119183"/>
                <a:ext cx="1118245" cy="1118245"/>
              </a:xfrm>
              <a:prstGeom prst="rect">
                <a:avLst/>
              </a:prstGeom>
              <a:noFill/>
              <a:extLst>
                <a:ext uri="{909E8E84-426E-40DD-AFC4-6F175D3DCCD1}">
                  <a14:hiddenFill xmlns:a14="http://schemas.microsoft.com/office/drawing/2010/main">
                    <a:solidFill>
                      <a:srgbClr val="FFFFFF"/>
                    </a:solidFill>
                  </a14:hiddenFill>
                </a:ext>
              </a:extLst>
            </p:spPr>
          </p:pic>
          <p:sp>
            <p:nvSpPr>
              <p:cNvPr id="110" name="타원 101"/>
              <p:cNvSpPr/>
              <p:nvPr/>
            </p:nvSpPr>
            <p:spPr>
              <a:xfrm>
                <a:off x="1757415" y="3105649"/>
                <a:ext cx="428417" cy="428417"/>
              </a:xfrm>
              <a:prstGeom prst="ellipse">
                <a:avLst/>
              </a:prstGeom>
              <a:solidFill>
                <a:schemeClr val="bg1"/>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11" name="Picture 6" descr="http://www.najpc.sk/img/maxell-ball-cam-web-kamera-p5f4.jpg"/>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03503" y="3147509"/>
                <a:ext cx="343181" cy="343181"/>
              </a:xfrm>
              <a:prstGeom prst="rect">
                <a:avLst/>
              </a:prstGeom>
              <a:noFill/>
              <a:extLst>
                <a:ext uri="{909E8E84-426E-40DD-AFC4-6F175D3DCCD1}">
                  <a14:hiddenFill xmlns:a14="http://schemas.microsoft.com/office/drawing/2010/main">
                    <a:solidFill>
                      <a:srgbClr val="FFFFFF"/>
                    </a:solidFill>
                  </a14:hiddenFill>
                </a:ext>
              </a:extLst>
            </p:spPr>
          </p:pic>
          <p:sp>
            <p:nvSpPr>
              <p:cNvPr id="112" name="모서리가 둥근 직사각형 107"/>
              <p:cNvSpPr/>
              <p:nvPr/>
            </p:nvSpPr>
            <p:spPr>
              <a:xfrm rot="19935233">
                <a:off x="524021" y="3206912"/>
                <a:ext cx="1397834" cy="55505"/>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3" name="모서리가 둥근 직사각형 108"/>
              <p:cNvSpPr/>
              <p:nvPr/>
            </p:nvSpPr>
            <p:spPr>
              <a:xfrm rot="16200000">
                <a:off x="108472" y="3080182"/>
                <a:ext cx="1010933"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4" name="모서리가 둥근 직사각형 109"/>
              <p:cNvSpPr/>
              <p:nvPr/>
            </p:nvSpPr>
            <p:spPr>
              <a:xfrm rot="16200000">
                <a:off x="1327289" y="2440167"/>
                <a:ext cx="1010933"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5" name="모서리가 둥근 직사각형 113"/>
              <p:cNvSpPr/>
              <p:nvPr/>
            </p:nvSpPr>
            <p:spPr>
              <a:xfrm rot="16200000">
                <a:off x="-161873" y="2942668"/>
                <a:ext cx="1010933"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6" name="모서리가 둥근 직사각형 116"/>
              <p:cNvSpPr/>
              <p:nvPr/>
            </p:nvSpPr>
            <p:spPr>
              <a:xfrm rot="12373094">
                <a:off x="1515668" y="1881981"/>
                <a:ext cx="354325"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7" name="모서리가 둥근 직사각형 117"/>
              <p:cNvSpPr/>
              <p:nvPr/>
            </p:nvSpPr>
            <p:spPr>
              <a:xfrm rot="19935233">
                <a:off x="250398" y="2128651"/>
                <a:ext cx="1397834" cy="55505"/>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118" name="그룹 48"/>
              <p:cNvGrpSpPr/>
              <p:nvPr/>
            </p:nvGrpSpPr>
            <p:grpSpPr>
              <a:xfrm>
                <a:off x="638521" y="2296886"/>
                <a:ext cx="215204" cy="303615"/>
                <a:chOff x="638521" y="2209802"/>
                <a:chExt cx="215204" cy="303615"/>
              </a:xfrm>
            </p:grpSpPr>
            <p:sp>
              <p:nvSpPr>
                <p:cNvPr id="158" name="평행 사변형 45"/>
                <p:cNvSpPr/>
                <p:nvPr/>
              </p:nvSpPr>
              <p:spPr>
                <a:xfrm rot="5400000" flipV="1">
                  <a:off x="594315" y="2254008"/>
                  <a:ext cx="303615" cy="215204"/>
                </a:xfrm>
                <a:prstGeom prst="parallelogram">
                  <a:avLst>
                    <a:gd name="adj" fmla="val 51557"/>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9" name="TextBox 158"/>
                <p:cNvSpPr txBox="1"/>
                <p:nvPr/>
              </p:nvSpPr>
              <p:spPr>
                <a:xfrm>
                  <a:off x="652470" y="2254813"/>
                  <a:ext cx="152400" cy="215444"/>
                </a:xfrm>
                <a:prstGeom prst="rect">
                  <a:avLst/>
                </a:prstGeom>
                <a:noFill/>
              </p:spPr>
              <p:txBody>
                <a:bodyPr wrap="square" rtlCol="0">
                  <a:spAutoFit/>
                </a:bodyPr>
                <a:lstStyle/>
                <a:p>
                  <a:r>
                    <a:rPr lang="en-US" altLang="ko-KR" sz="800" b="1" dirty="0"/>
                    <a:t>A</a:t>
                  </a:r>
                  <a:endParaRPr lang="ko-KR" altLang="en-US" sz="800" b="1" dirty="0"/>
                </a:p>
              </p:txBody>
            </p:sp>
          </p:grpSp>
          <p:grpSp>
            <p:nvGrpSpPr>
              <p:cNvPr id="119" name="그룹 122"/>
              <p:cNvGrpSpPr/>
              <p:nvPr/>
            </p:nvGrpSpPr>
            <p:grpSpPr>
              <a:xfrm>
                <a:off x="1076985" y="2065855"/>
                <a:ext cx="215204" cy="303615"/>
                <a:chOff x="638521" y="2209802"/>
                <a:chExt cx="215204" cy="303615"/>
              </a:xfrm>
            </p:grpSpPr>
            <p:sp>
              <p:nvSpPr>
                <p:cNvPr id="156" name="평행 사변형 123"/>
                <p:cNvSpPr/>
                <p:nvPr/>
              </p:nvSpPr>
              <p:spPr>
                <a:xfrm rot="5400000" flipV="1">
                  <a:off x="594315" y="2254008"/>
                  <a:ext cx="303615" cy="215204"/>
                </a:xfrm>
                <a:prstGeom prst="parallelogram">
                  <a:avLst>
                    <a:gd name="adj" fmla="val 51557"/>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7" name="TextBox 156"/>
                <p:cNvSpPr txBox="1"/>
                <p:nvPr/>
              </p:nvSpPr>
              <p:spPr>
                <a:xfrm>
                  <a:off x="652470" y="2254813"/>
                  <a:ext cx="152400" cy="215444"/>
                </a:xfrm>
                <a:prstGeom prst="rect">
                  <a:avLst/>
                </a:prstGeom>
                <a:noFill/>
              </p:spPr>
              <p:txBody>
                <a:bodyPr wrap="square" rtlCol="0">
                  <a:spAutoFit/>
                </a:bodyPr>
                <a:lstStyle/>
                <a:p>
                  <a:r>
                    <a:rPr lang="en-US" altLang="ko-KR" sz="800" b="1" dirty="0"/>
                    <a:t>B</a:t>
                  </a:r>
                  <a:endParaRPr lang="ko-KR" altLang="en-US" sz="800" b="1" dirty="0"/>
                </a:p>
              </p:txBody>
            </p:sp>
          </p:grpSp>
          <p:grpSp>
            <p:nvGrpSpPr>
              <p:cNvPr id="120" name="그룹 125"/>
              <p:cNvGrpSpPr/>
              <p:nvPr/>
            </p:nvGrpSpPr>
            <p:grpSpPr>
              <a:xfrm>
                <a:off x="1473189" y="1863738"/>
                <a:ext cx="215204" cy="303615"/>
                <a:chOff x="638521" y="2209802"/>
                <a:chExt cx="215204" cy="303615"/>
              </a:xfrm>
            </p:grpSpPr>
            <p:sp>
              <p:nvSpPr>
                <p:cNvPr id="154" name="평행 사변형 126"/>
                <p:cNvSpPr/>
                <p:nvPr/>
              </p:nvSpPr>
              <p:spPr>
                <a:xfrm rot="5400000" flipV="1">
                  <a:off x="594315" y="2254008"/>
                  <a:ext cx="303615" cy="215204"/>
                </a:xfrm>
                <a:prstGeom prst="parallelogram">
                  <a:avLst>
                    <a:gd name="adj" fmla="val 51557"/>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5" name="TextBox 154"/>
                <p:cNvSpPr txBox="1"/>
                <p:nvPr/>
              </p:nvSpPr>
              <p:spPr>
                <a:xfrm>
                  <a:off x="652470" y="2254813"/>
                  <a:ext cx="152400" cy="215444"/>
                </a:xfrm>
                <a:prstGeom prst="rect">
                  <a:avLst/>
                </a:prstGeom>
                <a:noFill/>
              </p:spPr>
              <p:txBody>
                <a:bodyPr wrap="square" rtlCol="0">
                  <a:spAutoFit/>
                </a:bodyPr>
                <a:lstStyle/>
                <a:p>
                  <a:r>
                    <a:rPr lang="en-US" altLang="ko-KR" sz="800" b="1" dirty="0" smtClean="0"/>
                    <a:t>C</a:t>
                  </a:r>
                  <a:endParaRPr lang="ko-KR" altLang="en-US" sz="800" b="1" dirty="0"/>
                </a:p>
              </p:txBody>
            </p:sp>
          </p:grpSp>
          <p:sp>
            <p:nvSpPr>
              <p:cNvPr id="121" name="모서리가 둥근 직사각형 128"/>
              <p:cNvSpPr/>
              <p:nvPr/>
            </p:nvSpPr>
            <p:spPr>
              <a:xfrm rot="19935233">
                <a:off x="524248" y="2276943"/>
                <a:ext cx="1397834" cy="55505"/>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2" name="모서리가 둥근 직사각형 129"/>
              <p:cNvSpPr/>
              <p:nvPr/>
            </p:nvSpPr>
            <p:spPr>
              <a:xfrm rot="12373094">
                <a:off x="314084" y="2518940"/>
                <a:ext cx="354325" cy="50291"/>
              </a:xfrm>
              <a:prstGeom prst="roundRect">
                <a:avLst/>
              </a:prstGeom>
              <a:gradFill>
                <a:gsLst>
                  <a:gs pos="100000">
                    <a:schemeClr val="tx2">
                      <a:lumMod val="60000"/>
                      <a:lumOff val="40000"/>
                    </a:schemeClr>
                  </a:gs>
                  <a:gs pos="50500">
                    <a:schemeClr val="tx2">
                      <a:lumMod val="20000"/>
                      <a:lumOff val="80000"/>
                    </a:schemeClr>
                  </a:gs>
                  <a:gs pos="0">
                    <a:schemeClr val="tx2">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23" name="Picture 18" descr="í´ë¼ì°ëì ëí ì´ë¯¸ì§ ê²ìê²°ê³¼"/>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28491" y="1685152"/>
                <a:ext cx="1060450" cy="752623"/>
              </a:xfrm>
              <a:prstGeom prst="rect">
                <a:avLst/>
              </a:prstGeom>
              <a:noFill/>
              <a:extLst>
                <a:ext uri="{909E8E84-426E-40DD-AFC4-6F175D3DCCD1}">
                  <a14:hiddenFill xmlns:a14="http://schemas.microsoft.com/office/drawing/2010/main">
                    <a:solidFill>
                      <a:srgbClr val="FFFFFF"/>
                    </a:solidFill>
                  </a14:hiddenFill>
                </a:ext>
              </a:extLst>
            </p:spPr>
          </p:pic>
          <p:cxnSp>
            <p:nvCxnSpPr>
              <p:cNvPr id="124" name="꺾인 연결선 131"/>
              <p:cNvCxnSpPr/>
              <p:nvPr/>
            </p:nvCxnSpPr>
            <p:spPr>
              <a:xfrm rot="5400000" flipH="1" flipV="1">
                <a:off x="1860884" y="2600767"/>
                <a:ext cx="1006200" cy="371543"/>
              </a:xfrm>
              <a:prstGeom prst="bentConnector3">
                <a:avLst>
                  <a:gd name="adj1" fmla="val -740"/>
                </a:avLst>
              </a:prstGeom>
              <a:ln w="127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nvGrpSpPr>
              <p:cNvPr id="125" name="그룹 53"/>
              <p:cNvGrpSpPr/>
              <p:nvPr/>
            </p:nvGrpSpPr>
            <p:grpSpPr>
              <a:xfrm>
                <a:off x="3550872" y="2117272"/>
                <a:ext cx="1516325" cy="969818"/>
                <a:chOff x="3275501" y="2115053"/>
                <a:chExt cx="1667957" cy="1066800"/>
              </a:xfrm>
            </p:grpSpPr>
            <p:sp>
              <p:nvSpPr>
                <p:cNvPr id="152" name="직사각형 50"/>
                <p:cNvSpPr/>
                <p:nvPr/>
              </p:nvSpPr>
              <p:spPr>
                <a:xfrm>
                  <a:off x="3275501" y="2115053"/>
                  <a:ext cx="1667957" cy="1066800"/>
                </a:xfrm>
                <a:prstGeom prst="rect">
                  <a:avLst/>
                </a:prstGeom>
                <a:solidFill>
                  <a:schemeClr val="bg1">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3" name="직사각형 133"/>
                <p:cNvSpPr/>
                <p:nvPr/>
              </p:nvSpPr>
              <p:spPr>
                <a:xfrm>
                  <a:off x="3322635" y="2163292"/>
                  <a:ext cx="1575680" cy="968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126" name="꺾인 연결선 99"/>
              <p:cNvCxnSpPr>
                <a:endCxn id="152" idx="2"/>
              </p:cNvCxnSpPr>
              <p:nvPr/>
            </p:nvCxnSpPr>
            <p:spPr>
              <a:xfrm>
                <a:off x="2747962" y="2296886"/>
                <a:ext cx="1561073" cy="790204"/>
              </a:xfrm>
              <a:prstGeom prst="bentConnector4">
                <a:avLst>
                  <a:gd name="adj1" fmla="val -316"/>
                  <a:gd name="adj2" fmla="val 128126"/>
                </a:avLst>
              </a:prstGeom>
              <a:ln w="127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27" name="TextBox 126"/>
              <p:cNvSpPr txBox="1"/>
              <p:nvPr/>
            </p:nvSpPr>
            <p:spPr>
              <a:xfrm>
                <a:off x="2819839" y="2255523"/>
                <a:ext cx="450947" cy="215444"/>
              </a:xfrm>
              <a:prstGeom prst="rect">
                <a:avLst/>
              </a:prstGeom>
              <a:noFill/>
            </p:spPr>
            <p:txBody>
              <a:bodyPr wrap="square" rtlCol="0">
                <a:spAutoFit/>
              </a:bodyPr>
              <a:lstStyle/>
              <a:p>
                <a:r>
                  <a:rPr lang="en-US" altLang="ko-KR" sz="800" b="1" dirty="0" smtClean="0"/>
                  <a:t>Cloud</a:t>
                </a:r>
                <a:endParaRPr lang="ko-KR" altLang="en-US" sz="800" b="1" dirty="0"/>
              </a:p>
            </p:txBody>
          </p:sp>
          <p:sp>
            <p:nvSpPr>
              <p:cNvPr id="128" name="직사각형 120"/>
              <p:cNvSpPr/>
              <p:nvPr/>
            </p:nvSpPr>
            <p:spPr>
              <a:xfrm>
                <a:off x="3624575" y="2388310"/>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9" name="직사각형 143"/>
              <p:cNvSpPr/>
              <p:nvPr/>
            </p:nvSpPr>
            <p:spPr>
              <a:xfrm>
                <a:off x="3901793" y="2388310"/>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0" name="직사각형 144"/>
              <p:cNvSpPr/>
              <p:nvPr/>
            </p:nvSpPr>
            <p:spPr>
              <a:xfrm>
                <a:off x="4178813" y="2388310"/>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1" name="직사각형 145"/>
              <p:cNvSpPr/>
              <p:nvPr/>
            </p:nvSpPr>
            <p:spPr>
              <a:xfrm>
                <a:off x="3626843" y="2606152"/>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2" name="직사각형 146"/>
              <p:cNvSpPr/>
              <p:nvPr/>
            </p:nvSpPr>
            <p:spPr>
              <a:xfrm>
                <a:off x="3900685" y="2606152"/>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3" name="직사각형 147"/>
              <p:cNvSpPr/>
              <p:nvPr/>
            </p:nvSpPr>
            <p:spPr>
              <a:xfrm>
                <a:off x="4177705" y="2606152"/>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4" name="직사각형 148"/>
              <p:cNvSpPr/>
              <p:nvPr/>
            </p:nvSpPr>
            <p:spPr>
              <a:xfrm>
                <a:off x="3624575" y="2823994"/>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5" name="직사각형 149"/>
              <p:cNvSpPr/>
              <p:nvPr/>
            </p:nvSpPr>
            <p:spPr>
              <a:xfrm>
                <a:off x="3898417" y="2823994"/>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6" name="직사각형 150"/>
              <p:cNvSpPr/>
              <p:nvPr/>
            </p:nvSpPr>
            <p:spPr>
              <a:xfrm>
                <a:off x="4175437" y="2823994"/>
                <a:ext cx="228600" cy="17647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7" name="TextBox 136"/>
              <p:cNvSpPr txBox="1"/>
              <p:nvPr/>
            </p:nvSpPr>
            <p:spPr>
              <a:xfrm>
                <a:off x="3624575" y="2169582"/>
                <a:ext cx="208677" cy="215444"/>
              </a:xfrm>
              <a:prstGeom prst="rect">
                <a:avLst/>
              </a:prstGeom>
              <a:noFill/>
            </p:spPr>
            <p:txBody>
              <a:bodyPr wrap="square" rtlCol="0">
                <a:spAutoFit/>
              </a:bodyPr>
              <a:lstStyle/>
              <a:p>
                <a:r>
                  <a:rPr lang="en-US" altLang="ko-KR" sz="800" b="1" dirty="0" smtClean="0"/>
                  <a:t>A</a:t>
                </a:r>
                <a:endParaRPr lang="ko-KR" altLang="en-US" sz="800" b="1" dirty="0"/>
              </a:p>
            </p:txBody>
          </p:sp>
          <p:sp>
            <p:nvSpPr>
              <p:cNvPr id="138" name="TextBox 137"/>
              <p:cNvSpPr txBox="1"/>
              <p:nvPr/>
            </p:nvSpPr>
            <p:spPr>
              <a:xfrm>
                <a:off x="3688360" y="1823848"/>
                <a:ext cx="1378837" cy="246221"/>
              </a:xfrm>
              <a:prstGeom prst="rect">
                <a:avLst/>
              </a:prstGeom>
              <a:noFill/>
            </p:spPr>
            <p:txBody>
              <a:bodyPr wrap="square" rtlCol="0">
                <a:spAutoFit/>
              </a:bodyPr>
              <a:lstStyle/>
              <a:p>
                <a:r>
                  <a:rPr lang="en-US" altLang="ko-KR" sz="1000" b="1" dirty="0" smtClean="0"/>
                  <a:t>Management System</a:t>
                </a:r>
                <a:endParaRPr lang="ko-KR" altLang="en-US" sz="1000" b="1" dirty="0"/>
              </a:p>
            </p:txBody>
          </p:sp>
          <p:pic>
            <p:nvPicPr>
              <p:cNvPr id="139" name="그림 132"/>
              <p:cNvPicPr>
                <a:picLocks noChangeAspect="1"/>
              </p:cNvPicPr>
              <p:nvPr/>
            </p:nvPicPr>
            <p:blipFill>
              <a:blip r:embed="rId8"/>
              <a:stretch>
                <a:fillRect/>
              </a:stretch>
            </p:blipFill>
            <p:spPr>
              <a:xfrm>
                <a:off x="3601340" y="2575891"/>
                <a:ext cx="82999" cy="81234"/>
              </a:xfrm>
              <a:prstGeom prst="rect">
                <a:avLst/>
              </a:prstGeom>
            </p:spPr>
          </p:pic>
          <p:pic>
            <p:nvPicPr>
              <p:cNvPr id="140" name="그림 156"/>
              <p:cNvPicPr>
                <a:picLocks noChangeAspect="1"/>
              </p:cNvPicPr>
              <p:nvPr/>
            </p:nvPicPr>
            <p:blipFill>
              <a:blip r:embed="rId8"/>
              <a:stretch>
                <a:fillRect/>
              </a:stretch>
            </p:blipFill>
            <p:spPr>
              <a:xfrm rot="16200000">
                <a:off x="3599368" y="2724161"/>
                <a:ext cx="82999" cy="81234"/>
              </a:xfrm>
              <a:prstGeom prst="rect">
                <a:avLst/>
              </a:prstGeom>
            </p:spPr>
          </p:pic>
          <p:pic>
            <p:nvPicPr>
              <p:cNvPr id="141" name="그림 157"/>
              <p:cNvPicPr>
                <a:picLocks noChangeAspect="1"/>
              </p:cNvPicPr>
              <p:nvPr/>
            </p:nvPicPr>
            <p:blipFill>
              <a:blip r:embed="rId8"/>
              <a:stretch>
                <a:fillRect/>
              </a:stretch>
            </p:blipFill>
            <p:spPr>
              <a:xfrm rot="10800000">
                <a:off x="3799440" y="2727543"/>
                <a:ext cx="82999" cy="81234"/>
              </a:xfrm>
              <a:prstGeom prst="rect">
                <a:avLst/>
              </a:prstGeom>
            </p:spPr>
          </p:pic>
          <p:pic>
            <p:nvPicPr>
              <p:cNvPr id="142" name="그림 158"/>
              <p:cNvPicPr>
                <a:picLocks noChangeAspect="1"/>
              </p:cNvPicPr>
              <p:nvPr/>
            </p:nvPicPr>
            <p:blipFill>
              <a:blip r:embed="rId8"/>
              <a:stretch>
                <a:fillRect/>
              </a:stretch>
            </p:blipFill>
            <p:spPr>
              <a:xfrm rot="5400000">
                <a:off x="3797879" y="2579761"/>
                <a:ext cx="82999" cy="81234"/>
              </a:xfrm>
              <a:prstGeom prst="rect">
                <a:avLst/>
              </a:prstGeom>
            </p:spPr>
          </p:pic>
          <p:sp>
            <p:nvSpPr>
              <p:cNvPr id="143" name="TextBox 142"/>
              <p:cNvSpPr txBox="1"/>
              <p:nvPr/>
            </p:nvSpPr>
            <p:spPr>
              <a:xfrm>
                <a:off x="4424778" y="2384712"/>
                <a:ext cx="582640" cy="307777"/>
              </a:xfrm>
              <a:prstGeom prst="rect">
                <a:avLst/>
              </a:prstGeom>
              <a:noFill/>
            </p:spPr>
            <p:txBody>
              <a:bodyPr wrap="square" rtlCol="0">
                <a:spAutoFit/>
              </a:bodyPr>
              <a:lstStyle/>
              <a:p>
                <a:pPr algn="ctr"/>
                <a:r>
                  <a:rPr lang="en-US" altLang="ko-KR" sz="700" b="1" dirty="0" smtClean="0"/>
                  <a:t>Amount of Shipments</a:t>
                </a:r>
                <a:endParaRPr lang="ko-KR" altLang="en-US" sz="700" b="1" dirty="0"/>
              </a:p>
            </p:txBody>
          </p:sp>
          <p:sp>
            <p:nvSpPr>
              <p:cNvPr id="144" name="TextBox 143"/>
              <p:cNvSpPr txBox="1"/>
              <p:nvPr/>
            </p:nvSpPr>
            <p:spPr>
              <a:xfrm>
                <a:off x="3882439" y="2169455"/>
                <a:ext cx="208677" cy="215444"/>
              </a:xfrm>
              <a:prstGeom prst="rect">
                <a:avLst/>
              </a:prstGeom>
              <a:noFill/>
            </p:spPr>
            <p:txBody>
              <a:bodyPr wrap="square" rtlCol="0">
                <a:spAutoFit/>
              </a:bodyPr>
              <a:lstStyle/>
              <a:p>
                <a:r>
                  <a:rPr lang="en-US" altLang="ko-KR" sz="800" b="1" dirty="0" smtClean="0"/>
                  <a:t>B</a:t>
                </a:r>
                <a:endParaRPr lang="ko-KR" altLang="en-US" sz="800" b="1" dirty="0"/>
              </a:p>
            </p:txBody>
          </p:sp>
          <p:sp>
            <p:nvSpPr>
              <p:cNvPr id="145" name="TextBox 144"/>
              <p:cNvSpPr txBox="1"/>
              <p:nvPr/>
            </p:nvSpPr>
            <p:spPr>
              <a:xfrm>
                <a:off x="4162525" y="2169455"/>
                <a:ext cx="208677" cy="215444"/>
              </a:xfrm>
              <a:prstGeom prst="rect">
                <a:avLst/>
              </a:prstGeom>
              <a:noFill/>
            </p:spPr>
            <p:txBody>
              <a:bodyPr wrap="square" rtlCol="0">
                <a:spAutoFit/>
              </a:bodyPr>
              <a:lstStyle/>
              <a:p>
                <a:r>
                  <a:rPr lang="en-US" altLang="ko-KR" sz="800" b="1" dirty="0" smtClean="0"/>
                  <a:t>C</a:t>
                </a:r>
                <a:endParaRPr lang="ko-KR" altLang="en-US" sz="800" b="1" dirty="0"/>
              </a:p>
            </p:txBody>
          </p:sp>
          <p:sp>
            <p:nvSpPr>
              <p:cNvPr id="146" name="TextBox 145"/>
              <p:cNvSpPr txBox="1"/>
              <p:nvPr/>
            </p:nvSpPr>
            <p:spPr>
              <a:xfrm>
                <a:off x="4403091" y="2720003"/>
                <a:ext cx="582640" cy="200055"/>
              </a:xfrm>
              <a:prstGeom prst="rect">
                <a:avLst/>
              </a:prstGeom>
              <a:noFill/>
            </p:spPr>
            <p:txBody>
              <a:bodyPr wrap="square" rtlCol="0">
                <a:spAutoFit/>
              </a:bodyPr>
              <a:lstStyle/>
              <a:p>
                <a:pPr algn="ctr"/>
                <a:r>
                  <a:rPr lang="en-US" altLang="ko-KR" sz="700" b="1" dirty="0" smtClean="0"/>
                  <a:t>A : -1</a:t>
                </a:r>
                <a:endParaRPr lang="ko-KR" altLang="en-US" sz="700" b="1" dirty="0"/>
              </a:p>
            </p:txBody>
          </p:sp>
          <p:grpSp>
            <p:nvGrpSpPr>
              <p:cNvPr id="147" name="그룹 134"/>
              <p:cNvGrpSpPr/>
              <p:nvPr/>
            </p:nvGrpSpPr>
            <p:grpSpPr>
              <a:xfrm flipH="1">
                <a:off x="3798761" y="3420065"/>
                <a:ext cx="924169" cy="924169"/>
                <a:chOff x="3972433" y="3139875"/>
                <a:chExt cx="1118245" cy="1118245"/>
              </a:xfrm>
            </p:grpSpPr>
            <p:pic>
              <p:nvPicPr>
                <p:cNvPr id="150" name="Picture 16" descr="ê´ë ¨ ì´ë¯¸ì§"/>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72433" y="3139875"/>
                  <a:ext cx="1118245" cy="1118245"/>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12" descr="ê´ë ¨ ì´ë¯¸ì§"/>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4141623" y="3416009"/>
                  <a:ext cx="258531" cy="242145"/>
                </a:xfrm>
                <a:prstGeom prst="rect">
                  <a:avLst/>
                </a:prstGeom>
                <a:noFill/>
                <a:extLst>
                  <a:ext uri="{909E8E84-426E-40DD-AFC4-6F175D3DCCD1}">
                    <a14:hiddenFill xmlns:a14="http://schemas.microsoft.com/office/drawing/2010/main">
                      <a:solidFill>
                        <a:srgbClr val="FFFFFF"/>
                      </a:solidFill>
                    </a14:hiddenFill>
                  </a:ext>
                </a:extLst>
              </p:spPr>
            </p:pic>
          </p:grpSp>
          <p:sp>
            <p:nvSpPr>
              <p:cNvPr id="148" name="오른쪽 화살표 135"/>
              <p:cNvSpPr/>
              <p:nvPr/>
            </p:nvSpPr>
            <p:spPr>
              <a:xfrm rot="1397118">
                <a:off x="2338075" y="4033586"/>
                <a:ext cx="650644" cy="241952"/>
              </a:xfrm>
              <a:prstGeom prst="rightArrow">
                <a:avLst/>
              </a:prstGeom>
              <a:gradFill>
                <a:gsLst>
                  <a:gs pos="0">
                    <a:schemeClr val="bg1">
                      <a:alpha val="0"/>
                    </a:schemeClr>
                  </a:gs>
                  <a:gs pos="100000">
                    <a:schemeClr val="tx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9" name="TextBox 148"/>
              <p:cNvSpPr txBox="1"/>
              <p:nvPr/>
            </p:nvSpPr>
            <p:spPr>
              <a:xfrm>
                <a:off x="3767993" y="4162133"/>
                <a:ext cx="985704" cy="200055"/>
              </a:xfrm>
              <a:prstGeom prst="rect">
                <a:avLst/>
              </a:prstGeom>
              <a:noFill/>
            </p:spPr>
            <p:txBody>
              <a:bodyPr wrap="square" rtlCol="0">
                <a:spAutoFit/>
              </a:bodyPr>
              <a:lstStyle/>
              <a:p>
                <a:pPr algn="ctr"/>
                <a:r>
                  <a:rPr lang="en-US" altLang="ko-KR" sz="700" b="1" dirty="0" smtClean="0"/>
                  <a:t>Product Shipments</a:t>
                </a:r>
                <a:endParaRPr lang="ko-KR" altLang="en-US" sz="700" b="1" dirty="0"/>
              </a:p>
            </p:txBody>
          </p:sp>
        </p:grpSp>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31711" y="1905000"/>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Cloud Connected Inventory Management System Using OWC Technology</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existing technology has a structure to passively inspect the inventory in order to manage the continuously fluctuating inventory in the distribution factory</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 approach provides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efficient inventory management on-line through camera communication between Cloud Connected Camera attached to factory vehicle and 2D Code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10429</TotalTime>
  <Words>341</Words>
  <Application>Microsoft Office PowerPoint</Application>
  <PresentationFormat>On-screen Show (4:3)</PresentationFormat>
  <Paragraphs>77</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413</cp:revision>
  <cp:lastPrinted>2017-05-07T15:48:38Z</cp:lastPrinted>
  <dcterms:created xsi:type="dcterms:W3CDTF">2010-05-15T17:50:32Z</dcterms:created>
  <dcterms:modified xsi:type="dcterms:W3CDTF">2018-07-12T12:19:15Z</dcterms:modified>
</cp:coreProperties>
</file>