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6" d="100"/>
          <a:sy n="86" d="100"/>
        </p:scale>
        <p:origin x="10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7/12/2018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15-18-0358-00-0vat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15-18-0358-00-0vat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3.jpe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eg"/><Relationship Id="rId5" Type="http://schemas.microsoft.com/office/2007/relationships/hdphoto" Target="../media/hdphoto1.wdp"/><Relationship Id="rId10" Type="http://schemas.openxmlformats.org/officeDocument/2006/relationships/image" Target="../media/image9.jpeg"/><Relationship Id="rId4" Type="http://schemas.openxmlformats.org/officeDocument/2006/relationships/image" Target="../media/image4.png"/><Relationship Id="rId9"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60153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On Road Warning </a:t>
            </a:r>
            <a:r>
              <a:rPr lang="en-US" sz="1600" dirty="0">
                <a:latin typeface="Times New Roman" pitchFamily="18" charset="0"/>
                <a:cs typeface="Times New Roman" pitchFamily="18" charset="0"/>
              </a:rPr>
              <a:t>Light </a:t>
            </a:r>
            <a:r>
              <a:rPr lang="en-US" sz="1600" dirty="0" smtClean="0">
                <a:latin typeface="Times New Roman" pitchFamily="18" charset="0"/>
                <a:cs typeface="Times New Roman" pitchFamily="18" charset="0"/>
              </a:rPr>
              <a:t>based </a:t>
            </a:r>
            <a:r>
              <a:rPr lang="en-US" sz="1600" dirty="0">
                <a:latin typeface="Times New Roman" pitchFamily="18" charset="0"/>
                <a:cs typeface="Times New Roman" pitchFamily="18" charset="0"/>
              </a:rPr>
              <a:t>Air Pollution Information </a:t>
            </a:r>
            <a:r>
              <a:rPr lang="en-US" sz="1600" dirty="0" smtClean="0">
                <a:latin typeface="Times New Roman" pitchFamily="18" charset="0"/>
                <a:cs typeface="Times New Roman" pitchFamily="18" charset="0"/>
              </a:rPr>
              <a:t>Service Solution Using </a:t>
            </a:r>
            <a:r>
              <a:rPr lang="en-US" sz="1600" dirty="0">
                <a:latin typeface="Times New Roman" pitchFamily="18" charset="0"/>
                <a:cs typeface="Times New Roman" pitchFamily="18" charset="0"/>
              </a:rPr>
              <a:t>IoT/IoL Technology</a:t>
            </a:r>
            <a:endParaRPr lang="en-US" sz="1600" dirty="0" smtClean="0">
              <a:latin typeface="Times New Roman" pitchFamily="18" charset="0"/>
              <a:cs typeface="Times New Roman" pitchFamily="18" charset="0"/>
            </a:endParaRPr>
          </a:p>
          <a:p>
            <a:pPr marL="228600"/>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Jaesang Cha (SNUST), Minwoo </a:t>
            </a:r>
            <a:r>
              <a:rPr lang="en-US" altLang="ko-KR" sz="1600" dirty="0">
                <a:latin typeface="Times New Roman" pitchFamily="18" charset="0"/>
                <a:cs typeface="Times New Roman" pitchFamily="18" charset="0"/>
              </a:rPr>
              <a:t>Lee  (SNUST</a:t>
            </a:r>
            <a:r>
              <a:rPr lang="en-US" altLang="ko-KR"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Mariappan Vinayagam (SNUST), </a:t>
            </a:r>
            <a:r>
              <a:rPr lang="en-US" altLang="ko-KR" sz="1600" dirty="0" err="1">
                <a:latin typeface="Times New Roman" pitchFamily="18" charset="0"/>
                <a:cs typeface="Times New Roman" pitchFamily="18" charset="0"/>
              </a:rPr>
              <a:t>Sooyoung</a:t>
            </a:r>
            <a:r>
              <a:rPr lang="en-US" altLang="ko-KR" sz="1600" dirty="0">
                <a:latin typeface="Times New Roman" pitchFamily="18" charset="0"/>
                <a:cs typeface="Times New Roman" pitchFamily="18" charset="0"/>
              </a:rPr>
              <a:t> Chang </a:t>
            </a:r>
            <a:r>
              <a:rPr lang="en-US" altLang="ko-KR" sz="1600" dirty="0" smtClean="0">
                <a:latin typeface="Times New Roman" pitchFamily="18" charset="0"/>
                <a:cs typeface="Times New Roman" pitchFamily="18" charset="0"/>
              </a:rPr>
              <a:t>(SYCA)</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V2X </a:t>
            </a:r>
            <a:r>
              <a:rPr lang="en-US" altLang="ko-KR" sz="1600" dirty="0">
                <a:latin typeface="Times New Roman" pitchFamily="18" charset="0"/>
                <a:cs typeface="Times New Roman" pitchFamily="18" charset="0"/>
              </a:rPr>
              <a:t>IoT/IoL Link design consideration for VAT. This </a:t>
            </a:r>
            <a:r>
              <a:rPr lang="en-US" altLang="ko-KR" sz="1600" dirty="0" smtClean="0">
                <a:latin typeface="Times New Roman" pitchFamily="18" charset="0"/>
                <a:cs typeface="Times New Roman" pitchFamily="18" charset="0"/>
              </a:rPr>
              <a:t>proposed on road warning light based on IoT/IoL technology used for </a:t>
            </a:r>
            <a:r>
              <a:rPr lang="en-US" sz="1600" dirty="0">
                <a:latin typeface="Times New Roman" pitchFamily="18" charset="0"/>
                <a:cs typeface="Times New Roman" pitchFamily="18" charset="0"/>
              </a:rPr>
              <a:t>Air Pollution Information Service </a:t>
            </a:r>
            <a:r>
              <a:rPr lang="en-US" sz="1600" dirty="0" smtClean="0">
                <a:latin typeface="Times New Roman" pitchFamily="18" charset="0"/>
                <a:cs typeface="Times New Roman" pitchFamily="18" charset="0"/>
              </a:rPr>
              <a:t>Solution</a:t>
            </a:r>
            <a:r>
              <a:rPr lang="en-US" altLang="ko-KR" sz="1600" dirty="0" smtClean="0">
                <a:latin typeface="Times New Roman" pitchFamily="18" charset="0"/>
                <a:cs typeface="Times New Roman" pitchFamily="18" charset="0"/>
              </a:rPr>
              <a:t>. The proposed VAT solution can be used in </a:t>
            </a:r>
            <a:r>
              <a:rPr lang="en-US" altLang="ko-KR" sz="1600" dirty="0">
                <a:latin typeface="Times New Roman" pitchFamily="18" charset="0"/>
                <a:cs typeface="Times New Roman" pitchFamily="18" charset="0"/>
              </a:rPr>
              <a:t>the application services like ITS, ADAS, etc. on road </a:t>
            </a:r>
            <a:r>
              <a:rPr lang="en-US" altLang="ko-KR" sz="1600" dirty="0" smtClean="0">
                <a:latin typeface="Times New Roman" pitchFamily="18" charset="0"/>
                <a:cs typeface="Times New Roman" pitchFamily="18" charset="0"/>
              </a:rPr>
              <a:t>condition,  </a:t>
            </a:r>
            <a:r>
              <a:rPr lang="en-US" altLang="ko-KR" sz="1600" dirty="0">
                <a:latin typeface="Times New Roman" pitchFamily="18" charset="0"/>
                <a:cs typeface="Times New Roman" pitchFamily="18" charset="0"/>
              </a:rPr>
              <a:t>LED IT, Digital Signage with connected information services etc.</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light communication based IoT/IoL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209800"/>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fr-FR"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 Pollution Information Service Solution</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fr-FR"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Link for Air </a:t>
            </a:r>
            <a:r>
              <a:rPr lang="fr-FR"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Pollution Information Service </a:t>
            </a:r>
            <a:r>
              <a:rPr lang="fr-FR"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5404" y="645336"/>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a:t>
            </a:r>
            <a:r>
              <a:rPr lang="fr-FR" altLang="ko-KR" sz="3200" b="1" dirty="0"/>
              <a:t>Air Pollution Information Service Solution</a:t>
            </a:r>
            <a:endParaRPr lang="en-US" altLang="ko-KR" sz="3200" b="1" dirty="0"/>
          </a:p>
        </p:txBody>
      </p:sp>
      <p:sp>
        <p:nvSpPr>
          <p:cNvPr id="10" name="Content Placeholder 2"/>
          <p:cNvSpPr txBox="1">
            <a:spLocks/>
          </p:cNvSpPr>
          <p:nvPr/>
        </p:nvSpPr>
        <p:spPr>
          <a:xfrm>
            <a:off x="4419600" y="1559881"/>
            <a:ext cx="4532796" cy="4078919"/>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recent years, as the problem of air pollution becomes serious, various related technologies are emerging.</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Immediately response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air pollution in a driving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situation is difficult</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of infrastructure installed on the road is required to provide immediate information to the driver.</a:t>
            </a:r>
          </a:p>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endParaRPr lang="en-US" altLang="ko-KR" sz="25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 pollution information service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allows drivers in a vehicle to provide air pollution-related information to the driver on a roadside warning light for immediate recognition of air pollution.</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addition,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possible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provide additional traffic information service as well as air pollution information at a warning light.</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5" name="TextBox 53"/>
          <p:cNvSpPr txBox="1">
            <a:spLocks noChangeArrowheads="1"/>
          </p:cNvSpPr>
          <p:nvPr/>
        </p:nvSpPr>
        <p:spPr bwMode="auto">
          <a:xfrm>
            <a:off x="570538" y="3428734"/>
            <a:ext cx="32416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Air Pollution Problem </a:t>
            </a:r>
            <a:r>
              <a:rPr kumimoji="0" lang="en-US" altLang="ko-KR" sz="1000" b="1" dirty="0" smtClean="0">
                <a:cs typeface="Times New Roman" panose="02020603050405020304" pitchFamily="18" charset="0"/>
              </a:rPr>
              <a:t>&gt;</a:t>
            </a:r>
          </a:p>
        </p:txBody>
      </p:sp>
      <p:sp>
        <p:nvSpPr>
          <p:cNvPr id="35" name="TextBox 53"/>
          <p:cNvSpPr txBox="1">
            <a:spLocks noChangeArrowheads="1"/>
          </p:cNvSpPr>
          <p:nvPr/>
        </p:nvSpPr>
        <p:spPr bwMode="auto">
          <a:xfrm>
            <a:off x="570538" y="5638800"/>
            <a:ext cx="32416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Warning Light on the Road </a:t>
            </a:r>
            <a:r>
              <a:rPr kumimoji="0" lang="en-US" altLang="ko-KR" sz="1000" b="1" dirty="0" smtClean="0">
                <a:cs typeface="Times New Roman" panose="02020603050405020304" pitchFamily="18" charset="0"/>
              </a:rPr>
              <a:t>&gt;</a:t>
            </a:r>
          </a:p>
        </p:txBody>
      </p:sp>
      <p:pic>
        <p:nvPicPr>
          <p:cNvPr id="13" name="Picture 2" descr="ëê¸°ì¤ì¼ì ëí ì´ë¯¸ì§ ê²ìê²°ê³¼"/>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6633" y="1551373"/>
            <a:ext cx="3657601"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0" descr="ëë¡ ê²½ì°° ê²½ê´ë±ì ëí ì´ë¯¸ì§ ê²ìê²°ê³¼"/>
          <p:cNvPicPr>
            <a:picLocks noChangeAspect="1" noChangeArrowheads="1"/>
          </p:cNvPicPr>
          <p:nvPr/>
        </p:nvPicPr>
        <p:blipFill rotWithShape="1">
          <a:blip r:embed="rId4">
            <a:extLst>
              <a:ext uri="{28A0092B-C50C-407E-A947-70E740481C1C}">
                <a14:useLocalDpi xmlns:a14="http://schemas.microsoft.com/office/drawing/2010/main" val="0"/>
              </a:ext>
            </a:extLst>
          </a:blip>
          <a:srcRect t="5070" r="13099" b="13099"/>
          <a:stretch/>
        </p:blipFill>
        <p:spPr bwMode="auto">
          <a:xfrm>
            <a:off x="436633" y="3829507"/>
            <a:ext cx="3657600" cy="1796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IoT/IoL Link for Air Pollution Information </a:t>
            </a:r>
            <a:r>
              <a:rPr lang="en-US" altLang="ko-KR" sz="3200" b="1" dirty="0" smtClean="0"/>
              <a:t>Service</a:t>
            </a:r>
            <a:endParaRPr lang="en-US" altLang="ko-KR" sz="3200" b="1" dirty="0"/>
          </a:p>
        </p:txBody>
      </p:sp>
      <p:sp>
        <p:nvSpPr>
          <p:cNvPr id="41" name="Content Placeholder 2"/>
          <p:cNvSpPr txBox="1">
            <a:spLocks/>
          </p:cNvSpPr>
          <p:nvPr/>
        </p:nvSpPr>
        <p:spPr>
          <a:xfrm>
            <a:off x="4701916" y="1567320"/>
            <a:ext cx="4359104" cy="4756206"/>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IN" altLang="ko-KR" sz="1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a:t>
            </a:r>
            <a:r>
              <a:rPr lang="en-IN"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Connectivity Link </a:t>
            </a:r>
            <a:r>
              <a:rPr lang="en-IN" altLang="ko-KR" sz="1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Air Pollution Information Service</a:t>
            </a:r>
            <a:endParaRPr lang="en-US"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fr-FR"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 Pollution Information Service Solution</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a warning light infrastructure installed on the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road and in vehicle camera</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to the driver of the vehicle about the air pollution in a warning light. </a:t>
            </a: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Vehicle Camera for Receiver </a:t>
            </a: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Warning Lights on the Road</a:t>
            </a: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10m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200m</a:t>
            </a:r>
            <a:endPar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endPar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852664" y="5077384"/>
            <a:ext cx="358140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IoT/IoL Link </a:t>
            </a:r>
            <a:r>
              <a:rPr lang="en-US" altLang="ko-KR" sz="1000" b="1" dirty="0">
                <a:cs typeface="Times New Roman" panose="02020603050405020304" pitchFamily="18" charset="0"/>
              </a:rPr>
              <a:t>for </a:t>
            </a:r>
            <a:r>
              <a:rPr lang="en-US" altLang="ko-KR" sz="1000" b="1" dirty="0" smtClean="0">
                <a:cs typeface="Times New Roman" panose="02020603050405020304" pitchFamily="18" charset="0"/>
              </a:rPr>
              <a:t>Air </a:t>
            </a:r>
            <a:r>
              <a:rPr lang="en-US" altLang="ko-KR" sz="1000" b="1" dirty="0">
                <a:cs typeface="Times New Roman" panose="02020603050405020304" pitchFamily="18" charset="0"/>
              </a:rPr>
              <a:t>Pollution Information </a:t>
            </a:r>
            <a:r>
              <a:rPr lang="en-US" altLang="ko-KR" sz="1000" b="1" dirty="0" smtClean="0">
                <a:cs typeface="Times New Roman" panose="02020603050405020304" pitchFamily="18" charset="0"/>
              </a:rPr>
              <a:t>Service &gt;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21" name="Group 20"/>
          <p:cNvGrpSpPr/>
          <p:nvPr/>
        </p:nvGrpSpPr>
        <p:grpSpPr>
          <a:xfrm>
            <a:off x="99891" y="2423477"/>
            <a:ext cx="4855318" cy="2538597"/>
            <a:chOff x="335277" y="1578297"/>
            <a:chExt cx="4855318" cy="2538597"/>
          </a:xfrm>
        </p:grpSpPr>
        <p:pic>
          <p:nvPicPr>
            <p:cNvPr id="22" name="Picture 4" descr="ê´ë ¨ ì´ë¯¸ì§"/>
            <p:cNvPicPr>
              <a:picLocks noChangeAspect="1" noChangeArrowheads="1"/>
            </p:cNvPicPr>
            <p:nvPr/>
          </p:nvPicPr>
          <p:blipFill rotWithShape="1">
            <a:blip r:embed="rId3">
              <a:extLst>
                <a:ext uri="{28A0092B-C50C-407E-A947-70E740481C1C}">
                  <a14:useLocalDpi xmlns:a14="http://schemas.microsoft.com/office/drawing/2010/main" val="0"/>
                </a:ext>
              </a:extLst>
            </a:blip>
            <a:srcRect b="6070"/>
            <a:stretch/>
          </p:blipFill>
          <p:spPr bwMode="auto">
            <a:xfrm rot="16200000">
              <a:off x="2462562" y="1910006"/>
              <a:ext cx="832376" cy="35814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ê´ë ¨ ì´ë¯¸ì§"/>
            <p:cNvPicPr>
              <a:picLocks noChangeAspect="1" noChangeArrowheads="1"/>
            </p:cNvPicPr>
            <p:nvPr/>
          </p:nvPicPr>
          <p:blipFill rotWithShape="1">
            <a:blip r:embed="rId4">
              <a:extLst>
                <a:ext uri="{BEBA8EAE-BF5A-486C-A8C5-ECC9F3942E4B}">
                  <a14:imgProps xmlns:a14="http://schemas.microsoft.com/office/drawing/2010/main">
                    <a14:imgLayer r:embed="rId5">
                      <a14:imgEffect>
                        <a14:backgroundRemoval t="0" b="39091" l="16061" r="81061">
                          <a14:foregroundMark x1="60758" y1="15000" x2="55152" y2="9318"/>
                          <a14:foregroundMark x1="55152" y1="9091" x2="53030" y2="7500"/>
                          <a14:foregroundMark x1="53182" y1="7500" x2="49848" y2="5909"/>
                          <a14:foregroundMark x1="49848" y1="5909" x2="45909" y2="5000"/>
                          <a14:foregroundMark x1="45909" y1="5000" x2="41061" y2="5000"/>
                          <a14:foregroundMark x1="39697" y1="4773" x2="35758" y2="5000"/>
                          <a14:foregroundMark x1="26212" y1="11591" x2="20000" y2="13409"/>
                          <a14:foregroundMark x1="26970" y1="11136" x2="31818" y2="6136"/>
                          <a14:foregroundMark x1="31818" y1="6136" x2="36667" y2="4773"/>
                        </a14:backgroundRemoval>
                      </a14:imgEffect>
                    </a14:imgLayer>
                  </a14:imgProps>
                </a:ext>
                <a:ext uri="{28A0092B-C50C-407E-A947-70E740481C1C}">
                  <a14:useLocalDpi xmlns:a14="http://schemas.microsoft.com/office/drawing/2010/main" val="0"/>
                </a:ext>
              </a:extLst>
            </a:blip>
            <a:srcRect l="15564" t="4675" r="22945" b="66415"/>
            <a:stretch/>
          </p:blipFill>
          <p:spPr bwMode="auto">
            <a:xfrm flipH="1">
              <a:off x="2535850" y="2978722"/>
              <a:ext cx="2654745" cy="1047486"/>
            </a:xfrm>
            <a:prstGeom prst="rect">
              <a:avLst/>
            </a:prstGeom>
            <a:noFill/>
            <a:extLst>
              <a:ext uri="{909E8E84-426E-40DD-AFC4-6F175D3DCCD1}">
                <a14:hiddenFill xmlns:a14="http://schemas.microsoft.com/office/drawing/2010/main">
                  <a:solidFill>
                    <a:srgbClr val="FFFFFF"/>
                  </a:solidFill>
                </a14:hiddenFill>
              </a:ext>
            </a:extLst>
          </p:spPr>
        </p:pic>
        <p:sp>
          <p:nvSpPr>
            <p:cNvPr id="24" name="이등변 삼각형 2"/>
            <p:cNvSpPr/>
            <p:nvPr/>
          </p:nvSpPr>
          <p:spPr>
            <a:xfrm rot="16881911">
              <a:off x="2532732" y="1963340"/>
              <a:ext cx="304800" cy="1953200"/>
            </a:xfrm>
            <a:prstGeom prst="triangle">
              <a:avLst/>
            </a:prstGeom>
            <a:gradFill>
              <a:gsLst>
                <a:gs pos="100000">
                  <a:schemeClr val="accent1">
                    <a:lumMod val="5000"/>
                    <a:lumOff val="95000"/>
                    <a:alpha val="0"/>
                  </a:schemeClr>
                </a:gs>
                <a:gs pos="0">
                  <a:schemeClr val="accent5">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이등변 삼각형 4"/>
            <p:cNvSpPr/>
            <p:nvPr/>
          </p:nvSpPr>
          <p:spPr>
            <a:xfrm rot="10800000">
              <a:off x="3304215" y="2659258"/>
              <a:ext cx="1533470" cy="462242"/>
            </a:xfrm>
            <a:prstGeom prst="triangle">
              <a:avLst>
                <a:gd name="adj" fmla="val 76443"/>
              </a:avLst>
            </a:prstGeom>
            <a:gradFill>
              <a:gsLst>
                <a:gs pos="0">
                  <a:schemeClr val="accent1">
                    <a:lumMod val="5000"/>
                    <a:lumOff val="95000"/>
                    <a:alpha val="0"/>
                  </a:schemeClr>
                </a:gs>
                <a:gs pos="100000">
                  <a:srgbClr val="00206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6" name="모서리가 둥근 직사각형 5"/>
            <p:cNvSpPr/>
            <p:nvPr/>
          </p:nvSpPr>
          <p:spPr>
            <a:xfrm>
              <a:off x="3235327" y="2039424"/>
              <a:ext cx="1661086" cy="782070"/>
            </a:xfrm>
            <a:prstGeom prst="roundRect">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7" name="직선 연결선 11"/>
            <p:cNvCxnSpPr/>
            <p:nvPr/>
          </p:nvCxnSpPr>
          <p:spPr>
            <a:xfrm>
              <a:off x="2042440" y="2825917"/>
              <a:ext cx="1347445" cy="367914"/>
            </a:xfrm>
            <a:prstGeom prst="line">
              <a:avLst/>
            </a:prstGeom>
            <a:ln>
              <a:solidFill>
                <a:srgbClr val="FFC000"/>
              </a:solidFill>
              <a:prstDash val="sysDot"/>
              <a:tailEnd type="triangle" w="sm" len="sm"/>
            </a:ln>
          </p:spPr>
          <p:style>
            <a:lnRef idx="1">
              <a:schemeClr val="accent1"/>
            </a:lnRef>
            <a:fillRef idx="0">
              <a:schemeClr val="accent1"/>
            </a:fillRef>
            <a:effectRef idx="0">
              <a:schemeClr val="accent1"/>
            </a:effectRef>
            <a:fontRef idx="minor">
              <a:schemeClr val="tx1"/>
            </a:fontRef>
          </p:style>
        </p:cxnSp>
        <p:cxnSp>
          <p:nvCxnSpPr>
            <p:cNvPr id="28" name="직선 연결선 21"/>
            <p:cNvCxnSpPr/>
            <p:nvPr/>
          </p:nvCxnSpPr>
          <p:spPr>
            <a:xfrm>
              <a:off x="2036207" y="2788922"/>
              <a:ext cx="1423512" cy="253671"/>
            </a:xfrm>
            <a:prstGeom prst="line">
              <a:avLst/>
            </a:prstGeom>
            <a:ln>
              <a:solidFill>
                <a:srgbClr val="FFC000"/>
              </a:solidFill>
              <a:prstDash val="sysDot"/>
              <a:tailEnd type="triangle" w="sm" len="sm"/>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rot="773796">
              <a:off x="2203800" y="2881940"/>
              <a:ext cx="1275025" cy="200055"/>
            </a:xfrm>
            <a:prstGeom prst="rect">
              <a:avLst/>
            </a:prstGeom>
            <a:noFill/>
          </p:spPr>
          <p:txBody>
            <a:bodyPr wrap="square" rtlCol="0">
              <a:spAutoFit/>
            </a:bodyPr>
            <a:lstStyle/>
            <a:p>
              <a:r>
                <a:rPr lang="en-US" altLang="ko-KR" sz="700" dirty="0" smtClean="0">
                  <a:solidFill>
                    <a:schemeClr val="tx1">
                      <a:lumMod val="65000"/>
                      <a:lumOff val="35000"/>
                    </a:schemeClr>
                  </a:solidFill>
                </a:rPr>
                <a:t>01010010110111011101000</a:t>
              </a:r>
              <a:endParaRPr lang="ko-KR" altLang="en-US" sz="700" dirty="0">
                <a:solidFill>
                  <a:schemeClr val="tx1">
                    <a:lumMod val="65000"/>
                    <a:lumOff val="35000"/>
                  </a:schemeClr>
                </a:solidFill>
              </a:endParaRPr>
            </a:p>
          </p:txBody>
        </p:sp>
        <p:sp>
          <p:nvSpPr>
            <p:cNvPr id="30" name="타원 24"/>
            <p:cNvSpPr/>
            <p:nvPr/>
          </p:nvSpPr>
          <p:spPr>
            <a:xfrm>
              <a:off x="3483841" y="2850953"/>
              <a:ext cx="413653" cy="413653"/>
            </a:xfrm>
            <a:prstGeom prst="ellipse">
              <a:avLst/>
            </a:prstGeom>
            <a:solidFill>
              <a:schemeClr val="bg1"/>
            </a:solidFill>
            <a:ln w="190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1" name="Picture 8" descr="ë¸ëë°ì¤ì ëí ì´ë¯¸ì§ ê²ìê²°ê³¼"/>
            <p:cNvPicPr>
              <a:picLocks noChangeAspect="1" noChangeArrowheads="1"/>
            </p:cNvPicPr>
            <p:nvPr/>
          </p:nvPicPr>
          <p:blipFill rotWithShape="1">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l="10309" t="18942" r="46729" b="20891"/>
            <a:stretch/>
          </p:blipFill>
          <p:spPr bwMode="auto">
            <a:xfrm flipH="1">
              <a:off x="3560500" y="2943830"/>
              <a:ext cx="260333" cy="242379"/>
            </a:xfrm>
            <a:prstGeom prst="rect">
              <a:avLst/>
            </a:prstGeom>
            <a:noFill/>
            <a:extLst>
              <a:ext uri="{909E8E84-426E-40DD-AFC4-6F175D3DCCD1}">
                <a14:hiddenFill xmlns:a14="http://schemas.microsoft.com/office/drawing/2010/main">
                  <a:solidFill>
                    <a:srgbClr val="FFFFFF"/>
                  </a:solidFill>
                </a14:hiddenFill>
              </a:ext>
            </a:extLst>
          </p:spPr>
        </p:pic>
        <p:grpSp>
          <p:nvGrpSpPr>
            <p:cNvPr id="32" name="그룹 29"/>
            <p:cNvGrpSpPr/>
            <p:nvPr/>
          </p:nvGrpSpPr>
          <p:grpSpPr>
            <a:xfrm>
              <a:off x="1011849" y="2286981"/>
              <a:ext cx="914401" cy="992106"/>
              <a:chOff x="685798" y="1993689"/>
              <a:chExt cx="1182855" cy="1452543"/>
            </a:xfrm>
          </p:grpSpPr>
          <p:pic>
            <p:nvPicPr>
              <p:cNvPr id="38" name="Picture 2" descr="ê´ë ¨ ì´ë¯¸ì§"/>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798" y="1993689"/>
                <a:ext cx="1182855" cy="1182855"/>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ê´ë ¨ ì´ë¯¸ì§"/>
              <p:cNvPicPr>
                <a:picLocks noChangeAspect="1" noChangeArrowheads="1"/>
              </p:cNvPicPr>
              <p:nvPr/>
            </p:nvPicPr>
            <p:blipFill rotWithShape="1">
              <a:blip r:embed="rId7">
                <a:extLst>
                  <a:ext uri="{28A0092B-C50C-407E-A947-70E740481C1C}">
                    <a14:useLocalDpi xmlns:a14="http://schemas.microsoft.com/office/drawing/2010/main" val="0"/>
                  </a:ext>
                </a:extLst>
              </a:blip>
              <a:srcRect l="43558" t="72842" r="43558" b="25498"/>
              <a:stretch/>
            </p:blipFill>
            <p:spPr bwMode="auto">
              <a:xfrm>
                <a:off x="1201026" y="2819401"/>
                <a:ext cx="152401" cy="626831"/>
              </a:xfrm>
              <a:prstGeom prst="rect">
                <a:avLst/>
              </a:prstGeom>
              <a:noFill/>
              <a:extLst>
                <a:ext uri="{909E8E84-426E-40DD-AFC4-6F175D3DCCD1}">
                  <a14:hiddenFill xmlns:a14="http://schemas.microsoft.com/office/drawing/2010/main">
                    <a:solidFill>
                      <a:srgbClr val="FFFFFF"/>
                    </a:solidFill>
                  </a14:hiddenFill>
                </a:ext>
              </a:extLst>
            </p:spPr>
          </p:pic>
        </p:grpSp>
        <p:sp>
          <p:nvSpPr>
            <p:cNvPr id="33" name="타원 32"/>
            <p:cNvSpPr/>
            <p:nvPr/>
          </p:nvSpPr>
          <p:spPr>
            <a:xfrm>
              <a:off x="1644147" y="2648249"/>
              <a:ext cx="212269" cy="212269"/>
            </a:xfrm>
            <a:prstGeom prst="ellipse">
              <a:avLst/>
            </a:prstGeom>
            <a:solidFill>
              <a:schemeClr val="bg1">
                <a:alpha val="55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4" name="Picture 6" descr="ê´ë ¨ ì´ë¯¸ì§"/>
            <p:cNvPicPr>
              <a:picLocks noChangeAspect="1" noChangeArrowheads="1"/>
            </p:cNvPicPr>
            <p:nvPr/>
          </p:nvPicPr>
          <p:blipFill>
            <a:blip r:embed="rId8">
              <a:clrChange>
                <a:clrFrom>
                  <a:srgbClr val="FFFFFF"/>
                </a:clrFrom>
                <a:clrTo>
                  <a:srgbClr val="FFFFFF">
                    <a:alpha val="0"/>
                  </a:srgbClr>
                </a:clrTo>
              </a:clrChange>
              <a:duotone>
                <a:srgbClr val="FFC000">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335277" y="1578297"/>
              <a:ext cx="2646032" cy="1118457"/>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4" descr="ê³ ìëë¡ ëê¸°ì¤ì¼ ì ë³´ì ëí ì´ë¯¸ì§ ê²ìê²°ê³¼"/>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23208" b="16723"/>
            <a:stretch/>
          </p:blipFill>
          <p:spPr bwMode="auto">
            <a:xfrm>
              <a:off x="3284033" y="2072766"/>
              <a:ext cx="713192" cy="729778"/>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35"/>
            <p:cNvSpPr txBox="1"/>
            <p:nvPr/>
          </p:nvSpPr>
          <p:spPr>
            <a:xfrm>
              <a:off x="3210885" y="1781188"/>
              <a:ext cx="1500884" cy="246221"/>
            </a:xfrm>
            <a:prstGeom prst="rect">
              <a:avLst/>
            </a:prstGeom>
            <a:noFill/>
          </p:spPr>
          <p:txBody>
            <a:bodyPr wrap="square" rtlCol="0">
              <a:spAutoFit/>
            </a:bodyPr>
            <a:lstStyle/>
            <a:p>
              <a:r>
                <a:rPr lang="en-US" altLang="ko-KR" sz="1000" dirty="0" smtClean="0">
                  <a:solidFill>
                    <a:schemeClr val="tx1">
                      <a:lumMod val="65000"/>
                      <a:lumOff val="35000"/>
                    </a:schemeClr>
                  </a:solidFill>
                </a:rPr>
                <a:t>Air Pollution Information</a:t>
              </a:r>
              <a:endParaRPr lang="ko-KR" altLang="en-US" sz="1000" dirty="0">
                <a:solidFill>
                  <a:schemeClr val="tx1">
                    <a:lumMod val="65000"/>
                    <a:lumOff val="35000"/>
                  </a:schemeClr>
                </a:solidFill>
              </a:endParaRPr>
            </a:p>
          </p:txBody>
        </p:sp>
        <p:pic>
          <p:nvPicPr>
            <p:cNvPr id="37" name="Picture 8" descr="highway mapì ëí ì´ë¯¸ì§ ê²ìê²°ê³¼"/>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33381" y="2072766"/>
              <a:ext cx="838516" cy="71387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381000" y="2057400"/>
            <a:ext cx="8600705" cy="3276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On Road Warning Light based Air Pollution Information Service Solution Using IoT/IoL Technology.</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technology that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promptly informs the road driver about the air pollution situation by using the warning light installed on the road</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application of this technology makes it possible to improve the utilization of the beacon, and provides a solution for the infant to immediately recognize and respond to the situation of air pollution</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10823</TotalTime>
  <Words>394</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428</cp:revision>
  <cp:lastPrinted>2017-05-07T15:48:38Z</cp:lastPrinted>
  <dcterms:created xsi:type="dcterms:W3CDTF">2010-05-15T17:50:32Z</dcterms:created>
  <dcterms:modified xsi:type="dcterms:W3CDTF">2018-07-12T12:10:23Z</dcterms:modified>
</cp:coreProperties>
</file>