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9A1"/>
    <a:srgbClr val="B1C8CE"/>
    <a:srgbClr val="F8F456"/>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09" autoAdjust="0"/>
    <p:restoredTop sz="96159" autoAdjust="0"/>
  </p:normalViewPr>
  <p:slideViewPr>
    <p:cSldViewPr>
      <p:cViewPr varScale="1">
        <p:scale>
          <a:sx n="86" d="100"/>
          <a:sy n="86" d="100"/>
        </p:scale>
        <p:origin x="105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7/12/2018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7/12/2018</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July 2018</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15-18-0357-00-0vat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July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15-18-0357-00-0vat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7/12/2018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7/12/2018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7/12/2018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7/12/2018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microsoft.com/office/2007/relationships/hdphoto" Target="../media/hdphoto1.wdp"/><Relationship Id="rId10" Type="http://schemas.openxmlformats.org/officeDocument/2006/relationships/image" Target="../media/image11.jp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5601533"/>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IoT/IoL </a:t>
            </a:r>
            <a:r>
              <a:rPr lang="en-US" sz="1600" dirty="0" smtClean="0">
                <a:latin typeface="Times New Roman" pitchFamily="18" charset="0"/>
                <a:cs typeface="Times New Roman" pitchFamily="18" charset="0"/>
              </a:rPr>
              <a:t>Connectivity Link Through Highway </a:t>
            </a:r>
            <a:r>
              <a:rPr lang="en-US" sz="1600" dirty="0">
                <a:latin typeface="Times New Roman" pitchFamily="18" charset="0"/>
                <a:cs typeface="Times New Roman" pitchFamily="18" charset="0"/>
              </a:rPr>
              <a:t>Camera </a:t>
            </a:r>
            <a:r>
              <a:rPr lang="en-US" sz="1600" dirty="0" smtClean="0">
                <a:latin typeface="Times New Roman" pitchFamily="18" charset="0"/>
                <a:cs typeface="Times New Roman" pitchFamily="18" charset="0"/>
              </a:rPr>
              <a:t>For Delivery </a:t>
            </a:r>
            <a:r>
              <a:rPr lang="en-US" sz="1600" dirty="0">
                <a:latin typeface="Times New Roman" pitchFamily="18" charset="0"/>
                <a:cs typeface="Times New Roman" pitchFamily="18" charset="0"/>
              </a:rPr>
              <a:t>Location </a:t>
            </a:r>
            <a:r>
              <a:rPr lang="en-US" sz="1600" dirty="0" smtClean="0">
                <a:latin typeface="Times New Roman" pitchFamily="18" charset="0"/>
                <a:cs typeface="Times New Roman" pitchFamily="18" charset="0"/>
              </a:rPr>
              <a:t>Service</a:t>
            </a:r>
          </a:p>
          <a:p>
            <a:pPr marL="228600"/>
            <a:endPar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July 2018</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altLang="ko-KR" sz="1600" dirty="0">
                <a:latin typeface="Times New Roman" pitchFamily="18" charset="0"/>
                <a:cs typeface="Times New Roman" pitchFamily="18" charset="0"/>
              </a:rPr>
              <a:t>Jaesang Cha (SNUST), Minwoo </a:t>
            </a:r>
            <a:r>
              <a:rPr lang="en-US" altLang="ko-KR" sz="1600" dirty="0">
                <a:latin typeface="Times New Roman" pitchFamily="18" charset="0"/>
                <a:cs typeface="Times New Roman" pitchFamily="18" charset="0"/>
              </a:rPr>
              <a:t>Lee  (SNUST), </a:t>
            </a:r>
            <a:r>
              <a:rPr lang="en-US" altLang="ko-KR" sz="1600" dirty="0">
                <a:latin typeface="Times New Roman" pitchFamily="18" charset="0"/>
                <a:cs typeface="Times New Roman" pitchFamily="18" charset="0"/>
              </a:rPr>
              <a:t>Mariappan Vinayagam (SNUST), </a:t>
            </a:r>
            <a:r>
              <a:rPr lang="en-US" altLang="ko-KR" sz="1600" dirty="0" err="1">
                <a:latin typeface="Times New Roman" pitchFamily="18" charset="0"/>
                <a:cs typeface="Times New Roman" pitchFamily="18" charset="0"/>
              </a:rPr>
              <a:t>Sooyoung</a:t>
            </a:r>
            <a:r>
              <a:rPr lang="en-US" altLang="ko-KR" sz="1600" dirty="0">
                <a:latin typeface="Times New Roman" pitchFamily="18" charset="0"/>
                <a:cs typeface="Times New Roman" pitchFamily="18" charset="0"/>
              </a:rPr>
              <a:t> Chang </a:t>
            </a:r>
            <a:r>
              <a:rPr lang="en-US" altLang="ko-KR" sz="1600" dirty="0" smtClean="0">
                <a:latin typeface="Times New Roman" pitchFamily="18" charset="0"/>
                <a:cs typeface="Times New Roman" pitchFamily="18" charset="0"/>
              </a:rPr>
              <a:t>(SYCA)</a:t>
            </a:r>
            <a:endParaRPr lang="en-US" sz="1600" dirty="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a:t>
            </a:r>
            <a:r>
              <a:rPr lang="en-US" altLang="ko-KR" sz="1600" dirty="0" smtClean="0">
                <a:latin typeface="Times New Roman" pitchFamily="18" charset="0"/>
                <a:cs typeface="Times New Roman" pitchFamily="18" charset="0"/>
              </a:rPr>
              <a:t>V2X </a:t>
            </a:r>
            <a:r>
              <a:rPr lang="en-US" altLang="ko-KR" sz="1600" dirty="0">
                <a:latin typeface="Times New Roman" pitchFamily="18" charset="0"/>
                <a:cs typeface="Times New Roman" pitchFamily="18" charset="0"/>
              </a:rPr>
              <a:t>IoT/IoL Link design consideration for VAT. This </a:t>
            </a:r>
            <a:r>
              <a:rPr lang="en-US" altLang="ko-KR" sz="1600" dirty="0" smtClean="0">
                <a:latin typeface="Times New Roman" pitchFamily="18" charset="0"/>
                <a:cs typeface="Times New Roman" pitchFamily="18" charset="0"/>
              </a:rPr>
              <a:t>proposed smart parking solution based on IoT/IoL technology used as part of intelligent building management system for vehicle parking management. The proposed VAT solution can be used in </a:t>
            </a:r>
            <a:r>
              <a:rPr lang="en-US" altLang="ko-KR" sz="1600" dirty="0">
                <a:latin typeface="Times New Roman" pitchFamily="18" charset="0"/>
                <a:cs typeface="Times New Roman" pitchFamily="18" charset="0"/>
              </a:rPr>
              <a:t>the application services like ITS, ADAS, etc. on road </a:t>
            </a:r>
            <a:r>
              <a:rPr lang="en-US" altLang="ko-KR" sz="1600" dirty="0" smtClean="0">
                <a:latin typeface="Times New Roman" pitchFamily="18" charset="0"/>
                <a:cs typeface="Times New Roman" pitchFamily="18" charset="0"/>
              </a:rPr>
              <a:t>condition,  </a:t>
            </a:r>
            <a:r>
              <a:rPr lang="en-US" altLang="ko-KR" sz="1600" dirty="0">
                <a:latin typeface="Times New Roman" pitchFamily="18" charset="0"/>
                <a:cs typeface="Times New Roman" pitchFamily="18" charset="0"/>
              </a:rPr>
              <a:t>LED IT, Digital Signage with connected information services etc.</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Provided Concept models of  light communication based IoT/IoL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	</a:t>
            </a: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209800"/>
            <a:ext cx="8153400" cy="20812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Delivery Location Service</a:t>
            </a: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Connectivity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 for Delivery Location Service</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p>
        </p:txBody>
      </p:sp>
      <p:sp>
        <p:nvSpPr>
          <p:cNvPr id="8" name="TextBox 7"/>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5404" y="645336"/>
            <a:ext cx="8991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t>Needs for Delivery Location </a:t>
            </a:r>
            <a:r>
              <a:rPr lang="en-US" altLang="ko-KR" sz="3200" b="1" dirty="0" smtClean="0"/>
              <a:t>Service</a:t>
            </a:r>
            <a:endParaRPr lang="en-US" altLang="ko-KR" sz="3200" b="1" dirty="0"/>
          </a:p>
        </p:txBody>
      </p:sp>
      <p:sp>
        <p:nvSpPr>
          <p:cNvPr id="10" name="Content Placeholder 2"/>
          <p:cNvSpPr txBox="1">
            <a:spLocks/>
          </p:cNvSpPr>
          <p:nvPr/>
        </p:nvSpPr>
        <p:spPr>
          <a:xfrm>
            <a:off x="4413455" y="1547304"/>
            <a:ext cx="4532796" cy="4768161"/>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5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2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track the precise location of the item </a:t>
            </a:r>
          </a:p>
          <a:p>
            <a:pPr marL="628650" lvl="1" indent="-171450" algn="just">
              <a:lnSpc>
                <a:spcPct val="150000"/>
              </a:lnSpc>
              <a:buFont typeface="Times New Roman" panose="02020603050405020304" pitchFamily="18" charset="0"/>
              <a:buChar char="˗"/>
            </a:pPr>
            <a:r>
              <a:rPr lang="en-US" altLang="ko-KR" sz="2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When we receive our </a:t>
            </a: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order online or offline, </a:t>
            </a:r>
            <a:r>
              <a:rPr lang="en-US" altLang="ko-KR" sz="2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we </a:t>
            </a: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can not get accurate location information about the location of the item.</a:t>
            </a:r>
          </a:p>
          <a:p>
            <a:pPr marL="628650" lvl="1" indent="-171450" algn="just">
              <a:lnSpc>
                <a:spcPct val="150000"/>
              </a:lnSpc>
              <a:buFont typeface="Times New Roman" panose="02020603050405020304" pitchFamily="18" charset="0"/>
              <a:buChar char="˗"/>
            </a:pPr>
            <a:r>
              <a:rPr lang="en-US" altLang="ko-KR" sz="2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Present approach allows user </a:t>
            </a: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determine the approximate location, but the procedure is complicated because </a:t>
            </a:r>
            <a:r>
              <a:rPr lang="en-US" altLang="ko-KR" sz="2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user </a:t>
            </a: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to call a telephone or a delivery item separately to check the exact location of the delivery item</a:t>
            </a:r>
          </a:p>
          <a:p>
            <a:pPr marL="285750" indent="-285750" algn="just">
              <a:lnSpc>
                <a:spcPct val="150000"/>
              </a:lnSpc>
              <a:buFont typeface="Arial" panose="020B0604020202020204" pitchFamily="34" charset="0"/>
              <a:buChar char="•"/>
            </a:pPr>
            <a:r>
              <a:rPr lang="en-US" altLang="ko-KR" sz="25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endParaRPr lang="en-US" altLang="ko-KR" sz="25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order to grasp the exact position of the delivered item in real time, the location information of the delivery is displayed online in real time by using the camera installed on the highway or the general road</a:t>
            </a:r>
          </a:p>
          <a:p>
            <a:pPr marL="628650" lvl="1" indent="-171450" algn="just">
              <a:lnSpc>
                <a:spcPct val="150000"/>
              </a:lnSpc>
              <a:buFont typeface="Times New Roman" panose="02020603050405020304" pitchFamily="18" charset="0"/>
              <a:buChar char="˗"/>
            </a:pPr>
            <a:r>
              <a:rPr lang="en-US" altLang="ko-KR" sz="2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Customers can view real-time update information on smartphone applications or online, enabling more accurate location of shipment</a:t>
            </a:r>
          </a:p>
          <a:p>
            <a:pPr marL="628650" lvl="1" indent="-171450" algn="just">
              <a:lnSpc>
                <a:spcPct val="150000"/>
              </a:lnSpc>
              <a:buFont typeface="Times New Roman" panose="02020603050405020304" pitchFamily="18" charset="0"/>
              <a:buChar char="˗"/>
            </a:pPr>
            <a:r>
              <a:rPr lang="en-US" altLang="ko-KR" sz="2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CCTV camera installed in roadways and Vehicle lighting system</a:t>
            </a:r>
          </a:p>
        </p:txBody>
      </p:sp>
      <p:sp>
        <p:nvSpPr>
          <p:cNvPr id="27" name="TextBox 26"/>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15" name="TextBox 53"/>
          <p:cNvSpPr txBox="1">
            <a:spLocks noChangeArrowheads="1"/>
          </p:cNvSpPr>
          <p:nvPr/>
        </p:nvSpPr>
        <p:spPr bwMode="auto">
          <a:xfrm>
            <a:off x="685800" y="3380173"/>
            <a:ext cx="32416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a:cs typeface="Times New Roman" panose="02020603050405020304" pitchFamily="18" charset="0"/>
              </a:rPr>
              <a:t>Delivery Service</a:t>
            </a:r>
            <a:r>
              <a:rPr lang="en-US" altLang="ko-KR" sz="1000" b="1" dirty="0" smtClean="0">
                <a:cs typeface="Times New Roman" panose="02020603050405020304" pitchFamily="18" charset="0"/>
              </a:rPr>
              <a:t> </a:t>
            </a:r>
            <a:r>
              <a:rPr kumimoji="0" lang="en-US" altLang="ko-KR" sz="1000" b="1" dirty="0" smtClean="0">
                <a:cs typeface="Times New Roman" panose="02020603050405020304" pitchFamily="18" charset="0"/>
              </a:rPr>
              <a:t>&gt;</a:t>
            </a:r>
          </a:p>
        </p:txBody>
      </p:sp>
      <p:grpSp>
        <p:nvGrpSpPr>
          <p:cNvPr id="29" name="그룹 1"/>
          <p:cNvGrpSpPr/>
          <p:nvPr/>
        </p:nvGrpSpPr>
        <p:grpSpPr>
          <a:xfrm>
            <a:off x="194595" y="1981200"/>
            <a:ext cx="4073345" cy="1371600"/>
            <a:chOff x="152400" y="2995884"/>
            <a:chExt cx="4458804" cy="1619250"/>
          </a:xfrm>
        </p:grpSpPr>
        <p:pic>
          <p:nvPicPr>
            <p:cNvPr id="30" name="Picture 2" descr="ê´ë ¨ ì´ë¯¸ì§"/>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5" r="9555"/>
            <a:stretch/>
          </p:blipFill>
          <p:spPr bwMode="auto">
            <a:xfrm>
              <a:off x="152400" y="2995884"/>
              <a:ext cx="22098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ê´ë ¨ ì´ë¯¸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1404" y="2995884"/>
              <a:ext cx="2209800" cy="1619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그룹 3"/>
          <p:cNvGrpSpPr/>
          <p:nvPr/>
        </p:nvGrpSpPr>
        <p:grpSpPr>
          <a:xfrm>
            <a:off x="269934" y="3810000"/>
            <a:ext cx="4073345" cy="1371602"/>
            <a:chOff x="270055" y="3814272"/>
            <a:chExt cx="4228253" cy="1371602"/>
          </a:xfrm>
        </p:grpSpPr>
        <p:pic>
          <p:nvPicPr>
            <p:cNvPr id="33" name="Picture 8" descr="ê´ë ¨ ì´ë¯¸ì§"/>
            <p:cNvPicPr>
              <a:picLocks noChangeAspect="1" noChangeArrowheads="1"/>
            </p:cNvPicPr>
            <p:nvPr/>
          </p:nvPicPr>
          <p:blipFill rotWithShape="1">
            <a:blip r:embed="rId5">
              <a:extLst>
                <a:ext uri="{28A0092B-C50C-407E-A947-70E740481C1C}">
                  <a14:useLocalDpi xmlns:a14="http://schemas.microsoft.com/office/drawing/2010/main" val="0"/>
                </a:ext>
              </a:extLst>
            </a:blip>
            <a:srcRect l="13729"/>
            <a:stretch/>
          </p:blipFill>
          <p:spPr bwMode="auto">
            <a:xfrm>
              <a:off x="2422415" y="3814272"/>
              <a:ext cx="2075893" cy="13716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delivery locationì ëí ì´ë¯¸ì§ ê²ìê²°ê³¼"/>
            <p:cNvPicPr>
              <a:picLocks noChangeAspect="1" noChangeArrowheads="1"/>
            </p:cNvPicPr>
            <p:nvPr/>
          </p:nvPicPr>
          <p:blipFill rotWithShape="1">
            <a:blip r:embed="rId6">
              <a:extLst>
                <a:ext uri="{28A0092B-C50C-407E-A947-70E740481C1C}">
                  <a14:useLocalDpi xmlns:a14="http://schemas.microsoft.com/office/drawing/2010/main" val="0"/>
                </a:ext>
              </a:extLst>
            </a:blip>
            <a:srcRect l="15358" r="14716"/>
            <a:stretch/>
          </p:blipFill>
          <p:spPr bwMode="auto">
            <a:xfrm>
              <a:off x="270055" y="3814274"/>
              <a:ext cx="2114840" cy="137160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grpSp>
      <p:sp>
        <p:nvSpPr>
          <p:cNvPr id="35" name="TextBox 53"/>
          <p:cNvSpPr txBox="1">
            <a:spLocks noChangeArrowheads="1"/>
          </p:cNvSpPr>
          <p:nvPr/>
        </p:nvSpPr>
        <p:spPr bwMode="auto">
          <a:xfrm>
            <a:off x="533400" y="5278726"/>
            <a:ext cx="32416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a:cs typeface="Times New Roman" panose="02020603050405020304" pitchFamily="18" charset="0"/>
              </a:rPr>
              <a:t>Delivery Location Service</a:t>
            </a:r>
            <a:r>
              <a:rPr lang="en-US" altLang="ko-KR" sz="1000" b="1" dirty="0" smtClean="0">
                <a:cs typeface="Times New Roman" panose="02020603050405020304" pitchFamily="18" charset="0"/>
              </a:rPr>
              <a:t> </a:t>
            </a:r>
            <a:r>
              <a:rPr kumimoji="0" lang="en-US" altLang="ko-KR" sz="1000" b="1" dirty="0" smtClean="0">
                <a:cs typeface="Times New Roman" panose="02020603050405020304" pitchFamily="18" charset="0"/>
              </a:rPr>
              <a:t>&gt;</a:t>
            </a:r>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713335"/>
            <a:ext cx="914399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000" b="1" dirty="0"/>
              <a:t>IoT/IoL Connectivity Link for Delivery Location Service</a:t>
            </a:r>
          </a:p>
        </p:txBody>
      </p:sp>
      <p:sp>
        <p:nvSpPr>
          <p:cNvPr id="41" name="Content Placeholder 2"/>
          <p:cNvSpPr txBox="1">
            <a:spLocks/>
          </p:cNvSpPr>
          <p:nvPr/>
        </p:nvSpPr>
        <p:spPr>
          <a:xfrm>
            <a:off x="4701916" y="1567320"/>
            <a:ext cx="4359104" cy="4756206"/>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IN" altLang="ko-KR" sz="18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a:t>
            </a:r>
            <a:r>
              <a:rPr lang="en-IN" altLang="ko-KR" sz="18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Connectivity Link </a:t>
            </a:r>
            <a:r>
              <a:rPr lang="en-IN" altLang="ko-KR" sz="18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Delivery Location Service</a:t>
            </a:r>
            <a:endParaRPr lang="en-US" altLang="ko-KR" sz="18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Delivery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location service based on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connectivity link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allows customers to instantly identify the location of the delivered item and receive accurate location information service compared to existing system</a:t>
            </a:r>
          </a:p>
          <a:p>
            <a:pPr marL="628650" lvl="1" indent="-171450" algn="just">
              <a:lnSpc>
                <a:spcPct val="150000"/>
              </a:lnSpc>
              <a:buFont typeface="Times New Roman" panose="02020603050405020304" pitchFamily="18"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User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can get status information and other additional information services as well as location service of courier service </a:t>
            </a:r>
            <a:endPar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Highway Camera for Receiver </a:t>
            </a:r>
          </a:p>
          <a:p>
            <a:pPr marL="628650" lvl="1" indent="-171450" algn="just">
              <a:lnSpc>
                <a:spcPct val="150000"/>
              </a:lnSpc>
              <a:buFont typeface="Times New Roman" panose="02020603050405020304" pitchFamily="18" charset="0"/>
              <a:buChar char="˗"/>
            </a:pP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Truck Front/Back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Lights</a:t>
            </a:r>
          </a:p>
          <a:p>
            <a:pPr marL="628650" lvl="1" indent="-171450" algn="just">
              <a:lnSpc>
                <a:spcPct val="150000"/>
              </a:lnSpc>
              <a:buFont typeface="Times New Roman" panose="02020603050405020304" pitchFamily="18" charset="0"/>
              <a:buChar char="˗"/>
            </a:pP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200150" lvl="2" indent="-285750" algn="just">
              <a:lnSpc>
                <a:spcPct val="150000"/>
              </a:lnSpc>
              <a:buFont typeface="Arial" panose="020B0604020202020204" pitchFamily="34" charset="0"/>
              <a:buChar char="▫"/>
            </a:pPr>
            <a:r>
              <a:rPr lang="en-US" altLang="ko-KR" sz="13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VPPM, Offset-VPWM, Multilevel PPM, Inverted PPM, Subcarrier PPM, DSSS SIK, etc.</a:t>
            </a:r>
          </a:p>
          <a:p>
            <a:pPr marL="1200150" lvl="2" indent="-285750" algn="just">
              <a:lnSpc>
                <a:spcPct val="150000"/>
              </a:lnSpc>
              <a:buFont typeface="Arial" panose="020B0604020202020204" pitchFamily="34" charset="0"/>
              <a:buChar char="▫"/>
            </a:pPr>
            <a:r>
              <a:rPr lang="en-US" altLang="ko-KR" sz="13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50000"/>
              </a:lnSpc>
              <a:buFont typeface="Times New Roman" panose="02020603050405020304" pitchFamily="18" charset="0"/>
              <a:buChar char="˗"/>
            </a:pP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LoS(Line of Sight</a:t>
            </a: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628650" lvl="1" indent="-171450" algn="just">
              <a:lnSpc>
                <a:spcPct val="150000"/>
              </a:lnSpc>
              <a:buFont typeface="Times New Roman" panose="02020603050405020304" pitchFamily="18" charset="0"/>
              <a:buChar char="˗"/>
            </a:pP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10m </a:t>
            </a: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200m</a:t>
            </a:r>
            <a:endPar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endPar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endPar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43" name="TextBox 53"/>
          <p:cNvSpPr txBox="1">
            <a:spLocks noChangeArrowheads="1"/>
          </p:cNvSpPr>
          <p:nvPr/>
        </p:nvSpPr>
        <p:spPr bwMode="auto">
          <a:xfrm>
            <a:off x="178744" y="5231525"/>
            <a:ext cx="44957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smtClean="0">
                <a:cs typeface="Times New Roman" panose="02020603050405020304" pitchFamily="18" charset="0"/>
              </a:rPr>
              <a:t>IoT/IoL Connectivity </a:t>
            </a:r>
            <a:r>
              <a:rPr lang="en-US" altLang="ko-KR" sz="1000" b="1" dirty="0">
                <a:cs typeface="Times New Roman" panose="02020603050405020304" pitchFamily="18" charset="0"/>
              </a:rPr>
              <a:t>Link for Delivery Location Service </a:t>
            </a:r>
            <a:r>
              <a:rPr lang="en-US" altLang="ko-KR" sz="1000" b="1" dirty="0" smtClean="0">
                <a:cs typeface="Times New Roman" panose="02020603050405020304" pitchFamily="18" charset="0"/>
              </a:rPr>
              <a:t>&gt;</a:t>
            </a:r>
            <a:endParaRPr kumimoji="0" lang="en-US" altLang="ko-KR" sz="1000" b="1" dirty="0" smtClean="0">
              <a:cs typeface="Times New Roman" panose="02020603050405020304" pitchFamily="18" charset="0"/>
            </a:endParaRPr>
          </a:p>
        </p:txBody>
      </p:sp>
      <p:sp>
        <p:nvSpPr>
          <p:cNvPr id="55" name="TextBox 54"/>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grpSp>
        <p:nvGrpSpPr>
          <p:cNvPr id="49" name="Group 48"/>
          <p:cNvGrpSpPr/>
          <p:nvPr/>
        </p:nvGrpSpPr>
        <p:grpSpPr>
          <a:xfrm>
            <a:off x="528202" y="2185067"/>
            <a:ext cx="4092984" cy="2986631"/>
            <a:chOff x="691431" y="1570518"/>
            <a:chExt cx="4092984" cy="2986631"/>
          </a:xfrm>
        </p:grpSpPr>
        <p:pic>
          <p:nvPicPr>
            <p:cNvPr id="50" name="Picture 4" descr="ì§ì  ëë¡ ì¼ë¬ì¤í¸ì ëí ì´ë¯¸ì§ ê²ìê²°ê³¼"/>
            <p:cNvPicPr>
              <a:picLocks noChangeAspect="1" noChangeArrowheads="1"/>
            </p:cNvPicPr>
            <p:nvPr/>
          </p:nvPicPr>
          <p:blipFill rotWithShape="1">
            <a:blip r:embed="rId3">
              <a:extLst>
                <a:ext uri="{28A0092B-C50C-407E-A947-70E740481C1C}">
                  <a14:useLocalDpi xmlns:a14="http://schemas.microsoft.com/office/drawing/2010/main" val="0"/>
                </a:ext>
              </a:extLst>
            </a:blip>
            <a:srcRect t="5119" b="69166"/>
            <a:stretch/>
          </p:blipFill>
          <p:spPr bwMode="auto">
            <a:xfrm>
              <a:off x="1047105" y="3871348"/>
              <a:ext cx="3505200" cy="68580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ê´ë ¨ ì´ë¯¸ì§"/>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6250" r="97375">
                          <a14:foregroundMark x1="8125" y1="53600" x2="9250" y2="41000"/>
                          <a14:foregroundMark x1="13250" y1="38400" x2="15875" y2="57000"/>
                          <a14:backgroundMark x1="29125" y1="77800" x2="46625" y2="79600"/>
                          <a14:backgroundMark x1="15125" y1="76800" x2="15875" y2="81200"/>
                          <a14:backgroundMark x1="69375" y1="78800" x2="69500" y2="82200"/>
                          <a14:backgroundMark x1="77875" y1="83000" x2="78000" y2="77800"/>
                          <a14:backgroundMark x1="68875" y1="69000" x2="68875" y2="69000"/>
                          <a14:backgroundMark x1="59250" y1="69800" x2="59250" y2="69800"/>
                          <a14:backgroundMark x1="56500" y1="70600" x2="56500" y2="70600"/>
                          <a14:backgroundMark x1="27875" y1="70400" x2="27875" y2="70400"/>
                        </a14:backgroundRemoval>
                      </a14:imgEffect>
                    </a14:imgLayer>
                  </a14:imgProps>
                </a:ext>
                <a:ext uri="{28A0092B-C50C-407E-A947-70E740481C1C}">
                  <a14:useLocalDpi xmlns:a14="http://schemas.microsoft.com/office/drawing/2010/main" val="0"/>
                </a:ext>
              </a:extLst>
            </a:blip>
            <a:srcRect l="6957" t="25600" r="6042" b="18400"/>
            <a:stretch/>
          </p:blipFill>
          <p:spPr bwMode="auto">
            <a:xfrm>
              <a:off x="2517130" y="3261545"/>
              <a:ext cx="2035175" cy="818749"/>
            </a:xfrm>
            <a:prstGeom prst="rect">
              <a:avLst/>
            </a:prstGeom>
            <a:noFill/>
            <a:extLst>
              <a:ext uri="{909E8E84-426E-40DD-AFC4-6F175D3DCCD1}">
                <a14:hiddenFill xmlns:a14="http://schemas.microsoft.com/office/drawing/2010/main">
                  <a:solidFill>
                    <a:srgbClr val="FFFFFF"/>
                  </a:solidFill>
                </a14:hiddenFill>
              </a:ext>
            </a:extLst>
          </p:spPr>
        </p:pic>
        <p:sp>
          <p:nvSpPr>
            <p:cNvPr id="52" name="이등변 삼각형 5"/>
            <p:cNvSpPr/>
            <p:nvPr/>
          </p:nvSpPr>
          <p:spPr>
            <a:xfrm rot="17995047">
              <a:off x="1770653" y="2653623"/>
              <a:ext cx="567908" cy="1752600"/>
            </a:xfrm>
            <a:prstGeom prst="triangle">
              <a:avLst/>
            </a:prstGeom>
            <a:gradFill>
              <a:gsLst>
                <a:gs pos="100000">
                  <a:schemeClr val="accent1">
                    <a:lumMod val="5000"/>
                    <a:lumOff val="95000"/>
                    <a:alpha val="0"/>
                  </a:schemeClr>
                </a:gs>
                <a:gs pos="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3" name="Picture 6" descr="ê´ë ¨ ì´ë¯¸ì§"/>
            <p:cNvPicPr>
              <a:picLocks noChangeAspect="1" noChangeArrowheads="1"/>
            </p:cNvPicPr>
            <p:nvPr/>
          </p:nvPicPr>
          <p:blipFill rotWithShape="1">
            <a:blip r:embed="rId6">
              <a:extLst>
                <a:ext uri="{28A0092B-C50C-407E-A947-70E740481C1C}">
                  <a14:useLocalDpi xmlns:a14="http://schemas.microsoft.com/office/drawing/2010/main" val="0"/>
                </a:ext>
              </a:extLst>
            </a:blip>
            <a:srcRect l="48405" t="73525" r="48470"/>
            <a:stretch/>
          </p:blipFill>
          <p:spPr bwMode="auto">
            <a:xfrm>
              <a:off x="1109221" y="3269248"/>
              <a:ext cx="104264" cy="61681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Pillar camera 3d에 대한 이미지 검색결과"/>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815" r="63751" b="54693"/>
            <a:stretch/>
          </p:blipFill>
          <p:spPr bwMode="auto">
            <a:xfrm>
              <a:off x="1042546" y="2960194"/>
              <a:ext cx="645414" cy="421489"/>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꺾인 연결선 7"/>
            <p:cNvCxnSpPr>
              <a:stCxn id="54" idx="1"/>
              <a:endCxn id="58" idx="1"/>
            </p:cNvCxnSpPr>
            <p:nvPr/>
          </p:nvCxnSpPr>
          <p:spPr>
            <a:xfrm rot="10800000" flipH="1">
              <a:off x="1042545" y="2325555"/>
              <a:ext cx="1307547" cy="845385"/>
            </a:xfrm>
            <a:prstGeom prst="bentConnector3">
              <a:avLst>
                <a:gd name="adj1" fmla="val -24476"/>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자유형 15"/>
            <p:cNvSpPr/>
            <p:nvPr/>
          </p:nvSpPr>
          <p:spPr>
            <a:xfrm>
              <a:off x="2933055" y="1649825"/>
              <a:ext cx="819150" cy="1219200"/>
            </a:xfrm>
            <a:custGeom>
              <a:avLst/>
              <a:gdLst>
                <a:gd name="connsiteX0" fmla="*/ 85725 w 819150"/>
                <a:gd name="connsiteY0" fmla="*/ 295275 h 1219200"/>
                <a:gd name="connsiteX1" fmla="*/ 85725 w 819150"/>
                <a:gd name="connsiteY1" fmla="*/ 295275 h 1219200"/>
                <a:gd name="connsiteX2" fmla="*/ 819150 w 819150"/>
                <a:gd name="connsiteY2" fmla="*/ 0 h 1219200"/>
                <a:gd name="connsiteX3" fmla="*/ 819150 w 819150"/>
                <a:gd name="connsiteY3" fmla="*/ 1219200 h 1219200"/>
                <a:gd name="connsiteX4" fmla="*/ 0 w 819150"/>
                <a:gd name="connsiteY4" fmla="*/ 1028700 h 1219200"/>
                <a:gd name="connsiteX5" fmla="*/ 85725 w 819150"/>
                <a:gd name="connsiteY5" fmla="*/ 295275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150" h="1219200">
                  <a:moveTo>
                    <a:pt x="85725" y="295275"/>
                  </a:moveTo>
                  <a:lnTo>
                    <a:pt x="85725" y="295275"/>
                  </a:lnTo>
                  <a:lnTo>
                    <a:pt x="819150" y="0"/>
                  </a:lnTo>
                  <a:lnTo>
                    <a:pt x="819150" y="1219200"/>
                  </a:lnTo>
                  <a:lnTo>
                    <a:pt x="0" y="1028700"/>
                  </a:lnTo>
                  <a:lnTo>
                    <a:pt x="85725" y="295275"/>
                  </a:lnTo>
                  <a:close/>
                </a:path>
              </a:pathLst>
            </a:custGeom>
            <a:gradFill>
              <a:gsLst>
                <a:gs pos="0">
                  <a:schemeClr val="accent1">
                    <a:lumMod val="5000"/>
                    <a:lumOff val="95000"/>
                    <a:alpha val="0"/>
                  </a:schemeClr>
                </a:gs>
                <a:gs pos="100000">
                  <a:schemeClr val="accent5">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8" name="Picture 3" descr="C:\Users\JunMaster\AppData\Local\Microsoft\Windows\Temporary Internet Files\Content.IE5\QTTZ4GGJ\MC900439836[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0093" y="1737769"/>
              <a:ext cx="1175568" cy="11755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3"/>
            <p:cNvSpPr txBox="1">
              <a:spLocks noChangeArrowheads="1"/>
            </p:cNvSpPr>
            <p:nvPr/>
          </p:nvSpPr>
          <p:spPr bwMode="auto">
            <a:xfrm>
              <a:off x="2424433" y="2872914"/>
              <a:ext cx="13235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000" b="1" dirty="0" smtClean="0">
                  <a:cs typeface="Times New Roman" panose="02020603050405020304" pitchFamily="18" charset="0"/>
                </a:rPr>
                <a:t>Location Service</a:t>
              </a:r>
              <a:endParaRPr kumimoji="0" lang="en-US" altLang="ko-KR" sz="1000" b="1" dirty="0" smtClean="0">
                <a:cs typeface="Times New Roman" panose="02020603050405020304" pitchFamily="18" charset="0"/>
              </a:endParaRPr>
            </a:p>
          </p:txBody>
        </p:sp>
        <p:pic>
          <p:nvPicPr>
            <p:cNvPr id="60" name="Picture 8" descr="ìì¹ ìë¹ì¤ì ëí ì´ë¯¸ì§ ê²ìê²°ê³¼"/>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539" r="16091"/>
            <a:stretch/>
          </p:blipFill>
          <p:spPr bwMode="auto">
            <a:xfrm>
              <a:off x="3776659" y="1685059"/>
              <a:ext cx="977508" cy="1161692"/>
            </a:xfrm>
            <a:prstGeom prst="rect">
              <a:avLst/>
            </a:prstGeom>
            <a:noFill/>
            <a:extLst>
              <a:ext uri="{909E8E84-426E-40DD-AFC4-6F175D3DCCD1}">
                <a14:hiddenFill xmlns:a14="http://schemas.microsoft.com/office/drawing/2010/main">
                  <a:solidFill>
                    <a:srgbClr val="FFFFFF"/>
                  </a:solidFill>
                </a14:hiddenFill>
              </a:ext>
            </a:extLst>
          </p:spPr>
        </p:pic>
        <p:sp>
          <p:nvSpPr>
            <p:cNvPr id="61" name="모서리가 둥근 직사각형 51"/>
            <p:cNvSpPr/>
            <p:nvPr/>
          </p:nvSpPr>
          <p:spPr>
            <a:xfrm>
              <a:off x="3749985" y="1570518"/>
              <a:ext cx="1034430" cy="1377814"/>
            </a:xfrm>
            <a:prstGeom prst="roundRect">
              <a:avLst>
                <a:gd name="adj" fmla="val 6845"/>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타원 18"/>
            <p:cNvSpPr/>
            <p:nvPr/>
          </p:nvSpPr>
          <p:spPr>
            <a:xfrm>
              <a:off x="2389818" y="3696242"/>
              <a:ext cx="374683" cy="350211"/>
            </a:xfrm>
            <a:prstGeom prst="ellipse">
              <a:avLst/>
            </a:prstGeom>
            <a:blipFill>
              <a:blip r:embed="rId10"/>
              <a:stretch>
                <a:fillRect/>
              </a:stretch>
            </a:bli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TextBox 53"/>
            <p:cNvSpPr txBox="1">
              <a:spLocks noChangeArrowheads="1"/>
            </p:cNvSpPr>
            <p:nvPr/>
          </p:nvSpPr>
          <p:spPr bwMode="auto">
            <a:xfrm>
              <a:off x="691431" y="2706915"/>
              <a:ext cx="13235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000" b="1" dirty="0" smtClean="0">
                  <a:cs typeface="Times New Roman" panose="02020603050405020304" pitchFamily="18" charset="0"/>
                </a:rPr>
                <a:t>Highway Camera</a:t>
              </a:r>
              <a:endParaRPr kumimoji="0" lang="en-US" altLang="ko-KR" sz="1000" b="1" dirty="0" smtClean="0">
                <a:cs typeface="Times New Roman" panose="02020603050405020304" pitchFamily="18" charset="0"/>
              </a:endParaRPr>
            </a:p>
          </p:txBody>
        </p:sp>
        <p:sp>
          <p:nvSpPr>
            <p:cNvPr id="64" name="TextBox 53"/>
            <p:cNvSpPr txBox="1">
              <a:spLocks noChangeArrowheads="1"/>
            </p:cNvSpPr>
            <p:nvPr/>
          </p:nvSpPr>
          <p:spPr bwMode="auto">
            <a:xfrm>
              <a:off x="3005065" y="3561652"/>
              <a:ext cx="9040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800" b="1" dirty="0" smtClean="0">
                  <a:cs typeface="Times New Roman" panose="02020603050405020304" pitchFamily="18" charset="0"/>
                </a:rPr>
                <a:t>Delivery Truck</a:t>
              </a:r>
              <a:endParaRPr kumimoji="0" lang="en-US" altLang="ko-KR" sz="800" b="1" dirty="0" smtClean="0">
                <a:cs typeface="Times New Roman" panose="02020603050405020304" pitchFamily="18" charset="0"/>
              </a:endParaRPr>
            </a:p>
          </p:txBody>
        </p:sp>
      </p:grpSp>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304800" y="1905000"/>
            <a:ext cx="8676905"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IoT/IoL Connectivity Link Through Highway Camera For Delivery Location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Service Solution.</a:t>
            </a: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Highway Camera for Receiver and Truck Front/Back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Lights for IoT/IoL connectivity link.</a:t>
            </a: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conventional delivery location service can confirm the approximate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position and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there is a limit to grasp the more accurate position. However,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proposed solution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can upload the real-time position information according to the position of the periodic camera, to provide status of delivery, additional traffic information, and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etc.</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10792</TotalTime>
  <Words>442</Words>
  <Application>Microsoft Office PowerPoint</Application>
  <PresentationFormat>On-screen Show (4:3)</PresentationFormat>
  <Paragraphs>70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굴림</vt: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423</cp:revision>
  <cp:lastPrinted>2017-05-07T15:48:38Z</cp:lastPrinted>
  <dcterms:created xsi:type="dcterms:W3CDTF">2010-05-15T17:50:32Z</dcterms:created>
  <dcterms:modified xsi:type="dcterms:W3CDTF">2018-07-12T12:06:46Z</dcterms:modified>
</cp:coreProperties>
</file>