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15-18-0356-00-0vat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15-18-0356-00-0vat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35531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IoT/IoL Technology Based </a:t>
            </a:r>
            <a:r>
              <a:rPr lang="en-US" sz="1600" dirty="0">
                <a:latin typeface="Times New Roman" pitchFamily="18" charset="0"/>
                <a:cs typeface="Times New Roman" pitchFamily="18" charset="0"/>
              </a:rPr>
              <a:t>S</a:t>
            </a:r>
            <a:r>
              <a:rPr lang="en-US" sz="1600" dirty="0" smtClean="0">
                <a:latin typeface="Times New Roman" pitchFamily="18" charset="0"/>
                <a:cs typeface="Times New Roman" pitchFamily="18" charset="0"/>
              </a:rPr>
              <a:t>mart Parking service solution</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a:t>
            </a:r>
            <a:r>
              <a:rPr lang="en-US" sz="1600" dirty="0" smtClean="0">
                <a:latin typeface="Times New Roman" pitchFamily="18" charset="0"/>
                <a:cs typeface="Times New Roman" pitchFamily="18" charset="0"/>
              </a:rPr>
              <a:t>Minwoo </a:t>
            </a:r>
            <a:r>
              <a:rPr lang="en-US" sz="1600" dirty="0">
                <a:latin typeface="Times New Roman" pitchFamily="18" charset="0"/>
                <a:cs typeface="Times New Roman" pitchFamily="18" charset="0"/>
              </a:rPr>
              <a:t>Lee (SNUST), Mariappan Vinayagam (SNUST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Chang </a:t>
            </a:r>
            <a:r>
              <a:rPr lang="en-US" sz="1600" dirty="0">
                <a:latin typeface="Times New Roman" pitchFamily="18" charset="0"/>
                <a:cs typeface="Times New Roman" pitchFamily="18" charset="0"/>
              </a:rPr>
              <a:t>(SYCA)</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IoT/IoL Link design consideration for VAT. This </a:t>
            </a:r>
            <a:r>
              <a:rPr lang="en-US" altLang="ko-KR" sz="1600" dirty="0" smtClean="0">
                <a:latin typeface="Times New Roman" pitchFamily="18" charset="0"/>
                <a:cs typeface="Times New Roman" pitchFamily="18" charset="0"/>
              </a:rPr>
              <a:t>proposed smart parking solution based on IoT/IoL technology used as part of intelligent building management system for vehicle parking management. </a:t>
            </a:r>
            <a:r>
              <a:rPr lang="en-US" altLang="ko-KR" sz="1600" dirty="0">
                <a:latin typeface="Times New Roman" pitchFamily="18" charset="0"/>
                <a:cs typeface="Times New Roman" pitchFamily="18" charset="0"/>
              </a:rPr>
              <a:t>This </a:t>
            </a:r>
            <a:r>
              <a:rPr lang="en-US" altLang="ko-KR" sz="1600" dirty="0" smtClean="0">
                <a:latin typeface="Times New Roman" pitchFamily="18" charset="0"/>
                <a:cs typeface="Times New Roman" pitchFamily="18" charset="0"/>
              </a:rPr>
              <a:t>proposed VAT solution can be used in </a:t>
            </a:r>
            <a:r>
              <a:rPr lang="en-US" altLang="ko-KR" sz="1600" dirty="0">
                <a:latin typeface="Times New Roman" pitchFamily="18" charset="0"/>
                <a:cs typeface="Times New Roman" pitchFamily="18" charset="0"/>
              </a:rPr>
              <a:t>the application services like ITS, ADAS, etc. on road </a:t>
            </a:r>
            <a:r>
              <a:rPr lang="en-US" altLang="ko-KR" sz="1600" dirty="0" smtClean="0">
                <a:latin typeface="Times New Roman" pitchFamily="18" charset="0"/>
                <a:cs typeface="Times New Roman" pitchFamily="18" charset="0"/>
              </a:rPr>
              <a:t>condition,  </a:t>
            </a:r>
            <a:r>
              <a:rPr lang="en-US" altLang="ko-KR" sz="1600" dirty="0">
                <a:latin typeface="Times New Roman" pitchFamily="18" charset="0"/>
                <a:cs typeface="Times New Roman" pitchFamily="18" charset="0"/>
              </a:rPr>
              <a:t>LED IT, Digital Signage with connected information services etc.</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Smart Parking System</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Parking Service</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Smart Parking System</a:t>
            </a:r>
          </a:p>
        </p:txBody>
      </p:sp>
      <p:sp>
        <p:nvSpPr>
          <p:cNvPr id="10" name="Content Placeholder 2"/>
          <p:cNvSpPr txBox="1">
            <a:spLocks/>
          </p:cNvSpPr>
          <p:nvPr/>
        </p:nvSpPr>
        <p:spPr>
          <a:xfrm>
            <a:off x="6090524" y="1851788"/>
            <a:ext cx="3024950" cy="2206922"/>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Too many vehicles are used in day to day activities from two wheelers, cars, bus, and heavy vehicles, etc.</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When we use two wheelers or four wheelers for personal use required easy way to find the parking location and parking method</a:t>
            </a:r>
          </a:p>
          <a:p>
            <a:pPr marL="628650" lvl="1" indent="-171450" algn="just">
              <a:lnSpc>
                <a:spcPct val="150000"/>
              </a:lnSpc>
              <a:buFont typeface="Times New Roman" panose="02020603050405020304" pitchFamily="18" charset="0"/>
              <a:buChar char="˗"/>
            </a:pPr>
            <a:endPar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5" name="TextBox 53"/>
          <p:cNvSpPr txBox="1">
            <a:spLocks noChangeArrowheads="1"/>
          </p:cNvSpPr>
          <p:nvPr/>
        </p:nvSpPr>
        <p:spPr bwMode="auto">
          <a:xfrm>
            <a:off x="1471260" y="4168141"/>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Parking Area Management in Building </a:t>
            </a:r>
            <a:r>
              <a:rPr kumimoji="0" lang="en-US" altLang="ko-KR" sz="1000" b="1" dirty="0" smtClean="0">
                <a:cs typeface="Times New Roman" panose="02020603050405020304" pitchFamily="18" charset="0"/>
              </a:rPr>
              <a:t>&gt;</a:t>
            </a:r>
          </a:p>
        </p:txBody>
      </p:sp>
      <p:grpSp>
        <p:nvGrpSpPr>
          <p:cNvPr id="3" name="Group 2"/>
          <p:cNvGrpSpPr/>
          <p:nvPr/>
        </p:nvGrpSpPr>
        <p:grpSpPr>
          <a:xfrm>
            <a:off x="228600" y="1779435"/>
            <a:ext cx="5834849" cy="2353836"/>
            <a:chOff x="571500" y="990600"/>
            <a:chExt cx="7797800" cy="342900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500" y="1981200"/>
              <a:ext cx="2209800" cy="1219200"/>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0" y="1981200"/>
              <a:ext cx="2209800" cy="1219200"/>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3000" y="1981200"/>
              <a:ext cx="2209800" cy="1219200"/>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6654800" y="1485900"/>
              <a:ext cx="2209800" cy="121920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1300" y="3200400"/>
              <a:ext cx="2209800" cy="1219200"/>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500" y="3200400"/>
              <a:ext cx="2209800" cy="1219200"/>
            </a:xfrm>
            <a:prstGeom prst="rect">
              <a:avLst/>
            </a:prstGeom>
          </p:spPr>
        </p:pic>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1100" y="3200400"/>
              <a:ext cx="2209800" cy="1219200"/>
            </a:xfrm>
            <a:prstGeom prst="rect">
              <a:avLst/>
            </a:prstGeom>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9500" y="3200400"/>
              <a:ext cx="2209800" cy="1219200"/>
            </a:xfrm>
            <a:prstGeom prst="rect">
              <a:avLst/>
            </a:prstGeom>
          </p:spPr>
        </p:pic>
        <p:pic>
          <p:nvPicPr>
            <p:cNvPr id="20" name="Picture 2" descr="C:\Users\Vadim\Desktop\11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20093" y="3251200"/>
              <a:ext cx="1142707" cy="43072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C:\Users\Vadim\Desktop\11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90800" y="2019300"/>
              <a:ext cx="1142707" cy="43072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C:\Users\Vadim\Desktop\11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02809" y="2019300"/>
              <a:ext cx="1142707" cy="43072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C:\Users\Vadim\Desktop\11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6200000">
              <a:off x="6818975" y="2488128"/>
              <a:ext cx="1142707" cy="43072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C:\Users\Vadim\Desktop\11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42339" y="3200400"/>
              <a:ext cx="1142707" cy="43072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C:\Users\Vadim\Desktop\11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892" y="3200400"/>
              <a:ext cx="1142707" cy="43072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C:\Users\Vadim\Desktop\111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800" y="3200400"/>
              <a:ext cx="1142707" cy="430728"/>
            </a:xfrm>
            <a:prstGeom prst="rect">
              <a:avLst/>
            </a:prstGeom>
            <a:noFill/>
            <a:extLst>
              <a:ext uri="{909E8E84-426E-40DD-AFC4-6F175D3DCCD1}">
                <a14:hiddenFill xmlns:a14="http://schemas.microsoft.com/office/drawing/2010/main">
                  <a:solidFill>
                    <a:srgbClr val="FFFFFF"/>
                  </a:solidFill>
                </a14:hiddenFill>
              </a:ext>
            </a:extLst>
          </p:spPr>
        </p:pic>
      </p:grpSp>
      <p:sp>
        <p:nvSpPr>
          <p:cNvPr id="28" name="Content Placeholder 2"/>
          <p:cNvSpPr txBox="1">
            <a:spLocks/>
          </p:cNvSpPr>
          <p:nvPr/>
        </p:nvSpPr>
        <p:spPr>
          <a:xfrm>
            <a:off x="533400" y="4484276"/>
            <a:ext cx="6212908" cy="1761274"/>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Concepts</a:t>
            </a:r>
            <a:endParaRPr lang="en-US" altLang="ko-KR" sz="25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When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driver come inside unfamiliar building’s parking garage, especially where the parking garage is big and full of many cars, he is confusing and don’t know where to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park</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IoT/IoL technologies, we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can provide better parking service for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drivers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solution is will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 more convenient and save time for drivers </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IoT/IoL Link for Smart Parking Service</a:t>
            </a:r>
          </a:p>
        </p:txBody>
      </p:sp>
      <p:sp>
        <p:nvSpPr>
          <p:cNvPr id="41" name="Content Placeholder 2"/>
          <p:cNvSpPr txBox="1">
            <a:spLocks/>
          </p:cNvSpPr>
          <p:nvPr/>
        </p:nvSpPr>
        <p:spPr>
          <a:xfrm>
            <a:off x="65856" y="3956888"/>
            <a:ext cx="5149932" cy="2358577"/>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IN"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for Smart Parking </a:t>
            </a:r>
            <a:r>
              <a:rPr lang="en-IN"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a:t>
            </a:r>
            <a:endPar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System and the Camera connected on car to enable LiFi/CamCom technology for communication between parking garage and vehicle.</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 need to spend time to find parking place and it allows automatic payment system </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LED Lighting System in Building</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on Vehicles</a:t>
            </a:r>
          </a:p>
          <a:p>
            <a:pPr marL="628650" lvl="1" indent="-171450" algn="just">
              <a:lnSpc>
                <a:spcPct val="150000"/>
              </a:lnSpc>
              <a:buFont typeface="Times New Roman" panose="02020603050405020304" pitchFamily="18" charset="0"/>
              <a:buChar char="˗"/>
            </a:pP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2572896" y="3712847"/>
            <a:ext cx="52578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IoT/IoL Link for Smart Parking Service</a:t>
            </a:r>
            <a:r>
              <a:rPr lang="en-IN" altLang="ko-KR" sz="1000" b="1" dirty="0" smtClean="0">
                <a:cs typeface="Times New Roman" panose="02020603050405020304" pitchFamily="18" charset="0"/>
              </a:rPr>
              <a:t>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7" name="Group 6"/>
          <p:cNvGrpSpPr/>
          <p:nvPr/>
        </p:nvGrpSpPr>
        <p:grpSpPr>
          <a:xfrm>
            <a:off x="406347" y="1469235"/>
            <a:ext cx="8737653" cy="2533396"/>
            <a:chOff x="392641" y="1276604"/>
            <a:chExt cx="8737653" cy="2533396"/>
          </a:xfrm>
        </p:grpSpPr>
        <p:sp>
          <p:nvSpPr>
            <p:cNvPr id="8" name="Rectangle 7"/>
            <p:cNvSpPr/>
            <p:nvPr/>
          </p:nvSpPr>
          <p:spPr>
            <a:xfrm rot="5400000">
              <a:off x="2772506" y="2652338"/>
              <a:ext cx="1045974" cy="731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6" descr="C:\Users\Vadim\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641" y="2572802"/>
              <a:ext cx="2015211" cy="885135"/>
            </a:xfrm>
            <a:prstGeom prst="rect">
              <a:avLst/>
            </a:prstGeom>
            <a:noFill/>
            <a:extLst>
              <a:ext uri="{909E8E84-426E-40DD-AFC4-6F175D3DCCD1}">
                <a14:hiddenFill xmlns:a14="http://schemas.microsoft.com/office/drawing/2010/main">
                  <a:solidFill>
                    <a:srgbClr val="FFFFFF"/>
                  </a:solidFill>
                </a14:hiddenFill>
              </a:ext>
            </a:extLst>
          </p:spPr>
        </p:pic>
        <p:sp>
          <p:nvSpPr>
            <p:cNvPr id="11" name="Isosceles Triangle 10"/>
            <p:cNvSpPr/>
            <p:nvPr/>
          </p:nvSpPr>
          <p:spPr>
            <a:xfrm rot="4176349">
              <a:off x="2169431" y="1628768"/>
              <a:ext cx="533400" cy="1831479"/>
            </a:xfrm>
            <a:prstGeom prst="triangle">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530984" y="2776368"/>
              <a:ext cx="96944" cy="5932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flipH="1">
              <a:off x="1828800" y="2231642"/>
              <a:ext cx="1369913" cy="5447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752855" y="1276604"/>
              <a:ext cx="1703234" cy="3254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Service on entrance</a:t>
              </a:r>
              <a:endParaRPr lang="en-US" sz="1400" b="1" dirty="0">
                <a:solidFill>
                  <a:schemeClr val="tx1"/>
                </a:solidFill>
              </a:endParaRPr>
            </a:p>
          </p:txBody>
        </p:sp>
        <p:sp>
          <p:nvSpPr>
            <p:cNvPr id="16" name="Left-Right Arrow 15"/>
            <p:cNvSpPr/>
            <p:nvPr/>
          </p:nvSpPr>
          <p:spPr>
            <a:xfrm rot="16200000">
              <a:off x="3050088" y="1807287"/>
              <a:ext cx="490813" cy="13885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flipH="1" flipV="1">
              <a:off x="1128188" y="2585011"/>
              <a:ext cx="356666" cy="1913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9" idx="2"/>
            </p:cNvCxnSpPr>
            <p:nvPr/>
          </p:nvCxnSpPr>
          <p:spPr>
            <a:xfrm flipH="1">
              <a:off x="3613576" y="2330388"/>
              <a:ext cx="131984" cy="4411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flipH="1">
              <a:off x="3428999" y="2076472"/>
              <a:ext cx="633123" cy="253916"/>
            </a:xfrm>
            <a:prstGeom prst="rect">
              <a:avLst/>
            </a:prstGeom>
            <a:noFill/>
          </p:spPr>
          <p:txBody>
            <a:bodyPr wrap="square" rtlCol="0">
              <a:spAutoFit/>
            </a:bodyPr>
            <a:lstStyle/>
            <a:p>
              <a:r>
                <a:rPr lang="en-US" sz="1050" b="1" dirty="0" smtClean="0"/>
                <a:t>receiver</a:t>
              </a:r>
              <a:endParaRPr lang="en-US" sz="1050" b="1" dirty="0"/>
            </a:p>
          </p:txBody>
        </p:sp>
        <p:sp>
          <p:nvSpPr>
            <p:cNvPr id="20" name="TextBox 19"/>
            <p:cNvSpPr txBox="1"/>
            <p:nvPr/>
          </p:nvSpPr>
          <p:spPr>
            <a:xfrm flipH="1">
              <a:off x="630613" y="2334632"/>
              <a:ext cx="1025630" cy="276999"/>
            </a:xfrm>
            <a:prstGeom prst="rect">
              <a:avLst/>
            </a:prstGeom>
            <a:noFill/>
          </p:spPr>
          <p:txBody>
            <a:bodyPr wrap="square" rtlCol="0">
              <a:spAutoFit/>
            </a:bodyPr>
            <a:lstStyle/>
            <a:p>
              <a:r>
                <a:rPr lang="en-US" sz="1200" b="1" dirty="0" smtClean="0"/>
                <a:t>receiver</a:t>
              </a:r>
              <a:endParaRPr lang="en-US" sz="1200" b="1" dirty="0"/>
            </a:p>
          </p:txBody>
        </p:sp>
        <p:sp>
          <p:nvSpPr>
            <p:cNvPr id="21" name="TextBox 20"/>
            <p:cNvSpPr txBox="1"/>
            <p:nvPr/>
          </p:nvSpPr>
          <p:spPr>
            <a:xfrm>
              <a:off x="2398664" y="3020270"/>
              <a:ext cx="401520" cy="276999"/>
            </a:xfrm>
            <a:prstGeom prst="rect">
              <a:avLst/>
            </a:prstGeom>
            <a:noFill/>
          </p:spPr>
          <p:txBody>
            <a:bodyPr wrap="square" rtlCol="0">
              <a:spAutoFit/>
            </a:bodyPr>
            <a:lstStyle/>
            <a:p>
              <a:r>
                <a:rPr lang="en-US" sz="1200" dirty="0" smtClean="0"/>
                <a:t>(</a:t>
              </a:r>
              <a:r>
                <a:rPr lang="ru-RU" sz="1200" dirty="0" smtClean="0"/>
                <a:t>1</a:t>
              </a:r>
              <a:r>
                <a:rPr lang="en-US" sz="1200" dirty="0" smtClean="0"/>
                <a:t>)</a:t>
              </a:r>
              <a:endParaRPr lang="en-US" sz="1200" dirty="0"/>
            </a:p>
          </p:txBody>
        </p:sp>
        <p:pic>
          <p:nvPicPr>
            <p:cNvPr id="22" name="Picture 2" descr="C:\Users\Vadim\Desktop\volop-parkere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47640" y="1725084"/>
              <a:ext cx="1743560" cy="158324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C:\Users\Vadim\Desktop\20180629_1656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3518481" y="3192534"/>
              <a:ext cx="1449280" cy="108243"/>
            </a:xfrm>
            <a:prstGeom prst="rect">
              <a:avLst/>
            </a:prstGeom>
            <a:noFill/>
            <a:extLst>
              <a:ext uri="{909E8E84-426E-40DD-AFC4-6F175D3DCCD1}">
                <a14:hiddenFill xmlns:a14="http://schemas.microsoft.com/office/drawing/2010/main">
                  <a:solidFill>
                    <a:srgbClr val="FFFFFF"/>
                  </a:solidFill>
                </a14:hiddenFill>
              </a:ext>
            </a:extLst>
          </p:spPr>
        </p:pic>
        <p:sp>
          <p:nvSpPr>
            <p:cNvPr id="24" name="Rounded Rectangular Callout 23"/>
            <p:cNvSpPr/>
            <p:nvPr/>
          </p:nvSpPr>
          <p:spPr>
            <a:xfrm>
              <a:off x="1530984" y="1727484"/>
              <a:ext cx="1124164" cy="589746"/>
            </a:xfrm>
            <a:prstGeom prst="wedgeRoundRectCallout">
              <a:avLst>
                <a:gd name="adj1" fmla="val 85061"/>
                <a:gd name="adj2" fmla="val 41827"/>
                <a:gd name="adj3" fmla="val 16667"/>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smtClean="0">
                  <a:solidFill>
                    <a:schemeClr val="tx1"/>
                  </a:solidFill>
                </a:rPr>
                <a:t>Gives the parking place</a:t>
              </a:r>
              <a:endParaRPr lang="en-US" sz="1200" b="1" dirty="0">
                <a:solidFill>
                  <a:schemeClr val="tx1"/>
                </a:solidFill>
              </a:endParaRPr>
            </a:p>
          </p:txBody>
        </p:sp>
        <p:sp>
          <p:nvSpPr>
            <p:cNvPr id="25" name="TextBox 24"/>
            <p:cNvSpPr txBox="1"/>
            <p:nvPr/>
          </p:nvSpPr>
          <p:spPr>
            <a:xfrm>
              <a:off x="2852693" y="1996222"/>
              <a:ext cx="423229" cy="276999"/>
            </a:xfrm>
            <a:prstGeom prst="rect">
              <a:avLst/>
            </a:prstGeom>
            <a:noFill/>
          </p:spPr>
          <p:txBody>
            <a:bodyPr wrap="square" rtlCol="0">
              <a:spAutoFit/>
            </a:bodyPr>
            <a:lstStyle/>
            <a:p>
              <a:r>
                <a:rPr lang="en-US" sz="1200" dirty="0" smtClean="0"/>
                <a:t>(</a:t>
              </a:r>
              <a:r>
                <a:rPr lang="en-US" sz="1200" dirty="0"/>
                <a:t>2</a:t>
              </a:r>
              <a:r>
                <a:rPr lang="en-US" sz="1200" dirty="0" smtClean="0"/>
                <a:t>)</a:t>
              </a:r>
              <a:endParaRPr lang="en-US" sz="1200" dirty="0"/>
            </a:p>
          </p:txBody>
        </p:sp>
        <p:sp>
          <p:nvSpPr>
            <p:cNvPr id="26" name="Rounded Rectangular Callout 25"/>
            <p:cNvSpPr/>
            <p:nvPr/>
          </p:nvSpPr>
          <p:spPr>
            <a:xfrm>
              <a:off x="2116054" y="3286783"/>
              <a:ext cx="976836" cy="523217"/>
            </a:xfrm>
            <a:prstGeom prst="wedgeRoundRectCallout">
              <a:avLst>
                <a:gd name="adj1" fmla="val 18425"/>
                <a:gd name="adj2" fmla="val -78622"/>
                <a:gd name="adj3" fmla="val 16667"/>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Where can I park?</a:t>
              </a:r>
            </a:p>
          </p:txBody>
        </p:sp>
        <p:sp>
          <p:nvSpPr>
            <p:cNvPr id="27" name="Rectangle 26"/>
            <p:cNvSpPr/>
            <p:nvPr/>
          </p:nvSpPr>
          <p:spPr>
            <a:xfrm>
              <a:off x="7043494" y="1284042"/>
              <a:ext cx="1703234" cy="3254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Service on exit</a:t>
              </a:r>
              <a:endParaRPr lang="en-US" sz="1400" b="1" dirty="0">
                <a:solidFill>
                  <a:schemeClr val="tx1"/>
                </a:solidFill>
              </a:endParaRPr>
            </a:p>
          </p:txBody>
        </p:sp>
        <p:sp>
          <p:nvSpPr>
            <p:cNvPr id="28" name="Rectangle 27"/>
            <p:cNvSpPr/>
            <p:nvPr/>
          </p:nvSpPr>
          <p:spPr>
            <a:xfrm>
              <a:off x="4117131" y="1276604"/>
              <a:ext cx="1529176" cy="3254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Parking garage</a:t>
              </a:r>
              <a:endParaRPr lang="en-US" sz="1400" b="1" dirty="0">
                <a:solidFill>
                  <a:schemeClr val="tx1"/>
                </a:solidFill>
              </a:endParaRPr>
            </a:p>
          </p:txBody>
        </p:sp>
        <p:pic>
          <p:nvPicPr>
            <p:cNvPr id="29" name="Picture 4" descr="C:\Users\Vadim\Desktop\20180629_16560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0800000">
              <a:off x="5271420" y="3211885"/>
              <a:ext cx="1325445" cy="98994"/>
            </a:xfrm>
            <a:prstGeom prst="rect">
              <a:avLst/>
            </a:prstGeom>
            <a:noFill/>
            <a:extLst>
              <a:ext uri="{909E8E84-426E-40DD-AFC4-6F175D3DCCD1}">
                <a14:hiddenFill xmlns:a14="http://schemas.microsoft.com/office/drawing/2010/main">
                  <a:solidFill>
                    <a:srgbClr val="FFFFFF"/>
                  </a:solidFill>
                </a14:hiddenFill>
              </a:ext>
            </a:extLst>
          </p:spPr>
        </p:pic>
        <p:sp>
          <p:nvSpPr>
            <p:cNvPr id="30" name="Rectangle 29"/>
            <p:cNvSpPr/>
            <p:nvPr/>
          </p:nvSpPr>
          <p:spPr>
            <a:xfrm rot="5400000">
              <a:off x="3046533" y="2926365"/>
              <a:ext cx="494838" cy="7620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rot="21430056">
              <a:off x="3277156" y="2781848"/>
              <a:ext cx="735662" cy="6811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534815" y="2776368"/>
              <a:ext cx="128695"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p:cNvSpPr/>
            <p:nvPr/>
          </p:nvSpPr>
          <p:spPr>
            <a:xfrm rot="16200000">
              <a:off x="2604599" y="2210760"/>
              <a:ext cx="671615" cy="1523513"/>
            </a:xfrm>
            <a:prstGeom prst="triangle">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flipV="1">
              <a:off x="2259828" y="2916222"/>
              <a:ext cx="1258653" cy="868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5" name="Picture 6" descr="C:\Users\Vadim\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4143" y="2572328"/>
              <a:ext cx="1672060" cy="885135"/>
            </a:xfrm>
            <a:prstGeom prst="rect">
              <a:avLst/>
            </a:prstGeom>
            <a:noFill/>
            <a:extLst>
              <a:ext uri="{909E8E84-426E-40DD-AFC4-6F175D3DCCD1}">
                <a14:hiddenFill xmlns:a14="http://schemas.microsoft.com/office/drawing/2010/main">
                  <a:solidFill>
                    <a:srgbClr val="FFFFFF"/>
                  </a:solidFill>
                </a14:hiddenFill>
              </a:ext>
            </a:extLst>
          </p:spPr>
        </p:pic>
        <p:sp>
          <p:nvSpPr>
            <p:cNvPr id="36" name="Rectangle 35"/>
            <p:cNvSpPr/>
            <p:nvPr/>
          </p:nvSpPr>
          <p:spPr>
            <a:xfrm rot="5400000">
              <a:off x="7819369" y="2688581"/>
              <a:ext cx="1045974" cy="9566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flipH="1">
              <a:off x="8536150" y="2379425"/>
              <a:ext cx="131984" cy="4411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7606203" y="3062651"/>
              <a:ext cx="414176" cy="276999"/>
            </a:xfrm>
            <a:prstGeom prst="rect">
              <a:avLst/>
            </a:prstGeom>
            <a:noFill/>
          </p:spPr>
          <p:txBody>
            <a:bodyPr wrap="square" rtlCol="0">
              <a:spAutoFit/>
            </a:bodyPr>
            <a:lstStyle/>
            <a:p>
              <a:r>
                <a:rPr lang="en-US" sz="1200" dirty="0" smtClean="0"/>
                <a:t>(</a:t>
              </a:r>
              <a:r>
                <a:rPr lang="en-US" sz="1200" dirty="0"/>
                <a:t>3</a:t>
              </a:r>
              <a:r>
                <a:rPr lang="en-US" sz="1200" dirty="0" smtClean="0"/>
                <a:t>)</a:t>
              </a:r>
              <a:endParaRPr lang="en-US" sz="1200" dirty="0"/>
            </a:p>
          </p:txBody>
        </p:sp>
        <p:sp>
          <p:nvSpPr>
            <p:cNvPr id="39" name="Rectangle 38"/>
            <p:cNvSpPr/>
            <p:nvPr/>
          </p:nvSpPr>
          <p:spPr>
            <a:xfrm rot="21430056">
              <a:off x="8337261" y="2835491"/>
              <a:ext cx="603602" cy="6811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8443060" y="2842279"/>
              <a:ext cx="105593"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p:cNvSpPr/>
            <p:nvPr/>
          </p:nvSpPr>
          <p:spPr>
            <a:xfrm rot="16200000">
              <a:off x="7767546" y="2463900"/>
              <a:ext cx="671615" cy="1129562"/>
            </a:xfrm>
            <a:prstGeom prst="triangle">
              <a:avLst/>
            </a:prstGeom>
            <a:solidFill>
              <a:srgbClr val="FFFF00">
                <a:alpha val="32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flipV="1">
              <a:off x="7395291" y="2964465"/>
              <a:ext cx="999641" cy="8100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ounded Rectangular Callout 44"/>
            <p:cNvSpPr/>
            <p:nvPr/>
          </p:nvSpPr>
          <p:spPr>
            <a:xfrm>
              <a:off x="7197215" y="2323518"/>
              <a:ext cx="720756" cy="468159"/>
            </a:xfrm>
            <a:prstGeom prst="wedgeRoundRectCallout">
              <a:avLst>
                <a:gd name="adj1" fmla="val 34986"/>
                <a:gd name="adj2" fmla="val 83825"/>
                <a:gd name="adj3" fmla="val 16667"/>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Pay for parking </a:t>
              </a:r>
              <a:endParaRPr lang="en-US" sz="1200" b="1" dirty="0">
                <a:solidFill>
                  <a:schemeClr val="tx1"/>
                </a:solidFill>
              </a:endParaRPr>
            </a:p>
          </p:txBody>
        </p:sp>
        <p:sp>
          <p:nvSpPr>
            <p:cNvPr id="46" name="TextBox 45"/>
            <p:cNvSpPr txBox="1"/>
            <p:nvPr/>
          </p:nvSpPr>
          <p:spPr>
            <a:xfrm flipH="1">
              <a:off x="8394932" y="2153714"/>
              <a:ext cx="735362" cy="276999"/>
            </a:xfrm>
            <a:prstGeom prst="rect">
              <a:avLst/>
            </a:prstGeom>
            <a:noFill/>
          </p:spPr>
          <p:txBody>
            <a:bodyPr wrap="square" rtlCol="0">
              <a:spAutoFit/>
            </a:bodyPr>
            <a:lstStyle/>
            <a:p>
              <a:r>
                <a:rPr lang="en-US" sz="1200" b="1" dirty="0" smtClean="0"/>
                <a:t>receiver</a:t>
              </a:r>
              <a:endParaRPr lang="en-US" sz="1200" b="1" dirty="0"/>
            </a:p>
          </p:txBody>
        </p:sp>
        <p:sp>
          <p:nvSpPr>
            <p:cNvPr id="47" name="Left-Right Arrow 46"/>
            <p:cNvSpPr/>
            <p:nvPr/>
          </p:nvSpPr>
          <p:spPr>
            <a:xfrm rot="16200000">
              <a:off x="8118544" y="1851076"/>
              <a:ext cx="490813" cy="13885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Content Placeholder 2"/>
          <p:cNvSpPr txBox="1">
            <a:spLocks/>
          </p:cNvSpPr>
          <p:nvPr/>
        </p:nvSpPr>
        <p:spPr>
          <a:xfrm>
            <a:off x="5225810" y="4195571"/>
            <a:ext cx="3808031" cy="190043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SIK, etc.</a:t>
            </a:r>
          </a:p>
          <a:p>
            <a:pPr marL="1200150" lvl="2" indent="-285750" algn="just">
              <a:lnSpc>
                <a:spcPct val="15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00012" y="2209800"/>
            <a:ext cx="8943975" cy="2667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Based Smart Parking service solution</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building Lighting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 and the Camera connected on car and parking garage to enable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for communication between parking garage and vehicle</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Optimize the time spend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time to find parking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place</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10644</TotalTime>
  <Words>371</Words>
  <Application>Microsoft Office PowerPoint</Application>
  <PresentationFormat>On-screen Show (4:3)</PresentationFormat>
  <Paragraphs>75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416</cp:revision>
  <cp:lastPrinted>2017-05-07T15:48:38Z</cp:lastPrinted>
  <dcterms:created xsi:type="dcterms:W3CDTF">2010-05-15T17:50:32Z</dcterms:created>
  <dcterms:modified xsi:type="dcterms:W3CDTF">2018-07-12T12:03:44Z</dcterms:modified>
</cp:coreProperties>
</file>