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9A1"/>
    <a:srgbClr val="B1C8CE"/>
    <a:srgbClr val="F8F456"/>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09" autoAdjust="0"/>
    <p:restoredTop sz="96159" autoAdjust="0"/>
  </p:normalViewPr>
  <p:slideViewPr>
    <p:cSldViewPr>
      <p:cViewPr varScale="1">
        <p:scale>
          <a:sx n="86" d="100"/>
          <a:sy n="86" d="100"/>
        </p:scale>
        <p:origin x="105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7/12/2018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7/12/2018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7/12/2018</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2018</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15-18-0355-00-0vat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7/12/2018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7/12/2018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15-18-0355-00-0vat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7/12/2018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7/12/2018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7/12/2018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7/12/2018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7/12/2018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7/12/2018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7/12/2018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7/12/2018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601533"/>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HMD-AR – CamCom Link for Drone Navigation Information and Control System</a:t>
            </a:r>
          </a:p>
          <a:p>
            <a:pPr marL="228600"/>
            <a:endPar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July 2018</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a:t>
            </a:r>
            <a:r>
              <a:rPr lang="en-US" sz="1600" dirty="0" smtClean="0">
                <a:latin typeface="Times New Roman" pitchFamily="18" charset="0"/>
                <a:cs typeface="Times New Roman" pitchFamily="18" charset="0"/>
              </a:rPr>
              <a:t>Cha, </a:t>
            </a:r>
            <a:r>
              <a:rPr lang="en-US" altLang="ko-KR" sz="1600" dirty="0">
                <a:latin typeface="Times New Roman" pitchFamily="18" charset="0"/>
                <a:cs typeface="Times New Roman" pitchFamily="18" charset="0"/>
              </a:rPr>
              <a:t>Vinayagam Mariappan (SNUST</a:t>
            </a:r>
            <a:r>
              <a:rPr lang="en-US" altLang="ko-KR"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Byungjun</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Min (Head IT Co., Ltd), </a:t>
            </a:r>
            <a:r>
              <a:rPr lang="en-US" sz="1600" dirty="0" err="1" smtClean="0">
                <a:latin typeface="Times New Roman" pitchFamily="18" charset="0"/>
                <a:cs typeface="Times New Roman" pitchFamily="18" charset="0"/>
              </a:rPr>
              <a:t>Jungjin</a:t>
            </a:r>
            <a:r>
              <a:rPr lang="en-US" sz="1600" dirty="0" smtClean="0">
                <a:latin typeface="Times New Roman" pitchFamily="18" charset="0"/>
                <a:cs typeface="Times New Roman" pitchFamily="18" charset="0"/>
              </a:rPr>
              <a:t> Ra </a:t>
            </a:r>
            <a:r>
              <a:rPr lang="en-US" altLang="ko-KR" sz="1600" dirty="0">
                <a:latin typeface="Times New Roman" pitchFamily="18" charset="0"/>
                <a:cs typeface="Times New Roman" pitchFamily="18" charset="0"/>
              </a:rPr>
              <a:t>(Head IT Co., Ltd)</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Juphil</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Cho (</a:t>
            </a:r>
            <a:r>
              <a:rPr lang="en-US" sz="1600" dirty="0" err="1">
                <a:latin typeface="Times New Roman" pitchFamily="18" charset="0"/>
                <a:cs typeface="Times New Roman" pitchFamily="18" charset="0"/>
              </a:rPr>
              <a:t>Kunsan</a:t>
            </a:r>
            <a:r>
              <a:rPr lang="en-US" sz="1600" dirty="0">
                <a:latin typeface="Times New Roman" pitchFamily="18" charset="0"/>
                <a:cs typeface="Times New Roman" pitchFamily="18" charset="0"/>
              </a:rPr>
              <a:t> National Univ</a:t>
            </a:r>
            <a:r>
              <a:rPr lang="en-US"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V2X </a:t>
            </a:r>
            <a:r>
              <a:rPr lang="en-US" altLang="ko-KR" sz="1600" dirty="0" smtClean="0">
                <a:latin typeface="Times New Roman" pitchFamily="18" charset="0"/>
                <a:cs typeface="Times New Roman" pitchFamily="18" charset="0"/>
              </a:rPr>
              <a:t>HMD-AR – CamCom </a:t>
            </a:r>
            <a:r>
              <a:rPr lang="en-US" altLang="ko-KR" sz="1600" dirty="0">
                <a:latin typeface="Times New Roman" pitchFamily="18" charset="0"/>
                <a:cs typeface="Times New Roman" pitchFamily="18" charset="0"/>
              </a:rPr>
              <a:t>Link design consideration for VAT. This proposed </a:t>
            </a:r>
            <a:r>
              <a:rPr lang="en-US" altLang="ko-KR" sz="1600" dirty="0" smtClean="0">
                <a:latin typeface="Times New Roman" pitchFamily="18" charset="0"/>
                <a:cs typeface="Times New Roman" pitchFamily="18" charset="0"/>
              </a:rPr>
              <a:t>HMD-AR – CamCom link solution </a:t>
            </a:r>
            <a:r>
              <a:rPr lang="en-US" altLang="ko-KR" sz="1600" dirty="0">
                <a:latin typeface="Times New Roman" pitchFamily="18" charset="0"/>
                <a:cs typeface="Times New Roman" pitchFamily="18" charset="0"/>
              </a:rPr>
              <a:t>for </a:t>
            </a:r>
            <a:r>
              <a:rPr lang="en-US" altLang="ko-KR" sz="1600" dirty="0" smtClean="0">
                <a:latin typeface="Times New Roman" pitchFamily="18" charset="0"/>
                <a:cs typeface="Times New Roman" pitchFamily="18" charset="0"/>
              </a:rPr>
              <a:t>drone navigation information </a:t>
            </a:r>
            <a:r>
              <a:rPr lang="en-US" altLang="ko-KR" sz="1600" dirty="0">
                <a:latin typeface="Times New Roman" pitchFamily="18" charset="0"/>
                <a:cs typeface="Times New Roman" pitchFamily="18" charset="0"/>
              </a:rPr>
              <a:t>and </a:t>
            </a:r>
            <a:r>
              <a:rPr lang="en-US" altLang="ko-KR" sz="1600" dirty="0" smtClean="0">
                <a:latin typeface="Times New Roman" pitchFamily="18" charset="0"/>
                <a:cs typeface="Times New Roman" pitchFamily="18" charset="0"/>
              </a:rPr>
              <a:t>control system</a:t>
            </a:r>
            <a:r>
              <a:rPr lang="en-US" altLang="ko-KR" sz="1600" dirty="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This can be used on </a:t>
            </a:r>
            <a:r>
              <a:rPr lang="en-US" altLang="ko-KR" sz="1600" dirty="0">
                <a:latin typeface="Times New Roman" pitchFamily="18" charset="0"/>
                <a:cs typeface="Times New Roman" pitchFamily="18" charset="0"/>
              </a:rPr>
              <a:t>the application services like </a:t>
            </a:r>
            <a:r>
              <a:rPr lang="en-US" altLang="ko-KR" sz="1600" dirty="0" smtClean="0">
                <a:latin typeface="Times New Roman" pitchFamily="18" charset="0"/>
                <a:cs typeface="Times New Roman" pitchFamily="18" charset="0"/>
              </a:rPr>
              <a:t>IoT/IoL</a:t>
            </a:r>
            <a:r>
              <a:rPr lang="en-US" altLang="ko-KR" sz="1600" dirty="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LED ID,</a:t>
            </a:r>
            <a:r>
              <a:rPr lang="en-US" altLang="ko-KR" sz="1600" dirty="0">
                <a:latin typeface="Times New Roman" pitchFamily="18" charset="0"/>
                <a:cs typeface="Times New Roman" pitchFamily="18" charset="0"/>
              </a:rPr>
              <a:t> digital signage with connected information services</a:t>
            </a:r>
            <a:r>
              <a:rPr lang="en-US" altLang="ko-KR" sz="1600" dirty="0" smtClean="0">
                <a:latin typeface="Times New Roman" pitchFamily="18" charset="0"/>
                <a:cs typeface="Times New Roman" pitchFamily="18" charset="0"/>
              </a:rPr>
              <a:t> etc</a:t>
            </a:r>
            <a:r>
              <a:rPr lang="en-US" altLang="ko-KR" sz="1600" dirty="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in factoring or shopping malls etc. </a:t>
            </a:r>
            <a:endParaRPr lang="en-US" altLang="ko-KR" sz="1600" dirty="0">
              <a:latin typeface="Times New Roman" pitchFamily="18" charset="0"/>
              <a:cs typeface="Times New Roman" pitchFamily="18" charset="0"/>
            </a:endParaRPr>
          </a:p>
          <a:p>
            <a:pPr marL="228600" algn="just">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models of  </a:t>
            </a:r>
            <a:r>
              <a:rPr lang="en-US" sz="1600" dirty="0" smtClean="0">
                <a:latin typeface="Times New Roman" pitchFamily="18" charset="0"/>
                <a:cs typeface="Times New Roman" pitchFamily="18" charset="0"/>
              </a:rPr>
              <a:t>HMD-AR –CamCom Link for drone navigation information and control system </a:t>
            </a:r>
            <a:r>
              <a:rPr lang="en-US" sz="1600" dirty="0">
                <a:latin typeface="Times New Roman" pitchFamily="18" charset="0"/>
                <a:cs typeface="Times New Roman" pitchFamily="18" charset="0"/>
              </a:rPr>
              <a:t>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latin typeface="Times New Roman" pitchFamily="18" charset="0"/>
                <a:cs typeface="Times New Roman" pitchFamily="18" charset="0"/>
              </a:rPr>
              <a:t>.</a:t>
            </a:r>
          </a:p>
          <a:p>
            <a:pPr marL="228600" algn="just"/>
            <a:endParaRPr lang="en-US" sz="1600" dirty="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153400" cy="20812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Drone Navigation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Information</a:t>
            </a: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HMD-AR – CamCom Link for Drone Navigation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Information</a:t>
            </a: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15404" y="645336"/>
            <a:ext cx="89916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Needs for Drone Navigation Information</a:t>
            </a:r>
          </a:p>
        </p:txBody>
      </p:sp>
      <p:sp>
        <p:nvSpPr>
          <p:cNvPr id="10" name="Content Placeholder 2"/>
          <p:cNvSpPr txBox="1">
            <a:spLocks/>
          </p:cNvSpPr>
          <p:nvPr/>
        </p:nvSpPr>
        <p:spPr>
          <a:xfrm>
            <a:off x="4045176" y="1794515"/>
            <a:ext cx="4601182" cy="3860357"/>
          </a:xfrm>
          <a:prstGeom prst="rect">
            <a:avLst/>
          </a:prstGeom>
        </p:spPr>
        <p:txBody>
          <a:bodyPr vert="horz" lIns="91440" tIns="45720" rIns="91440" bIns="45720" rtlCol="0">
            <a:normAutofit fontScale="6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5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Required interactive path navigation guidance service on smart device for Relax and safety vehicle control</a:t>
            </a:r>
          </a:p>
          <a:p>
            <a:pPr marL="628650" lvl="1" indent="-171450" algn="just">
              <a:lnSpc>
                <a:spcPct val="150000"/>
              </a:lnSpc>
              <a:buFont typeface="Times New Roman" panose="02020603050405020304" pitchFamily="18" charset="0"/>
              <a:buChar char="˗"/>
            </a:pP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provide long distance remote and nearby landing  </a:t>
            </a:r>
            <a:endPar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ko-KR" sz="25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Idea</a:t>
            </a:r>
            <a:endParaRPr lang="en-US" altLang="ko-KR" sz="25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provide navigating information for drone on the airport or airbase</a:t>
            </a:r>
          </a:p>
          <a:p>
            <a:pPr marL="628650" lvl="1" indent="-171450" algn="just">
              <a:lnSpc>
                <a:spcPct val="150000"/>
              </a:lnSpc>
              <a:buFont typeface="Times New Roman" panose="02020603050405020304" pitchFamily="18" charset="0"/>
              <a:buChar char="˗"/>
            </a:pP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Navigation service designed using LED-ID on road and pathway and HMD Camera</a:t>
            </a:r>
          </a:p>
          <a:p>
            <a:pPr marL="628650" lvl="1" indent="-171450" algn="just">
              <a:lnSpc>
                <a:spcPct val="150000"/>
              </a:lnSpc>
              <a:buFont typeface="Times New Roman" panose="02020603050405020304" pitchFamily="18" charset="0"/>
              <a:buChar char="˗"/>
            </a:pP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Provide nondestructive control support for drone operators</a:t>
            </a:r>
          </a:p>
        </p:txBody>
      </p:sp>
      <p:sp>
        <p:nvSpPr>
          <p:cNvPr id="27" name="TextBox 26"/>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11" name="TextBox 2"/>
          <p:cNvSpPr txBox="1"/>
          <p:nvPr/>
        </p:nvSpPr>
        <p:spPr>
          <a:xfrm>
            <a:off x="3143165" y="5265119"/>
            <a:ext cx="546945" cy="215444"/>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b="1" dirty="0" smtClean="0"/>
              <a:t>GOOGLE</a:t>
            </a:r>
            <a:endParaRPr lang="en-US" sz="800" b="1" dirty="0"/>
          </a:p>
        </p:txBody>
      </p:sp>
      <p:sp>
        <p:nvSpPr>
          <p:cNvPr id="15" name="TextBox 53"/>
          <p:cNvSpPr txBox="1">
            <a:spLocks noChangeArrowheads="1"/>
          </p:cNvSpPr>
          <p:nvPr/>
        </p:nvSpPr>
        <p:spPr bwMode="auto">
          <a:xfrm>
            <a:off x="626029" y="5449491"/>
            <a:ext cx="324161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smtClean="0">
                <a:cs typeface="Times New Roman" panose="02020603050405020304" pitchFamily="18" charset="0"/>
              </a:rPr>
              <a:t>Drone System in Use</a:t>
            </a:r>
            <a:r>
              <a:rPr kumimoji="0" lang="en-US" altLang="ko-KR" sz="1000" b="1" dirty="0" smtClean="0">
                <a:cs typeface="Times New Roman" panose="02020603050405020304" pitchFamily="18" charset="0"/>
              </a:rPr>
              <a:t>&gt;</a:t>
            </a:r>
          </a:p>
        </p:txBody>
      </p:sp>
      <p:pic>
        <p:nvPicPr>
          <p:cNvPr id="8" name="Picture 4" descr="Image result for drone plan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1390" y="1996143"/>
            <a:ext cx="2928109" cy="172855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6" descr="Image result for drone plan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3673173"/>
            <a:ext cx="2857500"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 y="713335"/>
            <a:ext cx="9143999"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2800" b="1" dirty="0"/>
              <a:t>HMD-AR – CamCom Link for Drone Navigation Information</a:t>
            </a:r>
          </a:p>
        </p:txBody>
      </p:sp>
      <p:sp>
        <p:nvSpPr>
          <p:cNvPr id="41" name="Content Placeholder 2"/>
          <p:cNvSpPr txBox="1">
            <a:spLocks/>
          </p:cNvSpPr>
          <p:nvPr/>
        </p:nvSpPr>
        <p:spPr>
          <a:xfrm>
            <a:off x="4577270" y="2059876"/>
            <a:ext cx="4343400" cy="3880244"/>
          </a:xfrm>
          <a:prstGeom prst="rect">
            <a:avLst/>
          </a:prstGeom>
        </p:spPr>
        <p:txBody>
          <a:bodyPr vert="horz" lIns="91440" tIns="45720" rIns="91440" bIns="45720" rtlCol="0">
            <a:normAutofit fontScale="8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IN" altLang="ko-KR" sz="16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HMD-AR - CamCom Link For Drone Navigation Information and Control</a:t>
            </a:r>
            <a:endParaRPr lang="en-US" altLang="ko-KR" sz="16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4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HMD-AR – CamCom </a:t>
            </a:r>
            <a:r>
              <a:rPr lang="en-US" altLang="ko-KR" sz="14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Link on drone control time, helps to design the smart navigation function to find the landing pathway , flight speed and </a:t>
            </a:r>
            <a:r>
              <a:rPr lang="en-US" altLang="ko-KR" sz="14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height </a:t>
            </a:r>
          </a:p>
          <a:p>
            <a:pPr marL="628650" lvl="1" indent="-171450" algn="just">
              <a:lnSpc>
                <a:spcPct val="150000"/>
              </a:lnSpc>
              <a:buFont typeface="Times New Roman" panose="02020603050405020304" pitchFamily="18" charset="0"/>
              <a:buChar char="˗"/>
            </a:pPr>
            <a:r>
              <a:rPr lang="en-US" altLang="ko-KR" sz="14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a:t>
            </a:r>
            <a:r>
              <a:rPr lang="en-US" altLang="ko-KR" sz="14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Street / Pathway Shop Signage</a:t>
            </a:r>
          </a:p>
          <a:p>
            <a:pPr marL="628650" lvl="1" indent="-171450" algn="just">
              <a:lnSpc>
                <a:spcPct val="150000"/>
              </a:lnSpc>
              <a:buFont typeface="Times New Roman" panose="02020603050405020304" pitchFamily="18" charset="0"/>
              <a:buChar char="˗"/>
            </a:pPr>
            <a:r>
              <a:rPr lang="en-US" altLang="ko-KR" sz="14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CMOS Image Sensor in HMD </a:t>
            </a:r>
            <a:endParaRPr lang="en-US" altLang="ko-KR" sz="14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4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endParaRPr lang="en-US" altLang="ko-KR" sz="14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1200150" lvl="2" indent="-285750" algn="just">
              <a:lnSpc>
                <a:spcPct val="150000"/>
              </a:lnSpc>
              <a:buFont typeface="Arial" panose="020B0604020202020204" pitchFamily="34"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VPPM, Offset-VPWM, Multilevel PPM, Inverted PPM, Subcarrier PPM, DSSS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SIK, VTASC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etc</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marL="1200150" lvl="2" indent="-285750" algn="just">
              <a:lnSpc>
                <a:spcPct val="150000"/>
              </a:lnSpc>
              <a:buFont typeface="Arial" panose="020B0604020202020204" pitchFamily="34"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4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4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LoS(Line of Sight)</a:t>
            </a:r>
          </a:p>
          <a:p>
            <a:pPr marL="628650" lvl="1" indent="-171450" algn="just">
              <a:lnSpc>
                <a:spcPct val="150000"/>
              </a:lnSpc>
              <a:buFont typeface="Times New Roman" panose="02020603050405020304" pitchFamily="18" charset="0"/>
              <a:buChar char="˗"/>
            </a:pPr>
            <a:r>
              <a:rPr lang="en-US" altLang="ko-KR" sz="14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2m ~ 20m</a:t>
            </a:r>
          </a:p>
        </p:txBody>
      </p:sp>
      <p:sp>
        <p:nvSpPr>
          <p:cNvPr id="43" name="TextBox 53"/>
          <p:cNvSpPr txBox="1">
            <a:spLocks noChangeArrowheads="1"/>
          </p:cNvSpPr>
          <p:nvPr/>
        </p:nvSpPr>
        <p:spPr bwMode="auto">
          <a:xfrm>
            <a:off x="228600" y="4993440"/>
            <a:ext cx="420224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smtClean="0">
                <a:cs typeface="Times New Roman" panose="02020603050405020304" pitchFamily="18" charset="0"/>
              </a:rPr>
              <a:t>HMD-AR – CamCom Link for Drone Navigation</a:t>
            </a:r>
            <a:r>
              <a:rPr lang="en-IN" altLang="ko-KR" sz="1000" b="1" dirty="0" smtClean="0">
                <a:cs typeface="Times New Roman" panose="02020603050405020304" pitchFamily="18" charset="0"/>
              </a:rPr>
              <a:t> </a:t>
            </a:r>
            <a:r>
              <a:rPr lang="en-US" altLang="ko-KR" sz="1000" b="1" dirty="0" smtClean="0">
                <a:cs typeface="Times New Roman" panose="02020603050405020304" pitchFamily="18" charset="0"/>
              </a:rPr>
              <a:t>&gt;</a:t>
            </a:r>
            <a:endParaRPr kumimoji="0" lang="en-US" altLang="ko-KR" sz="1000" b="1" dirty="0" smtClean="0">
              <a:cs typeface="Times New Roman" panose="02020603050405020304" pitchFamily="18" charset="0"/>
            </a:endParaRPr>
          </a:p>
        </p:txBody>
      </p:sp>
      <p:sp>
        <p:nvSpPr>
          <p:cNvPr id="55" name="TextBox 5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grpSp>
        <p:nvGrpSpPr>
          <p:cNvPr id="2" name="Group 1"/>
          <p:cNvGrpSpPr/>
          <p:nvPr/>
        </p:nvGrpSpPr>
        <p:grpSpPr>
          <a:xfrm>
            <a:off x="304800" y="2537336"/>
            <a:ext cx="4126044" cy="2388728"/>
            <a:chOff x="-38535" y="3077549"/>
            <a:chExt cx="6430216" cy="3025181"/>
          </a:xfrm>
        </p:grpSpPr>
        <p:sp>
          <p:nvSpPr>
            <p:cNvPr id="7" name="TextBox 6"/>
            <p:cNvSpPr txBox="1"/>
            <p:nvPr/>
          </p:nvSpPr>
          <p:spPr>
            <a:xfrm>
              <a:off x="2983463" y="4350764"/>
              <a:ext cx="1070272" cy="311824"/>
            </a:xfrm>
            <a:prstGeom prst="rect">
              <a:avLst/>
            </a:prstGeom>
            <a:noFill/>
          </p:spPr>
          <p:txBody>
            <a:bodyPr wrap="square" rtlCol="0">
              <a:spAutoFit/>
            </a:bodyPr>
            <a:lstStyle/>
            <a:p>
              <a:r>
                <a:rPr lang="en-US" sz="1000" dirty="0" smtClean="0"/>
                <a:t>Camera</a:t>
              </a:r>
              <a:endParaRPr lang="en-US" sz="1000" dirty="0"/>
            </a:p>
          </p:txBody>
        </p:sp>
        <p:pic>
          <p:nvPicPr>
            <p:cNvPr id="8" name="Picture 6" descr="Image result for hmd a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58940" y="3457286"/>
              <a:ext cx="1297609" cy="1176447"/>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3765861" y="3077549"/>
              <a:ext cx="704991" cy="311824"/>
            </a:xfrm>
            <a:prstGeom prst="rect">
              <a:avLst/>
            </a:prstGeom>
            <a:noFill/>
          </p:spPr>
          <p:txBody>
            <a:bodyPr wrap="none" rtlCol="0">
              <a:spAutoFit/>
            </a:bodyPr>
            <a:lstStyle/>
            <a:p>
              <a:r>
                <a:rPr lang="en-US" sz="1000" dirty="0" smtClean="0"/>
                <a:t>HMD</a:t>
              </a:r>
              <a:endParaRPr lang="en-US" sz="1000" dirty="0"/>
            </a:p>
          </p:txBody>
        </p:sp>
        <p:cxnSp>
          <p:nvCxnSpPr>
            <p:cNvPr id="11" name="Straight Arrow Connector 10"/>
            <p:cNvCxnSpPr>
              <a:endCxn id="8" idx="0"/>
            </p:cNvCxnSpPr>
            <p:nvPr/>
          </p:nvCxnSpPr>
          <p:spPr>
            <a:xfrm>
              <a:off x="4358940" y="3258966"/>
              <a:ext cx="648804" cy="1983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8535" y="3765085"/>
              <a:ext cx="2549767" cy="311824"/>
            </a:xfrm>
            <a:prstGeom prst="rect">
              <a:avLst/>
            </a:prstGeom>
            <a:noFill/>
          </p:spPr>
          <p:txBody>
            <a:bodyPr wrap="square" rtlCol="0">
              <a:spAutoFit/>
            </a:bodyPr>
            <a:lstStyle/>
            <a:p>
              <a:r>
                <a:rPr lang="en-US" sz="1000" dirty="0" smtClean="0"/>
                <a:t>Drone</a:t>
              </a:r>
              <a:r>
                <a:rPr lang="en-US" sz="1000" dirty="0"/>
                <a:t> </a:t>
              </a:r>
              <a:r>
                <a:rPr lang="en-US" sz="1000" dirty="0" smtClean="0"/>
                <a:t>Built-in With Camera</a:t>
              </a:r>
              <a:endParaRPr lang="en-US" sz="1000" dirty="0"/>
            </a:p>
          </p:txBody>
        </p:sp>
        <p:sp>
          <p:nvSpPr>
            <p:cNvPr id="14" name="TextBox 13"/>
            <p:cNvSpPr txBox="1"/>
            <p:nvPr/>
          </p:nvSpPr>
          <p:spPr>
            <a:xfrm>
              <a:off x="3765861" y="4616576"/>
              <a:ext cx="2625820" cy="506715"/>
            </a:xfrm>
            <a:prstGeom prst="rect">
              <a:avLst/>
            </a:prstGeom>
            <a:noFill/>
          </p:spPr>
          <p:txBody>
            <a:bodyPr wrap="square" rtlCol="0">
              <a:spAutoFit/>
            </a:bodyPr>
            <a:lstStyle/>
            <a:p>
              <a:pPr algn="just"/>
              <a:r>
                <a:rPr lang="en-US" sz="1000" dirty="0" smtClean="0"/>
                <a:t>Drone </a:t>
              </a:r>
              <a:r>
                <a:rPr lang="en-US" sz="1000" dirty="0"/>
                <a:t>device </a:t>
              </a:r>
              <a:r>
                <a:rPr lang="en-US" sz="1000" dirty="0" smtClean="0"/>
                <a:t>remote control by operator with HMD</a:t>
              </a:r>
              <a:endParaRPr lang="en-US" sz="1000" dirty="0"/>
            </a:p>
          </p:txBody>
        </p:sp>
        <p:pic>
          <p:nvPicPr>
            <p:cNvPr id="15" name="Picture 2" descr="C:\Users\ITC-Lab\Desktop\Said\VAT_concepts\weapon-drones-drone-vector-silhouette-eps-96351655.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2249" y="4019770"/>
              <a:ext cx="2219325" cy="661988"/>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3" descr="C:\Users\ITC-Lab\Desktop\Said\VAT_concepts\landing strip.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0" y="5105400"/>
              <a:ext cx="5051564" cy="997330"/>
            </a:xfrm>
            <a:prstGeom prst="rect">
              <a:avLst/>
            </a:prstGeom>
            <a:noFill/>
            <a:extLst>
              <a:ext uri="{909E8E84-426E-40DD-AFC4-6F175D3DCCD1}">
                <a14:hiddenFill xmlns:a14="http://schemas.microsoft.com/office/drawing/2010/main">
                  <a:solidFill>
                    <a:srgbClr val="FFFFFF"/>
                  </a:solidFill>
                </a14:hiddenFill>
              </a:ext>
            </a:extLst>
          </p:spPr>
        </p:pic>
        <p:cxnSp>
          <p:nvCxnSpPr>
            <p:cNvPr id="17" name="Straight Arrow Connector 16"/>
            <p:cNvCxnSpPr>
              <a:stCxn id="7" idx="1"/>
            </p:cNvCxnSpPr>
            <p:nvPr/>
          </p:nvCxnSpPr>
          <p:spPr>
            <a:xfrm flipH="1" flipV="1">
              <a:off x="2057400" y="4419601"/>
              <a:ext cx="926063" cy="870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Isosceles Triangle 17"/>
            <p:cNvSpPr/>
            <p:nvPr/>
          </p:nvSpPr>
          <p:spPr>
            <a:xfrm rot="8902449">
              <a:off x="2066268" y="4274738"/>
              <a:ext cx="479563" cy="1571289"/>
            </a:xfrm>
            <a:prstGeom prst="triangle">
              <a:avLst/>
            </a:prstGeom>
            <a:solidFill>
              <a:srgbClr val="FFFF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p:cNvSpPr/>
            <p:nvPr/>
          </p:nvSpPr>
          <p:spPr>
            <a:xfrm rot="9264395">
              <a:off x="1393477" y="4367392"/>
              <a:ext cx="479563" cy="1532046"/>
            </a:xfrm>
            <a:prstGeom prst="triangle">
              <a:avLst/>
            </a:prstGeom>
            <a:solidFill>
              <a:srgbClr val="FFFF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p:cNvSpPr/>
            <p:nvPr/>
          </p:nvSpPr>
          <p:spPr>
            <a:xfrm rot="8288635">
              <a:off x="2823286" y="4019507"/>
              <a:ext cx="617533" cy="1820833"/>
            </a:xfrm>
            <a:prstGeom prst="triangle">
              <a:avLst/>
            </a:prstGeom>
            <a:solidFill>
              <a:srgbClr val="FFFF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71256" y="847335"/>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471256" y="2057400"/>
            <a:ext cx="8536342" cy="30480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HMD-AR – CamCom Link for Drone Navigation Information and Control System</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LED-ID technology on existing Landing strip / Pathway signage as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HMD-AR – CamCom Link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Transmitter to provide location specific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informations</a:t>
            </a: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HMD-AR - CamCom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Link on drone control time, helps to design the smart navigation function to find the landing pathway , flight speed and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height</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10632</TotalTime>
  <Words>330</Words>
  <Application>Microsoft Office PowerPoint</Application>
  <PresentationFormat>On-screen Show (4:3)</PresentationFormat>
  <Paragraphs>70</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굴림</vt:lpstr>
      <vt:lpstr>맑은 고딕</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414</cp:revision>
  <cp:lastPrinted>2017-05-07T15:48:38Z</cp:lastPrinted>
  <dcterms:created xsi:type="dcterms:W3CDTF">2010-05-15T17:50:32Z</dcterms:created>
  <dcterms:modified xsi:type="dcterms:W3CDTF">2018-07-12T11:57:05Z</dcterms:modified>
</cp:coreProperties>
</file>