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75" r:id="rId4"/>
    <p:sldId id="276" r:id="rId5"/>
    <p:sldId id="294" r:id="rId6"/>
    <p:sldId id="299" r:id="rId7"/>
    <p:sldId id="277" r:id="rId8"/>
    <p:sldId id="279" r:id="rId9"/>
    <p:sldId id="296" r:id="rId10"/>
    <p:sldId id="297" r:id="rId11"/>
    <p:sldId id="298" r:id="rId12"/>
    <p:sldId id="295" r:id="rId13"/>
    <p:sldId id="278"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2018/7/12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7/12/2018</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14:m>
                  <m:oMath xmlns:m="http://schemas.openxmlformats.org/officeDocument/2006/math">
                    <m:sSub>
                      <m:sSubPr>
                        <m:ctrlPr>
                          <a:rPr lang="ja-JP" altLang="ja-JP" sz="1200" i="1" smtClean="0">
                            <a:effectLst/>
                            <a:latin typeface="Cambria Math" panose="02040503050406030204" pitchFamily="18" charset="0"/>
                            <a:ea typeface="Cambria Math" panose="02040503050406030204" pitchFamily="18" charset="0"/>
                          </a:rPr>
                        </m:ctrlPr>
                      </m:sSubPr>
                      <m:e>
                        <m:r>
                          <a:rPr lang="en-US" altLang="ja-JP" sz="1200" i="1">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1200" i="1">
                            <a:effectLst/>
                            <a:latin typeface="Cambria Math" panose="02040503050406030204" pitchFamily="18" charset="0"/>
                            <a:ea typeface="ＭＳ 明朝" panose="02020609040205080304" pitchFamily="17" charset="-128"/>
                            <a:cs typeface="Times New Roman" panose="02020603050405020304" pitchFamily="18" charset="0"/>
                          </a:rPr>
                          <m:t>𝑖𝑛𝑓𝑜</m:t>
                        </m:r>
                      </m:sub>
                    </m:sSub>
                  </m:oMath>
                </a14:m>
                <a:r>
                  <a:rPr kumimoji="1" lang="ja-JP" altLang="en-US" dirty="0"/>
                  <a:t> </a:t>
                </a:r>
                <a:r>
                  <a:rPr kumimoji="1" lang="en-US" altLang="ja-JP" dirty="0"/>
                  <a:t>is the length of information bits</a:t>
                </a:r>
              </a:p>
              <a:p>
                <a:r>
                  <a:rPr kumimoji="1" lang="en-US" altLang="ja-JP" sz="1200" kern="1200" dirty="0">
                    <a:solidFill>
                      <a:schemeClr val="tx1"/>
                    </a:solidFill>
                    <a:effectLst/>
                    <a:latin typeface="+mn-lt"/>
                    <a:ea typeface="+mn-ea"/>
                    <a:cs typeface="+mn-cs"/>
                  </a:rPr>
                  <a:t>In the proposed scheme in a scheduled access case, optimal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𝐿</m:t>
                        </m:r>
                      </m:e>
                      <m:sub>
                        <m:r>
                          <a:rPr kumimoji="1" lang="en-US" altLang="ja-JP" sz="1200" i="1" kern="1200">
                            <a:solidFill>
                              <a:schemeClr val="tx1"/>
                            </a:solidFill>
                            <a:effectLst/>
                            <a:latin typeface="Cambria Math" panose="02040503050406030204" pitchFamily="18" charset="0"/>
                            <a:ea typeface="+mn-ea"/>
                            <a:cs typeface="+mn-cs"/>
                          </a:rPr>
                          <m:t>𝑖𝑛𝑓𝑜</m:t>
                        </m:r>
                      </m:sub>
                    </m:sSub>
                  </m:oMath>
                </a14:m>
                <a:r>
                  <a:rPr kumimoji="1" lang="en-US" altLang="ja-JP" sz="1200" kern="1200" dirty="0">
                    <a:solidFill>
                      <a:schemeClr val="tx1"/>
                    </a:solidFill>
                    <a:effectLst/>
                    <a:latin typeface="+mn-lt"/>
                    <a:ea typeface="+mn-ea"/>
                    <a:cs typeface="+mn-cs"/>
                  </a:rPr>
                  <a:t> is 255 bytes under in 0 dB conditions. </a:t>
                </a:r>
              </a:p>
              <a:p>
                <a:r>
                  <a:rPr kumimoji="1" lang="en-US" altLang="ja-JP" sz="1200" kern="1200" dirty="0">
                    <a:solidFill>
                      <a:schemeClr val="tx1"/>
                    </a:solidFill>
                    <a:effectLst/>
                    <a:latin typeface="+mn-lt"/>
                    <a:ea typeface="+mn-ea"/>
                    <a:cs typeface="+mn-cs"/>
                  </a:rPr>
                  <a:t>The same case shows the best energy efficiency</a:t>
                </a:r>
              </a:p>
              <a:p>
                <a:r>
                  <a:rPr kumimoji="1" lang="en-US" altLang="ja-JP" sz="1200" kern="1200" dirty="0">
                    <a:solidFill>
                      <a:schemeClr val="tx1"/>
                    </a:solidFill>
                    <a:effectLst/>
                    <a:latin typeface="+mn-lt"/>
                    <a:ea typeface="+mn-ea"/>
                    <a:cs typeface="+mn-cs"/>
                  </a:rPr>
                  <a:t>On the other hand, with random access, the standard scheme shows better optimal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𝐿</m:t>
                        </m:r>
                      </m:e>
                      <m:sub>
                        <m:r>
                          <a:rPr kumimoji="1" lang="en-US" altLang="ja-JP" sz="1200" i="1" kern="1200">
                            <a:solidFill>
                              <a:schemeClr val="tx1"/>
                            </a:solidFill>
                            <a:effectLst/>
                            <a:latin typeface="Cambria Math" panose="02040503050406030204" pitchFamily="18" charset="0"/>
                            <a:ea typeface="+mn-ea"/>
                            <a:cs typeface="+mn-cs"/>
                          </a:rPr>
                          <m:t>𝑖𝑛𝑓𝑜</m:t>
                        </m:r>
                      </m:sub>
                    </m:sSub>
                  </m:oMath>
                </a14:m>
                <a:r>
                  <a:rPr kumimoji="1" lang="en-US" altLang="ja-JP" sz="1200" kern="1200" dirty="0">
                    <a:solidFill>
                      <a:schemeClr val="tx1"/>
                    </a:solidFill>
                    <a:effectLst/>
                    <a:latin typeface="+mn-lt"/>
                    <a:ea typeface="+mn-ea"/>
                    <a:cs typeface="+mn-cs"/>
                  </a:rPr>
                  <a:t> and maximum energy efficiency under a 6 dB </a:t>
                </a:r>
                <a14:m>
                  <m:oMath xmlns:m="http://schemas.openxmlformats.org/officeDocument/2006/math">
                    <m:r>
                      <a:rPr kumimoji="1" lang="en-US" altLang="ja-JP" sz="1200" kern="1200">
                        <a:solidFill>
                          <a:schemeClr val="tx1"/>
                        </a:solidFill>
                        <a:effectLst/>
                        <a:latin typeface="Cambria Math" panose="02040503050406030204" pitchFamily="18" charset="0"/>
                        <a:ea typeface="+mn-ea"/>
                        <a:cs typeface="+mn-cs"/>
                      </a:rPr>
                      <m:t>≤</m:t>
                    </m:r>
                    <m:f>
                      <m:fPr>
                        <m:type m:val="lin"/>
                        <m:ctrlPr>
                          <a:rPr kumimoji="1" lang="ja-JP" altLang="ja-JP" sz="1200" i="1" kern="1200">
                            <a:solidFill>
                              <a:schemeClr val="tx1"/>
                            </a:solidFill>
                            <a:effectLst/>
                            <a:latin typeface="Cambria Math" panose="02040503050406030204" pitchFamily="18" charset="0"/>
                            <a:ea typeface="+mn-ea"/>
                            <a:cs typeface="+mn-cs"/>
                          </a:rPr>
                        </m:ctrlPr>
                      </m:fPr>
                      <m:num>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𝐸</m:t>
                            </m:r>
                          </m:e>
                          <m:sub>
                            <m:r>
                              <a:rPr kumimoji="1" lang="en-US" altLang="ja-JP" sz="1200" i="1" kern="1200">
                                <a:solidFill>
                                  <a:schemeClr val="tx1"/>
                                </a:solidFill>
                                <a:effectLst/>
                                <a:latin typeface="Cambria Math" panose="02040503050406030204" pitchFamily="18" charset="0"/>
                                <a:ea typeface="+mn-ea"/>
                                <a:cs typeface="+mn-cs"/>
                              </a:rPr>
                              <m:t>𝑠</m:t>
                            </m:r>
                          </m:sub>
                        </m:sSub>
                      </m:num>
                      <m:den>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0</m:t>
                            </m:r>
                          </m:sub>
                        </m:sSub>
                      </m:den>
                    </m:f>
                    <m:r>
                      <a:rPr kumimoji="1" lang="en-US" altLang="ja-JP" sz="1200" i="1" kern="1200">
                        <a:solidFill>
                          <a:schemeClr val="tx1"/>
                        </a:solidFill>
                        <a:effectLst/>
                        <a:latin typeface="Cambria Math" panose="02040503050406030204" pitchFamily="18" charset="0"/>
                        <a:ea typeface="+mn-ea"/>
                        <a:cs typeface="+mn-cs"/>
                      </a:rPr>
                      <m:t>≤</m:t>
                    </m:r>
                  </m:oMath>
                </a14:m>
                <a:r>
                  <a:rPr kumimoji="1" lang="en-US" altLang="ja-JP" sz="1200" kern="1200" dirty="0">
                    <a:solidFill>
                      <a:schemeClr val="tx1"/>
                    </a:solidFill>
                    <a:effectLst/>
                    <a:latin typeface="+mn-lt"/>
                    <a:ea typeface="+mn-ea"/>
                    <a:cs typeface="+mn-cs"/>
                  </a:rPr>
                  <a:t> 7.5 dB condition even though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𝑡𝑥</m:t>
                        </m:r>
                      </m:sub>
                    </m:sSub>
                  </m:oMath>
                </a14:m>
                <a:r>
                  <a:rPr kumimoji="1" lang="en-US" altLang="ja-JP" sz="1200" kern="1200" dirty="0">
                    <a:solidFill>
                      <a:schemeClr val="tx1"/>
                    </a:solidFill>
                    <a:effectLst/>
                    <a:latin typeface="+mn-lt"/>
                    <a:ea typeface="+mn-ea"/>
                    <a:cs typeface="+mn-cs"/>
                  </a:rPr>
                  <a:t> and (1-</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𝑃</m:t>
                        </m:r>
                      </m:e>
                      <m:sub>
                        <m:r>
                          <a:rPr kumimoji="1" lang="en-US" altLang="ja-JP" sz="1200" i="1" kern="1200">
                            <a:solidFill>
                              <a:schemeClr val="tx1"/>
                            </a:solidFill>
                            <a:effectLst/>
                            <a:latin typeface="Cambria Math" panose="02040503050406030204" pitchFamily="18" charset="0"/>
                            <a:ea typeface="+mn-ea"/>
                            <a:cs typeface="+mn-cs"/>
                          </a:rPr>
                          <m:t>𝑠𝑢𝑐𝑐</m:t>
                        </m:r>
                      </m:sub>
                    </m:sSub>
                  </m:oMath>
                </a14:m>
                <a:r>
                  <a:rPr kumimoji="1" lang="en-US" altLang="ja-JP" sz="1200" kern="1200" dirty="0">
                    <a:solidFill>
                      <a:schemeClr val="tx1"/>
                    </a:solidFill>
                    <a:effectLst/>
                    <a:latin typeface="+mn-lt"/>
                    <a:ea typeface="+mn-ea"/>
                    <a:cs typeface="+mn-cs"/>
                  </a:rPr>
                  <a:t>) in the proposed scheme are less than those of the standard scheme;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𝜀</m:t>
                        </m:r>
                      </m:e>
                      <m:sub>
                        <m:r>
                          <a:rPr kumimoji="1" lang="en-US" altLang="ja-JP" sz="1200" i="1" kern="1200">
                            <a:solidFill>
                              <a:schemeClr val="tx1"/>
                            </a:solidFill>
                            <a:effectLst/>
                            <a:latin typeface="Cambria Math" panose="02040503050406030204" pitchFamily="18" charset="0"/>
                            <a:ea typeface="+mn-ea"/>
                            <a:cs typeface="+mn-cs"/>
                          </a:rPr>
                          <m:t>𝑒𝑛𝑐</m:t>
                        </m:r>
                      </m:sub>
                    </m:sSub>
                  </m:oMath>
                </a14:m>
                <a:r>
                  <a:rPr kumimoji="1" lang="en-US" altLang="ja-JP" sz="1200" kern="1200" dirty="0">
                    <a:solidFill>
                      <a:schemeClr val="tx1"/>
                    </a:solidFill>
                    <a:effectLst/>
                    <a:latin typeface="+mn-lt"/>
                    <a:ea typeface="+mn-ea"/>
                    <a:cs typeface="+mn-cs"/>
                  </a:rPr>
                  <a:t> and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𝜀</m:t>
                        </m:r>
                      </m:e>
                      <m:sub>
                        <m:r>
                          <a:rPr kumimoji="1" lang="en-US" altLang="ja-JP" sz="1200" i="1" kern="1200">
                            <a:solidFill>
                              <a:schemeClr val="tx1"/>
                            </a:solidFill>
                            <a:effectLst/>
                            <a:latin typeface="Cambria Math" panose="02040503050406030204" pitchFamily="18" charset="0"/>
                            <a:ea typeface="+mn-ea"/>
                            <a:cs typeface="+mn-cs"/>
                          </a:rPr>
                          <m:t>𝑑𝑒𝑐</m:t>
                        </m:r>
                      </m:sub>
                    </m:sSub>
                  </m:oMath>
                </a14:m>
                <a:r>
                  <a:rPr kumimoji="1" lang="en-US" altLang="ja-JP" sz="1200" kern="1200" dirty="0">
                    <a:solidFill>
                      <a:schemeClr val="tx1"/>
                    </a:solidFill>
                    <a:effectLst/>
                    <a:latin typeface="+mn-lt"/>
                    <a:ea typeface="+mn-ea"/>
                    <a:cs typeface="+mn-cs"/>
                  </a:rPr>
                  <a:t> in the proposed scheme affect performance significantly</a:t>
                </a:r>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sz="1200" i="0">
                    <a:effectLst/>
                    <a:latin typeface="Cambria Math" panose="02040503050406030204" pitchFamily="18" charset="0"/>
                    <a:ea typeface="ＭＳ 明朝" panose="02020609040205080304" pitchFamily="17" charset="-128"/>
                    <a:cs typeface="Times New Roman" panose="02020603050405020304" pitchFamily="18" charset="0"/>
                  </a:rPr>
                  <a:t>𝐿</a:t>
                </a:r>
                <a:r>
                  <a:rPr lang="ja-JP" altLang="ja-JP" sz="1200" i="0">
                    <a:effectLst/>
                    <a:latin typeface="Cambria Math" panose="02040503050406030204" pitchFamily="18" charset="0"/>
                    <a:ea typeface="ＭＳ 明朝" panose="02020609040205080304" pitchFamily="17" charset="-128"/>
                    <a:cs typeface="Times New Roman" panose="02020603050405020304" pitchFamily="18" charset="0"/>
                  </a:rPr>
                  <a:t>_</a:t>
                </a:r>
                <a:r>
                  <a:rPr lang="en-US" altLang="ja-JP" sz="1200" i="0">
                    <a:effectLst/>
                    <a:latin typeface="Cambria Math" panose="02040503050406030204" pitchFamily="18" charset="0"/>
                    <a:ea typeface="ＭＳ 明朝" panose="02020609040205080304" pitchFamily="17" charset="-128"/>
                    <a:cs typeface="Times New Roman" panose="02020603050405020304" pitchFamily="18" charset="0"/>
                  </a:rPr>
                  <a:t>𝑖𝑛𝑓𝑜</a:t>
                </a:r>
                <a:r>
                  <a:rPr kumimoji="1" lang="ja-JP" altLang="en-US" dirty="0"/>
                  <a:t> </a:t>
                </a:r>
                <a:r>
                  <a:rPr kumimoji="1" lang="en-US" altLang="ja-JP" dirty="0"/>
                  <a:t>is the length of information bits</a:t>
                </a:r>
              </a:p>
              <a:p>
                <a:r>
                  <a:rPr kumimoji="1" lang="en-US" altLang="ja-JP" sz="1200" kern="1200" dirty="0">
                    <a:solidFill>
                      <a:schemeClr val="tx1"/>
                    </a:solidFill>
                    <a:effectLst/>
                    <a:latin typeface="+mn-lt"/>
                    <a:ea typeface="+mn-ea"/>
                    <a:cs typeface="+mn-cs"/>
                  </a:rPr>
                  <a:t>In the proposed scheme in a scheduled access case, optimal </a:t>
                </a:r>
                <a:r>
                  <a:rPr kumimoji="1" lang="en-US" altLang="ja-JP" sz="1200" i="0" kern="1200">
                    <a:solidFill>
                      <a:schemeClr val="tx1"/>
                    </a:solidFill>
                    <a:effectLst/>
                    <a:latin typeface="+mn-lt"/>
                    <a:ea typeface="+mn-ea"/>
                    <a:cs typeface="+mn-cs"/>
                  </a:rPr>
                  <a:t>𝐿</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𝑖𝑛𝑓𝑜</a:t>
                </a:r>
                <a:r>
                  <a:rPr kumimoji="1" lang="en-US" altLang="ja-JP" sz="1200" kern="1200" dirty="0">
                    <a:solidFill>
                      <a:schemeClr val="tx1"/>
                    </a:solidFill>
                    <a:effectLst/>
                    <a:latin typeface="+mn-lt"/>
                    <a:ea typeface="+mn-ea"/>
                    <a:cs typeface="+mn-cs"/>
                  </a:rPr>
                  <a:t> is 255 bytes under in 0 dB conditions. </a:t>
                </a:r>
              </a:p>
              <a:p>
                <a:r>
                  <a:rPr kumimoji="1" lang="en-US" altLang="ja-JP" sz="1200" kern="1200" dirty="0">
                    <a:solidFill>
                      <a:schemeClr val="tx1"/>
                    </a:solidFill>
                    <a:effectLst/>
                    <a:latin typeface="+mn-lt"/>
                    <a:ea typeface="+mn-ea"/>
                    <a:cs typeface="+mn-cs"/>
                  </a:rPr>
                  <a:t>The same case shows the best energy efficiency</a:t>
                </a:r>
              </a:p>
              <a:p>
                <a:r>
                  <a:rPr kumimoji="1" lang="en-US" altLang="ja-JP" sz="1200" kern="1200" dirty="0">
                    <a:solidFill>
                      <a:schemeClr val="tx1"/>
                    </a:solidFill>
                    <a:effectLst/>
                    <a:latin typeface="+mn-lt"/>
                    <a:ea typeface="+mn-ea"/>
                    <a:cs typeface="+mn-cs"/>
                  </a:rPr>
                  <a:t>On the other hand, with random access, the standard scheme shows better optimal </a:t>
                </a:r>
                <a:r>
                  <a:rPr kumimoji="1" lang="en-US" altLang="ja-JP" sz="1200" i="0" kern="1200">
                    <a:solidFill>
                      <a:schemeClr val="tx1"/>
                    </a:solidFill>
                    <a:effectLst/>
                    <a:latin typeface="+mn-lt"/>
                    <a:ea typeface="+mn-ea"/>
                    <a:cs typeface="+mn-cs"/>
                  </a:rPr>
                  <a:t>𝐿</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𝑖𝑛𝑓𝑜</a:t>
                </a:r>
                <a:r>
                  <a:rPr kumimoji="1" lang="en-US" altLang="ja-JP" sz="1200" kern="1200" dirty="0">
                    <a:solidFill>
                      <a:schemeClr val="tx1"/>
                    </a:solidFill>
                    <a:effectLst/>
                    <a:latin typeface="+mn-lt"/>
                    <a:ea typeface="+mn-ea"/>
                    <a:cs typeface="+mn-cs"/>
                  </a:rPr>
                  <a:t> and maximum energy efficiency under a 6 dB </a:t>
                </a:r>
                <a:r>
                  <a:rPr kumimoji="1" lang="en-US" altLang="ja-JP" sz="1200" i="0" kern="1200">
                    <a:solidFill>
                      <a:schemeClr val="tx1"/>
                    </a:solidFill>
                    <a:effectLst/>
                    <a:latin typeface="+mn-lt"/>
                    <a:ea typeface="+mn-ea"/>
                    <a:cs typeface="+mn-cs"/>
                  </a:rPr>
                  <a:t>≤𝐸</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𝑠</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0 ≤</a:t>
                </a:r>
                <a:r>
                  <a:rPr kumimoji="1" lang="en-US" altLang="ja-JP" sz="1200" kern="1200" dirty="0">
                    <a:solidFill>
                      <a:schemeClr val="tx1"/>
                    </a:solidFill>
                    <a:effectLst/>
                    <a:latin typeface="+mn-lt"/>
                    <a:ea typeface="+mn-ea"/>
                    <a:cs typeface="+mn-cs"/>
                  </a:rPr>
                  <a:t> 7.5 dB condition even though </a:t>
                </a:r>
                <a:r>
                  <a:rPr kumimoji="1" lang="en-US" altLang="ja-JP" sz="1200" i="0" kern="1200">
                    <a:solidFill>
                      <a:schemeClr val="tx1"/>
                    </a:solidFill>
                    <a:effectLst/>
                    <a:latin typeface="+mn-lt"/>
                    <a:ea typeface="+mn-ea"/>
                    <a:cs typeface="+mn-cs"/>
                  </a:rPr>
                  <a:t>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𝑡𝑥</a:t>
                </a:r>
                <a:r>
                  <a:rPr kumimoji="1" lang="en-US" altLang="ja-JP" sz="1200" kern="1200" dirty="0">
                    <a:solidFill>
                      <a:schemeClr val="tx1"/>
                    </a:solidFill>
                    <a:effectLst/>
                    <a:latin typeface="+mn-lt"/>
                    <a:ea typeface="+mn-ea"/>
                    <a:cs typeface="+mn-cs"/>
                  </a:rPr>
                  <a:t> and (1-</a:t>
                </a:r>
                <a:r>
                  <a:rPr kumimoji="1" lang="en-US" altLang="ja-JP" sz="1200" i="0" kern="1200">
                    <a:solidFill>
                      <a:schemeClr val="tx1"/>
                    </a:solidFill>
                    <a:effectLst/>
                    <a:latin typeface="+mn-lt"/>
                    <a:ea typeface="+mn-ea"/>
                    <a:cs typeface="+mn-cs"/>
                  </a:rPr>
                  <a:t>𝑃</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𝑠𝑢𝑐𝑐</a:t>
                </a:r>
                <a:r>
                  <a:rPr kumimoji="1" lang="en-US" altLang="ja-JP" sz="1200" kern="1200" dirty="0">
                    <a:solidFill>
                      <a:schemeClr val="tx1"/>
                    </a:solidFill>
                    <a:effectLst/>
                    <a:latin typeface="+mn-lt"/>
                    <a:ea typeface="+mn-ea"/>
                    <a:cs typeface="+mn-cs"/>
                  </a:rPr>
                  <a:t>) in the proposed scheme are less than those of the standard scheme; </a:t>
                </a:r>
                <a:r>
                  <a:rPr kumimoji="1" lang="en-US" altLang="ja-JP" sz="1200" i="0" kern="1200">
                    <a:solidFill>
                      <a:schemeClr val="tx1"/>
                    </a:solidFill>
                    <a:effectLst/>
                    <a:latin typeface="+mn-lt"/>
                    <a:ea typeface="+mn-ea"/>
                    <a:cs typeface="+mn-cs"/>
                  </a:rPr>
                  <a:t>𝜀</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𝑒𝑛𝑐</a:t>
                </a:r>
                <a:r>
                  <a:rPr kumimoji="1" lang="en-US" altLang="ja-JP" sz="1200" kern="1200" dirty="0">
                    <a:solidFill>
                      <a:schemeClr val="tx1"/>
                    </a:solidFill>
                    <a:effectLst/>
                    <a:latin typeface="+mn-lt"/>
                    <a:ea typeface="+mn-ea"/>
                    <a:cs typeface="+mn-cs"/>
                  </a:rPr>
                  <a:t> and </a:t>
                </a:r>
                <a:r>
                  <a:rPr kumimoji="1" lang="en-US" altLang="ja-JP" sz="1200" i="0" kern="1200">
                    <a:solidFill>
                      <a:schemeClr val="tx1"/>
                    </a:solidFill>
                    <a:effectLst/>
                    <a:latin typeface="+mn-lt"/>
                    <a:ea typeface="+mn-ea"/>
                    <a:cs typeface="+mn-cs"/>
                  </a:rPr>
                  <a:t>𝜀</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𝑑𝑒𝑐</a:t>
                </a:r>
                <a:r>
                  <a:rPr kumimoji="1" lang="en-US" altLang="ja-JP" sz="1200" kern="1200" dirty="0">
                    <a:solidFill>
                      <a:schemeClr val="tx1"/>
                    </a:solidFill>
                    <a:effectLst/>
                    <a:latin typeface="+mn-lt"/>
                    <a:ea typeface="+mn-ea"/>
                    <a:cs typeface="+mn-cs"/>
                  </a:rPr>
                  <a:t> in the proposed scheme affect performance significantly</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19</a:t>
            </a:fld>
            <a:endParaRPr kumimoji="1" lang="ja-JP" altLang="en-US"/>
          </a:p>
        </p:txBody>
      </p:sp>
    </p:spTree>
    <p:extLst>
      <p:ext uri="{BB962C8B-B14F-4D97-AF65-F5344CB8AC3E}">
        <p14:creationId xmlns:p14="http://schemas.microsoft.com/office/powerpoint/2010/main" val="3588380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In the proposed scheme in a scheduled access case, optimal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𝐿</m:t>
                        </m:r>
                      </m:e>
                      <m:sub>
                        <m:r>
                          <a:rPr kumimoji="1" lang="en-US" altLang="ja-JP" sz="1200" i="1" kern="1200">
                            <a:solidFill>
                              <a:schemeClr val="tx1"/>
                            </a:solidFill>
                            <a:effectLst/>
                            <a:latin typeface="Cambria Math" panose="02040503050406030204" pitchFamily="18" charset="0"/>
                            <a:ea typeface="+mn-ea"/>
                            <a:cs typeface="+mn-cs"/>
                          </a:rPr>
                          <m:t>𝑖𝑛𝑓𝑜</m:t>
                        </m:r>
                      </m:sub>
                    </m:sSub>
                  </m:oMath>
                </a14:m>
                <a:r>
                  <a:rPr kumimoji="1" lang="en-US" altLang="ja-JP" sz="1200" kern="1200" dirty="0">
                    <a:solidFill>
                      <a:schemeClr val="tx1"/>
                    </a:solidFill>
                    <a:effectLst/>
                    <a:latin typeface="+mn-lt"/>
                    <a:ea typeface="+mn-ea"/>
                    <a:cs typeface="+mn-cs"/>
                  </a:rPr>
                  <a:t> is 255 bytes under in 0 dB conditions. </a:t>
                </a:r>
              </a:p>
              <a:p>
                <a:r>
                  <a:rPr kumimoji="1" lang="en-US" altLang="ja-JP" sz="1200" kern="1200" dirty="0">
                    <a:solidFill>
                      <a:schemeClr val="tx1"/>
                    </a:solidFill>
                    <a:effectLst/>
                    <a:latin typeface="+mn-lt"/>
                    <a:ea typeface="+mn-ea"/>
                    <a:cs typeface="+mn-cs"/>
                  </a:rPr>
                  <a:t>The same case shows the best energy efficiency</a:t>
                </a:r>
              </a:p>
              <a:p>
                <a:r>
                  <a:rPr kumimoji="1" lang="en-US" altLang="ja-JP" sz="1200" kern="1200" dirty="0">
                    <a:solidFill>
                      <a:schemeClr val="tx1"/>
                    </a:solidFill>
                    <a:effectLst/>
                    <a:latin typeface="+mn-lt"/>
                    <a:ea typeface="+mn-ea"/>
                    <a:cs typeface="+mn-cs"/>
                  </a:rPr>
                  <a:t>On the other hand, with random access, the standard scheme shows better optimal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𝐿</m:t>
                        </m:r>
                      </m:e>
                      <m:sub>
                        <m:r>
                          <a:rPr kumimoji="1" lang="en-US" altLang="ja-JP" sz="1200" i="1" kern="1200">
                            <a:solidFill>
                              <a:schemeClr val="tx1"/>
                            </a:solidFill>
                            <a:effectLst/>
                            <a:latin typeface="Cambria Math" panose="02040503050406030204" pitchFamily="18" charset="0"/>
                            <a:ea typeface="+mn-ea"/>
                            <a:cs typeface="+mn-cs"/>
                          </a:rPr>
                          <m:t>𝑖𝑛𝑓𝑜</m:t>
                        </m:r>
                      </m:sub>
                    </m:sSub>
                  </m:oMath>
                </a14:m>
                <a:r>
                  <a:rPr kumimoji="1" lang="en-US" altLang="ja-JP" sz="1200" kern="1200" dirty="0">
                    <a:solidFill>
                      <a:schemeClr val="tx1"/>
                    </a:solidFill>
                    <a:effectLst/>
                    <a:latin typeface="+mn-lt"/>
                    <a:ea typeface="+mn-ea"/>
                    <a:cs typeface="+mn-cs"/>
                  </a:rPr>
                  <a:t> and maximum energy efficiency under a 6 dB </a:t>
                </a:r>
                <a14:m>
                  <m:oMath xmlns:m="http://schemas.openxmlformats.org/officeDocument/2006/math">
                    <m:r>
                      <a:rPr kumimoji="1" lang="en-US" altLang="ja-JP" sz="1200" kern="1200">
                        <a:solidFill>
                          <a:schemeClr val="tx1"/>
                        </a:solidFill>
                        <a:effectLst/>
                        <a:latin typeface="Cambria Math" panose="02040503050406030204" pitchFamily="18" charset="0"/>
                        <a:ea typeface="+mn-ea"/>
                        <a:cs typeface="+mn-cs"/>
                      </a:rPr>
                      <m:t>≤</m:t>
                    </m:r>
                    <m:f>
                      <m:fPr>
                        <m:type m:val="lin"/>
                        <m:ctrlPr>
                          <a:rPr kumimoji="1" lang="ja-JP" altLang="ja-JP" sz="1200" i="1" kern="1200">
                            <a:solidFill>
                              <a:schemeClr val="tx1"/>
                            </a:solidFill>
                            <a:effectLst/>
                            <a:latin typeface="Cambria Math" panose="02040503050406030204" pitchFamily="18" charset="0"/>
                            <a:ea typeface="+mn-ea"/>
                            <a:cs typeface="+mn-cs"/>
                          </a:rPr>
                        </m:ctrlPr>
                      </m:fPr>
                      <m:num>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𝐸</m:t>
                            </m:r>
                          </m:e>
                          <m:sub>
                            <m:r>
                              <a:rPr kumimoji="1" lang="en-US" altLang="ja-JP" sz="1200" i="1" kern="1200">
                                <a:solidFill>
                                  <a:schemeClr val="tx1"/>
                                </a:solidFill>
                                <a:effectLst/>
                                <a:latin typeface="Cambria Math" panose="02040503050406030204" pitchFamily="18" charset="0"/>
                                <a:ea typeface="+mn-ea"/>
                                <a:cs typeface="+mn-cs"/>
                              </a:rPr>
                              <m:t>𝑠</m:t>
                            </m:r>
                          </m:sub>
                        </m:sSub>
                      </m:num>
                      <m:den>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0</m:t>
                            </m:r>
                          </m:sub>
                        </m:sSub>
                      </m:den>
                    </m:f>
                    <m:r>
                      <a:rPr kumimoji="1" lang="en-US" altLang="ja-JP" sz="1200" i="1" kern="1200">
                        <a:solidFill>
                          <a:schemeClr val="tx1"/>
                        </a:solidFill>
                        <a:effectLst/>
                        <a:latin typeface="Cambria Math" panose="02040503050406030204" pitchFamily="18" charset="0"/>
                        <a:ea typeface="+mn-ea"/>
                        <a:cs typeface="+mn-cs"/>
                      </a:rPr>
                      <m:t>≤</m:t>
                    </m:r>
                  </m:oMath>
                </a14:m>
                <a:r>
                  <a:rPr kumimoji="1" lang="en-US" altLang="ja-JP" sz="1200" kern="1200" dirty="0">
                    <a:solidFill>
                      <a:schemeClr val="tx1"/>
                    </a:solidFill>
                    <a:effectLst/>
                    <a:latin typeface="+mn-lt"/>
                    <a:ea typeface="+mn-ea"/>
                    <a:cs typeface="+mn-cs"/>
                  </a:rPr>
                  <a:t> 7.5 dB condition even though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𝑡𝑥</m:t>
                        </m:r>
                      </m:sub>
                    </m:sSub>
                  </m:oMath>
                </a14:m>
                <a:r>
                  <a:rPr kumimoji="1" lang="en-US" altLang="ja-JP" sz="1200" kern="1200" dirty="0">
                    <a:solidFill>
                      <a:schemeClr val="tx1"/>
                    </a:solidFill>
                    <a:effectLst/>
                    <a:latin typeface="+mn-lt"/>
                    <a:ea typeface="+mn-ea"/>
                    <a:cs typeface="+mn-cs"/>
                  </a:rPr>
                  <a:t> and (1-</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𝑃</m:t>
                        </m:r>
                      </m:e>
                      <m:sub>
                        <m:r>
                          <a:rPr kumimoji="1" lang="en-US" altLang="ja-JP" sz="1200" i="1" kern="1200">
                            <a:solidFill>
                              <a:schemeClr val="tx1"/>
                            </a:solidFill>
                            <a:effectLst/>
                            <a:latin typeface="Cambria Math" panose="02040503050406030204" pitchFamily="18" charset="0"/>
                            <a:ea typeface="+mn-ea"/>
                            <a:cs typeface="+mn-cs"/>
                          </a:rPr>
                          <m:t>𝑠𝑢𝑐𝑐</m:t>
                        </m:r>
                      </m:sub>
                    </m:sSub>
                  </m:oMath>
                </a14:m>
                <a:r>
                  <a:rPr kumimoji="1" lang="en-US" altLang="ja-JP" sz="1200" kern="1200" dirty="0">
                    <a:solidFill>
                      <a:schemeClr val="tx1"/>
                    </a:solidFill>
                    <a:effectLst/>
                    <a:latin typeface="+mn-lt"/>
                    <a:ea typeface="+mn-ea"/>
                    <a:cs typeface="+mn-cs"/>
                  </a:rPr>
                  <a:t>) in the proposed scheme are less than those of the standard scheme;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𝜀</m:t>
                        </m:r>
                      </m:e>
                      <m:sub>
                        <m:r>
                          <a:rPr kumimoji="1" lang="en-US" altLang="ja-JP" sz="1200" i="1" kern="1200">
                            <a:solidFill>
                              <a:schemeClr val="tx1"/>
                            </a:solidFill>
                            <a:effectLst/>
                            <a:latin typeface="Cambria Math" panose="02040503050406030204" pitchFamily="18" charset="0"/>
                            <a:ea typeface="+mn-ea"/>
                            <a:cs typeface="+mn-cs"/>
                          </a:rPr>
                          <m:t>𝑒𝑛𝑐</m:t>
                        </m:r>
                      </m:sub>
                    </m:sSub>
                  </m:oMath>
                </a14:m>
                <a:r>
                  <a:rPr kumimoji="1" lang="en-US" altLang="ja-JP" sz="1200" kern="1200" dirty="0">
                    <a:solidFill>
                      <a:schemeClr val="tx1"/>
                    </a:solidFill>
                    <a:effectLst/>
                    <a:latin typeface="+mn-lt"/>
                    <a:ea typeface="+mn-ea"/>
                    <a:cs typeface="+mn-cs"/>
                  </a:rPr>
                  <a:t> and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𝜀</m:t>
                        </m:r>
                      </m:e>
                      <m:sub>
                        <m:r>
                          <a:rPr kumimoji="1" lang="en-US" altLang="ja-JP" sz="1200" i="1" kern="1200">
                            <a:solidFill>
                              <a:schemeClr val="tx1"/>
                            </a:solidFill>
                            <a:effectLst/>
                            <a:latin typeface="Cambria Math" panose="02040503050406030204" pitchFamily="18" charset="0"/>
                            <a:ea typeface="+mn-ea"/>
                            <a:cs typeface="+mn-cs"/>
                          </a:rPr>
                          <m:t>𝑑𝑒𝑐</m:t>
                        </m:r>
                      </m:sub>
                    </m:sSub>
                  </m:oMath>
                </a14:m>
                <a:r>
                  <a:rPr kumimoji="1" lang="en-US" altLang="ja-JP" sz="1200" kern="1200" dirty="0">
                    <a:solidFill>
                      <a:schemeClr val="tx1"/>
                    </a:solidFill>
                    <a:effectLst/>
                    <a:latin typeface="+mn-lt"/>
                    <a:ea typeface="+mn-ea"/>
                    <a:cs typeface="+mn-cs"/>
                  </a:rPr>
                  <a:t> in the proposed scheme affect performance significantly</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In the proposed scheme in a scheduled access case, optimal </a:t>
                </a:r>
                <a:r>
                  <a:rPr kumimoji="1" lang="en-US" altLang="ja-JP" sz="1200" i="0" kern="1200">
                    <a:solidFill>
                      <a:schemeClr val="tx1"/>
                    </a:solidFill>
                    <a:effectLst/>
                    <a:latin typeface="Cambria Math" panose="02040503050406030204" pitchFamily="18" charset="0"/>
                    <a:ea typeface="+mn-ea"/>
                    <a:cs typeface="+mn-cs"/>
                  </a:rPr>
                  <a:t>𝐿</a:t>
                </a:r>
                <a:r>
                  <a:rPr kumimoji="1" lang="ja-JP" altLang="ja-JP" sz="1200" i="0" kern="1200">
                    <a:solidFill>
                      <a:schemeClr val="tx1"/>
                    </a:solidFill>
                    <a:effectLst/>
                    <a:latin typeface="Cambria Math" panose="02040503050406030204" pitchFamily="18" charset="0"/>
                    <a:ea typeface="+mn-ea"/>
                    <a:cs typeface="+mn-cs"/>
                  </a:rPr>
                  <a:t>_</a:t>
                </a:r>
                <a:r>
                  <a:rPr kumimoji="1" lang="en-US" altLang="ja-JP" sz="1200" i="0" kern="1200">
                    <a:solidFill>
                      <a:schemeClr val="tx1"/>
                    </a:solidFill>
                    <a:effectLst/>
                    <a:latin typeface="Cambria Math" panose="02040503050406030204" pitchFamily="18" charset="0"/>
                    <a:ea typeface="+mn-ea"/>
                    <a:cs typeface="+mn-cs"/>
                  </a:rPr>
                  <a:t>𝑖𝑛𝑓𝑜</a:t>
                </a:r>
                <a:r>
                  <a:rPr kumimoji="1" lang="en-US" altLang="ja-JP" sz="1200" kern="1200" dirty="0">
                    <a:solidFill>
                      <a:schemeClr val="tx1"/>
                    </a:solidFill>
                    <a:effectLst/>
                    <a:latin typeface="+mn-lt"/>
                    <a:ea typeface="+mn-ea"/>
                    <a:cs typeface="+mn-cs"/>
                  </a:rPr>
                  <a:t> is 255 bytes under in 0 dB conditions. </a:t>
                </a:r>
              </a:p>
              <a:p>
                <a:r>
                  <a:rPr kumimoji="1" lang="en-US" altLang="ja-JP" sz="1200" kern="1200" dirty="0">
                    <a:solidFill>
                      <a:schemeClr val="tx1"/>
                    </a:solidFill>
                    <a:effectLst/>
                    <a:latin typeface="+mn-lt"/>
                    <a:ea typeface="+mn-ea"/>
                    <a:cs typeface="+mn-cs"/>
                  </a:rPr>
                  <a:t>The same case shows the best energy efficiency</a:t>
                </a:r>
              </a:p>
              <a:p>
                <a:r>
                  <a:rPr kumimoji="1" lang="en-US" altLang="ja-JP" sz="1200" kern="1200" dirty="0">
                    <a:solidFill>
                      <a:schemeClr val="tx1"/>
                    </a:solidFill>
                    <a:effectLst/>
                    <a:latin typeface="+mn-lt"/>
                    <a:ea typeface="+mn-ea"/>
                    <a:cs typeface="+mn-cs"/>
                  </a:rPr>
                  <a:t>On the other hand, with random access, the standard scheme shows better optimal </a:t>
                </a:r>
                <a:r>
                  <a:rPr kumimoji="1" lang="en-US" altLang="ja-JP" sz="1200" i="0" kern="1200">
                    <a:solidFill>
                      <a:schemeClr val="tx1"/>
                    </a:solidFill>
                    <a:effectLst/>
                    <a:latin typeface="Cambria Math" panose="02040503050406030204" pitchFamily="18" charset="0"/>
                    <a:ea typeface="+mn-ea"/>
                    <a:cs typeface="+mn-cs"/>
                  </a:rPr>
                  <a:t>𝐿</a:t>
                </a:r>
                <a:r>
                  <a:rPr kumimoji="1" lang="ja-JP" altLang="ja-JP" sz="1200" i="0" kern="1200">
                    <a:solidFill>
                      <a:schemeClr val="tx1"/>
                    </a:solidFill>
                    <a:effectLst/>
                    <a:latin typeface="Cambria Math" panose="02040503050406030204" pitchFamily="18" charset="0"/>
                    <a:ea typeface="+mn-ea"/>
                    <a:cs typeface="+mn-cs"/>
                  </a:rPr>
                  <a:t>_</a:t>
                </a:r>
                <a:r>
                  <a:rPr kumimoji="1" lang="en-US" altLang="ja-JP" sz="1200" i="0" kern="1200">
                    <a:solidFill>
                      <a:schemeClr val="tx1"/>
                    </a:solidFill>
                    <a:effectLst/>
                    <a:latin typeface="Cambria Math" panose="02040503050406030204" pitchFamily="18" charset="0"/>
                    <a:ea typeface="+mn-ea"/>
                    <a:cs typeface="+mn-cs"/>
                  </a:rPr>
                  <a:t>𝑖𝑛𝑓𝑜</a:t>
                </a:r>
                <a:r>
                  <a:rPr kumimoji="1" lang="en-US" altLang="ja-JP" sz="1200" kern="1200" dirty="0">
                    <a:solidFill>
                      <a:schemeClr val="tx1"/>
                    </a:solidFill>
                    <a:effectLst/>
                    <a:latin typeface="+mn-lt"/>
                    <a:ea typeface="+mn-ea"/>
                    <a:cs typeface="+mn-cs"/>
                  </a:rPr>
                  <a:t> and maximum energy efficiency under a 6 dB </a:t>
                </a:r>
                <a:r>
                  <a:rPr kumimoji="1" lang="en-US" altLang="ja-JP" sz="1200" i="0" kern="1200">
                    <a:solidFill>
                      <a:schemeClr val="tx1"/>
                    </a:solidFill>
                    <a:effectLst/>
                    <a:latin typeface="Cambria Math" panose="02040503050406030204" pitchFamily="18" charset="0"/>
                    <a:ea typeface="+mn-ea"/>
                    <a:cs typeface="+mn-cs"/>
                  </a:rPr>
                  <a:t>≤𝐸</a:t>
                </a:r>
                <a:r>
                  <a:rPr kumimoji="1" lang="ja-JP" altLang="ja-JP" sz="1200" i="0" kern="1200">
                    <a:solidFill>
                      <a:schemeClr val="tx1"/>
                    </a:solidFill>
                    <a:effectLst/>
                    <a:latin typeface="Cambria Math" panose="02040503050406030204" pitchFamily="18" charset="0"/>
                    <a:ea typeface="+mn-ea"/>
                    <a:cs typeface="+mn-cs"/>
                  </a:rPr>
                  <a:t>_</a:t>
                </a:r>
                <a:r>
                  <a:rPr kumimoji="1" lang="en-US" altLang="ja-JP" sz="1200" i="0" kern="1200">
                    <a:solidFill>
                      <a:schemeClr val="tx1"/>
                    </a:solidFill>
                    <a:effectLst/>
                    <a:latin typeface="Cambria Math" panose="02040503050406030204" pitchFamily="18" charset="0"/>
                    <a:ea typeface="+mn-ea"/>
                    <a:cs typeface="+mn-cs"/>
                  </a:rPr>
                  <a:t>𝑠</a:t>
                </a:r>
                <a:r>
                  <a:rPr kumimoji="1" lang="ja-JP" altLang="ja-JP" sz="1200" i="0" kern="1200">
                    <a:solidFill>
                      <a:schemeClr val="tx1"/>
                    </a:solidFill>
                    <a:effectLst/>
                    <a:latin typeface="Cambria Math" panose="02040503050406030204" pitchFamily="18" charset="0"/>
                    <a:ea typeface="+mn-ea"/>
                    <a:cs typeface="+mn-cs"/>
                  </a:rPr>
                  <a:t>∕</a:t>
                </a:r>
                <a:r>
                  <a:rPr kumimoji="1" lang="en-US" altLang="ja-JP" sz="1200" i="0" kern="1200">
                    <a:solidFill>
                      <a:schemeClr val="tx1"/>
                    </a:solidFill>
                    <a:effectLst/>
                    <a:latin typeface="Cambria Math" panose="02040503050406030204" pitchFamily="18" charset="0"/>
                    <a:ea typeface="+mn-ea"/>
                    <a:cs typeface="+mn-cs"/>
                  </a:rPr>
                  <a:t>𝑁</a:t>
                </a:r>
                <a:r>
                  <a:rPr kumimoji="1" lang="ja-JP" altLang="ja-JP" sz="1200" i="0" kern="1200">
                    <a:solidFill>
                      <a:schemeClr val="tx1"/>
                    </a:solidFill>
                    <a:effectLst/>
                    <a:latin typeface="Cambria Math" panose="02040503050406030204" pitchFamily="18" charset="0"/>
                    <a:ea typeface="+mn-ea"/>
                    <a:cs typeface="+mn-cs"/>
                  </a:rPr>
                  <a:t>_</a:t>
                </a:r>
                <a:r>
                  <a:rPr kumimoji="1" lang="en-US" altLang="ja-JP" sz="1200" i="0" kern="1200">
                    <a:solidFill>
                      <a:schemeClr val="tx1"/>
                    </a:solidFill>
                    <a:effectLst/>
                    <a:latin typeface="Cambria Math" panose="02040503050406030204" pitchFamily="18" charset="0"/>
                    <a:ea typeface="+mn-ea"/>
                    <a:cs typeface="+mn-cs"/>
                  </a:rPr>
                  <a:t>0 ≤</a:t>
                </a:r>
                <a:r>
                  <a:rPr kumimoji="1" lang="en-US" altLang="ja-JP" sz="1200" kern="1200" dirty="0">
                    <a:solidFill>
                      <a:schemeClr val="tx1"/>
                    </a:solidFill>
                    <a:effectLst/>
                    <a:latin typeface="+mn-lt"/>
                    <a:ea typeface="+mn-ea"/>
                    <a:cs typeface="+mn-cs"/>
                  </a:rPr>
                  <a:t> 7.5 dB condition even though </a:t>
                </a:r>
                <a:r>
                  <a:rPr kumimoji="1" lang="en-US" altLang="ja-JP" sz="1200" i="0" kern="1200">
                    <a:solidFill>
                      <a:schemeClr val="tx1"/>
                    </a:solidFill>
                    <a:effectLst/>
                    <a:latin typeface="Cambria Math" panose="02040503050406030204" pitchFamily="18" charset="0"/>
                    <a:ea typeface="+mn-ea"/>
                    <a:cs typeface="+mn-cs"/>
                  </a:rPr>
                  <a:t>𝑁</a:t>
                </a:r>
                <a:r>
                  <a:rPr kumimoji="1" lang="ja-JP" altLang="ja-JP" sz="1200" i="0" kern="1200">
                    <a:solidFill>
                      <a:schemeClr val="tx1"/>
                    </a:solidFill>
                    <a:effectLst/>
                    <a:latin typeface="Cambria Math" panose="02040503050406030204" pitchFamily="18" charset="0"/>
                    <a:ea typeface="+mn-ea"/>
                    <a:cs typeface="+mn-cs"/>
                  </a:rPr>
                  <a:t>_</a:t>
                </a:r>
                <a:r>
                  <a:rPr kumimoji="1" lang="en-US" altLang="ja-JP" sz="1200" i="0" kern="1200">
                    <a:solidFill>
                      <a:schemeClr val="tx1"/>
                    </a:solidFill>
                    <a:effectLst/>
                    <a:latin typeface="Cambria Math" panose="02040503050406030204" pitchFamily="18" charset="0"/>
                    <a:ea typeface="+mn-ea"/>
                    <a:cs typeface="+mn-cs"/>
                  </a:rPr>
                  <a:t>𝑡𝑥</a:t>
                </a:r>
                <a:r>
                  <a:rPr kumimoji="1" lang="en-US" altLang="ja-JP" sz="1200" kern="1200" dirty="0">
                    <a:solidFill>
                      <a:schemeClr val="tx1"/>
                    </a:solidFill>
                    <a:effectLst/>
                    <a:latin typeface="+mn-lt"/>
                    <a:ea typeface="+mn-ea"/>
                    <a:cs typeface="+mn-cs"/>
                  </a:rPr>
                  <a:t> and (1-</a:t>
                </a:r>
                <a:r>
                  <a:rPr kumimoji="1" lang="en-US" altLang="ja-JP" sz="1200" i="0" kern="1200">
                    <a:solidFill>
                      <a:schemeClr val="tx1"/>
                    </a:solidFill>
                    <a:effectLst/>
                    <a:latin typeface="Cambria Math" panose="02040503050406030204" pitchFamily="18" charset="0"/>
                    <a:ea typeface="+mn-ea"/>
                    <a:cs typeface="+mn-cs"/>
                  </a:rPr>
                  <a:t>𝑃</a:t>
                </a:r>
                <a:r>
                  <a:rPr kumimoji="1" lang="ja-JP" altLang="ja-JP" sz="1200" i="0" kern="1200">
                    <a:solidFill>
                      <a:schemeClr val="tx1"/>
                    </a:solidFill>
                    <a:effectLst/>
                    <a:latin typeface="Cambria Math" panose="02040503050406030204" pitchFamily="18" charset="0"/>
                    <a:ea typeface="+mn-ea"/>
                    <a:cs typeface="+mn-cs"/>
                  </a:rPr>
                  <a:t>_</a:t>
                </a:r>
                <a:r>
                  <a:rPr kumimoji="1" lang="en-US" altLang="ja-JP" sz="1200" i="0" kern="1200">
                    <a:solidFill>
                      <a:schemeClr val="tx1"/>
                    </a:solidFill>
                    <a:effectLst/>
                    <a:latin typeface="Cambria Math" panose="02040503050406030204" pitchFamily="18" charset="0"/>
                    <a:ea typeface="+mn-ea"/>
                    <a:cs typeface="+mn-cs"/>
                  </a:rPr>
                  <a:t>𝑠𝑢𝑐𝑐</a:t>
                </a:r>
                <a:r>
                  <a:rPr kumimoji="1" lang="en-US" altLang="ja-JP" sz="1200" kern="1200" dirty="0">
                    <a:solidFill>
                      <a:schemeClr val="tx1"/>
                    </a:solidFill>
                    <a:effectLst/>
                    <a:latin typeface="+mn-lt"/>
                    <a:ea typeface="+mn-ea"/>
                    <a:cs typeface="+mn-cs"/>
                  </a:rPr>
                  <a:t>) in the proposed scheme are less than those of the standard scheme; </a:t>
                </a:r>
                <a:r>
                  <a:rPr kumimoji="1" lang="en-US" altLang="ja-JP" sz="1200" i="0" kern="1200">
                    <a:solidFill>
                      <a:schemeClr val="tx1"/>
                    </a:solidFill>
                    <a:effectLst/>
                    <a:latin typeface="Cambria Math" panose="02040503050406030204" pitchFamily="18" charset="0"/>
                    <a:ea typeface="+mn-ea"/>
                    <a:cs typeface="+mn-cs"/>
                  </a:rPr>
                  <a:t>𝜀</a:t>
                </a:r>
                <a:r>
                  <a:rPr kumimoji="1" lang="ja-JP" altLang="ja-JP" sz="1200" i="0" kern="1200">
                    <a:solidFill>
                      <a:schemeClr val="tx1"/>
                    </a:solidFill>
                    <a:effectLst/>
                    <a:latin typeface="Cambria Math" panose="02040503050406030204" pitchFamily="18" charset="0"/>
                    <a:ea typeface="+mn-ea"/>
                    <a:cs typeface="+mn-cs"/>
                  </a:rPr>
                  <a:t>_</a:t>
                </a:r>
                <a:r>
                  <a:rPr kumimoji="1" lang="en-US" altLang="ja-JP" sz="1200" i="0" kern="1200">
                    <a:solidFill>
                      <a:schemeClr val="tx1"/>
                    </a:solidFill>
                    <a:effectLst/>
                    <a:latin typeface="Cambria Math" panose="02040503050406030204" pitchFamily="18" charset="0"/>
                    <a:ea typeface="+mn-ea"/>
                    <a:cs typeface="+mn-cs"/>
                  </a:rPr>
                  <a:t>𝑒𝑛𝑐</a:t>
                </a:r>
                <a:r>
                  <a:rPr kumimoji="1" lang="en-US" altLang="ja-JP" sz="1200" kern="1200" dirty="0">
                    <a:solidFill>
                      <a:schemeClr val="tx1"/>
                    </a:solidFill>
                    <a:effectLst/>
                    <a:latin typeface="+mn-lt"/>
                    <a:ea typeface="+mn-ea"/>
                    <a:cs typeface="+mn-cs"/>
                  </a:rPr>
                  <a:t> and </a:t>
                </a:r>
                <a:r>
                  <a:rPr kumimoji="1" lang="en-US" altLang="ja-JP" sz="1200" i="0" kern="1200">
                    <a:solidFill>
                      <a:schemeClr val="tx1"/>
                    </a:solidFill>
                    <a:effectLst/>
                    <a:latin typeface="Cambria Math" panose="02040503050406030204" pitchFamily="18" charset="0"/>
                    <a:ea typeface="+mn-ea"/>
                    <a:cs typeface="+mn-cs"/>
                  </a:rPr>
                  <a:t>𝜀</a:t>
                </a:r>
                <a:r>
                  <a:rPr kumimoji="1" lang="ja-JP" altLang="ja-JP" sz="1200" i="0" kern="1200">
                    <a:solidFill>
                      <a:schemeClr val="tx1"/>
                    </a:solidFill>
                    <a:effectLst/>
                    <a:latin typeface="Cambria Math" panose="02040503050406030204" pitchFamily="18" charset="0"/>
                    <a:ea typeface="+mn-ea"/>
                    <a:cs typeface="+mn-cs"/>
                  </a:rPr>
                  <a:t>_</a:t>
                </a:r>
                <a:r>
                  <a:rPr kumimoji="1" lang="en-US" altLang="ja-JP" sz="1200" i="0" kern="1200">
                    <a:solidFill>
                      <a:schemeClr val="tx1"/>
                    </a:solidFill>
                    <a:effectLst/>
                    <a:latin typeface="Cambria Math" panose="02040503050406030204" pitchFamily="18" charset="0"/>
                    <a:ea typeface="+mn-ea"/>
                    <a:cs typeface="+mn-cs"/>
                  </a:rPr>
                  <a:t>𝑑𝑒𝑐</a:t>
                </a:r>
                <a:r>
                  <a:rPr kumimoji="1" lang="en-US" altLang="ja-JP" sz="1200" kern="1200" dirty="0">
                    <a:solidFill>
                      <a:schemeClr val="tx1"/>
                    </a:solidFill>
                    <a:effectLst/>
                    <a:latin typeface="+mn-lt"/>
                    <a:ea typeface="+mn-ea"/>
                    <a:cs typeface="+mn-cs"/>
                  </a:rPr>
                  <a:t> in the proposed scheme affect performance significantly</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20</a:t>
            </a:fld>
            <a:endParaRPr kumimoji="1" lang="ja-JP" altLang="en-US"/>
          </a:p>
        </p:txBody>
      </p:sp>
    </p:spTree>
    <p:extLst>
      <p:ext uri="{BB962C8B-B14F-4D97-AF65-F5344CB8AC3E}">
        <p14:creationId xmlns:p14="http://schemas.microsoft.com/office/powerpoint/2010/main" val="2236984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14:m>
                  <m:oMath xmlns:m="http://schemas.openxmlformats.org/officeDocument/2006/math">
                    <m:r>
                      <a:rPr lang="en-US" altLang="ja-JP" sz="1200" i="1" smtClean="0">
                        <a:effectLst/>
                        <a:latin typeface="Cambria Math" panose="02040503050406030204" pitchFamily="18" charset="0"/>
                        <a:ea typeface="ＭＳ 明朝" panose="02020609040205080304" pitchFamily="17" charset="-128"/>
                      </a:rPr>
                      <m:t>𝑞</m:t>
                    </m:r>
                  </m:oMath>
                </a14:m>
                <a:r>
                  <a:rPr kumimoji="1" lang="ja-JP" altLang="en-US" dirty="0"/>
                  <a:t> </a:t>
                </a:r>
                <a:r>
                  <a:rPr kumimoji="1" lang="en-US" altLang="ja-JP" dirty="0"/>
                  <a:t>is the maximum</a:t>
                </a:r>
                <a:r>
                  <a:rPr kumimoji="1" lang="en-US" altLang="ja-JP" baseline="0" dirty="0"/>
                  <a:t> number of transmissions</a:t>
                </a:r>
              </a:p>
              <a:p>
                <a:r>
                  <a:rPr kumimoji="1" lang="en-US" altLang="ja-JP" sz="1200" kern="1200" dirty="0">
                    <a:solidFill>
                      <a:schemeClr val="tx1"/>
                    </a:solidFill>
                    <a:effectLst/>
                    <a:latin typeface="+mn-lt"/>
                    <a:ea typeface="+mn-ea"/>
                    <a:cs typeface="+mn-cs"/>
                  </a:rPr>
                  <a:t>If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𝑃</m:t>
                        </m:r>
                      </m:e>
                      <m:sub>
                        <m:r>
                          <a:rPr kumimoji="1" lang="en-US" altLang="ja-JP" sz="1200" i="1" kern="1200">
                            <a:solidFill>
                              <a:schemeClr val="tx1"/>
                            </a:solidFill>
                            <a:effectLst/>
                            <a:latin typeface="Cambria Math" panose="02040503050406030204" pitchFamily="18" charset="0"/>
                            <a:ea typeface="+mn-ea"/>
                            <a:cs typeface="+mn-cs"/>
                          </a:rPr>
                          <m:t>𝑠𝑢𝑐𝑐</m:t>
                        </m:r>
                      </m:sub>
                    </m:sSub>
                    <m:r>
                      <a:rPr kumimoji="1" lang="en-US" altLang="ja-JP" sz="1200" i="1" kern="1200">
                        <a:solidFill>
                          <a:schemeClr val="tx1"/>
                        </a:solidFill>
                        <a:effectLst/>
                        <a:latin typeface="Cambria Math" panose="02040503050406030204" pitchFamily="18" charset="0"/>
                        <a:ea typeface="+mn-ea"/>
                        <a:cs typeface="+mn-cs"/>
                      </a:rPr>
                      <m:t>&lt;0.95</m:t>
                    </m:r>
                  </m:oMath>
                </a14:m>
                <a:r>
                  <a:rPr kumimoji="1" lang="en-US" altLang="ja-JP" sz="1200" kern="1200" dirty="0">
                    <a:solidFill>
                      <a:schemeClr val="tx1"/>
                    </a:solidFill>
                    <a:effectLst/>
                    <a:latin typeface="+mn-lt"/>
                    <a:ea typeface="+mn-ea"/>
                    <a:cs typeface="+mn-cs"/>
                  </a:rPr>
                  <a:t>, we consider that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𝑞</m:t>
                        </m:r>
                      </m:e>
                      <m:sub>
                        <m:r>
                          <a:rPr kumimoji="1" lang="en-US" altLang="ja-JP" sz="1200" i="1" kern="1200">
                            <a:solidFill>
                              <a:schemeClr val="tx1"/>
                            </a:solidFill>
                            <a:effectLst/>
                            <a:latin typeface="Cambria Math" panose="02040503050406030204" pitchFamily="18" charset="0"/>
                            <a:ea typeface="+mn-ea"/>
                            <a:cs typeface="+mn-cs"/>
                          </a:rPr>
                          <m:t>𝑚𝑖𝑛</m:t>
                        </m:r>
                      </m:sub>
                    </m:sSub>
                  </m:oMath>
                </a14:m>
                <a:r>
                  <a:rPr kumimoji="1" lang="en-US" altLang="ja-JP" sz="1200" kern="1200" dirty="0">
                    <a:solidFill>
                      <a:schemeClr val="tx1"/>
                    </a:solidFill>
                    <a:effectLst/>
                    <a:latin typeface="+mn-lt"/>
                    <a:ea typeface="+mn-ea"/>
                    <a:cs typeface="+mn-cs"/>
                  </a:rPr>
                  <a:t> is 21 for convenience. </a:t>
                </a:r>
              </a:p>
              <a:p>
                <a:r>
                  <a:rPr kumimoji="1" lang="en-US" altLang="ja-JP" sz="1200" kern="1200" dirty="0">
                    <a:solidFill>
                      <a:schemeClr val="tx1"/>
                    </a:solidFill>
                    <a:effectLst/>
                    <a:latin typeface="+mn-lt"/>
                    <a:ea typeface="+mn-ea"/>
                    <a:cs typeface="+mn-cs"/>
                  </a:rPr>
                  <a:t>Generally, the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𝑞</m:t>
                        </m:r>
                      </m:e>
                      <m:sub>
                        <m:r>
                          <a:rPr kumimoji="1" lang="en-US" altLang="ja-JP" sz="1200" i="1" kern="1200">
                            <a:solidFill>
                              <a:schemeClr val="tx1"/>
                            </a:solidFill>
                            <a:effectLst/>
                            <a:latin typeface="Cambria Math" panose="02040503050406030204" pitchFamily="18" charset="0"/>
                            <a:ea typeface="+mn-ea"/>
                            <a:cs typeface="+mn-cs"/>
                          </a:rPr>
                          <m:t>𝑚𝑖𝑛</m:t>
                        </m:r>
                      </m:sub>
                    </m:sSub>
                  </m:oMath>
                </a14:m>
                <a:r>
                  <a:rPr kumimoji="1" lang="en-US" altLang="ja-JP" sz="1200" kern="1200" dirty="0">
                    <a:solidFill>
                      <a:schemeClr val="tx1"/>
                    </a:solidFill>
                    <a:effectLst/>
                    <a:latin typeface="+mn-lt"/>
                    <a:ea typeface="+mn-ea"/>
                    <a:cs typeface="+mn-cs"/>
                  </a:rPr>
                  <a:t> result is similar to that of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𝑡𝑥</m:t>
                        </m:r>
                      </m:sub>
                    </m:sSub>
                  </m:oMath>
                </a14:m>
                <a:r>
                  <a:rPr kumimoji="1" lang="en-US" altLang="ja-JP" sz="1200" kern="1200" dirty="0">
                    <a:solidFill>
                      <a:schemeClr val="tx1"/>
                    </a:solidFill>
                    <a:effectLst/>
                    <a:latin typeface="+mn-lt"/>
                    <a:ea typeface="+mn-ea"/>
                    <a:cs typeface="+mn-cs"/>
                  </a:rPr>
                  <a:t>. </a:t>
                </a:r>
              </a:p>
              <a:p>
                <a:r>
                  <a:rPr kumimoji="1" lang="en-US" altLang="ja-JP" sz="1200" kern="1200" dirty="0">
                    <a:solidFill>
                      <a:schemeClr val="tx1"/>
                    </a:solidFill>
                    <a:effectLst/>
                    <a:latin typeface="+mn-lt"/>
                    <a:ea typeface="+mn-ea"/>
                    <a:cs typeface="+mn-cs"/>
                  </a:rPr>
                  <a:t>Then, in a random access protocol case, it can be said that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𝑞</m:t>
                    </m:r>
                  </m:oMath>
                </a14:m>
                <a:r>
                  <a:rPr kumimoji="1" lang="en-US" altLang="ja-JP" sz="1200" kern="1200" dirty="0">
                    <a:solidFill>
                      <a:schemeClr val="tx1"/>
                    </a:solidFill>
                    <a:effectLst/>
                    <a:latin typeface="+mn-lt"/>
                    <a:ea typeface="+mn-ea"/>
                    <a:cs typeface="+mn-cs"/>
                  </a:rPr>
                  <a:t> greater than 6 and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𝐸</m:t>
                        </m:r>
                      </m:e>
                      <m:sub>
                        <m:r>
                          <a:rPr kumimoji="1" lang="en-US" altLang="ja-JP" sz="1200" i="1" kern="1200">
                            <a:solidFill>
                              <a:schemeClr val="tx1"/>
                            </a:solidFill>
                            <a:effectLst/>
                            <a:latin typeface="Cambria Math" panose="02040503050406030204" pitchFamily="18" charset="0"/>
                            <a:ea typeface="+mn-ea"/>
                            <a:cs typeface="+mn-cs"/>
                          </a:rPr>
                          <m:t>𝑠</m:t>
                        </m:r>
                      </m:sub>
                    </m:sSub>
                    <m:r>
                      <a:rPr kumimoji="1" lang="en-US" altLang="ja-JP" sz="1200" i="1" kern="1200">
                        <a:solidFill>
                          <a:schemeClr val="tx1"/>
                        </a:solidFill>
                        <a:effectLst/>
                        <a:latin typeface="Cambria Math" panose="02040503050406030204" pitchFamily="18" charset="0"/>
                        <a:ea typeface="+mn-ea"/>
                        <a:cs typeface="+mn-cs"/>
                      </a:rPr>
                      <m:t>/</m:t>
                    </m:r>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0</m:t>
                        </m:r>
                      </m:sub>
                    </m:sSub>
                  </m:oMath>
                </a14:m>
                <a:r>
                  <a:rPr kumimoji="1" lang="en-US" altLang="ja-JP" sz="1200" kern="1200" dirty="0">
                    <a:solidFill>
                      <a:schemeClr val="tx1"/>
                    </a:solidFill>
                    <a:effectLst/>
                    <a:latin typeface="+mn-lt"/>
                    <a:ea typeface="+mn-ea"/>
                    <a:cs typeface="+mn-cs"/>
                  </a:rPr>
                  <a:t> greater than 2 dB in the proposed scheme and 6 dB in the standard scheme are required to satisfy this condition. </a:t>
                </a:r>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sz="1200" i="0">
                    <a:effectLst/>
                    <a:latin typeface="Cambria Math" panose="02040503050406030204" pitchFamily="18" charset="0"/>
                    <a:ea typeface="ＭＳ 明朝" panose="02020609040205080304" pitchFamily="17" charset="-128"/>
                  </a:rPr>
                  <a:t>𝑞</a:t>
                </a:r>
                <a:r>
                  <a:rPr kumimoji="1" lang="ja-JP" altLang="en-US" dirty="0"/>
                  <a:t> </a:t>
                </a:r>
                <a:r>
                  <a:rPr kumimoji="1" lang="en-US" altLang="ja-JP" dirty="0"/>
                  <a:t>is the maximum</a:t>
                </a:r>
                <a:r>
                  <a:rPr kumimoji="1" lang="en-US" altLang="ja-JP" baseline="0" dirty="0"/>
                  <a:t> number of transmissions</a:t>
                </a:r>
              </a:p>
              <a:p>
                <a:r>
                  <a:rPr kumimoji="1" lang="en-US" altLang="ja-JP" sz="1200" kern="1200" dirty="0">
                    <a:solidFill>
                      <a:schemeClr val="tx1"/>
                    </a:solidFill>
                    <a:effectLst/>
                    <a:latin typeface="+mn-lt"/>
                    <a:ea typeface="+mn-ea"/>
                    <a:cs typeface="+mn-cs"/>
                  </a:rPr>
                  <a:t>If </a:t>
                </a:r>
                <a:r>
                  <a:rPr kumimoji="1" lang="en-US" altLang="ja-JP" sz="1200" i="0" kern="1200">
                    <a:solidFill>
                      <a:schemeClr val="tx1"/>
                    </a:solidFill>
                    <a:effectLst/>
                    <a:latin typeface="+mn-lt"/>
                    <a:ea typeface="+mn-ea"/>
                    <a:cs typeface="+mn-cs"/>
                  </a:rPr>
                  <a:t>𝑃</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𝑠𝑢𝑐𝑐&lt;0.95</a:t>
                </a:r>
                <a:r>
                  <a:rPr kumimoji="1" lang="en-US" altLang="ja-JP" sz="1200" kern="1200" dirty="0">
                    <a:solidFill>
                      <a:schemeClr val="tx1"/>
                    </a:solidFill>
                    <a:effectLst/>
                    <a:latin typeface="+mn-lt"/>
                    <a:ea typeface="+mn-ea"/>
                    <a:cs typeface="+mn-cs"/>
                  </a:rPr>
                  <a:t>, we consider that </a:t>
                </a:r>
                <a:r>
                  <a:rPr kumimoji="1" lang="en-US" altLang="ja-JP" sz="1200" i="0" kern="1200">
                    <a:solidFill>
                      <a:schemeClr val="tx1"/>
                    </a:solidFill>
                    <a:effectLst/>
                    <a:latin typeface="+mn-lt"/>
                    <a:ea typeface="+mn-ea"/>
                    <a:cs typeface="+mn-cs"/>
                  </a:rPr>
                  <a:t>𝑞</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𝑚𝑖𝑛</a:t>
                </a:r>
                <a:r>
                  <a:rPr kumimoji="1" lang="en-US" altLang="ja-JP" sz="1200" kern="1200" dirty="0">
                    <a:solidFill>
                      <a:schemeClr val="tx1"/>
                    </a:solidFill>
                    <a:effectLst/>
                    <a:latin typeface="+mn-lt"/>
                    <a:ea typeface="+mn-ea"/>
                    <a:cs typeface="+mn-cs"/>
                  </a:rPr>
                  <a:t> is 21 for convenience. </a:t>
                </a:r>
              </a:p>
              <a:p>
                <a:r>
                  <a:rPr kumimoji="1" lang="en-US" altLang="ja-JP" sz="1200" kern="1200" dirty="0">
                    <a:solidFill>
                      <a:schemeClr val="tx1"/>
                    </a:solidFill>
                    <a:effectLst/>
                    <a:latin typeface="+mn-lt"/>
                    <a:ea typeface="+mn-ea"/>
                    <a:cs typeface="+mn-cs"/>
                  </a:rPr>
                  <a:t>Generally, the </a:t>
                </a:r>
                <a:r>
                  <a:rPr kumimoji="1" lang="en-US" altLang="ja-JP" sz="1200" i="0" kern="1200">
                    <a:solidFill>
                      <a:schemeClr val="tx1"/>
                    </a:solidFill>
                    <a:effectLst/>
                    <a:latin typeface="+mn-lt"/>
                    <a:ea typeface="+mn-ea"/>
                    <a:cs typeface="+mn-cs"/>
                  </a:rPr>
                  <a:t>𝑞</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𝑚𝑖𝑛</a:t>
                </a:r>
                <a:r>
                  <a:rPr kumimoji="1" lang="en-US" altLang="ja-JP" sz="1200" kern="1200" dirty="0">
                    <a:solidFill>
                      <a:schemeClr val="tx1"/>
                    </a:solidFill>
                    <a:effectLst/>
                    <a:latin typeface="+mn-lt"/>
                    <a:ea typeface="+mn-ea"/>
                    <a:cs typeface="+mn-cs"/>
                  </a:rPr>
                  <a:t> result is similar to that of </a:t>
                </a:r>
                <a:r>
                  <a:rPr kumimoji="1" lang="en-US" altLang="ja-JP" sz="1200" i="0" kern="1200">
                    <a:solidFill>
                      <a:schemeClr val="tx1"/>
                    </a:solidFill>
                    <a:effectLst/>
                    <a:latin typeface="+mn-lt"/>
                    <a:ea typeface="+mn-ea"/>
                    <a:cs typeface="+mn-cs"/>
                  </a:rPr>
                  <a:t>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𝑡𝑥</a:t>
                </a:r>
                <a:r>
                  <a:rPr kumimoji="1" lang="en-US" altLang="ja-JP" sz="1200" kern="1200" dirty="0">
                    <a:solidFill>
                      <a:schemeClr val="tx1"/>
                    </a:solidFill>
                    <a:effectLst/>
                    <a:latin typeface="+mn-lt"/>
                    <a:ea typeface="+mn-ea"/>
                    <a:cs typeface="+mn-cs"/>
                  </a:rPr>
                  <a:t>. </a:t>
                </a:r>
              </a:p>
              <a:p>
                <a:r>
                  <a:rPr kumimoji="1" lang="en-US" altLang="ja-JP" sz="1200" kern="1200" dirty="0">
                    <a:solidFill>
                      <a:schemeClr val="tx1"/>
                    </a:solidFill>
                    <a:effectLst/>
                    <a:latin typeface="+mn-lt"/>
                    <a:ea typeface="+mn-ea"/>
                    <a:cs typeface="+mn-cs"/>
                  </a:rPr>
                  <a:t>Then, in a random access protocol case, it can be said that </a:t>
                </a:r>
                <a:r>
                  <a:rPr kumimoji="1" lang="en-US" altLang="ja-JP" sz="1200" i="0" kern="1200">
                    <a:solidFill>
                      <a:schemeClr val="tx1"/>
                    </a:solidFill>
                    <a:effectLst/>
                    <a:latin typeface="+mn-lt"/>
                    <a:ea typeface="+mn-ea"/>
                    <a:cs typeface="+mn-cs"/>
                  </a:rPr>
                  <a:t>𝑞</a:t>
                </a:r>
                <a:r>
                  <a:rPr kumimoji="1" lang="en-US" altLang="ja-JP" sz="1200" kern="1200" dirty="0">
                    <a:solidFill>
                      <a:schemeClr val="tx1"/>
                    </a:solidFill>
                    <a:effectLst/>
                    <a:latin typeface="+mn-lt"/>
                    <a:ea typeface="+mn-ea"/>
                    <a:cs typeface="+mn-cs"/>
                  </a:rPr>
                  <a:t> greater than 6 and </a:t>
                </a:r>
                <a:r>
                  <a:rPr kumimoji="1" lang="en-US" altLang="ja-JP" sz="1200" i="0" kern="1200">
                    <a:solidFill>
                      <a:schemeClr val="tx1"/>
                    </a:solidFill>
                    <a:effectLst/>
                    <a:latin typeface="+mn-lt"/>
                    <a:ea typeface="+mn-ea"/>
                    <a:cs typeface="+mn-cs"/>
                  </a:rPr>
                  <a:t>𝐸</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𝑠/𝑁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0</a:t>
                </a:r>
                <a:r>
                  <a:rPr kumimoji="1" lang="en-US" altLang="ja-JP" sz="1200" kern="1200" dirty="0">
                    <a:solidFill>
                      <a:schemeClr val="tx1"/>
                    </a:solidFill>
                    <a:effectLst/>
                    <a:latin typeface="+mn-lt"/>
                    <a:ea typeface="+mn-ea"/>
                    <a:cs typeface="+mn-cs"/>
                  </a:rPr>
                  <a:t> greater than 2 dB in the proposed scheme and 6 dB in the standard scheme are required to satisfy this condition. </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21</a:t>
            </a:fld>
            <a:endParaRPr kumimoji="1" lang="ja-JP" altLang="en-US"/>
          </a:p>
        </p:txBody>
      </p:sp>
    </p:spTree>
    <p:extLst>
      <p:ext uri="{BB962C8B-B14F-4D97-AF65-F5344CB8AC3E}">
        <p14:creationId xmlns:p14="http://schemas.microsoft.com/office/powerpoint/2010/main" val="298263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The performance of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𝑡𝑥</m:t>
                        </m:r>
                      </m:sub>
                    </m:sSub>
                  </m:oMath>
                </a14:m>
                <a:r>
                  <a:rPr kumimoji="1" lang="en-US" altLang="ja-JP" sz="1200" kern="1200" dirty="0">
                    <a:solidFill>
                      <a:schemeClr val="tx1"/>
                    </a:solidFill>
                    <a:effectLst/>
                    <a:latin typeface="+mn-lt"/>
                    <a:ea typeface="+mn-ea"/>
                    <a:cs typeface="+mn-cs"/>
                  </a:rPr>
                  <a:t> and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𝑃</m:t>
                        </m:r>
                      </m:e>
                      <m:sub>
                        <m:r>
                          <a:rPr kumimoji="1" lang="en-US" altLang="ja-JP" sz="1200" i="1" kern="1200">
                            <a:solidFill>
                              <a:schemeClr val="tx1"/>
                            </a:solidFill>
                            <a:effectLst/>
                            <a:latin typeface="Cambria Math" panose="02040503050406030204" pitchFamily="18" charset="0"/>
                            <a:ea typeface="+mn-ea"/>
                            <a:cs typeface="+mn-cs"/>
                          </a:rPr>
                          <m:t>𝑠𝑢𝑐𝑐</m:t>
                        </m:r>
                      </m:sub>
                    </m:sSub>
                  </m:oMath>
                </a14:m>
                <a:r>
                  <a:rPr kumimoji="1" lang="en-US" altLang="ja-JP" sz="1200" kern="1200" dirty="0">
                    <a:solidFill>
                      <a:schemeClr val="tx1"/>
                    </a:solidFill>
                    <a:effectLst/>
                    <a:latin typeface="+mn-lt"/>
                    <a:ea typeface="+mn-ea"/>
                    <a:cs typeface="+mn-cs"/>
                  </a:rPr>
                  <a:t> with a scheduled access protocol is constant and better than that of a random access protocol because no collisions occur. </a:t>
                </a:r>
              </a:p>
              <a:p>
                <a:r>
                  <a:rPr kumimoji="1" lang="en-US" altLang="ja-JP" sz="1200" kern="1200" dirty="0">
                    <a:solidFill>
                      <a:schemeClr val="tx1"/>
                    </a:solidFill>
                    <a:effectLst/>
                    <a:latin typeface="+mn-lt"/>
                    <a:ea typeface="+mn-ea"/>
                    <a:cs typeface="+mn-cs"/>
                  </a:rPr>
                  <a:t>Then, as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𝑛𝑜𝑑𝑒</m:t>
                        </m:r>
                      </m:sub>
                    </m:sSub>
                  </m:oMath>
                </a14:m>
                <a:r>
                  <a:rPr kumimoji="1" lang="en-US" altLang="ja-JP" sz="1200" kern="1200" dirty="0">
                    <a:solidFill>
                      <a:schemeClr val="tx1"/>
                    </a:solidFill>
                    <a:effectLst/>
                    <a:latin typeface="+mn-lt"/>
                    <a:ea typeface="+mn-ea"/>
                    <a:cs typeface="+mn-cs"/>
                  </a:rPr>
                  <a:t> increases, performance degrades with a random access protocol. </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The performance of </a:t>
                </a:r>
                <a:r>
                  <a:rPr kumimoji="1" lang="en-US" altLang="ja-JP" sz="1200" i="0" kern="1200">
                    <a:solidFill>
                      <a:schemeClr val="tx1"/>
                    </a:solidFill>
                    <a:effectLst/>
                    <a:latin typeface="+mn-lt"/>
                    <a:ea typeface="+mn-ea"/>
                    <a:cs typeface="+mn-cs"/>
                  </a:rPr>
                  <a:t>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𝑡𝑥</a:t>
                </a:r>
                <a:r>
                  <a:rPr kumimoji="1" lang="en-US" altLang="ja-JP" sz="1200" kern="1200" dirty="0">
                    <a:solidFill>
                      <a:schemeClr val="tx1"/>
                    </a:solidFill>
                    <a:effectLst/>
                    <a:latin typeface="+mn-lt"/>
                    <a:ea typeface="+mn-ea"/>
                    <a:cs typeface="+mn-cs"/>
                  </a:rPr>
                  <a:t> and </a:t>
                </a:r>
                <a:r>
                  <a:rPr kumimoji="1" lang="en-US" altLang="ja-JP" sz="1200" i="0" kern="1200">
                    <a:solidFill>
                      <a:schemeClr val="tx1"/>
                    </a:solidFill>
                    <a:effectLst/>
                    <a:latin typeface="+mn-lt"/>
                    <a:ea typeface="+mn-ea"/>
                    <a:cs typeface="+mn-cs"/>
                  </a:rPr>
                  <a:t>𝑃</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𝑠𝑢𝑐𝑐</a:t>
                </a:r>
                <a:r>
                  <a:rPr kumimoji="1" lang="en-US" altLang="ja-JP" sz="1200" kern="1200" dirty="0">
                    <a:solidFill>
                      <a:schemeClr val="tx1"/>
                    </a:solidFill>
                    <a:effectLst/>
                    <a:latin typeface="+mn-lt"/>
                    <a:ea typeface="+mn-ea"/>
                    <a:cs typeface="+mn-cs"/>
                  </a:rPr>
                  <a:t> with a scheduled access protocol is constant and better than that of a random access protocol because no collisions occur. </a:t>
                </a:r>
              </a:p>
              <a:p>
                <a:r>
                  <a:rPr kumimoji="1" lang="en-US" altLang="ja-JP" sz="1200" kern="1200" dirty="0">
                    <a:solidFill>
                      <a:schemeClr val="tx1"/>
                    </a:solidFill>
                    <a:effectLst/>
                    <a:latin typeface="+mn-lt"/>
                    <a:ea typeface="+mn-ea"/>
                    <a:cs typeface="+mn-cs"/>
                  </a:rPr>
                  <a:t>Then, as </a:t>
                </a:r>
                <a:r>
                  <a:rPr kumimoji="1" lang="en-US" altLang="ja-JP" sz="1200" i="0" kern="1200">
                    <a:solidFill>
                      <a:schemeClr val="tx1"/>
                    </a:solidFill>
                    <a:effectLst/>
                    <a:latin typeface="+mn-lt"/>
                    <a:ea typeface="+mn-ea"/>
                    <a:cs typeface="+mn-cs"/>
                  </a:rPr>
                  <a:t>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𝑛𝑜𝑑𝑒</a:t>
                </a:r>
                <a:r>
                  <a:rPr kumimoji="1" lang="en-US" altLang="ja-JP" sz="1200" kern="1200" dirty="0">
                    <a:solidFill>
                      <a:schemeClr val="tx1"/>
                    </a:solidFill>
                    <a:effectLst/>
                    <a:latin typeface="+mn-lt"/>
                    <a:ea typeface="+mn-ea"/>
                    <a:cs typeface="+mn-cs"/>
                  </a:rPr>
                  <a:t> increases, performance degrades with a random access protocol. </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22</a:t>
            </a:fld>
            <a:endParaRPr kumimoji="1" lang="ja-JP" altLang="en-US"/>
          </a:p>
        </p:txBody>
      </p:sp>
    </p:spTree>
    <p:extLst>
      <p:ext uri="{BB962C8B-B14F-4D97-AF65-F5344CB8AC3E}">
        <p14:creationId xmlns:p14="http://schemas.microsoft.com/office/powerpoint/2010/main" val="3248691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The performance of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𝑡𝑥</m:t>
                        </m:r>
                      </m:sub>
                    </m:sSub>
                  </m:oMath>
                </a14:m>
                <a:r>
                  <a:rPr kumimoji="1" lang="en-US" altLang="ja-JP" sz="1200" kern="1200" dirty="0">
                    <a:solidFill>
                      <a:schemeClr val="tx1"/>
                    </a:solidFill>
                    <a:effectLst/>
                    <a:latin typeface="+mn-lt"/>
                    <a:ea typeface="+mn-ea"/>
                    <a:cs typeface="+mn-cs"/>
                  </a:rPr>
                  <a:t> and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𝑃</m:t>
                        </m:r>
                      </m:e>
                      <m:sub>
                        <m:r>
                          <a:rPr kumimoji="1" lang="en-US" altLang="ja-JP" sz="1200" i="1" kern="1200">
                            <a:solidFill>
                              <a:schemeClr val="tx1"/>
                            </a:solidFill>
                            <a:effectLst/>
                            <a:latin typeface="Cambria Math" panose="02040503050406030204" pitchFamily="18" charset="0"/>
                            <a:ea typeface="+mn-ea"/>
                            <a:cs typeface="+mn-cs"/>
                          </a:rPr>
                          <m:t>𝑠𝑢𝑐𝑐</m:t>
                        </m:r>
                      </m:sub>
                    </m:sSub>
                  </m:oMath>
                </a14:m>
                <a:r>
                  <a:rPr kumimoji="1" lang="en-US" altLang="ja-JP" sz="1200" kern="1200" dirty="0">
                    <a:solidFill>
                      <a:schemeClr val="tx1"/>
                    </a:solidFill>
                    <a:effectLst/>
                    <a:latin typeface="+mn-lt"/>
                    <a:ea typeface="+mn-ea"/>
                    <a:cs typeface="+mn-cs"/>
                  </a:rPr>
                  <a:t> with a scheduled access protocol is constant and better than that of a random access protocol because no collisions occur. </a:t>
                </a:r>
              </a:p>
              <a:p>
                <a:r>
                  <a:rPr kumimoji="1" lang="en-US" altLang="ja-JP" sz="1200" kern="1200" dirty="0">
                    <a:solidFill>
                      <a:schemeClr val="tx1"/>
                    </a:solidFill>
                    <a:effectLst/>
                    <a:latin typeface="+mn-lt"/>
                    <a:ea typeface="+mn-ea"/>
                    <a:cs typeface="+mn-cs"/>
                  </a:rPr>
                  <a:t>Then, as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𝑛𝑜𝑑𝑒</m:t>
                        </m:r>
                      </m:sub>
                    </m:sSub>
                  </m:oMath>
                </a14:m>
                <a:r>
                  <a:rPr kumimoji="1" lang="en-US" altLang="ja-JP" sz="1200" kern="1200" dirty="0">
                    <a:solidFill>
                      <a:schemeClr val="tx1"/>
                    </a:solidFill>
                    <a:effectLst/>
                    <a:latin typeface="+mn-lt"/>
                    <a:ea typeface="+mn-ea"/>
                    <a:cs typeface="+mn-cs"/>
                  </a:rPr>
                  <a:t> increases, performance degrades with a random access protocol. </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The performance of </a:t>
                </a:r>
                <a:r>
                  <a:rPr kumimoji="1" lang="en-US" altLang="ja-JP" sz="1200" i="0" kern="1200">
                    <a:solidFill>
                      <a:schemeClr val="tx1"/>
                    </a:solidFill>
                    <a:effectLst/>
                    <a:latin typeface="Cambria Math" panose="02040503050406030204" pitchFamily="18" charset="0"/>
                    <a:ea typeface="+mn-ea"/>
                    <a:cs typeface="+mn-cs"/>
                  </a:rPr>
                  <a:t>𝑁</a:t>
                </a:r>
                <a:r>
                  <a:rPr kumimoji="1" lang="ja-JP" altLang="ja-JP" sz="1200" i="0" kern="1200">
                    <a:solidFill>
                      <a:schemeClr val="tx1"/>
                    </a:solidFill>
                    <a:effectLst/>
                    <a:latin typeface="Cambria Math" panose="02040503050406030204" pitchFamily="18" charset="0"/>
                    <a:ea typeface="+mn-ea"/>
                    <a:cs typeface="+mn-cs"/>
                  </a:rPr>
                  <a:t>_</a:t>
                </a:r>
                <a:r>
                  <a:rPr kumimoji="1" lang="en-US" altLang="ja-JP" sz="1200" i="0" kern="1200">
                    <a:solidFill>
                      <a:schemeClr val="tx1"/>
                    </a:solidFill>
                    <a:effectLst/>
                    <a:latin typeface="Cambria Math" panose="02040503050406030204" pitchFamily="18" charset="0"/>
                    <a:ea typeface="+mn-ea"/>
                    <a:cs typeface="+mn-cs"/>
                  </a:rPr>
                  <a:t>𝑡𝑥</a:t>
                </a:r>
                <a:r>
                  <a:rPr kumimoji="1" lang="en-US" altLang="ja-JP" sz="1200" kern="1200" dirty="0">
                    <a:solidFill>
                      <a:schemeClr val="tx1"/>
                    </a:solidFill>
                    <a:effectLst/>
                    <a:latin typeface="+mn-lt"/>
                    <a:ea typeface="+mn-ea"/>
                    <a:cs typeface="+mn-cs"/>
                  </a:rPr>
                  <a:t> and </a:t>
                </a:r>
                <a:r>
                  <a:rPr kumimoji="1" lang="en-US" altLang="ja-JP" sz="1200" i="0" kern="1200">
                    <a:solidFill>
                      <a:schemeClr val="tx1"/>
                    </a:solidFill>
                    <a:effectLst/>
                    <a:latin typeface="Cambria Math" panose="02040503050406030204" pitchFamily="18" charset="0"/>
                    <a:ea typeface="+mn-ea"/>
                    <a:cs typeface="+mn-cs"/>
                  </a:rPr>
                  <a:t>𝑃</a:t>
                </a:r>
                <a:r>
                  <a:rPr kumimoji="1" lang="ja-JP" altLang="ja-JP" sz="1200" i="0" kern="1200">
                    <a:solidFill>
                      <a:schemeClr val="tx1"/>
                    </a:solidFill>
                    <a:effectLst/>
                    <a:latin typeface="Cambria Math" panose="02040503050406030204" pitchFamily="18" charset="0"/>
                    <a:ea typeface="+mn-ea"/>
                    <a:cs typeface="+mn-cs"/>
                  </a:rPr>
                  <a:t>_</a:t>
                </a:r>
                <a:r>
                  <a:rPr kumimoji="1" lang="en-US" altLang="ja-JP" sz="1200" i="0" kern="1200">
                    <a:solidFill>
                      <a:schemeClr val="tx1"/>
                    </a:solidFill>
                    <a:effectLst/>
                    <a:latin typeface="Cambria Math" panose="02040503050406030204" pitchFamily="18" charset="0"/>
                    <a:ea typeface="+mn-ea"/>
                    <a:cs typeface="+mn-cs"/>
                  </a:rPr>
                  <a:t>𝑠𝑢𝑐𝑐</a:t>
                </a:r>
                <a:r>
                  <a:rPr kumimoji="1" lang="en-US" altLang="ja-JP" sz="1200" kern="1200" dirty="0">
                    <a:solidFill>
                      <a:schemeClr val="tx1"/>
                    </a:solidFill>
                    <a:effectLst/>
                    <a:latin typeface="+mn-lt"/>
                    <a:ea typeface="+mn-ea"/>
                    <a:cs typeface="+mn-cs"/>
                  </a:rPr>
                  <a:t> with a scheduled access protocol is constant and better than that of a random access protocol because no collisions occur. </a:t>
                </a:r>
              </a:p>
              <a:p>
                <a:r>
                  <a:rPr kumimoji="1" lang="en-US" altLang="ja-JP" sz="1200" kern="1200" dirty="0">
                    <a:solidFill>
                      <a:schemeClr val="tx1"/>
                    </a:solidFill>
                    <a:effectLst/>
                    <a:latin typeface="+mn-lt"/>
                    <a:ea typeface="+mn-ea"/>
                    <a:cs typeface="+mn-cs"/>
                  </a:rPr>
                  <a:t>Then, as </a:t>
                </a:r>
                <a:r>
                  <a:rPr kumimoji="1" lang="en-US" altLang="ja-JP" sz="1200" i="0" kern="1200">
                    <a:solidFill>
                      <a:schemeClr val="tx1"/>
                    </a:solidFill>
                    <a:effectLst/>
                    <a:latin typeface="Cambria Math" panose="02040503050406030204" pitchFamily="18" charset="0"/>
                    <a:ea typeface="+mn-ea"/>
                    <a:cs typeface="+mn-cs"/>
                  </a:rPr>
                  <a:t>𝑁</a:t>
                </a:r>
                <a:r>
                  <a:rPr kumimoji="1" lang="ja-JP" altLang="ja-JP" sz="1200" i="0" kern="1200">
                    <a:solidFill>
                      <a:schemeClr val="tx1"/>
                    </a:solidFill>
                    <a:effectLst/>
                    <a:latin typeface="Cambria Math" panose="02040503050406030204" pitchFamily="18" charset="0"/>
                    <a:ea typeface="+mn-ea"/>
                    <a:cs typeface="+mn-cs"/>
                  </a:rPr>
                  <a:t>_</a:t>
                </a:r>
                <a:r>
                  <a:rPr kumimoji="1" lang="en-US" altLang="ja-JP" sz="1200" i="0" kern="1200">
                    <a:solidFill>
                      <a:schemeClr val="tx1"/>
                    </a:solidFill>
                    <a:effectLst/>
                    <a:latin typeface="Cambria Math" panose="02040503050406030204" pitchFamily="18" charset="0"/>
                    <a:ea typeface="+mn-ea"/>
                    <a:cs typeface="+mn-cs"/>
                  </a:rPr>
                  <a:t>𝑛𝑜𝑑𝑒</a:t>
                </a:r>
                <a:r>
                  <a:rPr kumimoji="1" lang="en-US" altLang="ja-JP" sz="1200" kern="1200" dirty="0">
                    <a:solidFill>
                      <a:schemeClr val="tx1"/>
                    </a:solidFill>
                    <a:effectLst/>
                    <a:latin typeface="+mn-lt"/>
                    <a:ea typeface="+mn-ea"/>
                    <a:cs typeface="+mn-cs"/>
                  </a:rPr>
                  <a:t> increases, performance degrades with a random access protocol. </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23</a:t>
            </a:fld>
            <a:endParaRPr kumimoji="1" lang="ja-JP" altLang="en-US"/>
          </a:p>
        </p:txBody>
      </p:sp>
    </p:spTree>
    <p:extLst>
      <p:ext uri="{BB962C8B-B14F-4D97-AF65-F5344CB8AC3E}">
        <p14:creationId xmlns:p14="http://schemas.microsoft.com/office/powerpoint/2010/main" val="187387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It can be said that, under small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𝑛𝑜𝑑𝑒</m:t>
                        </m:r>
                      </m:sub>
                    </m:sSub>
                  </m:oMath>
                </a14:m>
                <a:r>
                  <a:rPr kumimoji="1" lang="en-US" altLang="ja-JP" sz="1200" kern="1200" dirty="0">
                    <a:solidFill>
                      <a:schemeClr val="tx1"/>
                    </a:solidFill>
                    <a:effectLst/>
                    <a:latin typeface="+mn-lt"/>
                    <a:ea typeface="+mn-ea"/>
                    <a:cs typeface="+mn-cs"/>
                  </a:rPr>
                  <a:t> conditions, a scheduled access protocol has smaller delay time, whereas the delay time of a random access protocol is smaller under large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𝑛𝑜𝑑𝑒</m:t>
                        </m:r>
                      </m:sub>
                    </m:sSub>
                  </m:oMath>
                </a14:m>
                <a:r>
                  <a:rPr kumimoji="1" lang="en-US" altLang="ja-JP" sz="1200" kern="1200" dirty="0">
                    <a:solidFill>
                      <a:schemeClr val="tx1"/>
                    </a:solidFill>
                    <a:effectLst/>
                    <a:latin typeface="+mn-lt"/>
                    <a:ea typeface="+mn-ea"/>
                    <a:cs typeface="+mn-cs"/>
                  </a:rPr>
                  <a:t> conditions, as the number of time slots assigned to each node becomes small under large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𝑛𝑜𝑑𝑒</m:t>
                        </m:r>
                      </m:sub>
                    </m:sSub>
                  </m:oMath>
                </a14:m>
                <a:r>
                  <a:rPr kumimoji="1" lang="en-US" altLang="ja-JP" sz="1200" kern="1200" dirty="0">
                    <a:solidFill>
                      <a:schemeClr val="tx1"/>
                    </a:solidFill>
                    <a:effectLst/>
                    <a:latin typeface="+mn-lt"/>
                    <a:ea typeface="+mn-ea"/>
                    <a:cs typeface="+mn-cs"/>
                  </a:rPr>
                  <a:t> conditions. </a:t>
                </a:r>
              </a:p>
              <a:p>
                <a:r>
                  <a:rPr kumimoji="1" lang="en-US" altLang="ja-JP" sz="1200" kern="1200" dirty="0">
                    <a:solidFill>
                      <a:schemeClr val="tx1"/>
                    </a:solidFill>
                    <a:effectLst/>
                    <a:latin typeface="+mn-lt"/>
                    <a:ea typeface="+mn-ea"/>
                    <a:cs typeface="+mn-cs"/>
                  </a:rPr>
                  <a:t>Thus, each latency becomes longer under this condition.</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It can be said that, under small </a:t>
                </a:r>
                <a:r>
                  <a:rPr kumimoji="1" lang="en-US" altLang="ja-JP" sz="1200" i="0" kern="1200">
                    <a:solidFill>
                      <a:schemeClr val="tx1"/>
                    </a:solidFill>
                    <a:effectLst/>
                    <a:latin typeface="+mn-lt"/>
                    <a:ea typeface="+mn-ea"/>
                    <a:cs typeface="+mn-cs"/>
                  </a:rPr>
                  <a:t>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𝑛𝑜𝑑𝑒</a:t>
                </a:r>
                <a:r>
                  <a:rPr kumimoji="1" lang="en-US" altLang="ja-JP" sz="1200" kern="1200" dirty="0">
                    <a:solidFill>
                      <a:schemeClr val="tx1"/>
                    </a:solidFill>
                    <a:effectLst/>
                    <a:latin typeface="+mn-lt"/>
                    <a:ea typeface="+mn-ea"/>
                    <a:cs typeface="+mn-cs"/>
                  </a:rPr>
                  <a:t> conditions, a scheduled access protocol has smaller delay time, whereas the delay time of a random access protocol is smaller under large </a:t>
                </a:r>
                <a:r>
                  <a:rPr kumimoji="1" lang="en-US" altLang="ja-JP" sz="1200" i="0" kern="1200">
                    <a:solidFill>
                      <a:schemeClr val="tx1"/>
                    </a:solidFill>
                    <a:effectLst/>
                    <a:latin typeface="+mn-lt"/>
                    <a:ea typeface="+mn-ea"/>
                    <a:cs typeface="+mn-cs"/>
                  </a:rPr>
                  <a:t>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𝑛𝑜𝑑𝑒</a:t>
                </a:r>
                <a:r>
                  <a:rPr kumimoji="1" lang="en-US" altLang="ja-JP" sz="1200" kern="1200" dirty="0">
                    <a:solidFill>
                      <a:schemeClr val="tx1"/>
                    </a:solidFill>
                    <a:effectLst/>
                    <a:latin typeface="+mn-lt"/>
                    <a:ea typeface="+mn-ea"/>
                    <a:cs typeface="+mn-cs"/>
                  </a:rPr>
                  <a:t> conditions, as the number of time slots assigned to each node becomes small under large </a:t>
                </a:r>
                <a:r>
                  <a:rPr kumimoji="1" lang="en-US" altLang="ja-JP" sz="1200" i="0" kern="1200">
                    <a:solidFill>
                      <a:schemeClr val="tx1"/>
                    </a:solidFill>
                    <a:effectLst/>
                    <a:latin typeface="+mn-lt"/>
                    <a:ea typeface="+mn-ea"/>
                    <a:cs typeface="+mn-cs"/>
                  </a:rPr>
                  <a:t>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𝑛𝑜𝑑𝑒</a:t>
                </a:r>
                <a:r>
                  <a:rPr kumimoji="1" lang="en-US" altLang="ja-JP" sz="1200" kern="1200" dirty="0">
                    <a:solidFill>
                      <a:schemeClr val="tx1"/>
                    </a:solidFill>
                    <a:effectLst/>
                    <a:latin typeface="+mn-lt"/>
                    <a:ea typeface="+mn-ea"/>
                    <a:cs typeface="+mn-cs"/>
                  </a:rPr>
                  <a:t> conditions. </a:t>
                </a:r>
              </a:p>
              <a:p>
                <a:r>
                  <a:rPr kumimoji="1" lang="en-US" altLang="ja-JP" sz="1200" kern="1200" dirty="0">
                    <a:solidFill>
                      <a:schemeClr val="tx1"/>
                    </a:solidFill>
                    <a:effectLst/>
                    <a:latin typeface="+mn-lt"/>
                    <a:ea typeface="+mn-ea"/>
                    <a:cs typeface="+mn-cs"/>
                  </a:rPr>
                  <a:t>Thus, each latency becomes longer under this condition.</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24</a:t>
            </a:fld>
            <a:endParaRPr kumimoji="1" lang="ja-JP" altLang="en-US"/>
          </a:p>
        </p:txBody>
      </p:sp>
    </p:spTree>
    <p:extLst>
      <p:ext uri="{BB962C8B-B14F-4D97-AF65-F5344CB8AC3E}">
        <p14:creationId xmlns:p14="http://schemas.microsoft.com/office/powerpoint/2010/main" val="2319709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The same things can be said as for the case of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𝑡𝑥</m:t>
                        </m:r>
                      </m:sub>
                    </m:sSub>
                  </m:oMath>
                </a14:m>
                <a:r>
                  <a:rPr kumimoji="1" lang="en-US" altLang="ja-JP" sz="1200" kern="1200" dirty="0">
                    <a:solidFill>
                      <a:schemeClr val="tx1"/>
                    </a:solidFill>
                    <a:effectLst/>
                    <a:latin typeface="+mn-lt"/>
                    <a:ea typeface="+mn-ea"/>
                    <a:cs typeface="+mn-cs"/>
                  </a:rPr>
                  <a:t> and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𝑃</m:t>
                        </m:r>
                      </m:e>
                      <m:sub>
                        <m:r>
                          <a:rPr kumimoji="1" lang="en-US" altLang="ja-JP" sz="1200" i="1" kern="1200">
                            <a:solidFill>
                              <a:schemeClr val="tx1"/>
                            </a:solidFill>
                            <a:effectLst/>
                            <a:latin typeface="Cambria Math" panose="02040503050406030204" pitchFamily="18" charset="0"/>
                            <a:ea typeface="+mn-ea"/>
                            <a:cs typeface="+mn-cs"/>
                          </a:rPr>
                          <m:t>𝑠𝑢𝑐𝑐</m:t>
                        </m:r>
                      </m:sub>
                    </m:sSub>
                  </m:oMath>
                </a14:m>
                <a:r>
                  <a:rPr kumimoji="1" lang="en-US" altLang="ja-JP" sz="1200" kern="1200" dirty="0">
                    <a:solidFill>
                      <a:schemeClr val="tx1"/>
                    </a:solidFill>
                    <a:effectLst/>
                    <a:latin typeface="+mn-lt"/>
                    <a:ea typeface="+mn-ea"/>
                    <a:cs typeface="+mn-cs"/>
                  </a:rPr>
                  <a:t>. </a:t>
                </a:r>
              </a:p>
              <a:p>
                <a:r>
                  <a:rPr kumimoji="1" lang="en-US" altLang="ja-JP" sz="1200" kern="1200" dirty="0">
                    <a:solidFill>
                      <a:schemeClr val="tx1"/>
                    </a:solidFill>
                    <a:effectLst/>
                    <a:latin typeface="+mn-lt"/>
                    <a:ea typeface="+mn-ea"/>
                    <a:cs typeface="+mn-cs"/>
                  </a:rPr>
                  <a:t>However, with a random access protocol, the standard scheme outperforms the proposed scheme because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𝜀</m:t>
                        </m:r>
                      </m:e>
                      <m:sub>
                        <m:r>
                          <a:rPr kumimoji="1" lang="en-US" altLang="ja-JP" sz="1200" i="1" kern="1200">
                            <a:solidFill>
                              <a:schemeClr val="tx1"/>
                            </a:solidFill>
                            <a:effectLst/>
                            <a:latin typeface="Cambria Math" panose="02040503050406030204" pitchFamily="18" charset="0"/>
                            <a:ea typeface="+mn-ea"/>
                            <a:cs typeface="+mn-cs"/>
                          </a:rPr>
                          <m:t>𝑒𝑛𝑐</m:t>
                        </m:r>
                      </m:sub>
                    </m:sSub>
                  </m:oMath>
                </a14:m>
                <a:r>
                  <a:rPr kumimoji="1" lang="en-US" altLang="ja-JP" sz="1200" kern="1200" dirty="0">
                    <a:solidFill>
                      <a:schemeClr val="tx1"/>
                    </a:solidFill>
                    <a:effectLst/>
                    <a:latin typeface="+mn-lt"/>
                    <a:ea typeface="+mn-ea"/>
                    <a:cs typeface="+mn-cs"/>
                  </a:rPr>
                  <a:t> and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𝜀</m:t>
                        </m:r>
                      </m:e>
                      <m:sub>
                        <m:r>
                          <a:rPr kumimoji="1" lang="en-US" altLang="ja-JP" sz="1200" i="1" kern="1200">
                            <a:solidFill>
                              <a:schemeClr val="tx1"/>
                            </a:solidFill>
                            <a:effectLst/>
                            <a:latin typeface="Cambria Math" panose="02040503050406030204" pitchFamily="18" charset="0"/>
                            <a:ea typeface="+mn-ea"/>
                            <a:cs typeface="+mn-cs"/>
                          </a:rPr>
                          <m:t>𝑑𝑒𝑐</m:t>
                        </m:r>
                      </m:sub>
                    </m:sSub>
                  </m:oMath>
                </a14:m>
                <a:r>
                  <a:rPr kumimoji="1" lang="en-US" altLang="ja-JP" sz="1200" kern="1200" dirty="0">
                    <a:solidFill>
                      <a:schemeClr val="tx1"/>
                    </a:solidFill>
                    <a:effectLst/>
                    <a:latin typeface="+mn-lt"/>
                    <a:ea typeface="+mn-ea"/>
                    <a:cs typeface="+mn-cs"/>
                  </a:rPr>
                  <a:t> have significant influence in the proposed scheme. </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The same things can be said as for the case of </a:t>
                </a:r>
                <a:r>
                  <a:rPr kumimoji="1" lang="en-US" altLang="ja-JP" sz="1200" i="0" kern="1200">
                    <a:solidFill>
                      <a:schemeClr val="tx1"/>
                    </a:solidFill>
                    <a:effectLst/>
                    <a:latin typeface="+mn-lt"/>
                    <a:ea typeface="+mn-ea"/>
                    <a:cs typeface="+mn-cs"/>
                  </a:rPr>
                  <a:t>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𝑡𝑥</a:t>
                </a:r>
                <a:r>
                  <a:rPr kumimoji="1" lang="en-US" altLang="ja-JP" sz="1200" kern="1200" dirty="0">
                    <a:solidFill>
                      <a:schemeClr val="tx1"/>
                    </a:solidFill>
                    <a:effectLst/>
                    <a:latin typeface="+mn-lt"/>
                    <a:ea typeface="+mn-ea"/>
                    <a:cs typeface="+mn-cs"/>
                  </a:rPr>
                  <a:t> and </a:t>
                </a:r>
                <a:r>
                  <a:rPr kumimoji="1" lang="en-US" altLang="ja-JP" sz="1200" i="0" kern="1200">
                    <a:solidFill>
                      <a:schemeClr val="tx1"/>
                    </a:solidFill>
                    <a:effectLst/>
                    <a:latin typeface="+mn-lt"/>
                    <a:ea typeface="+mn-ea"/>
                    <a:cs typeface="+mn-cs"/>
                  </a:rPr>
                  <a:t>𝑃</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𝑠𝑢𝑐𝑐</a:t>
                </a:r>
                <a:r>
                  <a:rPr kumimoji="1" lang="en-US" altLang="ja-JP" sz="1200" kern="1200" dirty="0">
                    <a:solidFill>
                      <a:schemeClr val="tx1"/>
                    </a:solidFill>
                    <a:effectLst/>
                    <a:latin typeface="+mn-lt"/>
                    <a:ea typeface="+mn-ea"/>
                    <a:cs typeface="+mn-cs"/>
                  </a:rPr>
                  <a:t>. </a:t>
                </a:r>
              </a:p>
              <a:p>
                <a:r>
                  <a:rPr kumimoji="1" lang="en-US" altLang="ja-JP" sz="1200" kern="1200" dirty="0">
                    <a:solidFill>
                      <a:schemeClr val="tx1"/>
                    </a:solidFill>
                    <a:effectLst/>
                    <a:latin typeface="+mn-lt"/>
                    <a:ea typeface="+mn-ea"/>
                    <a:cs typeface="+mn-cs"/>
                  </a:rPr>
                  <a:t>However, with a random access protocol, the standard scheme outperforms the proposed scheme because </a:t>
                </a:r>
                <a:r>
                  <a:rPr kumimoji="1" lang="en-US" altLang="ja-JP" sz="1200" i="0" kern="1200">
                    <a:solidFill>
                      <a:schemeClr val="tx1"/>
                    </a:solidFill>
                    <a:effectLst/>
                    <a:latin typeface="+mn-lt"/>
                    <a:ea typeface="+mn-ea"/>
                    <a:cs typeface="+mn-cs"/>
                  </a:rPr>
                  <a:t>𝜀</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𝑒𝑛𝑐</a:t>
                </a:r>
                <a:r>
                  <a:rPr kumimoji="1" lang="en-US" altLang="ja-JP" sz="1200" kern="1200" dirty="0">
                    <a:solidFill>
                      <a:schemeClr val="tx1"/>
                    </a:solidFill>
                    <a:effectLst/>
                    <a:latin typeface="+mn-lt"/>
                    <a:ea typeface="+mn-ea"/>
                    <a:cs typeface="+mn-cs"/>
                  </a:rPr>
                  <a:t> and </a:t>
                </a:r>
                <a:r>
                  <a:rPr kumimoji="1" lang="en-US" altLang="ja-JP" sz="1200" i="0" kern="1200">
                    <a:solidFill>
                      <a:schemeClr val="tx1"/>
                    </a:solidFill>
                    <a:effectLst/>
                    <a:latin typeface="+mn-lt"/>
                    <a:ea typeface="+mn-ea"/>
                    <a:cs typeface="+mn-cs"/>
                  </a:rPr>
                  <a:t>𝜀</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𝑑𝑒𝑐</a:t>
                </a:r>
                <a:r>
                  <a:rPr kumimoji="1" lang="en-US" altLang="ja-JP" sz="1200" kern="1200" dirty="0">
                    <a:solidFill>
                      <a:schemeClr val="tx1"/>
                    </a:solidFill>
                    <a:effectLst/>
                    <a:latin typeface="+mn-lt"/>
                    <a:ea typeface="+mn-ea"/>
                    <a:cs typeface="+mn-cs"/>
                  </a:rPr>
                  <a:t> have significant influence in the proposed scheme. </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25</a:t>
            </a:fld>
            <a:endParaRPr kumimoji="1" lang="ja-JP" altLang="en-US"/>
          </a:p>
        </p:txBody>
      </p:sp>
    </p:spTree>
    <p:extLst>
      <p:ext uri="{BB962C8B-B14F-4D97-AF65-F5344CB8AC3E}">
        <p14:creationId xmlns:p14="http://schemas.microsoft.com/office/powerpoint/2010/main" val="335083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In a scheduled access protocol, the proposed scheme can satisfy the condition for any </a:t>
                </a:r>
                <a:r>
                  <a:rPr kumimoji="1" lang="en-US" altLang="ja-JP" sz="1200" i="0" kern="1200">
                    <a:solidFill>
                      <a:schemeClr val="tx1"/>
                    </a:solidFill>
                    <a:effectLst/>
                    <a:latin typeface="+mn-lt"/>
                    <a:ea typeface="+mn-ea"/>
                    <a:cs typeface="+mn-cs"/>
                  </a:rPr>
                  <a:t>𝑞</a:t>
                </a:r>
                <a:r>
                  <a:rPr kumimoji="1" lang="en-US" altLang="ja-JP" sz="1200" kern="1200" dirty="0">
                    <a:solidFill>
                      <a:schemeClr val="tx1"/>
                    </a:solidFill>
                    <a:effectLst/>
                    <a:latin typeface="+mn-lt"/>
                    <a:ea typeface="+mn-ea"/>
                    <a:cs typeface="+mn-cs"/>
                  </a:rPr>
                  <a:t> value because </a:t>
                </a:r>
                <a:r>
                  <a:rPr kumimoji="1" lang="en-US" altLang="ja-JP" sz="1200" i="0" kern="1200">
                    <a:solidFill>
                      <a:schemeClr val="tx1"/>
                    </a:solidFill>
                    <a:effectLst/>
                    <a:latin typeface="+mn-lt"/>
                    <a:ea typeface="+mn-ea"/>
                    <a:cs typeface="+mn-cs"/>
                  </a:rPr>
                  <a:t>𝑞</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𝑚𝑖𝑛=1</a:t>
                </a:r>
                <a:r>
                  <a:rPr kumimoji="1" lang="en-US" altLang="ja-JP" sz="1200" kern="1200" dirty="0">
                    <a:solidFill>
                      <a:schemeClr val="tx1"/>
                    </a:solidFill>
                    <a:effectLst/>
                    <a:latin typeface="+mn-lt"/>
                    <a:ea typeface="+mn-ea"/>
                    <a:cs typeface="+mn-cs"/>
                  </a:rPr>
                  <a:t>, while the standard scheme requires </a:t>
                </a:r>
                <a:r>
                  <a:rPr kumimoji="1" lang="en-US" altLang="ja-JP" sz="1200" i="0" kern="1200">
                    <a:solidFill>
                      <a:schemeClr val="tx1"/>
                    </a:solidFill>
                    <a:effectLst/>
                    <a:latin typeface="+mn-lt"/>
                    <a:ea typeface="+mn-ea"/>
                    <a:cs typeface="+mn-cs"/>
                  </a:rPr>
                  <a:t>𝑞≥7</a:t>
                </a:r>
                <a:r>
                  <a:rPr kumimoji="1" lang="en-US" altLang="ja-JP" sz="1200" kern="1200" dirty="0">
                    <a:solidFill>
                      <a:schemeClr val="tx1"/>
                    </a:solidFill>
                    <a:effectLst/>
                    <a:latin typeface="+mn-lt"/>
                    <a:ea typeface="+mn-ea"/>
                    <a:cs typeface="+mn-cs"/>
                  </a:rPr>
                  <a:t> to satisfy the condition. </a:t>
                </a:r>
              </a:p>
              <a:p>
                <a:r>
                  <a:rPr kumimoji="1" lang="en-US" altLang="ja-JP" sz="1200" kern="1200" dirty="0">
                    <a:solidFill>
                      <a:schemeClr val="tx1"/>
                    </a:solidFill>
                    <a:effectLst/>
                    <a:latin typeface="+mn-lt"/>
                    <a:ea typeface="+mn-ea"/>
                    <a:cs typeface="+mn-cs"/>
                  </a:rPr>
                  <a:t>On the other hand, with a random access protocol, at least </a:t>
                </a:r>
                <a:r>
                  <a:rPr kumimoji="1" lang="en-US" altLang="ja-JP" sz="1200" i="0" kern="1200">
                    <a:solidFill>
                      <a:schemeClr val="tx1"/>
                    </a:solidFill>
                    <a:effectLst/>
                    <a:latin typeface="+mn-lt"/>
                    <a:ea typeface="+mn-ea"/>
                    <a:cs typeface="+mn-cs"/>
                  </a:rPr>
                  <a:t>𝑞=7</a:t>
                </a:r>
                <a:r>
                  <a:rPr kumimoji="1" lang="en-US" altLang="ja-JP" sz="1200" kern="1200" dirty="0">
                    <a:solidFill>
                      <a:schemeClr val="tx1"/>
                    </a:solidFill>
                    <a:effectLst/>
                    <a:latin typeface="+mn-lt"/>
                    <a:ea typeface="+mn-ea"/>
                    <a:cs typeface="+mn-cs"/>
                  </a:rPr>
                  <a:t> and </a:t>
                </a:r>
                <a:r>
                  <a:rPr kumimoji="1" lang="en-US" altLang="ja-JP" sz="1200" i="0" kern="1200">
                    <a:solidFill>
                      <a:schemeClr val="tx1"/>
                    </a:solidFill>
                    <a:effectLst/>
                    <a:latin typeface="+mn-lt"/>
                    <a:ea typeface="+mn-ea"/>
                    <a:cs typeface="+mn-cs"/>
                  </a:rPr>
                  <a:t>𝑞=19</a:t>
                </a:r>
                <a:r>
                  <a:rPr kumimoji="1" lang="en-US" altLang="ja-JP" sz="1200" kern="1200" dirty="0">
                    <a:solidFill>
                      <a:schemeClr val="tx1"/>
                    </a:solidFill>
                    <a:effectLst/>
                    <a:latin typeface="+mn-lt"/>
                    <a:ea typeface="+mn-ea"/>
                    <a:cs typeface="+mn-cs"/>
                  </a:rPr>
                  <a:t> are required for the proposed and standard systems, respectively.</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26</a:t>
            </a:fld>
            <a:endParaRPr kumimoji="1" lang="ja-JP" altLang="en-US"/>
          </a:p>
        </p:txBody>
      </p:sp>
    </p:spTree>
    <p:extLst>
      <p:ext uri="{BB962C8B-B14F-4D97-AF65-F5344CB8AC3E}">
        <p14:creationId xmlns:p14="http://schemas.microsoft.com/office/powerpoint/2010/main" val="1000526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27</a:t>
            </a:fld>
            <a:endParaRPr kumimoji="1" lang="ja-JP" altLang="en-US"/>
          </a:p>
        </p:txBody>
      </p:sp>
    </p:spTree>
    <p:extLst>
      <p:ext uri="{BB962C8B-B14F-4D97-AF65-F5344CB8AC3E}">
        <p14:creationId xmlns:p14="http://schemas.microsoft.com/office/powerpoint/2010/main" val="283207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80810FF-24FF-4AB1-8848-E54FC82EBDF1}" type="slidenum">
              <a:rPr lang="ja-JP" altLang="en-US">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8494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a coding rate at the first transmission may be changed according to channel conditions</a:t>
            </a:r>
            <a:endParaRPr kumimoji="1" lang="ja-JP" altLang="en-US" dirty="0"/>
          </a:p>
        </p:txBody>
      </p:sp>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236173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Then, a coding rate at the first transmission may be changed according to channel conditions</a:t>
            </a:r>
            <a:endParaRPr kumimoji="1" lang="ja-JP" altLang="en-US" dirty="0"/>
          </a:p>
        </p:txBody>
      </p:sp>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159168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178432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This</a:t>
            </a:r>
            <a:r>
              <a:rPr kumimoji="1" lang="ja-JP" altLang="en-US" dirty="0"/>
              <a:t> </a:t>
            </a:r>
            <a:r>
              <a:rPr kumimoji="1" lang="en-US" altLang="ja-JP" dirty="0"/>
              <a:t>figure shows a</a:t>
            </a:r>
            <a:r>
              <a:rPr kumimoji="1" lang="en-US" altLang="ja-JP" baseline="0" dirty="0"/>
              <a:t> behavior of our proposed scheme in random access case.</a:t>
            </a:r>
          </a:p>
          <a:p>
            <a:pPr marL="171450" indent="-171450">
              <a:buFont typeface="Arial" panose="020B0604020202020204" pitchFamily="34" charset="0"/>
              <a:buChar char="•"/>
            </a:pPr>
            <a:r>
              <a:rPr kumimoji="1" lang="en-US" altLang="ja-JP" baseline="0" dirty="0"/>
              <a:t>When collision with other packets happens, WBANs node retransmits the same data.</a:t>
            </a:r>
          </a:p>
          <a:p>
            <a:pPr marL="171450" indent="-171450">
              <a:buFont typeface="Arial" panose="020B0604020202020204" pitchFamily="34" charset="0"/>
              <a:buChar char="•"/>
            </a:pPr>
            <a:r>
              <a:rPr kumimoji="1" lang="en-US" altLang="ja-JP" baseline="0" dirty="0"/>
              <a:t>In case that collision does not happen but bit errors are detected, NACK is returned and elements of codeword are transmitted in order to increase error correcting capability.</a:t>
            </a:r>
          </a:p>
          <a:p>
            <a:pPr marL="171450" indent="-171450">
              <a:buFont typeface="Arial" panose="020B0604020202020204" pitchFamily="34" charset="0"/>
              <a:buChar char="•"/>
            </a:pPr>
            <a:r>
              <a:rPr kumimoji="1" lang="en-US" altLang="ja-JP" baseline="0" dirty="0"/>
              <a:t>In case of no bit error and no collision, ACK is returned and then next data is transmitted.</a:t>
            </a:r>
            <a:endParaRPr kumimoji="1" lang="ja-JP" altLang="en-US" dirty="0"/>
          </a:p>
        </p:txBody>
      </p:sp>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417509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With a random access protocol, the performance with small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𝐿</m:t>
                        </m:r>
                      </m:e>
                      <m:sub>
                        <m:r>
                          <a:rPr kumimoji="1" lang="en-US" altLang="ja-JP" sz="1200" i="1" kern="1200">
                            <a:solidFill>
                              <a:schemeClr val="tx1"/>
                            </a:solidFill>
                            <a:effectLst/>
                            <a:latin typeface="Cambria Math" panose="02040503050406030204" pitchFamily="18" charset="0"/>
                            <a:ea typeface="+mn-ea"/>
                            <a:cs typeface="+mn-cs"/>
                          </a:rPr>
                          <m:t>𝑖𝑛𝑓𝑜</m:t>
                        </m:r>
                      </m:sub>
                    </m:sSub>
                  </m:oMath>
                </a14:m>
                <a:r>
                  <a:rPr kumimoji="1" lang="en-US" altLang="ja-JP" sz="1200" kern="1200" dirty="0">
                    <a:solidFill>
                      <a:schemeClr val="tx1"/>
                    </a:solidFill>
                    <a:effectLst/>
                    <a:latin typeface="+mn-lt"/>
                    <a:ea typeface="+mn-ea"/>
                    <a:cs typeface="+mn-cs"/>
                  </a:rPr>
                  <a:t> is slightly better because the </a:t>
                </a:r>
                <a14:m>
                  <m:oMath xmlns:m="http://schemas.openxmlformats.org/officeDocument/2006/math">
                    <m:sSubSup>
                      <m:sSubSupPr>
                        <m:ctrlPr>
                          <a:rPr kumimoji="1" lang="ja-JP" altLang="ja-JP" sz="1200" i="1" kern="1200">
                            <a:solidFill>
                              <a:schemeClr val="tx1"/>
                            </a:solidFill>
                            <a:effectLst/>
                            <a:latin typeface="Cambria Math" panose="02040503050406030204" pitchFamily="18" charset="0"/>
                            <a:ea typeface="+mn-ea"/>
                            <a:cs typeface="+mn-cs"/>
                          </a:rPr>
                        </m:ctrlPr>
                      </m:sSubSupPr>
                      <m:e>
                        <m:r>
                          <a:rPr kumimoji="1" lang="en-US" altLang="ja-JP" sz="1200" i="1" kern="1200">
                            <a:solidFill>
                              <a:schemeClr val="tx1"/>
                            </a:solidFill>
                            <a:effectLst/>
                            <a:latin typeface="Cambria Math" panose="02040503050406030204" pitchFamily="18" charset="0"/>
                            <a:ea typeface="+mn-ea"/>
                            <a:cs typeface="+mn-cs"/>
                          </a:rPr>
                          <m:t>𝑃</m:t>
                        </m:r>
                      </m:e>
                      <m:sub>
                        <m:r>
                          <a:rPr kumimoji="1" lang="en-US" altLang="ja-JP" sz="1200" i="1" kern="1200">
                            <a:solidFill>
                              <a:schemeClr val="tx1"/>
                            </a:solidFill>
                            <a:effectLst/>
                            <a:latin typeface="Cambria Math" panose="02040503050406030204" pitchFamily="18" charset="0"/>
                            <a:ea typeface="+mn-ea"/>
                            <a:cs typeface="+mn-cs"/>
                          </a:rPr>
                          <m:t>𝑠𝑢𝑐𝑐</m:t>
                        </m:r>
                        <m:r>
                          <a:rPr kumimoji="1" lang="en-US" altLang="ja-JP" sz="1200" i="1" kern="1200">
                            <a:solidFill>
                              <a:schemeClr val="tx1"/>
                            </a:solidFill>
                            <a:effectLst/>
                            <a:latin typeface="Cambria Math" panose="02040503050406030204" pitchFamily="18" charset="0"/>
                            <a:ea typeface="+mn-ea"/>
                            <a:cs typeface="+mn-cs"/>
                          </a:rPr>
                          <m:t>,</m:t>
                        </m:r>
                        <m:r>
                          <a:rPr kumimoji="1" lang="en-US" altLang="ja-JP" sz="1200" i="1" kern="1200">
                            <a:solidFill>
                              <a:schemeClr val="tx1"/>
                            </a:solidFill>
                            <a:effectLst/>
                            <a:latin typeface="Cambria Math" panose="02040503050406030204" pitchFamily="18" charset="0"/>
                            <a:ea typeface="+mn-ea"/>
                            <a:cs typeface="+mn-cs"/>
                          </a:rPr>
                          <m:t>𝑖</m:t>
                        </m:r>
                      </m:sub>
                      <m:sup>
                        <m:r>
                          <a:rPr kumimoji="1" lang="en-US" altLang="ja-JP" sz="1200" i="1" kern="1200">
                            <a:solidFill>
                              <a:schemeClr val="tx1"/>
                            </a:solidFill>
                            <a:effectLst/>
                            <a:latin typeface="Cambria Math" panose="02040503050406030204" pitchFamily="18" charset="0"/>
                            <a:ea typeface="+mn-ea"/>
                            <a:cs typeface="+mn-cs"/>
                          </a:rPr>
                          <m:t>𝑃𝐻𝑌</m:t>
                        </m:r>
                      </m:sup>
                    </m:sSubSup>
                  </m:oMath>
                </a14:m>
                <a:r>
                  <a:rPr kumimoji="1" lang="en-US" altLang="ja-JP" sz="1200" kern="1200" dirty="0">
                    <a:solidFill>
                      <a:schemeClr val="tx1"/>
                    </a:solidFill>
                    <a:effectLst/>
                    <a:latin typeface="+mn-lt"/>
                    <a:ea typeface="+mn-ea"/>
                    <a:cs typeface="+mn-cs"/>
                  </a:rPr>
                  <a:t> is better and </a:t>
                </a:r>
                <a14:m>
                  <m:oMath xmlns:m="http://schemas.openxmlformats.org/officeDocument/2006/math">
                    <m:sSubSup>
                      <m:sSubSupPr>
                        <m:ctrlPr>
                          <a:rPr kumimoji="1" lang="ja-JP" altLang="ja-JP" sz="1200" i="1" kern="1200">
                            <a:solidFill>
                              <a:schemeClr val="tx1"/>
                            </a:solidFill>
                            <a:effectLst/>
                            <a:latin typeface="Cambria Math" panose="02040503050406030204" pitchFamily="18" charset="0"/>
                            <a:ea typeface="+mn-ea"/>
                            <a:cs typeface="+mn-cs"/>
                          </a:rPr>
                        </m:ctrlPr>
                      </m:sSubSupPr>
                      <m:e>
                        <m:r>
                          <a:rPr kumimoji="1" lang="en-US" altLang="ja-JP" sz="1200" i="1" kern="1200">
                            <a:solidFill>
                              <a:schemeClr val="tx1"/>
                            </a:solidFill>
                            <a:effectLst/>
                            <a:latin typeface="Cambria Math" panose="02040503050406030204" pitchFamily="18" charset="0"/>
                            <a:ea typeface="+mn-ea"/>
                            <a:cs typeface="+mn-cs"/>
                          </a:rPr>
                          <m:t>𝑃</m:t>
                        </m:r>
                      </m:e>
                      <m:sub>
                        <m:r>
                          <a:rPr kumimoji="1" lang="en-US" altLang="ja-JP" sz="1200" i="1" kern="1200">
                            <a:solidFill>
                              <a:schemeClr val="tx1"/>
                            </a:solidFill>
                            <a:effectLst/>
                            <a:latin typeface="Cambria Math" panose="02040503050406030204" pitchFamily="18" charset="0"/>
                            <a:ea typeface="+mn-ea"/>
                            <a:cs typeface="+mn-cs"/>
                          </a:rPr>
                          <m:t>𝑠𝑢𝑐𝑐</m:t>
                        </m:r>
                      </m:sub>
                      <m:sup>
                        <m:r>
                          <a:rPr kumimoji="1" lang="en-US" altLang="ja-JP" sz="1200" i="1" kern="1200">
                            <a:solidFill>
                              <a:schemeClr val="tx1"/>
                            </a:solidFill>
                            <a:effectLst/>
                            <a:latin typeface="Cambria Math" panose="02040503050406030204" pitchFamily="18" charset="0"/>
                            <a:ea typeface="+mn-ea"/>
                            <a:cs typeface="+mn-cs"/>
                          </a:rPr>
                          <m:t>𝑀𝐴𝐶</m:t>
                        </m:r>
                      </m:sup>
                    </m:sSubSup>
                  </m:oMath>
                </a14:m>
                <a:r>
                  <a:rPr kumimoji="1" lang="en-US" altLang="ja-JP" sz="1200" kern="1200" dirty="0">
                    <a:solidFill>
                      <a:schemeClr val="tx1"/>
                    </a:solidFill>
                    <a:effectLst/>
                    <a:latin typeface="+mn-lt"/>
                    <a:ea typeface="+mn-ea"/>
                    <a:cs typeface="+mn-cs"/>
                  </a:rPr>
                  <a:t> is constant. </a:t>
                </a:r>
              </a:p>
              <a:p>
                <a:r>
                  <a:rPr kumimoji="1" lang="en-US" altLang="ja-JP" sz="1200" kern="1200" dirty="0">
                    <a:solidFill>
                      <a:schemeClr val="tx1"/>
                    </a:solidFill>
                    <a:effectLst/>
                    <a:latin typeface="+mn-lt"/>
                    <a:ea typeface="+mn-ea"/>
                    <a:cs typeface="+mn-cs"/>
                  </a:rPr>
                  <a:t>Then, in the same case, the average number of transmissions does not converge on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𝑡𝑥</m:t>
                        </m:r>
                      </m:sub>
                    </m:sSub>
                    <m:r>
                      <a:rPr kumimoji="1" lang="en-US" altLang="ja-JP" sz="1200" i="1" kern="1200">
                        <a:solidFill>
                          <a:schemeClr val="tx1"/>
                        </a:solidFill>
                        <a:effectLst/>
                        <a:latin typeface="Cambria Math" panose="02040503050406030204" pitchFamily="18" charset="0"/>
                        <a:ea typeface="+mn-ea"/>
                        <a:cs typeface="+mn-cs"/>
                      </a:rPr>
                      <m:t> </m:t>
                    </m:r>
                  </m:oMath>
                </a14:m>
                <a:r>
                  <a:rPr kumimoji="1" lang="en-US" altLang="ja-JP" sz="1200" kern="1200" dirty="0">
                    <a:solidFill>
                      <a:schemeClr val="tx1"/>
                    </a:solidFill>
                    <a:effectLst/>
                    <a:latin typeface="+mn-lt"/>
                    <a:ea typeface="+mn-ea"/>
                    <a:cs typeface="+mn-cs"/>
                  </a:rPr>
                  <a:t>= 1 under high SNR conditions because collision with other packets influences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𝑡𝑥</m:t>
                        </m:r>
                      </m:sub>
                    </m:sSub>
                  </m:oMath>
                </a14:m>
                <a:r>
                  <a:rPr kumimoji="1" lang="en-US" altLang="ja-JP" sz="1200" kern="1200" dirty="0">
                    <a:solidFill>
                      <a:schemeClr val="tx1"/>
                    </a:solidFill>
                    <a:effectLst/>
                    <a:latin typeface="+mn-lt"/>
                    <a:ea typeface="+mn-ea"/>
                    <a:cs typeface="+mn-cs"/>
                  </a:rPr>
                  <a:t>. </a:t>
                </a:r>
              </a:p>
              <a:p>
                <a:r>
                  <a:rPr kumimoji="1" lang="en-US" altLang="ja-JP" sz="1200" kern="1200" dirty="0">
                    <a:solidFill>
                      <a:schemeClr val="tx1"/>
                    </a:solidFill>
                    <a:effectLst/>
                    <a:latin typeface="+mn-lt"/>
                    <a:ea typeface="+mn-ea"/>
                    <a:cs typeface="+mn-cs"/>
                  </a:rPr>
                  <a:t>The proposed scheme demonstrates better performance than the standard scheme because its error correction capability is improved with every retransmission under no collision conditions. </a:t>
                </a:r>
              </a:p>
              <a:p>
                <a:r>
                  <a:rPr kumimoji="1" lang="en-US" altLang="ja-JP" sz="1200" kern="1200" dirty="0">
                    <a:solidFill>
                      <a:schemeClr val="tx1"/>
                    </a:solidFill>
                    <a:effectLst/>
                    <a:latin typeface="+mn-lt"/>
                    <a:ea typeface="+mn-ea"/>
                    <a:cs typeface="+mn-cs"/>
                  </a:rPr>
                  <a:t>As a result, </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𝑁</m:t>
                        </m:r>
                      </m:e>
                      <m:sub>
                        <m:r>
                          <a:rPr kumimoji="1" lang="en-US" altLang="ja-JP" sz="1200" i="1" kern="1200">
                            <a:solidFill>
                              <a:schemeClr val="tx1"/>
                            </a:solidFill>
                            <a:effectLst/>
                            <a:latin typeface="Cambria Math" panose="02040503050406030204" pitchFamily="18" charset="0"/>
                            <a:ea typeface="+mn-ea"/>
                            <a:cs typeface="+mn-cs"/>
                          </a:rPr>
                          <m:t>𝑡𝑥</m:t>
                        </m:r>
                      </m:sub>
                    </m:sSub>
                  </m:oMath>
                </a14:m>
                <a:r>
                  <a:rPr kumimoji="1" lang="en-US" altLang="ja-JP" sz="1200" kern="1200" dirty="0">
                    <a:solidFill>
                      <a:schemeClr val="tx1"/>
                    </a:solidFill>
                    <a:effectLst/>
                    <a:latin typeface="+mn-lt"/>
                    <a:ea typeface="+mn-ea"/>
                    <a:cs typeface="+mn-cs"/>
                  </a:rPr>
                  <a:t> decreases gradually in a scheduled access protocol. </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With a random access protocol, the performance with small </a:t>
                </a:r>
                <a:r>
                  <a:rPr kumimoji="1" lang="en-US" altLang="ja-JP" sz="1200" i="0" kern="1200">
                    <a:solidFill>
                      <a:schemeClr val="tx1"/>
                    </a:solidFill>
                    <a:effectLst/>
                    <a:latin typeface="+mn-lt"/>
                    <a:ea typeface="+mn-ea"/>
                    <a:cs typeface="+mn-cs"/>
                  </a:rPr>
                  <a:t>𝐿</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𝑖𝑛𝑓𝑜</a:t>
                </a:r>
                <a:r>
                  <a:rPr kumimoji="1" lang="en-US" altLang="ja-JP" sz="1200" kern="1200" dirty="0">
                    <a:solidFill>
                      <a:schemeClr val="tx1"/>
                    </a:solidFill>
                    <a:effectLst/>
                    <a:latin typeface="+mn-lt"/>
                    <a:ea typeface="+mn-ea"/>
                    <a:cs typeface="+mn-cs"/>
                  </a:rPr>
                  <a:t> is slightly better because the </a:t>
                </a:r>
                <a:r>
                  <a:rPr kumimoji="1" lang="en-US" altLang="ja-JP" sz="1200" i="0" kern="1200">
                    <a:solidFill>
                      <a:schemeClr val="tx1"/>
                    </a:solidFill>
                    <a:effectLst/>
                    <a:latin typeface="+mn-lt"/>
                    <a:ea typeface="+mn-ea"/>
                    <a:cs typeface="+mn-cs"/>
                  </a:rPr>
                  <a:t>𝑃</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𝑠𝑢𝑐𝑐,𝑖</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^𝑃𝐻𝑌</a:t>
                </a:r>
                <a:r>
                  <a:rPr kumimoji="1" lang="en-US" altLang="ja-JP" sz="1200" kern="1200" dirty="0">
                    <a:solidFill>
                      <a:schemeClr val="tx1"/>
                    </a:solidFill>
                    <a:effectLst/>
                    <a:latin typeface="+mn-lt"/>
                    <a:ea typeface="+mn-ea"/>
                    <a:cs typeface="+mn-cs"/>
                  </a:rPr>
                  <a:t> is better and </a:t>
                </a:r>
                <a:r>
                  <a:rPr kumimoji="1" lang="en-US" altLang="ja-JP" sz="1200" i="0" kern="1200">
                    <a:solidFill>
                      <a:schemeClr val="tx1"/>
                    </a:solidFill>
                    <a:effectLst/>
                    <a:latin typeface="+mn-lt"/>
                    <a:ea typeface="+mn-ea"/>
                    <a:cs typeface="+mn-cs"/>
                  </a:rPr>
                  <a:t>𝑃</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𝑠𝑢𝑐𝑐^𝑀𝐴𝐶</a:t>
                </a:r>
                <a:r>
                  <a:rPr kumimoji="1" lang="en-US" altLang="ja-JP" sz="1200" kern="1200" dirty="0">
                    <a:solidFill>
                      <a:schemeClr val="tx1"/>
                    </a:solidFill>
                    <a:effectLst/>
                    <a:latin typeface="+mn-lt"/>
                    <a:ea typeface="+mn-ea"/>
                    <a:cs typeface="+mn-cs"/>
                  </a:rPr>
                  <a:t> is constant. </a:t>
                </a:r>
              </a:p>
              <a:p>
                <a:r>
                  <a:rPr kumimoji="1" lang="en-US" altLang="ja-JP" sz="1200" kern="1200" dirty="0">
                    <a:solidFill>
                      <a:schemeClr val="tx1"/>
                    </a:solidFill>
                    <a:effectLst/>
                    <a:latin typeface="+mn-lt"/>
                    <a:ea typeface="+mn-ea"/>
                    <a:cs typeface="+mn-cs"/>
                  </a:rPr>
                  <a:t>Then, in the same case, the average number of transmissions does not converge on </a:t>
                </a:r>
                <a:r>
                  <a:rPr kumimoji="1" lang="en-US" altLang="ja-JP" sz="1200" i="0" kern="1200">
                    <a:solidFill>
                      <a:schemeClr val="tx1"/>
                    </a:solidFill>
                    <a:effectLst/>
                    <a:latin typeface="+mn-lt"/>
                    <a:ea typeface="+mn-ea"/>
                    <a:cs typeface="+mn-cs"/>
                  </a:rPr>
                  <a:t>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𝑡𝑥  </a:t>
                </a:r>
                <a:r>
                  <a:rPr kumimoji="1" lang="en-US" altLang="ja-JP" sz="1200" kern="1200" dirty="0">
                    <a:solidFill>
                      <a:schemeClr val="tx1"/>
                    </a:solidFill>
                    <a:effectLst/>
                    <a:latin typeface="+mn-lt"/>
                    <a:ea typeface="+mn-ea"/>
                    <a:cs typeface="+mn-cs"/>
                  </a:rPr>
                  <a:t>= 1 under high SNR conditions because collision with other packets influences </a:t>
                </a:r>
                <a:r>
                  <a:rPr kumimoji="1" lang="en-US" altLang="ja-JP" sz="1200" i="0" kern="1200">
                    <a:solidFill>
                      <a:schemeClr val="tx1"/>
                    </a:solidFill>
                    <a:effectLst/>
                    <a:latin typeface="+mn-lt"/>
                    <a:ea typeface="+mn-ea"/>
                    <a:cs typeface="+mn-cs"/>
                  </a:rPr>
                  <a:t>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𝑡𝑥</a:t>
                </a:r>
                <a:r>
                  <a:rPr kumimoji="1" lang="en-US" altLang="ja-JP" sz="1200" kern="1200" dirty="0">
                    <a:solidFill>
                      <a:schemeClr val="tx1"/>
                    </a:solidFill>
                    <a:effectLst/>
                    <a:latin typeface="+mn-lt"/>
                    <a:ea typeface="+mn-ea"/>
                    <a:cs typeface="+mn-cs"/>
                  </a:rPr>
                  <a:t>. </a:t>
                </a:r>
              </a:p>
              <a:p>
                <a:r>
                  <a:rPr kumimoji="1" lang="en-US" altLang="ja-JP" sz="1200" kern="1200" dirty="0">
                    <a:solidFill>
                      <a:schemeClr val="tx1"/>
                    </a:solidFill>
                    <a:effectLst/>
                    <a:latin typeface="+mn-lt"/>
                    <a:ea typeface="+mn-ea"/>
                    <a:cs typeface="+mn-cs"/>
                  </a:rPr>
                  <a:t>The proposed scheme demonstrates better performance than the standard scheme because its error correction capability is improved with every retransmission under no collision conditions. </a:t>
                </a:r>
              </a:p>
              <a:p>
                <a:r>
                  <a:rPr kumimoji="1" lang="en-US" altLang="ja-JP" sz="1200" kern="1200" dirty="0">
                    <a:solidFill>
                      <a:schemeClr val="tx1"/>
                    </a:solidFill>
                    <a:effectLst/>
                    <a:latin typeface="+mn-lt"/>
                    <a:ea typeface="+mn-ea"/>
                    <a:cs typeface="+mn-cs"/>
                  </a:rPr>
                  <a:t>As a result, </a:t>
                </a:r>
                <a:r>
                  <a:rPr kumimoji="1" lang="en-US" altLang="ja-JP" sz="1200" i="0" kern="1200">
                    <a:solidFill>
                      <a:schemeClr val="tx1"/>
                    </a:solidFill>
                    <a:effectLst/>
                    <a:latin typeface="+mn-lt"/>
                    <a:ea typeface="+mn-ea"/>
                    <a:cs typeface="+mn-cs"/>
                  </a:rPr>
                  <a:t>𝑁</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𝑡𝑥</a:t>
                </a:r>
                <a:r>
                  <a:rPr kumimoji="1" lang="en-US" altLang="ja-JP" sz="1200" kern="1200" dirty="0">
                    <a:solidFill>
                      <a:schemeClr val="tx1"/>
                    </a:solidFill>
                    <a:effectLst/>
                    <a:latin typeface="+mn-lt"/>
                    <a:ea typeface="+mn-ea"/>
                    <a:cs typeface="+mn-cs"/>
                  </a:rPr>
                  <a:t> decreases gradually in a scheduled access protocol. </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159329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The same things can be said as discussed relative to the average number of transmissions. </a:t>
            </a:r>
          </a:p>
          <a:p>
            <a:r>
              <a:rPr kumimoji="1" lang="en-US" altLang="ja-JP" sz="1200" kern="1200" dirty="0">
                <a:solidFill>
                  <a:schemeClr val="tx1"/>
                </a:solidFill>
                <a:effectLst/>
                <a:latin typeface="+mn-lt"/>
                <a:ea typeface="+mn-ea"/>
                <a:cs typeface="+mn-cs"/>
              </a:rPr>
              <a:t>With a random access protocol, an error floor region appears, but with a scheduled access protocol, this does not occur because there are no collisions. </a:t>
            </a:r>
          </a:p>
          <a:p>
            <a:r>
              <a:rPr kumimoji="1" lang="en-US" altLang="ja-JP" sz="1200" kern="1200" dirty="0">
                <a:solidFill>
                  <a:schemeClr val="tx1"/>
                </a:solidFill>
                <a:effectLst/>
                <a:latin typeface="+mn-lt"/>
                <a:ea typeface="+mn-ea"/>
                <a:cs typeface="+mn-cs"/>
              </a:rPr>
              <a:t>Then, the proposed system obtains a greater than 5 dB gain compared to the standard scheme with a scheduled access protocol. </a:t>
            </a:r>
            <a:endParaRPr kumimoji="1" lang="ja-JP" altLang="en-US" dirty="0"/>
          </a:p>
        </p:txBody>
      </p:sp>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392997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Under low and high SNR conditions, a random access case has better performance than scheduled access with the proposed scheme because, in a scheduled access case, when a certain node is transmitting data, other nodes do not transmit their own data. </a:t>
            </a:r>
          </a:p>
          <a:p>
            <a:r>
              <a:rPr kumimoji="1" lang="en-US" altLang="ja-JP" sz="1200" kern="1200" dirty="0">
                <a:solidFill>
                  <a:schemeClr val="tx1"/>
                </a:solidFill>
                <a:effectLst/>
                <a:latin typeface="+mn-lt"/>
                <a:ea typeface="+mn-ea"/>
                <a:cs typeface="+mn-cs"/>
              </a:rPr>
              <a:t>However, under moderate SNR conditions, a scheduled access protocol is better because no collisions occur and error correcting is exploited in the error floor region.</a:t>
            </a:r>
            <a:endParaRPr kumimoji="1" lang="ja-JP" altLang="en-US" dirty="0"/>
          </a:p>
        </p:txBody>
      </p:sp>
      <p:sp>
        <p:nvSpPr>
          <p:cNvPr id="4" name="スライド番号プレースホルダー 3"/>
          <p:cNvSpPr>
            <a:spLocks noGrp="1"/>
          </p:cNvSpPr>
          <p:nvPr>
            <p:ph type="sldNum" sz="quarter" idx="10"/>
          </p:nvPr>
        </p:nvSpPr>
        <p:spPr/>
        <p:txBody>
          <a:bodyPr/>
          <a:lstStyle/>
          <a:p>
            <a:fld id="{82461DE7-94E4-4B6C-893E-B16DAA432C04}" type="slidenum">
              <a:rPr kumimoji="1" lang="ja-JP" altLang="en-US" smtClean="0"/>
              <a:t>18</a:t>
            </a:fld>
            <a:endParaRPr kumimoji="1" lang="ja-JP" altLang="en-US"/>
          </a:p>
        </p:txBody>
      </p:sp>
    </p:spTree>
    <p:extLst>
      <p:ext uri="{BB962C8B-B14F-4D97-AF65-F5344CB8AC3E}">
        <p14:creationId xmlns:p14="http://schemas.microsoft.com/office/powerpoint/2010/main" val="267533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3031599" cy="307777"/>
          </a:xfrm>
          <a:prstGeom prst="rect">
            <a:avLst/>
          </a:prstGeom>
          <a:solidFill>
            <a:schemeClr val="bg1"/>
          </a:solidFill>
        </p:spPr>
        <p:txBody>
          <a:bodyPr wrap="none">
            <a:spAutoFit/>
          </a:bodyPr>
          <a:lstStyle/>
          <a:p>
            <a:pPr fontAlgn="base">
              <a:spcBef>
                <a:spcPct val="0"/>
              </a:spcBef>
              <a:spcAft>
                <a:spcPct val="0"/>
              </a:spcAft>
              <a:defRPr/>
            </a:pPr>
            <a:r>
              <a:rPr kumimoji="0" lang="en-US" sz="1400" b="1" dirty="0">
                <a:solidFill>
                  <a:srgbClr val="000000"/>
                </a:solidFill>
                <a:latin typeface="Times New Roman" pitchFamily="18" charset="0"/>
              </a:rPr>
              <a:t>doc. : IEEE 802.15-18-0xxx-00</a:t>
            </a:r>
            <a:r>
              <a:rPr kumimoji="0" lang="en-US" altLang="ja-JP" sz="1400" b="1" dirty="0">
                <a:solidFill>
                  <a:srgbClr val="000000"/>
                </a:solidFill>
                <a:latin typeface="Times New Roman" pitchFamily="18" charset="0"/>
              </a:rPr>
              <a:t>-0dep</a:t>
            </a:r>
            <a:endParaRPr kumimoji="0" lang="en-US" sz="1400" b="1" dirty="0">
              <a:solidFill>
                <a:srgbClr val="000000"/>
              </a:solidFill>
              <a:latin typeface="Times New Roman" pitchFamily="18" charset="0"/>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sz="1200">
                <a:solidFill>
                  <a:srgbClr val="000000"/>
                </a:solidFill>
              </a:rPr>
              <a:t>Kento Takabayashi(Okayama Pref. Univ.) Ryuji Kohno(YNU, CWC-Nippon) </a:t>
            </a:r>
            <a:endParaRPr lang="en-US" sz="1200" dirty="0">
              <a:solidFill>
                <a:srgbClr val="000000"/>
              </a:solidFill>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791200" y="228600"/>
            <a:ext cx="3031599" cy="307777"/>
          </a:xfrm>
          <a:prstGeom prst="rect">
            <a:avLst/>
          </a:prstGeom>
          <a:solidFill>
            <a:schemeClr val="bg1"/>
          </a:solidFill>
        </p:spPr>
        <p:txBody>
          <a:bodyPr wrap="none">
            <a:spAutoFit/>
          </a:bodyPr>
          <a:lstStyle/>
          <a:p>
            <a:pPr fontAlgn="base">
              <a:spcBef>
                <a:spcPct val="0"/>
              </a:spcBef>
              <a:spcAft>
                <a:spcPct val="0"/>
              </a:spcAft>
              <a:defRPr/>
            </a:pPr>
            <a:r>
              <a:rPr kumimoji="0" lang="en-US" sz="1400" b="1" dirty="0">
                <a:solidFill>
                  <a:srgbClr val="000000"/>
                </a:solidFill>
                <a:latin typeface="Times New Roman" pitchFamily="18" charset="0"/>
              </a:rPr>
              <a:t>doc. : IEEE 802.15-13-</a:t>
            </a:r>
            <a:r>
              <a:rPr kumimoji="0" lang="en-US" altLang="ja-JP" sz="1400" b="1" dirty="0">
                <a:solidFill>
                  <a:srgbClr val="000000"/>
                </a:solidFill>
                <a:latin typeface="Times New Roman" pitchFamily="18" charset="0"/>
              </a:rPr>
              <a:t>0189-01-0dep</a:t>
            </a:r>
            <a:endParaRPr kumimoji="0" lang="en-US" sz="1400" b="1" dirty="0">
              <a:solidFill>
                <a:srgbClr val="000000"/>
              </a:solidFill>
              <a:latin typeface="Times New Roman" pitchFamily="18" charset="0"/>
            </a:endParaRP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sz="1200">
                <a:solidFill>
                  <a:srgbClr val="000000"/>
                </a:solidFill>
              </a:rPr>
              <a:t>Kento Takabayashi(Okayama Pref. Univ.) Ryuji Kohno(YNU, CWC-Nippon) </a:t>
            </a:r>
            <a:endParaRPr lang="en-US" sz="1200" dirty="0">
              <a:solidFill>
                <a:srgbClr val="000000"/>
              </a:solidFill>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sz="1200">
                <a:solidFill>
                  <a:srgbClr val="000000"/>
                </a:solidFill>
              </a:rPr>
              <a:t>Kento Takabayashi(Okayama Pref. Univ.) Ryuji Kohno(YNU, CWC-Nippon) </a:t>
            </a:r>
            <a:endParaRPr lang="en-US" sz="1200" dirty="0">
              <a:solidFill>
                <a:srgbClr val="000000"/>
              </a:solidFill>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p>
            <a:r>
              <a:rPr lang="en-US" sz="1200">
                <a:solidFill>
                  <a:srgbClr val="000000"/>
                </a:solidFill>
              </a:rPr>
              <a:t>Kento Takabayashi(Okayama Pref. Univ.) Ryuji Kohno(YNU, CWC-Nippon) </a:t>
            </a:r>
            <a:endParaRPr lang="en-US" sz="1200" dirty="0">
              <a:solidFill>
                <a:srgbClr val="000000"/>
              </a:solidFill>
            </a:endParaRP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sz="1200">
                <a:solidFill>
                  <a:srgbClr val="000000"/>
                </a:solidFill>
              </a:rPr>
              <a:t>Kento Takabayashi(Okayama Pref. Univ.) Ryuji Kohno(YNU, CWC-Nippon) </a:t>
            </a:r>
            <a:endParaRPr lang="en-US" sz="1200" dirty="0">
              <a:solidFill>
                <a:srgbClr val="000000"/>
              </a:solidFill>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sz="1200">
                <a:solidFill>
                  <a:srgbClr val="000000"/>
                </a:solidFill>
              </a:rPr>
              <a:t>Kento Takabayashi(Okayama Pref. Univ.) Ryuji Kohno(YNU, CWC-Nippon) </a:t>
            </a:r>
            <a:endParaRPr lang="en-US" sz="1200" dirty="0">
              <a:solidFill>
                <a:srgbClr val="000000"/>
              </a:solidFill>
            </a:endParaRPr>
          </a:p>
        </p:txBody>
      </p:sp>
    </p:spTree>
    <p:extLst>
      <p:ext uri="{BB962C8B-B14F-4D97-AF65-F5344CB8AC3E}">
        <p14:creationId xmlns:p14="http://schemas.microsoft.com/office/powerpoint/2010/main" val="504504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3031599"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 IEEE 802.15-18-0353-00</a:t>
            </a:r>
            <a:r>
              <a:rPr kumimoji="0" lang="en-US" altLang="ja-JP" sz="1400" b="1" dirty="0">
                <a:solidFill>
                  <a:srgbClr val="000000"/>
                </a:solidFill>
                <a:latin typeface="Times New Roman" pitchFamily="18" charset="0"/>
              </a:rPr>
              <a:t>-0dep</a:t>
            </a:r>
            <a:endParaRPr kumimoji="0" lang="en-US" sz="1400" b="1" dirty="0">
              <a:solidFill>
                <a:srgbClr val="000000"/>
              </a:solidFill>
              <a:latin typeface="Times New Roman" pitchFamily="18" charset="0"/>
            </a:endParaRP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724128" y="6453336"/>
            <a:ext cx="3168352" cy="553998"/>
          </a:xfrm>
          <a:prstGeom prst="rect">
            <a:avLst/>
          </a:prstGeom>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a:t>
            </a:r>
          </a:p>
          <a:p>
            <a:r>
              <a:rPr lang="en-US" sz="1200" dirty="0">
                <a:solidFill>
                  <a:srgbClr val="000000"/>
                </a:solidFill>
              </a:rPr>
              <a:t>Ryuji Kohno(YNU, CWC-Nippon)</a:t>
            </a:r>
          </a:p>
          <a:p>
            <a:endParaRPr lang="en-US" sz="1200" dirty="0">
              <a:solidFill>
                <a:srgbClr val="000000"/>
              </a:solidFill>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0.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p:txBody>
          <a:bodyPr/>
          <a:lstStyle/>
          <a:p>
            <a:r>
              <a:rPr lang="en-US"/>
              <a:t>Slide </a:t>
            </a:r>
            <a:fld id="{168A0E28-C750-41B9-A69D-2C32EC8D3106}" type="slidenum">
              <a:rPr lang="en-US" smtClean="0"/>
              <a:pPr/>
              <a:t>1</a:t>
            </a:fld>
            <a:endParaRPr lang="en-US" dirty="0"/>
          </a:p>
        </p:txBody>
      </p:sp>
      <p:sp>
        <p:nvSpPr>
          <p:cNvPr id="5" name="Rectangle 4"/>
          <p:cNvSpPr>
            <a:spLocks noGrp="1" noChangeArrowheads="1"/>
          </p:cNvSpPr>
          <p:nvPr>
            <p:ph type="dt" sz="half" idx="2"/>
          </p:nvPr>
        </p:nvSpPr>
        <p:spPr/>
        <p:txBody>
          <a:bodyPr/>
          <a:lstStyle/>
          <a:p>
            <a:r>
              <a:rPr lang="en-US" altLang="ja-JP"/>
              <a:t>July 2018</a:t>
            </a:r>
            <a:endParaRPr lang="en-US" dirty="0"/>
          </a:p>
        </p:txBody>
      </p:sp>
      <p:sp>
        <p:nvSpPr>
          <p:cNvPr id="6" name="フッター プレースホルダー 4"/>
          <p:cNvSpPr>
            <a:spLocks noGrp="1"/>
          </p:cNvSpPr>
          <p:nvPr>
            <p:ph type="ftr" sz="quarter" idx="3"/>
          </p:nvPr>
        </p:nvSpPr>
        <p:spPr/>
        <p:txBody>
          <a:bodyPr/>
          <a:lstStyle/>
          <a:p>
            <a:r>
              <a:rPr lang="en-US" sz="1200"/>
              <a:t>Kento Takabayashi(Okayama Pref. Univ.) Ryuji Kohno(YNU, CWC-Nippon) </a:t>
            </a:r>
            <a:endParaRPr lang="en-US" sz="1200" dirty="0"/>
          </a:p>
        </p:txBody>
      </p:sp>
      <p:sp>
        <p:nvSpPr>
          <p:cNvPr id="27651" name="Rectangle 3"/>
          <p:cNvSpPr>
            <a:spLocks noChangeArrowheads="1"/>
          </p:cNvSpPr>
          <p:nvPr/>
        </p:nvSpPr>
        <p:spPr bwMode="auto">
          <a:xfrm>
            <a:off x="193104" y="672073"/>
            <a:ext cx="8915400" cy="5709255"/>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lnSpc>
                <a:spcPts val="1800"/>
              </a:lnSpc>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lnSpc>
                <a:spcPts val="1800"/>
              </a:lnSpc>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[IG DEP Improved error controlling scheme for WBAN]</a:t>
            </a:r>
          </a:p>
          <a:p>
            <a:pPr marL="739775" indent="-739775" eaLnBrk="0" fontAlgn="base" hangingPunct="0">
              <a:lnSpc>
                <a:spcPts val="1800"/>
              </a:lnSpc>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[10 July, 2018]	</a:t>
            </a:r>
          </a:p>
          <a:p>
            <a:pPr eaLnBrk="0" fontAlgn="base" hangingPunct="0">
              <a:lnSpc>
                <a:spcPts val="1800"/>
              </a:lnSpc>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 1, Ryuji Kohno2,3,4] [1;Okayama Prefectural University, 2;Yokohama National University, 3;Centre for Wireless Communications(CWC), University of Oulu, 4;University of Oulu Research Institute Japan CWC-Nippon] </a:t>
            </a:r>
            <a:endParaRPr kumimoji="0" lang="en-US" sz="1600" dirty="0">
              <a:solidFill>
                <a:srgbClr val="000000"/>
              </a:solidFill>
              <a:latin typeface="Times New Roman" pitchFamily="18" charset="0"/>
            </a:endParaRPr>
          </a:p>
          <a:p>
            <a:pPr marL="739775" indent="-739775" eaLnBrk="0" fontAlgn="base" hangingPunct="0">
              <a:lnSpc>
                <a:spcPts val="1800"/>
              </a:lnSpc>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zh-TW" sz="1600" dirty="0">
                <a:solidFill>
                  <a:srgbClr val="000000"/>
                </a:solidFill>
                <a:latin typeface="Times New Roman" pitchFamily="18" charset="0"/>
              </a:rPr>
              <a:t>111</a:t>
            </a:r>
            <a:r>
              <a:rPr kumimoji="0" lang="it-IT" altLang="zh-TW" sz="1600" dirty="0">
                <a:solidFill>
                  <a:srgbClr val="000000"/>
                </a:solidFill>
                <a:latin typeface="Times New Roman" pitchFamily="18" charset="0"/>
              </a:rPr>
              <a:t>-4-1 Kuboki, Soja-shi, Okayama, Japan 719-1197</a:t>
            </a:r>
            <a:endParaRPr kumimoji="0" lang="en-US" sz="1600" dirty="0">
              <a:solidFill>
                <a:srgbClr val="000000"/>
              </a:solidFill>
              <a:latin typeface="Times New Roman" pitchFamily="18" charset="0"/>
            </a:endParaRPr>
          </a:p>
          <a:p>
            <a:pPr marL="739775" indent="-739775" eaLnBrk="0" fontAlgn="base" hangingPunct="0">
              <a:lnSpc>
                <a:spcPts val="1800"/>
              </a:lnSpc>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lnSpc>
                <a:spcPts val="1800"/>
              </a:lnSpc>
              <a:spcBef>
                <a:spcPct val="0"/>
              </a:spcBef>
              <a:spcAft>
                <a:spcPct val="0"/>
              </a:spcAft>
            </a:pPr>
            <a:r>
              <a:rPr kumimoji="0" lang="en-US" sz="1600" dirty="0">
                <a:solidFill>
                  <a:srgbClr val="000000"/>
                </a:solidFill>
                <a:latin typeface="Times New Roman" pitchFamily="18" charset="0"/>
              </a:rPr>
              <a:t>      3; </a:t>
            </a:r>
            <a:r>
              <a:rPr kumimoji="0" lang="en-US" sz="1600" dirty="0" err="1">
                <a:solidFill>
                  <a:srgbClr val="000000"/>
                </a:solidFill>
                <a:latin typeface="Times New Roman" pitchFamily="18" charset="0"/>
              </a:rPr>
              <a:t>Linnanmaa</a:t>
            </a:r>
            <a:r>
              <a:rPr kumimoji="0" lang="en-US" sz="1600" dirty="0">
                <a:solidFill>
                  <a:srgbClr val="000000"/>
                </a:solidFill>
                <a:latin typeface="Times New Roman" pitchFamily="18" charset="0"/>
              </a:rPr>
              <a:t>, P.O. Box 4500, FIN-90570 Oulu, Finland FI-90014, </a:t>
            </a:r>
          </a:p>
          <a:p>
            <a:pPr marL="739775" indent="-739775" eaLnBrk="0" fontAlgn="base" hangingPunct="0">
              <a:lnSpc>
                <a:spcPts val="1800"/>
              </a:lnSpc>
              <a:spcBef>
                <a:spcPct val="0"/>
              </a:spcBef>
              <a:spcAft>
                <a:spcPct val="0"/>
              </a:spcAft>
            </a:pPr>
            <a:r>
              <a:rPr kumimoji="0" lang="en-US" sz="1600" dirty="0">
                <a:solidFill>
                  <a:srgbClr val="000000"/>
                </a:solidFill>
                <a:latin typeface="Times New Roman" pitchFamily="18" charset="0"/>
              </a:rPr>
              <a:t>      4; Yokohama Mitsui Bldg. 15F, 1-1-2 Takashima, Nishi-</a:t>
            </a:r>
            <a:r>
              <a:rPr kumimoji="0" lang="en-US" sz="1600" dirty="0" err="1">
                <a:solidFill>
                  <a:srgbClr val="000000"/>
                </a:solidFill>
                <a:latin typeface="Times New Roman" pitchFamily="18" charset="0"/>
              </a:rPr>
              <a:t>ku,Yokohama</a:t>
            </a:r>
            <a:r>
              <a:rPr kumimoji="0" lang="en-US" sz="1600" dirty="0">
                <a:solidFill>
                  <a:srgbClr val="000000"/>
                </a:solidFill>
                <a:latin typeface="Times New Roman" pitchFamily="18" charset="0"/>
              </a:rPr>
              <a:t>, Japan 220-0011]</a:t>
            </a:r>
          </a:p>
          <a:p>
            <a:pPr marL="739775" indent="-739775" eaLnBrk="0" fontAlgn="base" hangingPunct="0">
              <a:lnSpc>
                <a:spcPts val="1800"/>
              </a:lnSpc>
              <a:spcBef>
                <a:spcPct val="0"/>
              </a:spcBef>
              <a:spcAft>
                <a:spcPct val="0"/>
              </a:spcAft>
            </a:pPr>
            <a:r>
              <a:rPr kumimoji="0" lang="en-US" sz="1600" dirty="0">
                <a:solidFill>
                  <a:srgbClr val="000000"/>
                </a:solidFill>
                <a:latin typeface="Times New Roman" pitchFamily="18" charset="0"/>
              </a:rPr>
              <a:t>Voice:[1; +81-82-830-1609, 2: +81-45-339-4115], </a:t>
            </a:r>
          </a:p>
          <a:p>
            <a:pPr marL="739775" indent="-739775" eaLnBrk="0" fontAlgn="base" hangingPunct="0">
              <a:lnSpc>
                <a:spcPts val="1800"/>
              </a:lnSpc>
              <a:spcBef>
                <a:spcPct val="0"/>
              </a:spcBef>
              <a:spcAft>
                <a:spcPct val="0"/>
              </a:spcAft>
            </a:pPr>
            <a:r>
              <a:rPr kumimoji="0" lang="en-US" sz="1600" dirty="0">
                <a:solidFill>
                  <a:srgbClr val="000000"/>
                </a:solidFill>
                <a:latin typeface="Times New Roman" pitchFamily="18" charset="0"/>
              </a:rPr>
              <a:t>Email:[1: hitanaka@hiroshima-cu.ac.jp, 2:kohno@ynu.ac.jp, 3: ryuji.kohno@oulu.fi ] </a:t>
            </a: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lnSpc>
                <a:spcPts val="1800"/>
              </a:lnSpc>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[ETSI Technical Committee on Smart BAN has been promoting research and development on dependable wireless systems for wide variety of  applications of BAN such as radio controlling, automotive control </a:t>
            </a:r>
            <a:r>
              <a:rPr kumimoji="0" lang="en-US" sz="1600" dirty="0" err="1">
                <a:solidFill>
                  <a:srgbClr val="000000"/>
                </a:solidFill>
                <a:latin typeface="Times New Roman" pitchFamily="18" charset="0"/>
              </a:rPr>
              <a:t>etc</a:t>
            </a:r>
            <a:r>
              <a:rPr kumimoji="0" lang="en-US" sz="1600" dirty="0">
                <a:solidFill>
                  <a:srgbClr val="000000"/>
                </a:solidFill>
                <a:latin typeface="Times New Roman" pitchFamily="18" charset="0"/>
              </a:rPr>
              <a:t> by extending e-Health regarding medical BAN and so on. </a:t>
            </a:r>
            <a:r>
              <a:rPr kumimoji="0" lang="en-US" sz="1600" dirty="0" err="1">
                <a:solidFill>
                  <a:srgbClr val="000000"/>
                </a:solidFill>
                <a:latin typeface="Times New Roman" pitchFamily="18" charset="0"/>
              </a:rPr>
              <a:t>Thses</a:t>
            </a:r>
            <a:r>
              <a:rPr kumimoji="0" lang="en-US" sz="1600" dirty="0">
                <a:solidFill>
                  <a:srgbClr val="000000"/>
                </a:solidFill>
                <a:latin typeface="Times New Roman" pitchFamily="18" charset="0"/>
              </a:rPr>
              <a:t> slides may offer opportunity to discuss on use cases and applications of this standard.]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on use cases and applications will lead definition and requirement of  current ongoing research and development on dependable wireless networks.]                                                </a:t>
            </a: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E3EB6F-3CBF-4287-B36F-DFE1362D6056}"/>
              </a:ext>
            </a:extLst>
          </p:cNvPr>
          <p:cNvSpPr>
            <a:spLocks noGrp="1"/>
          </p:cNvSpPr>
          <p:nvPr>
            <p:ph type="title"/>
          </p:nvPr>
        </p:nvSpPr>
        <p:spPr>
          <a:xfrm>
            <a:off x="727710" y="620688"/>
            <a:ext cx="7772400" cy="504056"/>
          </a:xfrm>
        </p:spPr>
        <p:txBody>
          <a:bodyPr/>
          <a:lstStyle/>
          <a:p>
            <a:r>
              <a:rPr kumimoji="1" lang="en-US" altLang="ja-JP" dirty="0"/>
              <a:t>2. Decomposable error correcting codes</a:t>
            </a:r>
            <a:endParaRPr kumimoji="1" lang="ja-JP" altLang="en-US" dirty="0"/>
          </a:p>
        </p:txBody>
      </p:sp>
      <p:sp>
        <p:nvSpPr>
          <p:cNvPr id="3" name="スライド番号プレースホルダー 2">
            <a:extLst>
              <a:ext uri="{FF2B5EF4-FFF2-40B4-BE49-F238E27FC236}">
                <a16:creationId xmlns:a16="http://schemas.microsoft.com/office/drawing/2014/main" id="{759BDF4B-F408-4F18-B6DF-6CB69A74E87C}"/>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10</a:t>
            </a:fld>
            <a:endParaRPr lang="en-US">
              <a:solidFill>
                <a:srgbClr val="000000"/>
              </a:solidFill>
            </a:endParaRPr>
          </a:p>
        </p:txBody>
      </p:sp>
      <p:sp>
        <p:nvSpPr>
          <p:cNvPr id="4" name="日付プレースホルダー 3">
            <a:extLst>
              <a:ext uri="{FF2B5EF4-FFF2-40B4-BE49-F238E27FC236}">
                <a16:creationId xmlns:a16="http://schemas.microsoft.com/office/drawing/2014/main" id="{BDC8F7E8-1E3C-4CD0-B14B-19D28C44B98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4F5C42D-F28B-461C-8477-F2B6C4B23F42}"/>
              </a:ext>
            </a:extLst>
          </p:cNvPr>
          <p:cNvSpPr>
            <a:spLocks noGrp="1"/>
          </p:cNvSpPr>
          <p:nvPr>
            <p:ph type="ftr" sz="quarter" idx="3"/>
          </p:nvPr>
        </p:nvSpPr>
        <p:spPr/>
        <p:txBody>
          <a:bodyPr/>
          <a:lstStyle/>
          <a:p>
            <a:r>
              <a:rPr lang="en-US" sz="1200">
                <a:solidFill>
                  <a:srgbClr val="000000"/>
                </a:solidFill>
              </a:rPr>
              <a:t>Kento Takabayashi(Okayama Pref. Univ.) Ryuji Kohno(YNU, CWC-Nippon) </a:t>
            </a:r>
            <a:endParaRPr lang="en-US" sz="1200" dirty="0">
              <a:solidFill>
                <a:srgbClr val="000000"/>
              </a:solidFill>
            </a:endParaRPr>
          </a:p>
        </p:txBody>
      </p:sp>
      <p:pic>
        <p:nvPicPr>
          <p:cNvPr id="6" name="図 5">
            <a:extLst>
              <a:ext uri="{FF2B5EF4-FFF2-40B4-BE49-F238E27FC236}">
                <a16:creationId xmlns:a16="http://schemas.microsoft.com/office/drawing/2014/main" id="{3315D201-6845-47F9-86D0-E586C70FF41C}"/>
              </a:ext>
            </a:extLst>
          </p:cNvPr>
          <p:cNvPicPr>
            <a:picLocks noChangeAspect="1"/>
          </p:cNvPicPr>
          <p:nvPr/>
        </p:nvPicPr>
        <p:blipFill>
          <a:blip r:embed="rId3"/>
          <a:stretch>
            <a:fillRect/>
          </a:stretch>
        </p:blipFill>
        <p:spPr>
          <a:xfrm>
            <a:off x="271181" y="1247433"/>
            <a:ext cx="4182038" cy="5089236"/>
          </a:xfrm>
          <a:prstGeom prst="rect">
            <a:avLst/>
          </a:prstGeom>
        </p:spPr>
      </p:pic>
      <p:sp>
        <p:nvSpPr>
          <p:cNvPr id="7" name="テキスト ボックス 6">
            <a:extLst>
              <a:ext uri="{FF2B5EF4-FFF2-40B4-BE49-F238E27FC236}">
                <a16:creationId xmlns:a16="http://schemas.microsoft.com/office/drawing/2014/main" id="{8D25CF39-B7E5-4EAB-B85A-1C811BE98F59}"/>
              </a:ext>
            </a:extLst>
          </p:cNvPr>
          <p:cNvSpPr txBox="1"/>
          <p:nvPr/>
        </p:nvSpPr>
        <p:spPr>
          <a:xfrm>
            <a:off x="4550638" y="4030470"/>
            <a:ext cx="4414375" cy="2031325"/>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altLang="ja-JP" dirty="0">
                <a:latin typeface="+mj-lt"/>
              </a:rPr>
              <a:t>Error correcting capability is</a:t>
            </a:r>
            <a:r>
              <a:rPr lang="en-US" altLang="ja-JP" b="1" dirty="0">
                <a:latin typeface="+mj-lt"/>
              </a:rPr>
              <a:t> </a:t>
            </a:r>
            <a:r>
              <a:rPr lang="en-US" altLang="ja-JP" b="1" u="sng" dirty="0">
                <a:latin typeface="+mj-lt"/>
              </a:rPr>
              <a:t>variable </a:t>
            </a:r>
            <a:r>
              <a:rPr lang="en-US" altLang="ja-JP" dirty="0">
                <a:solidFill>
                  <a:srgbClr val="000000"/>
                </a:solidFill>
                <a:latin typeface="Times New Roman"/>
              </a:rPr>
              <a:t>depending on </a:t>
            </a:r>
            <a:r>
              <a:rPr lang="en-US" altLang="ja-JP" b="1" u="sng" dirty="0">
                <a:solidFill>
                  <a:srgbClr val="000000"/>
                </a:solidFill>
                <a:latin typeface="Times New Roman"/>
              </a:rPr>
              <a:t>the combination of element codes</a:t>
            </a:r>
            <a:endParaRPr lang="en-US" altLang="ja-JP" b="1" u="sng" dirty="0">
              <a:latin typeface="+mj-lt"/>
            </a:endParaRPr>
          </a:p>
          <a:p>
            <a:pPr marL="285750" indent="-285750">
              <a:buFont typeface="Arial" panose="020B0604020202020204" pitchFamily="34" charset="0"/>
              <a:buChar char="•"/>
            </a:pPr>
            <a:r>
              <a:rPr lang="en-US" altLang="ja-JP" b="1" u="sng" dirty="0">
                <a:latin typeface="+mj-lt"/>
              </a:rPr>
              <a:t>The number of retransmission can be reduced</a:t>
            </a:r>
          </a:p>
          <a:p>
            <a:pPr marL="285750" indent="-285750">
              <a:buFont typeface="Arial" panose="020B0604020202020204" pitchFamily="34" charset="0"/>
              <a:buChar char="•"/>
            </a:pPr>
            <a:r>
              <a:rPr lang="en-US" altLang="ja-JP" dirty="0">
                <a:latin typeface="+mj-lt"/>
              </a:rPr>
              <a:t>The decoding is done </a:t>
            </a:r>
            <a:r>
              <a:rPr lang="en-US" altLang="ja-JP" b="1" u="sng" dirty="0">
                <a:latin typeface="+mj-lt"/>
              </a:rPr>
              <a:t>only once </a:t>
            </a:r>
            <a:r>
              <a:rPr lang="en-US" altLang="ja-JP" dirty="0">
                <a:latin typeface="+mj-lt"/>
              </a:rPr>
              <a:t>and is </a:t>
            </a:r>
            <a:r>
              <a:rPr lang="en-US" altLang="ja-JP" b="1" u="sng" dirty="0">
                <a:latin typeface="+mj-lt"/>
              </a:rPr>
              <a:t>the same process at all transmissions</a:t>
            </a:r>
            <a:endParaRPr kumimoji="1" lang="ja-JP" altLang="en-US" b="1" u="sng" dirty="0">
              <a:latin typeface="+mj-lt"/>
            </a:endParaRPr>
          </a:p>
        </p:txBody>
      </p:sp>
      <p:sp>
        <p:nvSpPr>
          <p:cNvPr id="8" name="テキスト ボックス 7">
            <a:extLst>
              <a:ext uri="{FF2B5EF4-FFF2-40B4-BE49-F238E27FC236}">
                <a16:creationId xmlns:a16="http://schemas.microsoft.com/office/drawing/2014/main" id="{022F1A7F-F05A-4B55-8AAD-F91B487CB282}"/>
              </a:ext>
            </a:extLst>
          </p:cNvPr>
          <p:cNvSpPr txBox="1"/>
          <p:nvPr/>
        </p:nvSpPr>
        <p:spPr>
          <a:xfrm>
            <a:off x="5364088" y="3540437"/>
            <a:ext cx="2356868" cy="400110"/>
          </a:xfrm>
          <a:prstGeom prst="rect">
            <a:avLst/>
          </a:prstGeom>
          <a:noFill/>
        </p:spPr>
        <p:txBody>
          <a:bodyPr wrap="square" rtlCol="0">
            <a:spAutoFit/>
          </a:bodyPr>
          <a:lstStyle/>
          <a:p>
            <a:pPr algn="ctr"/>
            <a:r>
              <a:rPr lang="en-US" altLang="ja-JP" sz="2000" b="1" dirty="0">
                <a:latin typeface="+mj-lt"/>
                <a:ea typeface="HGP教科書体" panose="02020600000000000000" pitchFamily="18" charset="-128"/>
              </a:rPr>
              <a:t>Advantage</a:t>
            </a:r>
            <a:endParaRPr kumimoji="1" lang="ja-JP" altLang="en-US" sz="2000" b="1" dirty="0">
              <a:latin typeface="+mj-lt"/>
              <a:ea typeface="HGP教科書体" panose="02020600000000000000" pitchFamily="18" charset="-128"/>
            </a:endParaRPr>
          </a:p>
        </p:txBody>
      </p:sp>
      <p:cxnSp>
        <p:nvCxnSpPr>
          <p:cNvPr id="9" name="直線矢印コネクタ 8">
            <a:extLst>
              <a:ext uri="{FF2B5EF4-FFF2-40B4-BE49-F238E27FC236}">
                <a16:creationId xmlns:a16="http://schemas.microsoft.com/office/drawing/2014/main" id="{3DE9D6DD-E3F6-4279-B301-6322A87315A3}"/>
              </a:ext>
            </a:extLst>
          </p:cNvPr>
          <p:cNvCxnSpPr>
            <a:cxnSpLocks/>
          </p:cNvCxnSpPr>
          <p:nvPr/>
        </p:nvCxnSpPr>
        <p:spPr>
          <a:xfrm flipH="1">
            <a:off x="4318677" y="1844824"/>
            <a:ext cx="1136161" cy="8086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8343A93B-8C4B-4529-80BD-68320776F1CD}"/>
              </a:ext>
            </a:extLst>
          </p:cNvPr>
          <p:cNvSpPr txBox="1"/>
          <p:nvPr/>
        </p:nvSpPr>
        <p:spPr>
          <a:xfrm>
            <a:off x="5454838" y="1166104"/>
            <a:ext cx="3510175" cy="1938992"/>
          </a:xfrm>
          <a:prstGeom prst="rect">
            <a:avLst/>
          </a:prstGeom>
          <a:noFill/>
          <a:ln w="19050">
            <a:noFill/>
          </a:ln>
        </p:spPr>
        <p:txBody>
          <a:bodyPr wrap="square" rtlCol="0">
            <a:spAutoFit/>
          </a:bodyPr>
          <a:lstStyle/>
          <a:p>
            <a:pPr marL="285750" indent="-285750">
              <a:buFont typeface="Arial" panose="020B0604020202020204" pitchFamily="34" charset="0"/>
              <a:buChar char="•"/>
            </a:pPr>
            <a:r>
              <a:rPr kumimoji="1" lang="en-US" altLang="ja-JP" sz="2000" dirty="0">
                <a:latin typeface="+mj-lt"/>
              </a:rPr>
              <a:t>Elements of codeword1’ are transmitted and combined with buffered codeword to </a:t>
            </a:r>
            <a:r>
              <a:rPr kumimoji="1" lang="en-US" altLang="ja-JP" sz="2000" b="1" u="sng" dirty="0">
                <a:latin typeface="+mj-lt"/>
              </a:rPr>
              <a:t>increase the error correcting capability at each retransmission</a:t>
            </a:r>
            <a:endParaRPr kumimoji="1" lang="ja-JP" altLang="en-US" sz="2000" b="1" u="sng" dirty="0">
              <a:latin typeface="+mj-lt"/>
            </a:endParaRPr>
          </a:p>
        </p:txBody>
      </p:sp>
    </p:spTree>
    <p:extLst>
      <p:ext uri="{BB962C8B-B14F-4D97-AF65-F5344CB8AC3E}">
        <p14:creationId xmlns:p14="http://schemas.microsoft.com/office/powerpoint/2010/main" val="60024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D621E5C-075E-4E33-AAF4-C6FE9B46809F}"/>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11</a:t>
            </a:fld>
            <a:endParaRPr lang="en-US">
              <a:solidFill>
                <a:srgbClr val="000000"/>
              </a:solidFill>
            </a:endParaRPr>
          </a:p>
        </p:txBody>
      </p:sp>
      <p:sp>
        <p:nvSpPr>
          <p:cNvPr id="4" name="日付プレースホルダー 3">
            <a:extLst>
              <a:ext uri="{FF2B5EF4-FFF2-40B4-BE49-F238E27FC236}">
                <a16:creationId xmlns:a16="http://schemas.microsoft.com/office/drawing/2014/main" id="{3B231AAE-0D0E-4289-A945-56544D6F728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1287B97-A843-4102-83B2-CC752F4C29B1}"/>
              </a:ext>
            </a:extLst>
          </p:cNvPr>
          <p:cNvSpPr>
            <a:spLocks noGrp="1"/>
          </p:cNvSpPr>
          <p:nvPr>
            <p:ph type="ftr" sz="quarter" idx="3"/>
          </p:nvPr>
        </p:nvSpPr>
        <p:spPr/>
        <p:txBody>
          <a:bodyPr/>
          <a:lstStyle/>
          <a:p>
            <a:r>
              <a:rPr lang="en-US" sz="1200">
                <a:solidFill>
                  <a:srgbClr val="000000"/>
                </a:solidFill>
              </a:rPr>
              <a:t>Kento Takabayashi(Okayama Pref. Univ.) Ryuji Kohno(YNU, CWC-Nippon) </a:t>
            </a:r>
            <a:endParaRPr lang="en-US" sz="1200" dirty="0">
              <a:solidFill>
                <a:srgbClr val="000000"/>
              </a:solidFill>
            </a:endParaRPr>
          </a:p>
        </p:txBody>
      </p:sp>
      <p:sp>
        <p:nvSpPr>
          <p:cNvPr id="6" name="タイトル 1">
            <a:extLst>
              <a:ext uri="{FF2B5EF4-FFF2-40B4-BE49-F238E27FC236}">
                <a16:creationId xmlns:a16="http://schemas.microsoft.com/office/drawing/2014/main" id="{83BE0DA9-A30E-4C0C-A322-93537840707B}"/>
              </a:ext>
            </a:extLst>
          </p:cNvPr>
          <p:cNvSpPr>
            <a:spLocks noGrp="1"/>
          </p:cNvSpPr>
          <p:nvPr>
            <p:ph type="title"/>
          </p:nvPr>
        </p:nvSpPr>
        <p:spPr>
          <a:xfrm>
            <a:off x="727710" y="620688"/>
            <a:ext cx="7772400" cy="504056"/>
          </a:xfrm>
        </p:spPr>
        <p:txBody>
          <a:bodyPr/>
          <a:lstStyle/>
          <a:p>
            <a:r>
              <a:rPr kumimoji="1" lang="en-US" altLang="ja-JP" dirty="0"/>
              <a:t>2. Decomposable error correcting codes</a:t>
            </a:r>
            <a:endParaRPr kumimoji="1" lang="ja-JP" altLang="en-US" dirty="0"/>
          </a:p>
        </p:txBody>
      </p:sp>
      <p:pic>
        <p:nvPicPr>
          <p:cNvPr id="7" name="図 6">
            <a:extLst>
              <a:ext uri="{FF2B5EF4-FFF2-40B4-BE49-F238E27FC236}">
                <a16:creationId xmlns:a16="http://schemas.microsoft.com/office/drawing/2014/main" id="{EDC8538D-D95D-4853-9DB0-5E7AF2D2B822}"/>
              </a:ext>
            </a:extLst>
          </p:cNvPr>
          <p:cNvPicPr>
            <a:picLocks noChangeAspect="1"/>
          </p:cNvPicPr>
          <p:nvPr/>
        </p:nvPicPr>
        <p:blipFill>
          <a:blip r:embed="rId3"/>
          <a:stretch>
            <a:fillRect/>
          </a:stretch>
        </p:blipFill>
        <p:spPr>
          <a:xfrm>
            <a:off x="3851920" y="1196752"/>
            <a:ext cx="5143231" cy="5107483"/>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8604F817-52DF-403A-BFF8-7817BFF152FF}"/>
                  </a:ext>
                </a:extLst>
              </p:cNvPr>
              <p:cNvSpPr txBox="1"/>
              <p:nvPr/>
            </p:nvSpPr>
            <p:spPr>
              <a:xfrm>
                <a:off x="534588" y="1248725"/>
                <a:ext cx="2160240" cy="400110"/>
              </a:xfrm>
              <a:prstGeom prst="rect">
                <a:avLst/>
              </a:prstGeom>
              <a:noFill/>
              <a:ln w="19050">
                <a:solidFill>
                  <a:schemeClr val="tx1"/>
                </a:solidFill>
              </a:ln>
            </p:spPr>
            <p:txBody>
              <a:bodyPr wrap="square" rtlCol="0">
                <a:spAutoFit/>
              </a:bodyPr>
              <a:lstStyle/>
              <a:p>
                <a:pPr algn="ctr"/>
                <a:r>
                  <a:rPr lang="en-US" altLang="ja-JP" sz="2000" b="1" dirty="0">
                    <a:latin typeface="+mj-lt"/>
                  </a:rPr>
                  <a:t>C</a:t>
                </a:r>
                <a:r>
                  <a:rPr kumimoji="1" lang="en-US" altLang="ja-JP" sz="2000" b="1" dirty="0">
                    <a:latin typeface="+mj-lt"/>
                  </a:rPr>
                  <a:t>ases in </a:t>
                </a:r>
                <a14:m>
                  <m:oMath xmlns:m="http://schemas.openxmlformats.org/officeDocument/2006/math">
                    <m:r>
                      <a:rPr kumimoji="1" lang="en-US" altLang="ja-JP" sz="2000" b="1" i="1" smtClean="0">
                        <a:latin typeface="Cambria Math" panose="02040503050406030204" pitchFamily="18" charset="0"/>
                      </a:rPr>
                      <m:t>𝑹</m:t>
                    </m:r>
                    <m:r>
                      <a:rPr kumimoji="1" lang="en-US" altLang="ja-JP" sz="2000" b="1" i="1" smtClean="0">
                        <a:latin typeface="Cambria Math" panose="02040503050406030204" pitchFamily="18" charset="0"/>
                        <a:ea typeface="Cambria Math" panose="02040503050406030204" pitchFamily="18" charset="0"/>
                      </a:rPr>
                      <m:t>&lt;</m:t>
                    </m:r>
                    <m:r>
                      <a:rPr kumimoji="1" lang="en-US" altLang="ja-JP" sz="2000" b="1" i="1" smtClean="0">
                        <a:latin typeface="Cambria Math" panose="02040503050406030204" pitchFamily="18" charset="0"/>
                        <a:ea typeface="Cambria Math" panose="02040503050406030204" pitchFamily="18" charset="0"/>
                      </a:rPr>
                      <m:t>𝟏</m:t>
                    </m:r>
                    <m:r>
                      <a:rPr kumimoji="1" lang="en-US" altLang="ja-JP" sz="2000" b="1" i="1" smtClean="0">
                        <a:latin typeface="Cambria Math" panose="02040503050406030204" pitchFamily="18" charset="0"/>
                        <a:ea typeface="Cambria Math" panose="02040503050406030204" pitchFamily="18" charset="0"/>
                      </a:rPr>
                      <m:t>/</m:t>
                    </m:r>
                    <m:r>
                      <a:rPr kumimoji="1" lang="en-US" altLang="ja-JP" sz="2000" b="1" i="1" smtClean="0">
                        <a:latin typeface="Cambria Math" panose="02040503050406030204" pitchFamily="18" charset="0"/>
                        <a:ea typeface="Cambria Math" panose="02040503050406030204" pitchFamily="18" charset="0"/>
                      </a:rPr>
                      <m:t>𝟐</m:t>
                    </m:r>
                  </m:oMath>
                </a14:m>
                <a:endParaRPr kumimoji="1" lang="ja-JP" altLang="en-US" sz="2000" b="1" dirty="0">
                  <a:latin typeface="+mj-lt"/>
                </a:endParaRPr>
              </a:p>
            </p:txBody>
          </p:sp>
        </mc:Choice>
        <mc:Fallback xmlns="">
          <p:sp>
            <p:nvSpPr>
              <p:cNvPr id="8" name="テキスト ボックス 7">
                <a:extLst>
                  <a:ext uri="{FF2B5EF4-FFF2-40B4-BE49-F238E27FC236}">
                    <a16:creationId xmlns:a16="http://schemas.microsoft.com/office/drawing/2014/main" id="{8604F817-52DF-403A-BFF8-7817BFF152FF}"/>
                  </a:ext>
                </a:extLst>
              </p:cNvPr>
              <p:cNvSpPr txBox="1">
                <a:spLocks noRot="1" noChangeAspect="1" noMove="1" noResize="1" noEditPoints="1" noAdjustHandles="1" noChangeArrowheads="1" noChangeShapeType="1" noTextEdit="1"/>
              </p:cNvSpPr>
              <p:nvPr/>
            </p:nvSpPr>
            <p:spPr>
              <a:xfrm>
                <a:off x="534588" y="1248725"/>
                <a:ext cx="2160240" cy="400110"/>
              </a:xfrm>
              <a:prstGeom prst="rect">
                <a:avLst/>
              </a:prstGeom>
              <a:blipFill>
                <a:blip r:embed="rId4"/>
                <a:stretch>
                  <a:fillRect l="-1120" t="-7353" b="-23529"/>
                </a:stretch>
              </a:blipFill>
              <a:ln w="1905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3D56794-B215-458E-A8C5-A19FBED04034}"/>
                  </a:ext>
                </a:extLst>
              </p:cNvPr>
              <p:cNvSpPr txBox="1"/>
              <p:nvPr/>
            </p:nvSpPr>
            <p:spPr>
              <a:xfrm>
                <a:off x="107504" y="2060848"/>
                <a:ext cx="3744416" cy="3785652"/>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a:latin typeface="+mj-lt"/>
                  </a:rPr>
                  <a:t>The coding rates are extended by </a:t>
                </a:r>
                <a:r>
                  <a:rPr lang="en-US" altLang="ja-JP" sz="2000" b="1" u="sng" dirty="0">
                    <a:latin typeface="+mj-lt"/>
                  </a:rPr>
                  <a:t>using codeword 1 and codeword 1’ </a:t>
                </a:r>
                <a:r>
                  <a:rPr lang="en-US" altLang="ja-JP" sz="2000" dirty="0">
                    <a:latin typeface="+mj-lt"/>
                  </a:rPr>
                  <a:t>at each retransmission after combing the original codeword</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A receiver reconstructs and decodes </a:t>
                </a:r>
                <a:r>
                  <a:rPr lang="en-US" altLang="ja-JP" sz="2000" b="1" u="sng" dirty="0">
                    <a:latin typeface="+mj-lt"/>
                  </a:rPr>
                  <a:t>any low-rate decomposable error correcting codes</a:t>
                </a:r>
                <a:r>
                  <a:rPr lang="en-US" altLang="ja-JP" sz="2000" u="sng" dirty="0">
                    <a:latin typeface="+mj-lt"/>
                  </a:rPr>
                  <a:t> </a:t>
                </a:r>
                <a:r>
                  <a:rPr lang="en-US" altLang="ja-JP" sz="2000" dirty="0">
                    <a:latin typeface="+mj-lt"/>
                  </a:rPr>
                  <a:t>by </a:t>
                </a:r>
                <a:r>
                  <a:rPr lang="en-US" altLang="ja-JP" sz="2000" b="1" u="sng" dirty="0">
                    <a:latin typeface="+mj-lt"/>
                  </a:rPr>
                  <a:t>changing the number of data copies </a:t>
                </a:r>
                <a14:m>
                  <m:oMath xmlns:m="http://schemas.openxmlformats.org/officeDocument/2006/math">
                    <m:sSub>
                      <m:sSubPr>
                        <m:ctrlPr>
                          <a:rPr lang="en-US" altLang="ja-JP" sz="2000" b="1" i="1" u="sng" smtClean="0">
                            <a:latin typeface="Cambria Math" panose="02040503050406030204" pitchFamily="18" charset="0"/>
                          </a:rPr>
                        </m:ctrlPr>
                      </m:sSubPr>
                      <m:e>
                        <m:r>
                          <a:rPr lang="en-US" altLang="ja-JP" sz="2000" b="1" i="1" u="sng" smtClean="0">
                            <a:latin typeface="Cambria Math" panose="02040503050406030204" pitchFamily="18" charset="0"/>
                          </a:rPr>
                          <m:t>𝒏</m:t>
                        </m:r>
                      </m:e>
                      <m:sub>
                        <m:r>
                          <a:rPr lang="en-US" altLang="ja-JP" sz="2000" b="1" i="1" u="sng" smtClean="0">
                            <a:latin typeface="Cambria Math" panose="02040503050406030204" pitchFamily="18" charset="0"/>
                          </a:rPr>
                          <m:t>𝒊</m:t>
                        </m:r>
                      </m:sub>
                    </m:sSub>
                  </m:oMath>
                </a14:m>
                <a:r>
                  <a:rPr lang="en-US" altLang="ja-JP" sz="2000" u="sng" dirty="0">
                    <a:latin typeface="+mj-lt"/>
                  </a:rPr>
                  <a:t> </a:t>
                </a:r>
                <a:r>
                  <a:rPr lang="en-US" altLang="ja-JP" sz="2000" dirty="0">
                    <a:latin typeface="+mj-lt"/>
                  </a:rPr>
                  <a:t>in </a:t>
                </a:r>
                <a:r>
                  <a:rPr lang="en-US" altLang="ja-JP" sz="2000" b="1" u="sng" dirty="0">
                    <a:latin typeface="+mj-lt"/>
                  </a:rPr>
                  <a:t>Weldon’s ARQ protocol</a:t>
                </a:r>
              </a:p>
            </p:txBody>
          </p:sp>
        </mc:Choice>
        <mc:Fallback xmlns="">
          <p:sp>
            <p:nvSpPr>
              <p:cNvPr id="9" name="テキスト ボックス 8">
                <a:extLst>
                  <a:ext uri="{FF2B5EF4-FFF2-40B4-BE49-F238E27FC236}">
                    <a16:creationId xmlns:a16="http://schemas.microsoft.com/office/drawing/2014/main" id="{D3D56794-B215-458E-A8C5-A19FBED04034}"/>
                  </a:ext>
                </a:extLst>
              </p:cNvPr>
              <p:cNvSpPr txBox="1">
                <a:spLocks noRot="1" noChangeAspect="1" noMove="1" noResize="1" noEditPoints="1" noAdjustHandles="1" noChangeArrowheads="1" noChangeShapeType="1" noTextEdit="1"/>
              </p:cNvSpPr>
              <p:nvPr/>
            </p:nvSpPr>
            <p:spPr>
              <a:xfrm>
                <a:off x="107504" y="2060848"/>
                <a:ext cx="3744416" cy="3785652"/>
              </a:xfrm>
              <a:prstGeom prst="rect">
                <a:avLst/>
              </a:prstGeom>
              <a:blipFill>
                <a:blip r:embed="rId5"/>
                <a:stretch>
                  <a:fillRect l="-1466" t="-805" b="-193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1277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F89AC5-35C3-4E47-BB57-485D81E1C401}"/>
              </a:ext>
            </a:extLst>
          </p:cNvPr>
          <p:cNvSpPr>
            <a:spLocks noGrp="1"/>
          </p:cNvSpPr>
          <p:nvPr>
            <p:ph type="title"/>
          </p:nvPr>
        </p:nvSpPr>
        <p:spPr>
          <a:xfrm>
            <a:off x="689567" y="520244"/>
            <a:ext cx="7772400" cy="676508"/>
          </a:xfrm>
        </p:spPr>
        <p:txBody>
          <a:bodyPr/>
          <a:lstStyle/>
          <a:p>
            <a:r>
              <a:rPr kumimoji="1" lang="en-US" altLang="ja-JP" dirty="0"/>
              <a:t>2. Weldon’s ARQ protocol</a:t>
            </a:r>
            <a:endParaRPr kumimoji="1" lang="ja-JP" altLang="en-US" dirty="0"/>
          </a:p>
        </p:txBody>
      </p:sp>
      <p:sp>
        <p:nvSpPr>
          <p:cNvPr id="3" name="スライド番号プレースホルダー 2">
            <a:extLst>
              <a:ext uri="{FF2B5EF4-FFF2-40B4-BE49-F238E27FC236}">
                <a16:creationId xmlns:a16="http://schemas.microsoft.com/office/drawing/2014/main" id="{434C83F9-4998-43D7-B0A1-38551127C2DC}"/>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12</a:t>
            </a:fld>
            <a:endParaRPr lang="en-US">
              <a:solidFill>
                <a:srgbClr val="000000"/>
              </a:solidFill>
            </a:endParaRPr>
          </a:p>
        </p:txBody>
      </p:sp>
      <p:sp>
        <p:nvSpPr>
          <p:cNvPr id="4" name="日付プレースホルダー 3">
            <a:extLst>
              <a:ext uri="{FF2B5EF4-FFF2-40B4-BE49-F238E27FC236}">
                <a16:creationId xmlns:a16="http://schemas.microsoft.com/office/drawing/2014/main" id="{755459A9-7F02-460A-954F-226384AD92B9}"/>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278087A9-3F4D-4E96-A429-E70D6B7510C1}"/>
              </a:ext>
            </a:extLst>
          </p:cNvPr>
          <p:cNvSpPr>
            <a:spLocks noGrp="1"/>
          </p:cNvSpPr>
          <p:nvPr>
            <p:ph type="ftr" sz="quarter" idx="3"/>
          </p:nvPr>
        </p:nvSpPr>
        <p:spPr/>
        <p:txBody>
          <a:bodyPr/>
          <a:lstStyle/>
          <a:p>
            <a:r>
              <a:rPr lang="en-US" sz="1200">
                <a:solidFill>
                  <a:srgbClr val="000000"/>
                </a:solidFill>
              </a:rPr>
              <a:t>Kento Takabayashi(Okayama Pref. Univ.) Ryuji Kohno(YNU, CWC-Nippon) </a:t>
            </a:r>
            <a:endParaRPr lang="en-US" sz="1200" dirty="0">
              <a:solidFill>
                <a:srgbClr val="000000"/>
              </a:solidFill>
            </a:endParaRPr>
          </a:p>
        </p:txBody>
      </p:sp>
      <p:sp>
        <p:nvSpPr>
          <p:cNvPr id="7" name="正方形/長方形 6">
            <a:extLst>
              <a:ext uri="{FF2B5EF4-FFF2-40B4-BE49-F238E27FC236}">
                <a16:creationId xmlns:a16="http://schemas.microsoft.com/office/drawing/2014/main" id="{0333936B-4DBB-4A18-A959-ED5EC6013094}"/>
              </a:ext>
            </a:extLst>
          </p:cNvPr>
          <p:cNvSpPr/>
          <p:nvPr/>
        </p:nvSpPr>
        <p:spPr>
          <a:xfrm>
            <a:off x="2600019" y="3823563"/>
            <a:ext cx="972108"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j-lt"/>
              </a:rPr>
              <a:t>data</a:t>
            </a:r>
            <a:endParaRPr kumimoji="1" lang="ja-JP" altLang="en-US" dirty="0">
              <a:solidFill>
                <a:schemeClr val="tx1"/>
              </a:solidFill>
              <a:latin typeface="+mj-lt"/>
            </a:endParaRPr>
          </a:p>
        </p:txBody>
      </p:sp>
      <p:sp>
        <p:nvSpPr>
          <p:cNvPr id="8" name="テキスト ボックス 7">
            <a:extLst>
              <a:ext uri="{FF2B5EF4-FFF2-40B4-BE49-F238E27FC236}">
                <a16:creationId xmlns:a16="http://schemas.microsoft.com/office/drawing/2014/main" id="{B60F53E0-08EC-418F-86AF-EC6EC59A76A5}"/>
              </a:ext>
            </a:extLst>
          </p:cNvPr>
          <p:cNvSpPr txBox="1"/>
          <p:nvPr/>
        </p:nvSpPr>
        <p:spPr>
          <a:xfrm>
            <a:off x="675749" y="3269565"/>
            <a:ext cx="1958808" cy="369332"/>
          </a:xfrm>
          <a:prstGeom prst="rect">
            <a:avLst/>
          </a:prstGeom>
          <a:noFill/>
        </p:spPr>
        <p:txBody>
          <a:bodyPr wrap="square" rtlCol="0">
            <a:spAutoFit/>
          </a:bodyPr>
          <a:lstStyle/>
          <a:p>
            <a:pPr algn="ctr"/>
            <a:r>
              <a:rPr kumimoji="1" lang="en-US" altLang="ja-JP" b="1" dirty="0">
                <a:latin typeface="+mj-lt"/>
              </a:rPr>
              <a:t>WBAN node</a:t>
            </a:r>
            <a:endParaRPr kumimoji="1" lang="ja-JP" altLang="en-US" b="1" dirty="0">
              <a:latin typeface="+mj-lt"/>
            </a:endParaRPr>
          </a:p>
        </p:txBody>
      </p:sp>
      <p:sp>
        <p:nvSpPr>
          <p:cNvPr id="9" name="テキスト ボックス 8">
            <a:extLst>
              <a:ext uri="{FF2B5EF4-FFF2-40B4-BE49-F238E27FC236}">
                <a16:creationId xmlns:a16="http://schemas.microsoft.com/office/drawing/2014/main" id="{15645298-9CD6-45AB-BC8D-30438CF25E5C}"/>
              </a:ext>
            </a:extLst>
          </p:cNvPr>
          <p:cNvSpPr txBox="1"/>
          <p:nvPr/>
        </p:nvSpPr>
        <p:spPr>
          <a:xfrm>
            <a:off x="6416588" y="3176820"/>
            <a:ext cx="1504384" cy="369332"/>
          </a:xfrm>
          <a:prstGeom prst="rect">
            <a:avLst/>
          </a:prstGeom>
          <a:noFill/>
        </p:spPr>
        <p:txBody>
          <a:bodyPr wrap="square" rtlCol="0">
            <a:spAutoFit/>
          </a:bodyPr>
          <a:lstStyle/>
          <a:p>
            <a:r>
              <a:rPr kumimoji="1" lang="en-US" altLang="ja-JP" b="1" dirty="0">
                <a:latin typeface="+mj-lt"/>
              </a:rPr>
              <a:t>WBAN hub</a:t>
            </a:r>
            <a:endParaRPr kumimoji="1" lang="ja-JP" altLang="en-US" b="1" dirty="0">
              <a:latin typeface="+mj-lt"/>
            </a:endParaRPr>
          </a:p>
        </p:txBody>
      </p:sp>
      <p:sp>
        <p:nvSpPr>
          <p:cNvPr id="10" name="下カーブ矢印 13">
            <a:extLst>
              <a:ext uri="{FF2B5EF4-FFF2-40B4-BE49-F238E27FC236}">
                <a16:creationId xmlns:a16="http://schemas.microsoft.com/office/drawing/2014/main" id="{B41BBCCA-8FB8-4E58-B100-F9DBF00958F4}"/>
              </a:ext>
            </a:extLst>
          </p:cNvPr>
          <p:cNvSpPr/>
          <p:nvPr/>
        </p:nvSpPr>
        <p:spPr>
          <a:xfrm>
            <a:off x="3782308" y="3126794"/>
            <a:ext cx="2634280" cy="731520"/>
          </a:xfrm>
          <a:prstGeom prst="curved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lt"/>
            </a:endParaRPr>
          </a:p>
        </p:txBody>
      </p:sp>
      <p:sp>
        <p:nvSpPr>
          <p:cNvPr id="11" name="下矢印 14">
            <a:extLst>
              <a:ext uri="{FF2B5EF4-FFF2-40B4-BE49-F238E27FC236}">
                <a16:creationId xmlns:a16="http://schemas.microsoft.com/office/drawing/2014/main" id="{89AFFCD2-7D92-4F1B-8BD1-20DA175AC5F9}"/>
              </a:ext>
            </a:extLst>
          </p:cNvPr>
          <p:cNvSpPr/>
          <p:nvPr/>
        </p:nvSpPr>
        <p:spPr>
          <a:xfrm>
            <a:off x="3707904" y="4678996"/>
            <a:ext cx="484632" cy="576064"/>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2" name="テキスト ボックス 11">
            <a:extLst>
              <a:ext uri="{FF2B5EF4-FFF2-40B4-BE49-F238E27FC236}">
                <a16:creationId xmlns:a16="http://schemas.microsoft.com/office/drawing/2014/main" id="{BAE4042E-97E6-4E24-9CB0-4348402FD527}"/>
              </a:ext>
            </a:extLst>
          </p:cNvPr>
          <p:cNvSpPr txBox="1"/>
          <p:nvPr/>
        </p:nvSpPr>
        <p:spPr>
          <a:xfrm>
            <a:off x="4291494" y="4739024"/>
            <a:ext cx="3701486" cy="369332"/>
          </a:xfrm>
          <a:prstGeom prst="rect">
            <a:avLst/>
          </a:prstGeom>
          <a:noFill/>
        </p:spPr>
        <p:txBody>
          <a:bodyPr wrap="square" rtlCol="0">
            <a:spAutoFit/>
          </a:bodyPr>
          <a:lstStyle/>
          <a:p>
            <a:r>
              <a:rPr lang="en-US" altLang="ja-JP" dirty="0">
                <a:latin typeface="+mj-lt"/>
              </a:rPr>
              <a:t>When WBAN node receives N-ACK</a:t>
            </a:r>
            <a:endParaRPr kumimoji="1" lang="ja-JP" altLang="en-US" dirty="0">
              <a:latin typeface="+mj-lt"/>
            </a:endParaRPr>
          </a:p>
        </p:txBody>
      </p:sp>
      <p:sp>
        <p:nvSpPr>
          <p:cNvPr id="13" name="下カーブ矢印 24">
            <a:extLst>
              <a:ext uri="{FF2B5EF4-FFF2-40B4-BE49-F238E27FC236}">
                <a16:creationId xmlns:a16="http://schemas.microsoft.com/office/drawing/2014/main" id="{4B46B828-F0F6-432F-9B78-112167B819EA}"/>
              </a:ext>
            </a:extLst>
          </p:cNvPr>
          <p:cNvSpPr/>
          <p:nvPr/>
        </p:nvSpPr>
        <p:spPr>
          <a:xfrm>
            <a:off x="4467255" y="5226664"/>
            <a:ext cx="2634280" cy="731520"/>
          </a:xfrm>
          <a:prstGeom prst="curved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lt"/>
            </a:endParaRPr>
          </a:p>
        </p:txBody>
      </p:sp>
      <p:sp>
        <p:nvSpPr>
          <p:cNvPr id="14" name="正方形/長方形 13">
            <a:extLst>
              <a:ext uri="{FF2B5EF4-FFF2-40B4-BE49-F238E27FC236}">
                <a16:creationId xmlns:a16="http://schemas.microsoft.com/office/drawing/2014/main" id="{3151C11D-FAA5-4423-BF55-380782161C33}"/>
              </a:ext>
            </a:extLst>
          </p:cNvPr>
          <p:cNvSpPr/>
          <p:nvPr/>
        </p:nvSpPr>
        <p:spPr>
          <a:xfrm>
            <a:off x="2276308" y="5907154"/>
            <a:ext cx="972108"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j-lt"/>
              </a:rPr>
              <a:t>data</a:t>
            </a:r>
            <a:endParaRPr kumimoji="1" lang="ja-JP" altLang="en-US" dirty="0">
              <a:solidFill>
                <a:schemeClr val="tx1"/>
              </a:solidFill>
              <a:latin typeface="+mj-lt"/>
            </a:endParaRPr>
          </a:p>
        </p:txBody>
      </p:sp>
      <p:sp>
        <p:nvSpPr>
          <p:cNvPr id="15" name="正方形/長方形 14">
            <a:extLst>
              <a:ext uri="{FF2B5EF4-FFF2-40B4-BE49-F238E27FC236}">
                <a16:creationId xmlns:a16="http://schemas.microsoft.com/office/drawing/2014/main" id="{5B04D572-E3B2-4F7B-A1E0-8459E6323EE2}"/>
              </a:ext>
            </a:extLst>
          </p:cNvPr>
          <p:cNvSpPr/>
          <p:nvPr/>
        </p:nvSpPr>
        <p:spPr>
          <a:xfrm>
            <a:off x="3248416" y="5907154"/>
            <a:ext cx="972108"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j-lt"/>
              </a:rPr>
              <a:t>data</a:t>
            </a:r>
            <a:endParaRPr kumimoji="1" lang="ja-JP" altLang="en-US" dirty="0">
              <a:solidFill>
                <a:schemeClr val="tx1"/>
              </a:solidFill>
              <a:latin typeface="+mj-lt"/>
            </a:endParaRPr>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0C289605-B5AA-4AE3-BAD5-2848B9C6AC37}"/>
                  </a:ext>
                </a:extLst>
              </p:cNvPr>
              <p:cNvSpPr txBox="1"/>
              <p:nvPr/>
            </p:nvSpPr>
            <p:spPr>
              <a:xfrm>
                <a:off x="2061317" y="3356761"/>
                <a:ext cx="23304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𝒏</m:t>
                          </m:r>
                        </m:e>
                        <m:sub>
                          <m:r>
                            <a:rPr kumimoji="1" lang="en-US" altLang="ja-JP" b="1" i="1" smtClean="0">
                              <a:latin typeface="Cambria Math" panose="02040503050406030204" pitchFamily="18" charset="0"/>
                            </a:rPr>
                            <m:t>𝟏</m:t>
                          </m:r>
                        </m:sub>
                      </m:sSub>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𝟏</m:t>
                      </m:r>
                    </m:oMath>
                  </m:oMathPara>
                </a14:m>
                <a:endParaRPr kumimoji="1" lang="ja-JP" altLang="en-US" b="1" dirty="0">
                  <a:latin typeface="+mj-lt"/>
                </a:endParaRPr>
              </a:p>
            </p:txBody>
          </p:sp>
        </mc:Choice>
        <mc:Fallback xmlns="">
          <p:sp>
            <p:nvSpPr>
              <p:cNvPr id="16" name="テキスト ボックス 15">
                <a:extLst>
                  <a:ext uri="{FF2B5EF4-FFF2-40B4-BE49-F238E27FC236}">
                    <a16:creationId xmlns:a16="http://schemas.microsoft.com/office/drawing/2014/main" id="{0C289605-B5AA-4AE3-BAD5-2848B9C6AC37}"/>
                  </a:ext>
                </a:extLst>
              </p:cNvPr>
              <p:cNvSpPr txBox="1">
                <a:spLocks noRot="1" noChangeAspect="1" noMove="1" noResize="1" noEditPoints="1" noAdjustHandles="1" noChangeArrowheads="1" noChangeShapeType="1" noTextEdit="1"/>
              </p:cNvSpPr>
              <p:nvPr/>
            </p:nvSpPr>
            <p:spPr>
              <a:xfrm>
                <a:off x="2061317" y="3356761"/>
                <a:ext cx="2330497" cy="369332"/>
              </a:xfrm>
              <a:prstGeom prst="rect">
                <a:avLst/>
              </a:prstGeom>
              <a:blipFill>
                <a:blip r:embed="rId3"/>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DD1D286C-3D27-436F-993E-D5DF7485EDA0}"/>
                  </a:ext>
                </a:extLst>
              </p:cNvPr>
              <p:cNvSpPr txBox="1"/>
              <p:nvPr/>
            </p:nvSpPr>
            <p:spPr>
              <a:xfrm>
                <a:off x="2169495" y="5457165"/>
                <a:ext cx="23304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𝒏</m:t>
                          </m:r>
                        </m:e>
                        <m:sub>
                          <m:r>
                            <a:rPr kumimoji="1" lang="en-US" altLang="ja-JP" b="1" i="1" smtClean="0">
                              <a:latin typeface="Cambria Math" panose="02040503050406030204" pitchFamily="18" charset="0"/>
                            </a:rPr>
                            <m:t>𝟐</m:t>
                          </m:r>
                        </m:sub>
                      </m:sSub>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𝟐</m:t>
                      </m:r>
                    </m:oMath>
                  </m:oMathPara>
                </a14:m>
                <a:endParaRPr kumimoji="1" lang="ja-JP" altLang="en-US" b="1" dirty="0">
                  <a:latin typeface="+mj-lt"/>
                </a:endParaRPr>
              </a:p>
            </p:txBody>
          </p:sp>
        </mc:Choice>
        <mc:Fallback xmlns="">
          <p:sp>
            <p:nvSpPr>
              <p:cNvPr id="17" name="テキスト ボックス 16">
                <a:extLst>
                  <a:ext uri="{FF2B5EF4-FFF2-40B4-BE49-F238E27FC236}">
                    <a16:creationId xmlns:a16="http://schemas.microsoft.com/office/drawing/2014/main" id="{DD1D286C-3D27-436F-993E-D5DF7485EDA0}"/>
                  </a:ext>
                </a:extLst>
              </p:cNvPr>
              <p:cNvSpPr txBox="1">
                <a:spLocks noRot="1" noChangeAspect="1" noMove="1" noResize="1" noEditPoints="1" noAdjustHandles="1" noChangeArrowheads="1" noChangeShapeType="1" noTextEdit="1"/>
              </p:cNvSpPr>
              <p:nvPr/>
            </p:nvSpPr>
            <p:spPr>
              <a:xfrm>
                <a:off x="2169495" y="5457165"/>
                <a:ext cx="2330497" cy="369332"/>
              </a:xfrm>
              <a:prstGeom prst="rect">
                <a:avLst/>
              </a:prstGeom>
              <a:blipFill>
                <a:blip r:embed="rId4"/>
                <a:stretch>
                  <a:fillRect b="-1639"/>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03F7954B-0205-458D-A2A6-79AB73878253}"/>
              </a:ext>
            </a:extLst>
          </p:cNvPr>
          <p:cNvSpPr txBox="1"/>
          <p:nvPr/>
        </p:nvSpPr>
        <p:spPr>
          <a:xfrm>
            <a:off x="4391814" y="3998937"/>
            <a:ext cx="1591859" cy="369332"/>
          </a:xfrm>
          <a:prstGeom prst="rect">
            <a:avLst/>
          </a:prstGeom>
          <a:noFill/>
        </p:spPr>
        <p:txBody>
          <a:bodyPr wrap="square" rtlCol="0">
            <a:spAutoFit/>
          </a:bodyPr>
          <a:lstStyle/>
          <a:p>
            <a:r>
              <a:rPr kumimoji="1" lang="en-US" altLang="ja-JP" dirty="0">
                <a:latin typeface="+mj-lt"/>
              </a:rPr>
              <a:t>transmission</a:t>
            </a:r>
            <a:endParaRPr kumimoji="1" lang="ja-JP" altLang="en-US" dirty="0">
              <a:latin typeface="+mj-lt"/>
            </a:endParaRPr>
          </a:p>
        </p:txBody>
      </p:sp>
      <p:sp>
        <p:nvSpPr>
          <p:cNvPr id="19" name="テキスト ボックス 18">
            <a:extLst>
              <a:ext uri="{FF2B5EF4-FFF2-40B4-BE49-F238E27FC236}">
                <a16:creationId xmlns:a16="http://schemas.microsoft.com/office/drawing/2014/main" id="{868124AA-FDA7-4848-829D-A1F9966B26B5}"/>
              </a:ext>
            </a:extLst>
          </p:cNvPr>
          <p:cNvSpPr txBox="1"/>
          <p:nvPr/>
        </p:nvSpPr>
        <p:spPr>
          <a:xfrm>
            <a:off x="4838314" y="6084004"/>
            <a:ext cx="1887791" cy="369332"/>
          </a:xfrm>
          <a:prstGeom prst="rect">
            <a:avLst/>
          </a:prstGeom>
          <a:noFill/>
        </p:spPr>
        <p:txBody>
          <a:bodyPr wrap="square" rtlCol="0">
            <a:spAutoFit/>
          </a:bodyPr>
          <a:lstStyle/>
          <a:p>
            <a:r>
              <a:rPr kumimoji="1" lang="en-US" altLang="ja-JP" dirty="0">
                <a:latin typeface="+mj-lt"/>
                <a:ea typeface="+mj-ea"/>
              </a:rPr>
              <a:t>retransmission</a:t>
            </a:r>
            <a:endParaRPr kumimoji="1" lang="ja-JP" altLang="en-US" dirty="0">
              <a:latin typeface="+mj-lt"/>
              <a:ea typeface="+mj-ea"/>
            </a:endParaRPr>
          </a:p>
        </p:txBody>
      </p:sp>
      <p:sp>
        <p:nvSpPr>
          <p:cNvPr id="20" name="テキスト ボックス 19">
            <a:extLst>
              <a:ext uri="{FF2B5EF4-FFF2-40B4-BE49-F238E27FC236}">
                <a16:creationId xmlns:a16="http://schemas.microsoft.com/office/drawing/2014/main" id="{9B081195-A38B-4260-B1F2-D366F309EF60}"/>
              </a:ext>
            </a:extLst>
          </p:cNvPr>
          <p:cNvSpPr txBox="1"/>
          <p:nvPr/>
        </p:nvSpPr>
        <p:spPr>
          <a:xfrm>
            <a:off x="593810" y="5345998"/>
            <a:ext cx="1958808" cy="369332"/>
          </a:xfrm>
          <a:prstGeom prst="rect">
            <a:avLst/>
          </a:prstGeom>
          <a:noFill/>
        </p:spPr>
        <p:txBody>
          <a:bodyPr wrap="square" rtlCol="0">
            <a:spAutoFit/>
          </a:bodyPr>
          <a:lstStyle/>
          <a:p>
            <a:pPr algn="ctr"/>
            <a:r>
              <a:rPr kumimoji="1" lang="en-US" altLang="ja-JP" b="1" dirty="0">
                <a:latin typeface="+mj-lt"/>
              </a:rPr>
              <a:t>WBAN node</a:t>
            </a:r>
            <a:endParaRPr kumimoji="1" lang="ja-JP" altLang="en-US" b="1" dirty="0">
              <a:latin typeface="+mj-lt"/>
            </a:endParaRPr>
          </a:p>
        </p:txBody>
      </p:sp>
      <p:sp>
        <p:nvSpPr>
          <p:cNvPr id="21" name="テキスト ボックス 20">
            <a:extLst>
              <a:ext uri="{FF2B5EF4-FFF2-40B4-BE49-F238E27FC236}">
                <a16:creationId xmlns:a16="http://schemas.microsoft.com/office/drawing/2014/main" id="{D765DE29-C8D6-4989-A592-6C502353B02B}"/>
              </a:ext>
            </a:extLst>
          </p:cNvPr>
          <p:cNvSpPr txBox="1"/>
          <p:nvPr/>
        </p:nvSpPr>
        <p:spPr>
          <a:xfrm>
            <a:off x="7041414" y="5165467"/>
            <a:ext cx="1504384" cy="369332"/>
          </a:xfrm>
          <a:prstGeom prst="rect">
            <a:avLst/>
          </a:prstGeom>
          <a:noFill/>
        </p:spPr>
        <p:txBody>
          <a:bodyPr wrap="square" rtlCol="0">
            <a:spAutoFit/>
          </a:bodyPr>
          <a:lstStyle/>
          <a:p>
            <a:r>
              <a:rPr kumimoji="1" lang="en-US" altLang="ja-JP" b="1" dirty="0">
                <a:latin typeface="+mj-lt"/>
              </a:rPr>
              <a:t>WBAN hub</a:t>
            </a:r>
            <a:endParaRPr kumimoji="1" lang="ja-JP" altLang="en-US" b="1" dirty="0">
              <a:latin typeface="+mj-lt"/>
            </a:endParaRPr>
          </a:p>
        </p:txBody>
      </p:sp>
      <p:sp>
        <p:nvSpPr>
          <p:cNvPr id="22" name="直方体 21">
            <a:extLst>
              <a:ext uri="{FF2B5EF4-FFF2-40B4-BE49-F238E27FC236}">
                <a16:creationId xmlns:a16="http://schemas.microsoft.com/office/drawing/2014/main" id="{AB73038B-DDA7-4EFA-AF3C-72449EEEBF26}"/>
              </a:ext>
            </a:extLst>
          </p:cNvPr>
          <p:cNvSpPr/>
          <p:nvPr/>
        </p:nvSpPr>
        <p:spPr>
          <a:xfrm>
            <a:off x="6791063" y="3646607"/>
            <a:ext cx="648072" cy="936104"/>
          </a:xfrm>
          <a:prstGeom prst="cube">
            <a:avLst>
              <a:gd name="adj" fmla="val 5822"/>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8900000" scaled="1"/>
            <a:tileRect/>
          </a:gradFill>
          <a:ln>
            <a:solidFill>
              <a:schemeClr val="tx1"/>
            </a:solid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23" name="角丸四角形 38">
            <a:extLst>
              <a:ext uri="{FF2B5EF4-FFF2-40B4-BE49-F238E27FC236}">
                <a16:creationId xmlns:a16="http://schemas.microsoft.com/office/drawing/2014/main" id="{65A1C925-0408-450C-8AFD-9B9AE0ADB472}"/>
              </a:ext>
            </a:extLst>
          </p:cNvPr>
          <p:cNvSpPr/>
          <p:nvPr/>
        </p:nvSpPr>
        <p:spPr>
          <a:xfrm>
            <a:off x="6835943" y="3754619"/>
            <a:ext cx="531184" cy="72008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24" name="直方体 23">
            <a:extLst>
              <a:ext uri="{FF2B5EF4-FFF2-40B4-BE49-F238E27FC236}">
                <a16:creationId xmlns:a16="http://schemas.microsoft.com/office/drawing/2014/main" id="{06BF233A-F841-4382-854A-3D6B84799A3E}"/>
              </a:ext>
            </a:extLst>
          </p:cNvPr>
          <p:cNvSpPr/>
          <p:nvPr/>
        </p:nvSpPr>
        <p:spPr>
          <a:xfrm>
            <a:off x="7344908" y="5571995"/>
            <a:ext cx="648072" cy="936104"/>
          </a:xfrm>
          <a:prstGeom prst="cube">
            <a:avLst>
              <a:gd name="adj" fmla="val 5822"/>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8900000" scaled="1"/>
            <a:tileRect/>
          </a:gradFill>
          <a:ln>
            <a:solidFill>
              <a:schemeClr val="tx1"/>
            </a:solid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25" name="角丸四角形 40">
            <a:extLst>
              <a:ext uri="{FF2B5EF4-FFF2-40B4-BE49-F238E27FC236}">
                <a16:creationId xmlns:a16="http://schemas.microsoft.com/office/drawing/2014/main" id="{8A566F5F-F416-4A22-9540-D99C29127FB0}"/>
              </a:ext>
            </a:extLst>
          </p:cNvPr>
          <p:cNvSpPr/>
          <p:nvPr/>
        </p:nvSpPr>
        <p:spPr>
          <a:xfrm>
            <a:off x="7389788" y="5680007"/>
            <a:ext cx="531184" cy="72008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26" name="角丸四角形 32">
            <a:extLst>
              <a:ext uri="{FF2B5EF4-FFF2-40B4-BE49-F238E27FC236}">
                <a16:creationId xmlns:a16="http://schemas.microsoft.com/office/drawing/2014/main" id="{E3782B8E-B465-444C-9BE3-52597E309142}"/>
              </a:ext>
            </a:extLst>
          </p:cNvPr>
          <p:cNvSpPr/>
          <p:nvPr/>
        </p:nvSpPr>
        <p:spPr>
          <a:xfrm>
            <a:off x="1090784" y="3797789"/>
            <a:ext cx="1099392" cy="367567"/>
          </a:xfrm>
          <a:prstGeom prst="round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lt"/>
            </a:endParaRPr>
          </a:p>
        </p:txBody>
      </p:sp>
      <p:sp>
        <p:nvSpPr>
          <p:cNvPr id="27" name="円/楕円 42">
            <a:extLst>
              <a:ext uri="{FF2B5EF4-FFF2-40B4-BE49-F238E27FC236}">
                <a16:creationId xmlns:a16="http://schemas.microsoft.com/office/drawing/2014/main" id="{0B0CD2FE-573A-43EC-855B-BBC012D3E181}"/>
              </a:ext>
            </a:extLst>
          </p:cNvPr>
          <p:cNvSpPr/>
          <p:nvPr/>
        </p:nvSpPr>
        <p:spPr>
          <a:xfrm flipH="1">
            <a:off x="2057371" y="3865907"/>
            <a:ext cx="45719" cy="72008"/>
          </a:xfrm>
          <a:prstGeom prst="ellipse">
            <a:avLst/>
          </a:prstGeom>
          <a:solidFill>
            <a:srgbClr val="00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lt"/>
            </a:endParaRPr>
          </a:p>
        </p:txBody>
      </p:sp>
      <p:sp>
        <p:nvSpPr>
          <p:cNvPr id="28" name="円/楕円 43">
            <a:extLst>
              <a:ext uri="{FF2B5EF4-FFF2-40B4-BE49-F238E27FC236}">
                <a16:creationId xmlns:a16="http://schemas.microsoft.com/office/drawing/2014/main" id="{E2EE5A5D-3894-46EB-9CF8-ACA52C26A047}"/>
              </a:ext>
            </a:extLst>
          </p:cNvPr>
          <p:cNvSpPr/>
          <p:nvPr/>
        </p:nvSpPr>
        <p:spPr>
          <a:xfrm flipH="1">
            <a:off x="2054447" y="4018307"/>
            <a:ext cx="45719" cy="72008"/>
          </a:xfrm>
          <a:prstGeom prst="ellipse">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lt"/>
            </a:endParaRPr>
          </a:p>
        </p:txBody>
      </p:sp>
      <p:sp>
        <p:nvSpPr>
          <p:cNvPr id="29" name="角丸四角形 42">
            <a:extLst>
              <a:ext uri="{FF2B5EF4-FFF2-40B4-BE49-F238E27FC236}">
                <a16:creationId xmlns:a16="http://schemas.microsoft.com/office/drawing/2014/main" id="{2FBB77A6-1F33-4529-A183-D87F9365007D}"/>
              </a:ext>
            </a:extLst>
          </p:cNvPr>
          <p:cNvSpPr/>
          <p:nvPr/>
        </p:nvSpPr>
        <p:spPr>
          <a:xfrm>
            <a:off x="958528" y="5907154"/>
            <a:ext cx="1099392" cy="367567"/>
          </a:xfrm>
          <a:prstGeom prst="round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lt"/>
            </a:endParaRPr>
          </a:p>
        </p:txBody>
      </p:sp>
      <p:sp>
        <p:nvSpPr>
          <p:cNvPr id="30" name="円/楕円 42">
            <a:extLst>
              <a:ext uri="{FF2B5EF4-FFF2-40B4-BE49-F238E27FC236}">
                <a16:creationId xmlns:a16="http://schemas.microsoft.com/office/drawing/2014/main" id="{B3972644-511F-42AD-B67F-94F1F7168731}"/>
              </a:ext>
            </a:extLst>
          </p:cNvPr>
          <p:cNvSpPr/>
          <p:nvPr/>
        </p:nvSpPr>
        <p:spPr>
          <a:xfrm flipH="1">
            <a:off x="1925115" y="5975272"/>
            <a:ext cx="45719" cy="72008"/>
          </a:xfrm>
          <a:prstGeom prst="ellipse">
            <a:avLst/>
          </a:prstGeom>
          <a:solidFill>
            <a:srgbClr val="00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lt"/>
            </a:endParaRPr>
          </a:p>
        </p:txBody>
      </p:sp>
      <p:sp>
        <p:nvSpPr>
          <p:cNvPr id="31" name="円/楕円 43">
            <a:extLst>
              <a:ext uri="{FF2B5EF4-FFF2-40B4-BE49-F238E27FC236}">
                <a16:creationId xmlns:a16="http://schemas.microsoft.com/office/drawing/2014/main" id="{770D5307-00C6-4EE7-B51C-D0F986EA9E57}"/>
              </a:ext>
            </a:extLst>
          </p:cNvPr>
          <p:cNvSpPr/>
          <p:nvPr/>
        </p:nvSpPr>
        <p:spPr>
          <a:xfrm flipH="1">
            <a:off x="1922191" y="6127672"/>
            <a:ext cx="45719" cy="72008"/>
          </a:xfrm>
          <a:prstGeom prst="ellipse">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lt"/>
            </a:endParaRPr>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B9521013-DD28-4A23-8B30-AF9BF84BEDE7}"/>
                  </a:ext>
                </a:extLst>
              </p:cNvPr>
              <p:cNvSpPr txBox="1"/>
              <p:nvPr/>
            </p:nvSpPr>
            <p:spPr>
              <a:xfrm>
                <a:off x="29666" y="1177048"/>
                <a:ext cx="9092128" cy="1966500"/>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mj-lt"/>
                  </a:rPr>
                  <a:t>Weldon’s</a:t>
                </a:r>
                <a:r>
                  <a:rPr lang="en-US" altLang="ja-JP" sz="2000" dirty="0">
                    <a:solidFill>
                      <a:schemeClr val="tx1"/>
                    </a:solidFill>
                    <a:latin typeface="+mj-lt"/>
                  </a:rPr>
                  <a:t> ARQ protocol cascades several </a:t>
                </a:r>
                <a14:m>
                  <m:oMath xmlns:m="http://schemas.openxmlformats.org/officeDocument/2006/math">
                    <m:sSub>
                      <m:sSubPr>
                        <m:ctrlPr>
                          <a:rPr lang="en-US" altLang="ja-JP" sz="2000" i="1" smtClean="0">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𝑛</m:t>
                        </m:r>
                      </m:e>
                      <m:sub>
                        <m:r>
                          <a:rPr lang="en-US" altLang="ja-JP" sz="2000" b="0" i="1" smtClean="0">
                            <a:solidFill>
                              <a:schemeClr val="tx1"/>
                            </a:solidFill>
                            <a:latin typeface="Cambria Math" panose="02040503050406030204" pitchFamily="18" charset="0"/>
                          </a:rPr>
                          <m:t>𝑖</m:t>
                        </m:r>
                      </m:sub>
                    </m:sSub>
                  </m:oMath>
                </a14:m>
                <a:r>
                  <a:rPr lang="en-US" altLang="ja-JP" sz="2000" dirty="0">
                    <a:solidFill>
                      <a:schemeClr val="tx1"/>
                    </a:solidFill>
                    <a:latin typeface="+mj-lt"/>
                  </a:rPr>
                  <a:t> copies of the original data at each retransmission </a:t>
                </a:r>
                <a:r>
                  <a:rPr lang="en-US" altLang="ja-JP" sz="2000" dirty="0">
                    <a:latin typeface="+mj-lt"/>
                  </a:rPr>
                  <a:t>when</a:t>
                </a:r>
                <a:r>
                  <a:rPr lang="en-US" altLang="ja-JP" sz="2000" dirty="0">
                    <a:solidFill>
                      <a:schemeClr val="tx1"/>
                    </a:solidFill>
                    <a:latin typeface="+mj-lt"/>
                  </a:rPr>
                  <a:t> N-ACK is received</a:t>
                </a:r>
              </a:p>
              <a:p>
                <a:pPr marL="342900" indent="-342900">
                  <a:buFont typeface="Arial" panose="020B0604020202020204" pitchFamily="34" charset="0"/>
                  <a:buChar char="•"/>
                </a:pPr>
                <a:endParaRPr lang="en-US" altLang="ja-JP" sz="2000" dirty="0">
                  <a:solidFill>
                    <a:schemeClr val="tx1"/>
                  </a:solidFill>
                  <a:latin typeface="+mj-lt"/>
                </a:endParaRPr>
              </a:p>
              <a:p>
                <a:pPr marL="342900" indent="-342900">
                  <a:buFont typeface="Arial" panose="020B0604020202020204" pitchFamily="34" charset="0"/>
                  <a:buChar char="•"/>
                </a:pPr>
                <a:r>
                  <a:rPr lang="en-US" altLang="ja-JP" sz="2000" dirty="0">
                    <a:solidFill>
                      <a:schemeClr val="tx1"/>
                    </a:solidFill>
                    <a:latin typeface="+mj-lt"/>
                  </a:rPr>
                  <a:t>The data block is repeated </a:t>
                </a:r>
                <a14:m>
                  <m:oMath xmlns:m="http://schemas.openxmlformats.org/officeDocument/2006/math">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𝑛</m:t>
                        </m:r>
                      </m:e>
                      <m:sub>
                        <m:r>
                          <a:rPr lang="en-US" altLang="ja-JP" sz="2000" i="1">
                            <a:solidFill>
                              <a:schemeClr val="tx1"/>
                            </a:solidFill>
                            <a:latin typeface="Cambria Math" panose="02040503050406030204" pitchFamily="18" charset="0"/>
                          </a:rPr>
                          <m:t>𝑞</m:t>
                        </m:r>
                      </m:sub>
                    </m:sSub>
                  </m:oMath>
                </a14:m>
                <a:r>
                  <a:rPr lang="en-US" altLang="ja-JP" sz="2000" dirty="0">
                    <a:solidFill>
                      <a:schemeClr val="tx1"/>
                    </a:solidFill>
                    <a:latin typeface="+mj-lt"/>
                  </a:rPr>
                  <a:t> times </a:t>
                </a:r>
                <a:r>
                  <a:rPr lang="en-US" altLang="ja-JP" sz="2000" b="1" dirty="0">
                    <a:solidFill>
                      <a:schemeClr val="tx1"/>
                    </a:solidFill>
                    <a:latin typeface="+mj-lt"/>
                  </a:rPr>
                  <a:t>until even one block is successfully received (all bit errors in one </a:t>
                </a:r>
                <a:r>
                  <a:rPr lang="en-US" altLang="ja-JP" sz="2000" b="1" dirty="0">
                    <a:latin typeface="+mj-lt"/>
                  </a:rPr>
                  <a:t>data block are removed) </a:t>
                </a:r>
                <a:r>
                  <a:rPr lang="en-US" altLang="ja-JP" sz="2000" b="1" dirty="0">
                    <a:solidFill>
                      <a:schemeClr val="tx1"/>
                    </a:solidFill>
                    <a:latin typeface="+mj-lt"/>
                  </a:rPr>
                  <a:t>or the maximum number of retransmission </a:t>
                </a:r>
                <a14:m>
                  <m:oMath xmlns:m="http://schemas.openxmlformats.org/officeDocument/2006/math">
                    <m:r>
                      <a:rPr lang="en-US" altLang="ja-JP" sz="2000" b="1" i="1" smtClean="0">
                        <a:solidFill>
                          <a:schemeClr val="tx1"/>
                        </a:solidFill>
                        <a:latin typeface="Cambria Math" panose="02040503050406030204" pitchFamily="18" charset="0"/>
                      </a:rPr>
                      <m:t>𝒒</m:t>
                    </m:r>
                  </m:oMath>
                </a14:m>
                <a:r>
                  <a:rPr lang="ja-JP" altLang="en-US" sz="2000" b="1" dirty="0">
                    <a:solidFill>
                      <a:schemeClr val="tx1"/>
                    </a:solidFill>
                    <a:latin typeface="+mj-lt"/>
                  </a:rPr>
                  <a:t> </a:t>
                </a:r>
                <a:r>
                  <a:rPr lang="en-US" altLang="ja-JP" sz="2000" b="1" dirty="0">
                    <a:solidFill>
                      <a:schemeClr val="tx1"/>
                    </a:solidFill>
                    <a:latin typeface="+mj-lt"/>
                  </a:rPr>
                  <a:t>is reached</a:t>
                </a:r>
                <a:endParaRPr lang="ja-JP" altLang="en-US" sz="2000" b="1" dirty="0">
                  <a:solidFill>
                    <a:schemeClr val="tx1"/>
                  </a:solidFill>
                  <a:latin typeface="+mj-lt"/>
                </a:endParaRPr>
              </a:p>
            </p:txBody>
          </p:sp>
        </mc:Choice>
        <mc:Fallback xmlns="">
          <p:sp>
            <p:nvSpPr>
              <p:cNvPr id="32" name="テキスト ボックス 31">
                <a:extLst>
                  <a:ext uri="{FF2B5EF4-FFF2-40B4-BE49-F238E27FC236}">
                    <a16:creationId xmlns:a16="http://schemas.microsoft.com/office/drawing/2014/main" id="{B9521013-DD28-4A23-8B30-AF9BF84BEDE7}"/>
                  </a:ext>
                </a:extLst>
              </p:cNvPr>
              <p:cNvSpPr txBox="1">
                <a:spLocks noRot="1" noChangeAspect="1" noMove="1" noResize="1" noEditPoints="1" noAdjustHandles="1" noChangeArrowheads="1" noChangeShapeType="1" noTextEdit="1"/>
              </p:cNvSpPr>
              <p:nvPr/>
            </p:nvSpPr>
            <p:spPr>
              <a:xfrm>
                <a:off x="29666" y="1177048"/>
                <a:ext cx="9092128" cy="1966500"/>
              </a:xfrm>
              <a:prstGeom prst="rect">
                <a:avLst/>
              </a:prstGeom>
              <a:blipFill>
                <a:blip r:embed="rId5"/>
                <a:stretch>
                  <a:fillRect l="-604" t="-1548" b="-464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7238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A2EB30-6B16-4AC5-8479-1D71C020626F}"/>
              </a:ext>
            </a:extLst>
          </p:cNvPr>
          <p:cNvSpPr>
            <a:spLocks noGrp="1"/>
          </p:cNvSpPr>
          <p:nvPr>
            <p:ph type="title"/>
          </p:nvPr>
        </p:nvSpPr>
        <p:spPr/>
        <p:txBody>
          <a:bodyPr/>
          <a:lstStyle/>
          <a:p>
            <a:r>
              <a:rPr lang="en-US" altLang="ja-JP"/>
              <a:t>2. Error controlling scheme for WBAN 1) </a:t>
            </a:r>
            <a:endParaRPr lang="ja-JP" altLang="en-US" dirty="0"/>
          </a:p>
        </p:txBody>
      </p:sp>
      <p:sp>
        <p:nvSpPr>
          <p:cNvPr id="4" name="スライド番号プレースホルダー 3">
            <a:extLst>
              <a:ext uri="{FF2B5EF4-FFF2-40B4-BE49-F238E27FC236}">
                <a16:creationId xmlns:a16="http://schemas.microsoft.com/office/drawing/2014/main" id="{E3006373-6334-4338-8115-DA6CDFD2AA59}"/>
              </a:ext>
            </a:extLst>
          </p:cNvPr>
          <p:cNvSpPr>
            <a:spLocks noGrp="1"/>
          </p:cNvSpPr>
          <p:nvPr>
            <p:ph type="sldNum" sz="quarter" idx="12"/>
          </p:nvPr>
        </p:nvSpPr>
        <p:spPr/>
        <p:txBody>
          <a:bodyPr/>
          <a:lstStyle/>
          <a:p>
            <a:r>
              <a:rPr lang="en-US"/>
              <a:t>Slide </a:t>
            </a:r>
            <a:fld id="{088E86A2-24BB-437A-8099-76D2C87A4801}" type="slidenum">
              <a:rPr lang="en-US" smtClean="0"/>
              <a:pPr/>
              <a:t>13</a:t>
            </a:fld>
            <a:endParaRPr lang="en-US"/>
          </a:p>
        </p:txBody>
      </p:sp>
      <p:sp>
        <p:nvSpPr>
          <p:cNvPr id="9" name="日付プレースホルダー 3">
            <a:extLst>
              <a:ext uri="{FF2B5EF4-FFF2-40B4-BE49-F238E27FC236}">
                <a16:creationId xmlns:a16="http://schemas.microsoft.com/office/drawing/2014/main" id="{A00864FB-F467-40CE-A2B8-02B0B0B5DE90}"/>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8" name="フッター プレースホルダー 4">
            <a:extLst>
              <a:ext uri="{FF2B5EF4-FFF2-40B4-BE49-F238E27FC236}">
                <a16:creationId xmlns:a16="http://schemas.microsoft.com/office/drawing/2014/main" id="{7B2CF541-F06E-415D-B546-74D9C8C7C6C2}"/>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C8704F5-497D-4983-A0E3-6ABEC3046DCC}"/>
                  </a:ext>
                </a:extLst>
              </p:cNvPr>
              <p:cNvSpPr txBox="1"/>
              <p:nvPr/>
            </p:nvSpPr>
            <p:spPr>
              <a:xfrm>
                <a:off x="371510" y="117389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800" b="1" dirty="0">
                    <a:latin typeface="+mj-lt"/>
                  </a:rPr>
                  <a:t>Advantages of the proposed error control scheme</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coding rate of </a:t>
                </a:r>
                <a14:m>
                  <m:oMath xmlns:m="http://schemas.openxmlformats.org/officeDocument/2006/math">
                    <m:sSub>
                      <m:sSubPr>
                        <m:ctrlPr>
                          <a:rPr lang="ja-JP" altLang="ja-JP" sz="2000" i="1">
                            <a:latin typeface="Cambria Math" panose="02040503050406030204" pitchFamily="18" charset="0"/>
                            <a:ea typeface="Cambria Math" panose="02040503050406030204" pitchFamily="18" charset="0"/>
                            <a:cs typeface="CMSSBX10"/>
                          </a:rPr>
                        </m:ctrlPr>
                      </m:sSubPr>
                      <m:e>
                        <m:r>
                          <a:rPr lang="en-US" altLang="ja-JP" sz="2000" i="1">
                            <a:latin typeface="Cambria Math" panose="02040503050406030204" pitchFamily="18" charset="0"/>
                            <a:ea typeface="ＭＳ 明朝" panose="02020609040205080304" pitchFamily="17" charset="-128"/>
                            <a:cs typeface="CMSSBX10"/>
                          </a:rPr>
                          <m:t>𝑟</m:t>
                        </m:r>
                      </m:e>
                      <m:sub>
                        <m:r>
                          <a:rPr lang="en-US" altLang="ja-JP" sz="2000" i="1">
                            <a:latin typeface="Cambria Math" panose="02040503050406030204" pitchFamily="18" charset="0"/>
                            <a:ea typeface="ＭＳ 明朝" panose="02020609040205080304" pitchFamily="17" charset="-128"/>
                            <a:cs typeface="CMSSBX10"/>
                          </a:rPr>
                          <m:t>𝑐</m:t>
                        </m:r>
                      </m:sub>
                    </m:sSub>
                  </m:oMath>
                </a14:m>
                <a:r>
                  <a:rPr lang="en-US" altLang="ja-JP" sz="2000" dirty="0">
                    <a:latin typeface="+mj-lt"/>
                    <a:ea typeface="ＭＳ 明朝" panose="02020609040205080304" pitchFamily="17" charset="-128"/>
                    <a:cs typeface="CMSSBX10"/>
                  </a:rPr>
                  <a:t> = 8/9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mc:Choice>
        <mc:Fallback xmlns="">
          <p:sp>
            <p:nvSpPr>
              <p:cNvPr id="6" name="テキスト ボックス 5">
                <a:extLst>
                  <a:ext uri="{FF2B5EF4-FFF2-40B4-BE49-F238E27FC236}">
                    <a16:creationId xmlns:a16="http://schemas.microsoft.com/office/drawing/2014/main" id="{DC8704F5-497D-4983-A0E3-6ABEC3046DCC}"/>
                  </a:ext>
                </a:extLst>
              </p:cNvPr>
              <p:cNvSpPr txBox="1">
                <a:spLocks noRot="1" noChangeAspect="1" noMove="1" noResize="1" noEditPoints="1" noAdjustHandles="1" noChangeArrowheads="1" noChangeShapeType="1" noTextEdit="1"/>
              </p:cNvSpPr>
              <p:nvPr/>
            </p:nvSpPr>
            <p:spPr>
              <a:xfrm>
                <a:off x="371510" y="1173892"/>
                <a:ext cx="8496944" cy="4739759"/>
              </a:xfrm>
              <a:prstGeom prst="rect">
                <a:avLst/>
              </a:prstGeom>
              <a:blipFill>
                <a:blip r:embed="rId2"/>
                <a:stretch>
                  <a:fillRect l="-1291" t="-1416" r="-1148" b="-1416"/>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C0C7F99E-9F31-4195-A699-9488B24B6BB6}"/>
              </a:ext>
            </a:extLst>
          </p:cNvPr>
          <p:cNvSpPr txBox="1"/>
          <p:nvPr/>
        </p:nvSpPr>
        <p:spPr>
          <a:xfrm>
            <a:off x="395536" y="5952193"/>
            <a:ext cx="8136904" cy="523220"/>
          </a:xfrm>
          <a:prstGeom prst="rect">
            <a:avLst/>
          </a:prstGeom>
          <a:noFill/>
        </p:spPr>
        <p:txBody>
          <a:bodyPr wrap="square" rtlCol="0">
            <a:spAutoFit/>
          </a:bodyPr>
          <a:lstStyle/>
          <a:p>
            <a:r>
              <a:rPr kumimoji="1" lang="en-US" altLang="ja-JP" sz="1400" dirty="0">
                <a:latin typeface="+mj-lt"/>
              </a:rPr>
              <a:t>1) K. Takabayashi, et al</a:t>
            </a:r>
            <a:r>
              <a:rPr lang="en-US" altLang="ja-JP" sz="1400" dirty="0">
                <a:latin typeface="+mj-lt"/>
              </a:rPr>
              <a:t>. “Cross-layer Design and Performance Analysis of Quality of Service Control Scheme for Wireless Body Area Networks,” </a:t>
            </a:r>
            <a:r>
              <a:rPr lang="nl-NL" altLang="ja-JP" sz="1400" dirty="0">
                <a:latin typeface="+mj-lt"/>
              </a:rPr>
              <a:t>IEEE Access, vol.5, pp.22462-22470, Nov. 2017.</a:t>
            </a:r>
            <a:endParaRPr kumimoji="1" lang="ja-JP" altLang="en-US" sz="1400" dirty="0">
              <a:latin typeface="+mj-lt"/>
            </a:endParaRPr>
          </a:p>
        </p:txBody>
      </p:sp>
    </p:spTree>
    <p:extLst>
      <p:ext uri="{BB962C8B-B14F-4D97-AF65-F5344CB8AC3E}">
        <p14:creationId xmlns:p14="http://schemas.microsoft.com/office/powerpoint/2010/main" val="558541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F415DBF-62AF-4828-AB81-312AC89B2F92}"/>
              </a:ext>
            </a:extLst>
          </p:cNvPr>
          <p:cNvPicPr>
            <a:picLocks noChangeAspect="1"/>
          </p:cNvPicPr>
          <p:nvPr/>
        </p:nvPicPr>
        <p:blipFill>
          <a:blip r:embed="rId3"/>
          <a:stretch>
            <a:fillRect/>
          </a:stretch>
        </p:blipFill>
        <p:spPr>
          <a:xfrm>
            <a:off x="722508" y="1776576"/>
            <a:ext cx="7775183" cy="4250100"/>
          </a:xfrm>
          <a:prstGeom prst="rect">
            <a:avLst/>
          </a:prstGeom>
        </p:spPr>
      </p:pic>
      <p:sp>
        <p:nvSpPr>
          <p:cNvPr id="2" name="タイトル 1">
            <a:extLst>
              <a:ext uri="{FF2B5EF4-FFF2-40B4-BE49-F238E27FC236}">
                <a16:creationId xmlns:a16="http://schemas.microsoft.com/office/drawing/2014/main" id="{B960E1BF-5D5A-497C-8860-6807B156A6BE}"/>
              </a:ext>
            </a:extLst>
          </p:cNvPr>
          <p:cNvSpPr>
            <a:spLocks noGrp="1"/>
          </p:cNvSpPr>
          <p:nvPr>
            <p:ph type="title"/>
          </p:nvPr>
        </p:nvSpPr>
        <p:spPr/>
        <p:txBody>
          <a:bodyPr/>
          <a:lstStyle/>
          <a:p>
            <a:r>
              <a:rPr lang="en-US" altLang="ja-JP"/>
              <a:t>2. Proposed error control scheme for WBAN</a:t>
            </a:r>
            <a:endParaRPr lang="ja-JP" altLang="en-US" dirty="0"/>
          </a:p>
        </p:txBody>
      </p:sp>
      <p:sp>
        <p:nvSpPr>
          <p:cNvPr id="4" name="スライド番号プレースホルダー 3">
            <a:extLst>
              <a:ext uri="{FF2B5EF4-FFF2-40B4-BE49-F238E27FC236}">
                <a16:creationId xmlns:a16="http://schemas.microsoft.com/office/drawing/2014/main" id="{7563897F-B7C2-4986-BA63-8C43E1D2DBB1}"/>
              </a:ext>
            </a:extLst>
          </p:cNvPr>
          <p:cNvSpPr>
            <a:spLocks noGrp="1"/>
          </p:cNvSpPr>
          <p:nvPr>
            <p:ph type="sldNum" sz="quarter" idx="12"/>
          </p:nvPr>
        </p:nvSpPr>
        <p:spPr/>
        <p:txBody>
          <a:bodyPr/>
          <a:lstStyle/>
          <a:p>
            <a:r>
              <a:rPr lang="en-US"/>
              <a:t>Slide </a:t>
            </a:r>
            <a:fld id="{088E86A2-24BB-437A-8099-76D2C87A4801}" type="slidenum">
              <a:rPr lang="en-US" smtClean="0"/>
              <a:pPr/>
              <a:t>14</a:t>
            </a:fld>
            <a:endParaRPr lang="en-US"/>
          </a:p>
        </p:txBody>
      </p:sp>
      <p:sp>
        <p:nvSpPr>
          <p:cNvPr id="3" name="日付プレースホルダー 2">
            <a:extLst>
              <a:ext uri="{FF2B5EF4-FFF2-40B4-BE49-F238E27FC236}">
                <a16:creationId xmlns:a16="http://schemas.microsoft.com/office/drawing/2014/main" id="{3471E270-4444-475B-A80E-4EA9DE0319CD}"/>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8" name="フッター プレースホルダー 4">
            <a:extLst>
              <a:ext uri="{FF2B5EF4-FFF2-40B4-BE49-F238E27FC236}">
                <a16:creationId xmlns:a16="http://schemas.microsoft.com/office/drawing/2014/main" id="{505B0767-389D-4CA4-9303-A6E0D3AA94BC}"/>
              </a:ext>
            </a:extLst>
          </p:cNvPr>
          <p:cNvSpPr>
            <a:spLocks noGrp="1"/>
          </p:cNvSpPr>
          <p:nvPr>
            <p:ph type="ftr" sz="quarter" idx="3"/>
          </p:nvPr>
        </p:nvSpPr>
        <p:spPr/>
        <p:txBody>
          <a:bodyPr/>
          <a:lstStyle/>
          <a:p>
            <a:r>
              <a:rPr lang="en-US" sz="1200"/>
              <a:t>Kento Takabayashi(Okayama Pref. Univ.) Ryuji Kohno(YNU, CWC-Nippon) </a:t>
            </a:r>
            <a:endParaRPr lang="en-US" sz="1200" dirty="0"/>
          </a:p>
        </p:txBody>
      </p:sp>
      <p:sp>
        <p:nvSpPr>
          <p:cNvPr id="7" name="テキスト ボックス 6">
            <a:extLst>
              <a:ext uri="{FF2B5EF4-FFF2-40B4-BE49-F238E27FC236}">
                <a16:creationId xmlns:a16="http://schemas.microsoft.com/office/drawing/2014/main" id="{550D6C07-B3D8-4338-BB4D-26372B88CF4E}"/>
              </a:ext>
            </a:extLst>
          </p:cNvPr>
          <p:cNvSpPr txBox="1"/>
          <p:nvPr/>
        </p:nvSpPr>
        <p:spPr>
          <a:xfrm>
            <a:off x="1088799" y="6026676"/>
            <a:ext cx="7414592" cy="369332"/>
          </a:xfrm>
          <a:prstGeom prst="rect">
            <a:avLst/>
          </a:prstGeom>
          <a:noFill/>
        </p:spPr>
        <p:txBody>
          <a:bodyPr wrap="square" rtlCol="0">
            <a:spAutoFit/>
          </a:bodyPr>
          <a:lstStyle/>
          <a:p>
            <a:pPr algn="ctr"/>
            <a:r>
              <a:rPr lang="en-US" altLang="ja-JP" dirty="0">
                <a:latin typeface="+mj-lt"/>
              </a:rPr>
              <a:t>Fig. Behavior of the proposed scheme with a random access protocol</a:t>
            </a:r>
            <a:endParaRPr kumimoji="1" lang="ja-JP" altLang="en-US" dirty="0">
              <a:latin typeface="+mj-lt"/>
            </a:endParaRPr>
          </a:p>
        </p:txBody>
      </p:sp>
    </p:spTree>
    <p:extLst>
      <p:ext uri="{BB962C8B-B14F-4D97-AF65-F5344CB8AC3E}">
        <p14:creationId xmlns:p14="http://schemas.microsoft.com/office/powerpoint/2010/main" val="303123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B395D2-70D0-4FDD-852D-512ADA57F442}"/>
              </a:ext>
            </a:extLst>
          </p:cNvPr>
          <p:cNvSpPr>
            <a:spLocks noGrp="1"/>
          </p:cNvSpPr>
          <p:nvPr>
            <p:ph type="title"/>
          </p:nvPr>
        </p:nvSpPr>
        <p:spPr>
          <a:xfrm>
            <a:off x="685800" y="685800"/>
            <a:ext cx="7772400" cy="694988"/>
          </a:xfrm>
        </p:spPr>
        <p:txBody>
          <a:bodyPr/>
          <a:lstStyle/>
          <a:p>
            <a:r>
              <a:rPr lang="en-US" altLang="ja-JP" dirty="0"/>
              <a:t>3. Numerical results</a:t>
            </a:r>
            <a:endParaRPr lang="ja-JP" altLang="en-US" dirty="0"/>
          </a:p>
        </p:txBody>
      </p:sp>
      <p:sp>
        <p:nvSpPr>
          <p:cNvPr id="4" name="スライド番号プレースホルダー 3">
            <a:extLst>
              <a:ext uri="{FF2B5EF4-FFF2-40B4-BE49-F238E27FC236}">
                <a16:creationId xmlns:a16="http://schemas.microsoft.com/office/drawing/2014/main" id="{15F860A3-6A73-471F-BCEF-1AFE209D4857}"/>
              </a:ext>
            </a:extLst>
          </p:cNvPr>
          <p:cNvSpPr>
            <a:spLocks noGrp="1"/>
          </p:cNvSpPr>
          <p:nvPr>
            <p:ph type="sldNum" sz="quarter" idx="12"/>
          </p:nvPr>
        </p:nvSpPr>
        <p:spPr/>
        <p:txBody>
          <a:bodyPr/>
          <a:lstStyle/>
          <a:p>
            <a:r>
              <a:rPr lang="en-US"/>
              <a:t>Slide </a:t>
            </a:r>
            <a:fld id="{088E86A2-24BB-437A-8099-76D2C87A4801}" type="slidenum">
              <a:rPr lang="en-US" smtClean="0"/>
              <a:pPr/>
              <a:t>15</a:t>
            </a:fld>
            <a:endParaRPr lang="en-US"/>
          </a:p>
        </p:txBody>
      </p:sp>
      <p:sp>
        <p:nvSpPr>
          <p:cNvPr id="3" name="日付プレースホルダー 2">
            <a:extLst>
              <a:ext uri="{FF2B5EF4-FFF2-40B4-BE49-F238E27FC236}">
                <a16:creationId xmlns:a16="http://schemas.microsoft.com/office/drawing/2014/main" id="{48798306-0271-4BCD-B736-697B9022B6E0}"/>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8" name="フッター プレースホルダー 4">
            <a:extLst>
              <a:ext uri="{FF2B5EF4-FFF2-40B4-BE49-F238E27FC236}">
                <a16:creationId xmlns:a16="http://schemas.microsoft.com/office/drawing/2014/main" id="{580D7DDE-5A17-433A-9F49-645086E06DA8}"/>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graphicFrame>
            <p:nvGraphicFramePr>
              <p:cNvPr id="10" name="表 9">
                <a:extLst>
                  <a:ext uri="{FF2B5EF4-FFF2-40B4-BE49-F238E27FC236}">
                    <a16:creationId xmlns:a16="http://schemas.microsoft.com/office/drawing/2014/main" id="{7CED6256-4B99-4A48-AB6E-E6DEFA4AD233}"/>
                  </a:ext>
                </a:extLst>
              </p:cNvPr>
              <p:cNvGraphicFramePr>
                <a:graphicFrameLocks noGrp="1"/>
              </p:cNvGraphicFramePr>
              <p:nvPr>
                <p:extLst/>
              </p:nvPr>
            </p:nvGraphicFramePr>
            <p:xfrm>
              <a:off x="1801788" y="1918156"/>
              <a:ext cx="5616624" cy="4389263"/>
            </p:xfrm>
            <a:graphic>
              <a:graphicData uri="http://schemas.openxmlformats.org/drawingml/2006/table">
                <a:tbl>
                  <a:tblPr firstRow="1" bandRow="1">
                    <a:tableStyleId>{69012ECD-51FC-41F1-AA8D-1B2483CD663E}</a:tableStyleId>
                  </a:tblPr>
                  <a:tblGrid>
                    <a:gridCol w="2090216">
                      <a:extLst>
                        <a:ext uri="{9D8B030D-6E8A-4147-A177-3AD203B41FA5}">
                          <a16:colId xmlns:a16="http://schemas.microsoft.com/office/drawing/2014/main" val="20000"/>
                        </a:ext>
                      </a:extLst>
                    </a:gridCol>
                    <a:gridCol w="3526408">
                      <a:extLst>
                        <a:ext uri="{9D8B030D-6E8A-4147-A177-3AD203B41FA5}">
                          <a16:colId xmlns:a16="http://schemas.microsoft.com/office/drawing/2014/main" val="20001"/>
                        </a:ext>
                      </a:extLst>
                    </a:gridCol>
                  </a:tblGrid>
                  <a:tr h="288032">
                    <a:tc>
                      <a:txBody>
                        <a:bodyPr/>
                        <a:lstStyle/>
                        <a:p>
                          <a:r>
                            <a:rPr kumimoji="1" lang="en-US" altLang="ja-JP" sz="1200" b="0" dirty="0">
                              <a:solidFill>
                                <a:schemeClr val="tx1"/>
                              </a:solidFill>
                              <a:latin typeface="+mj-lt"/>
                            </a:rPr>
                            <a:t>Channel model</a:t>
                          </a:r>
                          <a:endParaRPr kumimoji="1" lang="ja-JP" altLang="en-US" sz="12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200" b="0" dirty="0">
                              <a:solidFill>
                                <a:schemeClr val="tx1"/>
                              </a:solidFill>
                              <a:latin typeface="+mj-lt"/>
                            </a:rPr>
                            <a:t>AWGN</a:t>
                          </a:r>
                          <a:endParaRPr kumimoji="1" lang="ja-JP" altLang="en-US" sz="12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200" dirty="0">
                              <a:latin typeface="+mj-lt"/>
                            </a:rPr>
                            <a:t>Bandwidth</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200">
                              <a:latin typeface="+mj-lt"/>
                            </a:rPr>
                            <a:t>499.2MHz</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29736">
                    <a:tc>
                      <a:txBody>
                        <a:bodyPr/>
                        <a:lstStyle/>
                        <a:p>
                          <a:r>
                            <a:rPr kumimoji="1" lang="en-US" altLang="ja-JP" sz="1200" dirty="0">
                              <a:latin typeface="+mj-lt"/>
                            </a:rPr>
                            <a:t>Modulation</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200" dirty="0">
                              <a:latin typeface="+mj-lt"/>
                            </a:rPr>
                            <a:t>DBPSK</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482548">
                    <a:tc>
                      <a:txBody>
                        <a:bodyPr/>
                        <a:lstStyle/>
                        <a:p>
                          <a:r>
                            <a:rPr kumimoji="1" lang="en-US" altLang="ja-JP" sz="1200" dirty="0">
                              <a:latin typeface="+mj-lt"/>
                            </a:rPr>
                            <a:t>FEC</a:t>
                          </a:r>
                        </a:p>
                        <a:p>
                          <a:r>
                            <a:rPr kumimoji="1" lang="en-US" altLang="ja-JP" sz="1200" dirty="0">
                              <a:latin typeface="+mj-lt"/>
                            </a:rPr>
                            <a:t>(Proposed</a:t>
                          </a:r>
                          <a:r>
                            <a:rPr kumimoji="1" lang="en-US" altLang="ja-JP" sz="1200" baseline="0" dirty="0">
                              <a:latin typeface="+mj-lt"/>
                            </a:rPr>
                            <a:t> scheme)</a:t>
                          </a:r>
                          <a:r>
                            <a:rPr kumimoji="1" lang="en-US" altLang="ja-JP" sz="1200" dirty="0">
                              <a:latin typeface="+mj-lt"/>
                            </a:rPr>
                            <a:t> </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200" dirty="0">
                              <a:latin typeface="+mj-lt"/>
                            </a:rPr>
                            <a:t>R=8/9 ~ 1/16, K=3, </a:t>
                          </a:r>
                        </a:p>
                        <a:p>
                          <a:r>
                            <a:rPr kumimoji="1" lang="en-US" altLang="ja-JP" sz="1200" dirty="0">
                              <a:latin typeface="+mj-lt"/>
                            </a:rPr>
                            <a:t>convolutional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458964">
                    <a:tc>
                      <a:txBody>
                        <a:bodyPr/>
                        <a:lstStyle/>
                        <a:p>
                          <a:r>
                            <a:rPr kumimoji="1" lang="en-US" altLang="ja-JP" sz="1200" dirty="0">
                              <a:latin typeface="+mj-lt"/>
                            </a:rPr>
                            <a:t>FEC</a:t>
                          </a:r>
                        </a:p>
                        <a:p>
                          <a:r>
                            <a:rPr kumimoji="1" lang="en-US" altLang="ja-JP" sz="1200" dirty="0">
                              <a:latin typeface="+mj-lt"/>
                            </a:rPr>
                            <a:t>(IEEE802.15.6</a:t>
                          </a:r>
                          <a:r>
                            <a:rPr kumimoji="1" lang="en-US" altLang="ja-JP" sz="1200" baseline="0" dirty="0">
                              <a:latin typeface="+mj-lt"/>
                            </a:rPr>
                            <a:t>)</a:t>
                          </a:r>
                          <a:r>
                            <a:rPr kumimoji="1" lang="en-US" altLang="ja-JP" sz="1200" dirty="0">
                              <a:latin typeface="+mj-lt"/>
                            </a:rPr>
                            <a:t> </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200" dirty="0">
                              <a:latin typeface="+mj-lt"/>
                            </a:rPr>
                            <a:t>(63.51) BCH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36768">
                    <a:tc>
                      <a:txBody>
                        <a:bodyPr/>
                        <a:lstStyle/>
                        <a:p>
                          <a:r>
                            <a:rPr kumimoji="1" lang="en-US" altLang="ja-JP" sz="1200" dirty="0">
                              <a:latin typeface="+mj-lt"/>
                            </a:rPr>
                            <a:t>ARQ protocol (proposal)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tcPr>
                    </a:tc>
                    <a:tc>
                      <a:txBody>
                        <a:bodyPr/>
                        <a:lstStyle/>
                        <a:p>
                          <a:r>
                            <a:rPr kumimoji="1" lang="en-US" altLang="ja-JP" sz="1200" dirty="0">
                              <a:latin typeface="+mj-lt"/>
                            </a:rPr>
                            <a:t>Weldon’s ARQ</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tcPr>
                    </a:tc>
                    <a:extLst>
                      <a:ext uri="{0D108BD9-81ED-4DB2-BD59-A6C34878D82A}">
                        <a16:rowId xmlns:a16="http://schemas.microsoft.com/office/drawing/2014/main" val="10006"/>
                      </a:ext>
                    </a:extLst>
                  </a:tr>
                  <a:tr h="336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ARQ protocol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tcPr>
                    </a:tc>
                    <a:tc>
                      <a:txBody>
                        <a:bodyPr/>
                        <a:lstStyle/>
                        <a:p>
                          <a:r>
                            <a:rPr kumimoji="1" lang="en-US" altLang="ja-JP" sz="1200" dirty="0">
                              <a:latin typeface="+mj-lt"/>
                            </a:rPr>
                            <a:t>Stop-and-wait</a:t>
                          </a:r>
                          <a:r>
                            <a:rPr kumimoji="1" lang="ja-JP" altLang="en-US" sz="1200" baseline="0" dirty="0">
                              <a:latin typeface="+mj-lt"/>
                            </a:rPr>
                            <a:t> </a:t>
                          </a:r>
                          <a:r>
                            <a:rPr kumimoji="1" lang="en-US" altLang="ja-JP" sz="1200" baseline="0" dirty="0">
                              <a:latin typeface="+mj-lt"/>
                            </a:rPr>
                            <a:t>ARQ</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tcPr>
                    </a:tc>
                    <a:extLst>
                      <a:ext uri="{0D108BD9-81ED-4DB2-BD59-A6C34878D82A}">
                        <a16:rowId xmlns:a16="http://schemas.microsoft.com/office/drawing/2014/main" val="2134743447"/>
                      </a:ext>
                    </a:extLst>
                  </a:tr>
                  <a:tr h="295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mj-lt"/>
                            </a:rPr>
                            <a:t>The number of nodes, </a:t>
                          </a:r>
                          <a14:m>
                            <m:oMath xmlns:m="http://schemas.openxmlformats.org/officeDocument/2006/math">
                              <m:sSub>
                                <m:sSubPr>
                                  <m:ctrlPr>
                                    <a:rPr lang="en-US" altLang="ja-JP" sz="1200" i="1" smtClean="0">
                                      <a:latin typeface="Cambria Math" panose="02040503050406030204" pitchFamily="18" charset="0"/>
                                    </a:rPr>
                                  </m:ctrlPr>
                                </m:sSubPr>
                                <m:e>
                                  <m:r>
                                    <a:rPr lang="en-US" altLang="ja-JP" sz="1200" i="1">
                                      <a:latin typeface="Cambria Math" panose="02040503050406030204" pitchFamily="18" charset="0"/>
                                    </a:rPr>
                                    <m:t>𝑁</m:t>
                                  </m:r>
                                </m:e>
                                <m:sub>
                                  <m:r>
                                    <a:rPr lang="en-US" altLang="ja-JP" sz="1200" i="1">
                                      <a:latin typeface="Cambria Math" panose="02040503050406030204" pitchFamily="18" charset="0"/>
                                    </a:rPr>
                                    <m:t>𝑛𝑜𝑑𝑒</m:t>
                                  </m:r>
                                </m:sub>
                              </m:sSub>
                            </m:oMath>
                          </a14:m>
                          <a:endParaRPr kumimoji="1" lang="en-US" altLang="ja-JP" sz="12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1~10</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295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mj-lt"/>
                            </a:rPr>
                            <a:t>The maximum number of transmissions, </a:t>
                          </a:r>
                          <a14:m>
                            <m:oMath xmlns:m="http://schemas.openxmlformats.org/officeDocument/2006/math">
                              <m:r>
                                <a:rPr kumimoji="1" lang="en-US" altLang="ja-JP" sz="1200" b="0" i="1" smtClean="0">
                                  <a:latin typeface="Cambria Math" panose="02040503050406030204" pitchFamily="18" charset="0"/>
                                </a:rPr>
                                <m:t>𝑞</m:t>
                              </m:r>
                            </m:oMath>
                          </a14:m>
                          <a:endParaRPr kumimoji="1" lang="en-US" altLang="ja-JP" sz="12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10, 20</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10"/>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mj-lt"/>
                            </a:rPr>
                            <a:t>Information length, </a:t>
                          </a:r>
                          <a14:m>
                            <m:oMath xmlns:m="http://schemas.openxmlformats.org/officeDocument/2006/math">
                              <m:sSub>
                                <m:sSubPr>
                                  <m:ctrlPr>
                                    <a:rPr kumimoji="1" lang="en-US" altLang="ja-JP" sz="1200" b="0" i="1" smtClean="0">
                                      <a:latin typeface="Cambria Math" panose="02040503050406030204" pitchFamily="18" charset="0"/>
                                    </a:rPr>
                                  </m:ctrlPr>
                                </m:sSubPr>
                                <m:e>
                                  <m:r>
                                    <a:rPr kumimoji="1" lang="en-US" altLang="ja-JP" sz="1200" b="0" i="1" smtClean="0">
                                      <a:latin typeface="Cambria Math" panose="02040503050406030204" pitchFamily="18" charset="0"/>
                                    </a:rPr>
                                    <m:t>𝐿</m:t>
                                  </m:r>
                                </m:e>
                                <m:sub>
                                  <m:r>
                                    <a:rPr kumimoji="1" lang="en-US" altLang="ja-JP" sz="1200" b="0" i="1" smtClean="0">
                                      <a:latin typeface="Cambria Math" panose="02040503050406030204" pitchFamily="18" charset="0"/>
                                    </a:rPr>
                                    <m:t>𝑖𝑛𝑓𝑜</m:t>
                                  </m:r>
                                </m:sub>
                              </m:sSub>
                            </m:oMath>
                          </a14:m>
                          <a:endParaRPr kumimoji="1" lang="en-US" altLang="ja-JP" sz="12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150,</a:t>
                          </a:r>
                          <a:r>
                            <a:rPr kumimoji="1" lang="en-US" altLang="ja-JP" sz="1200" baseline="0" dirty="0">
                              <a:latin typeface="+mj-lt"/>
                            </a:rPr>
                            <a:t> </a:t>
                          </a:r>
                          <a:r>
                            <a:rPr kumimoji="1" lang="en-US" altLang="ja-JP" sz="1200" dirty="0">
                              <a:latin typeface="+mj-lt"/>
                            </a:rPr>
                            <a:t>255 octets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11"/>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mj-lt"/>
                            </a:rPr>
                            <a:t>ACK length, </a:t>
                          </a:r>
                          <a14:m>
                            <m:oMath xmlns:m="http://schemas.openxmlformats.org/officeDocument/2006/math">
                              <m:sSub>
                                <m:sSubPr>
                                  <m:ctrlPr>
                                    <a:rPr kumimoji="1" lang="en-US" altLang="ja-JP" sz="1200" b="0" i="1" smtClean="0">
                                      <a:latin typeface="Cambria Math" panose="02040503050406030204" pitchFamily="18" charset="0"/>
                                    </a:rPr>
                                  </m:ctrlPr>
                                </m:sSubPr>
                                <m:e>
                                  <m:r>
                                    <a:rPr kumimoji="1" lang="en-US" altLang="ja-JP" sz="1200" b="0" i="1" smtClean="0">
                                      <a:latin typeface="Cambria Math" panose="02040503050406030204" pitchFamily="18" charset="0"/>
                                    </a:rPr>
                                    <m:t>𝐿</m:t>
                                  </m:r>
                                </m:e>
                                <m:sub>
                                  <m:r>
                                    <a:rPr kumimoji="1" lang="en-US" altLang="ja-JP" sz="1200" b="0" i="1" smtClean="0">
                                      <a:latin typeface="Cambria Math" panose="02040503050406030204" pitchFamily="18" charset="0"/>
                                    </a:rPr>
                                    <m:t>𝐴𝐶𝐾</m:t>
                                  </m:r>
                                </m:sub>
                              </m:sSub>
                            </m:oMath>
                          </a14:m>
                          <a:endParaRPr kumimoji="1" lang="en-US" altLang="ja-JP" sz="12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7 octets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241646806"/>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err="1">
                              <a:latin typeface="+mj-lt"/>
                            </a:rPr>
                            <a:t>Uncoded</a:t>
                          </a:r>
                          <a:r>
                            <a:rPr kumimoji="1" lang="en-US" altLang="ja-JP" sz="1200" baseline="0" dirty="0">
                              <a:latin typeface="+mj-lt"/>
                            </a:rPr>
                            <a:t> data rate, </a:t>
                          </a:r>
                          <a14:m>
                            <m:oMath xmlns:m="http://schemas.openxmlformats.org/officeDocument/2006/math">
                              <m:r>
                                <a:rPr kumimoji="1" lang="en-US" altLang="ja-JP" sz="1200" b="0" i="1" smtClean="0">
                                  <a:latin typeface="Cambria Math" panose="02040503050406030204" pitchFamily="18" charset="0"/>
                                </a:rPr>
                                <m:t>𝑅</m:t>
                              </m:r>
                            </m:oMath>
                          </a14:m>
                          <a:endParaRPr kumimoji="1" lang="en-US" altLang="ja-JP" sz="12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7.8</a:t>
                          </a:r>
                          <a:r>
                            <a:rPr kumimoji="1" lang="en-US" altLang="ja-JP" sz="1200" baseline="0" dirty="0">
                              <a:latin typeface="+mj-lt"/>
                            </a:rPr>
                            <a:t> Mbps</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12"/>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Slot length, </a:t>
                          </a:r>
                          <a14:m>
                            <m:oMath xmlns:m="http://schemas.openxmlformats.org/officeDocument/2006/math">
                              <m:sSub>
                                <m:sSubPr>
                                  <m:ctrlPr>
                                    <a:rPr lang="en-US" altLang="ja-JP" sz="1200" i="1" smtClean="0">
                                      <a:latin typeface="Cambria Math" panose="02040503050406030204" pitchFamily="18" charset="0"/>
                                    </a:rPr>
                                  </m:ctrlPr>
                                </m:sSubPr>
                                <m:e>
                                  <m:r>
                                    <a:rPr lang="en-US" altLang="ja-JP" sz="1200" i="1">
                                      <a:latin typeface="Cambria Math" panose="02040503050406030204" pitchFamily="18" charset="0"/>
                                    </a:rPr>
                                    <m:t>𝑇</m:t>
                                  </m:r>
                                </m:e>
                                <m:sub>
                                  <m:r>
                                    <a:rPr lang="en-US" altLang="ja-JP" sz="1200" i="1">
                                      <a:latin typeface="Cambria Math" panose="02040503050406030204" pitchFamily="18" charset="0"/>
                                    </a:rPr>
                                    <m:t>𝑠𝑙𝑜𝑡</m:t>
                                  </m:r>
                                </m:sub>
                              </m:sSub>
                            </m:oMath>
                          </a14:m>
                          <a:endParaRPr kumimoji="1" lang="en-US" altLang="ja-JP" sz="12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2.0 </a:t>
                          </a:r>
                          <a:r>
                            <a:rPr kumimoji="1" lang="en-US" altLang="ja-JP" sz="1200" dirty="0" err="1">
                              <a:latin typeface="+mj-lt"/>
                            </a:rPr>
                            <a:t>ms</a:t>
                          </a:r>
                          <a:r>
                            <a:rPr kumimoji="1" lang="en-US" altLang="ja-JP" sz="1200" dirty="0">
                              <a:latin typeface="+mj-lt"/>
                            </a:rPr>
                            <a:t> (Proposed scheme), 1.0 </a:t>
                          </a:r>
                          <a:r>
                            <a:rPr kumimoji="1" lang="en-US" altLang="ja-JP" sz="1200" dirty="0" err="1">
                              <a:latin typeface="+mj-lt"/>
                            </a:rPr>
                            <a:t>ms</a:t>
                          </a:r>
                          <a:r>
                            <a:rPr kumimoji="1" lang="en-US" altLang="ja-JP" sz="1200" dirty="0">
                              <a:latin typeface="+mj-lt"/>
                            </a:rPr>
                            <a:t> (IEEE802.15.6)</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97486433"/>
                      </a:ext>
                    </a:extLst>
                  </a:tr>
                </a:tbl>
              </a:graphicData>
            </a:graphic>
          </p:graphicFrame>
        </mc:Choice>
        <mc:Fallback xmlns="">
          <p:graphicFrame>
            <p:nvGraphicFramePr>
              <p:cNvPr id="10" name="表 9">
                <a:extLst>
                  <a:ext uri="{FF2B5EF4-FFF2-40B4-BE49-F238E27FC236}">
                    <a16:creationId xmlns:a16="http://schemas.microsoft.com/office/drawing/2014/main" id="{7CED6256-4B99-4A48-AB6E-E6DEFA4AD233}"/>
                  </a:ext>
                </a:extLst>
              </p:cNvPr>
              <p:cNvGraphicFramePr>
                <a:graphicFrameLocks noGrp="1"/>
              </p:cNvGraphicFramePr>
              <p:nvPr>
                <p:extLst>
                  <p:ext uri="{D42A27DB-BD31-4B8C-83A1-F6EECF244321}">
                    <p14:modId xmlns:p14="http://schemas.microsoft.com/office/powerpoint/2010/main" val="2432283886"/>
                  </p:ext>
                </p:extLst>
              </p:nvPr>
            </p:nvGraphicFramePr>
            <p:xfrm>
              <a:off x="1801788" y="1918156"/>
              <a:ext cx="5616624" cy="4389263"/>
            </p:xfrm>
            <a:graphic>
              <a:graphicData uri="http://schemas.openxmlformats.org/drawingml/2006/table">
                <a:tbl>
                  <a:tblPr firstRow="1" bandRow="1">
                    <a:tableStyleId>{69012ECD-51FC-41F1-AA8D-1B2483CD663E}</a:tableStyleId>
                  </a:tblPr>
                  <a:tblGrid>
                    <a:gridCol w="2090216">
                      <a:extLst>
                        <a:ext uri="{9D8B030D-6E8A-4147-A177-3AD203B41FA5}">
                          <a16:colId xmlns:a16="http://schemas.microsoft.com/office/drawing/2014/main" val="20000"/>
                        </a:ext>
                      </a:extLst>
                    </a:gridCol>
                    <a:gridCol w="3526408">
                      <a:extLst>
                        <a:ext uri="{9D8B030D-6E8A-4147-A177-3AD203B41FA5}">
                          <a16:colId xmlns:a16="http://schemas.microsoft.com/office/drawing/2014/main" val="20001"/>
                        </a:ext>
                      </a:extLst>
                    </a:gridCol>
                  </a:tblGrid>
                  <a:tr h="288032">
                    <a:tc>
                      <a:txBody>
                        <a:bodyPr/>
                        <a:lstStyle/>
                        <a:p>
                          <a:r>
                            <a:rPr kumimoji="1" lang="en-US" altLang="ja-JP" sz="1200" b="0" dirty="0">
                              <a:solidFill>
                                <a:schemeClr val="tx1"/>
                              </a:solidFill>
                              <a:latin typeface="+mj-lt"/>
                            </a:rPr>
                            <a:t>Channel model</a:t>
                          </a:r>
                          <a:endParaRPr kumimoji="1" lang="ja-JP" altLang="en-US" sz="12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200" b="0" dirty="0">
                              <a:solidFill>
                                <a:schemeClr val="tx1"/>
                              </a:solidFill>
                              <a:latin typeface="+mj-lt"/>
                            </a:rPr>
                            <a:t>AWGN</a:t>
                          </a:r>
                          <a:endParaRPr kumimoji="1" lang="ja-JP" altLang="en-US" sz="12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74320">
                    <a:tc>
                      <a:txBody>
                        <a:bodyPr/>
                        <a:lstStyle/>
                        <a:p>
                          <a:r>
                            <a:rPr kumimoji="1" lang="en-US" altLang="ja-JP" sz="1200" dirty="0">
                              <a:latin typeface="+mj-lt"/>
                            </a:rPr>
                            <a:t>Bandwidth</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200">
                              <a:latin typeface="+mj-lt"/>
                            </a:rPr>
                            <a:t>499.2MHz</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74320">
                    <a:tc>
                      <a:txBody>
                        <a:bodyPr/>
                        <a:lstStyle/>
                        <a:p>
                          <a:r>
                            <a:rPr kumimoji="1" lang="en-US" altLang="ja-JP" sz="1200" dirty="0">
                              <a:latin typeface="+mj-lt"/>
                            </a:rPr>
                            <a:t>Modulation</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200" dirty="0">
                              <a:latin typeface="+mj-lt"/>
                            </a:rPr>
                            <a:t>DBPSK</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482548">
                    <a:tc>
                      <a:txBody>
                        <a:bodyPr/>
                        <a:lstStyle/>
                        <a:p>
                          <a:r>
                            <a:rPr kumimoji="1" lang="en-US" altLang="ja-JP" sz="1200" dirty="0">
                              <a:latin typeface="+mj-lt"/>
                            </a:rPr>
                            <a:t>FEC</a:t>
                          </a:r>
                        </a:p>
                        <a:p>
                          <a:r>
                            <a:rPr kumimoji="1" lang="en-US" altLang="ja-JP" sz="1200" dirty="0">
                              <a:latin typeface="+mj-lt"/>
                            </a:rPr>
                            <a:t>(Proposed</a:t>
                          </a:r>
                          <a:r>
                            <a:rPr kumimoji="1" lang="en-US" altLang="ja-JP" sz="1200" baseline="0" dirty="0">
                              <a:latin typeface="+mj-lt"/>
                            </a:rPr>
                            <a:t> scheme)</a:t>
                          </a:r>
                          <a:r>
                            <a:rPr kumimoji="1" lang="en-US" altLang="ja-JP" sz="1200" dirty="0">
                              <a:latin typeface="+mj-lt"/>
                            </a:rPr>
                            <a:t> </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200" dirty="0">
                              <a:latin typeface="+mj-lt"/>
                            </a:rPr>
                            <a:t>R=8/9 ~ 1/16, K=3, </a:t>
                          </a:r>
                        </a:p>
                        <a:p>
                          <a:r>
                            <a:rPr kumimoji="1" lang="en-US" altLang="ja-JP" sz="1200" dirty="0">
                              <a:latin typeface="+mj-lt"/>
                            </a:rPr>
                            <a:t>convolutional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458964">
                    <a:tc>
                      <a:txBody>
                        <a:bodyPr/>
                        <a:lstStyle/>
                        <a:p>
                          <a:r>
                            <a:rPr kumimoji="1" lang="en-US" altLang="ja-JP" sz="1200" dirty="0">
                              <a:latin typeface="+mj-lt"/>
                            </a:rPr>
                            <a:t>FEC</a:t>
                          </a:r>
                        </a:p>
                        <a:p>
                          <a:r>
                            <a:rPr kumimoji="1" lang="en-US" altLang="ja-JP" sz="1200" dirty="0">
                              <a:latin typeface="+mj-lt"/>
                            </a:rPr>
                            <a:t>(IEEE802.15.6</a:t>
                          </a:r>
                          <a:r>
                            <a:rPr kumimoji="1" lang="en-US" altLang="ja-JP" sz="1200" baseline="0" dirty="0">
                              <a:latin typeface="+mj-lt"/>
                            </a:rPr>
                            <a:t>)</a:t>
                          </a:r>
                          <a:r>
                            <a:rPr kumimoji="1" lang="en-US" altLang="ja-JP" sz="1200" dirty="0">
                              <a:latin typeface="+mj-lt"/>
                            </a:rPr>
                            <a:t> </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200" dirty="0">
                              <a:latin typeface="+mj-lt"/>
                            </a:rPr>
                            <a:t>(63.51) BCH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36768">
                    <a:tc>
                      <a:txBody>
                        <a:bodyPr/>
                        <a:lstStyle/>
                        <a:p>
                          <a:r>
                            <a:rPr kumimoji="1" lang="en-US" altLang="ja-JP" sz="1200" dirty="0">
                              <a:latin typeface="+mj-lt"/>
                            </a:rPr>
                            <a:t>ARQ protocol (proposal)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tcPr>
                    </a:tc>
                    <a:tc>
                      <a:txBody>
                        <a:bodyPr/>
                        <a:lstStyle/>
                        <a:p>
                          <a:r>
                            <a:rPr kumimoji="1" lang="en-US" altLang="ja-JP" sz="1200" dirty="0">
                              <a:latin typeface="+mj-lt"/>
                            </a:rPr>
                            <a:t>Weldon’s ARQ</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tcPr>
                    </a:tc>
                    <a:extLst>
                      <a:ext uri="{0D108BD9-81ED-4DB2-BD59-A6C34878D82A}">
                        <a16:rowId xmlns:a16="http://schemas.microsoft.com/office/drawing/2014/main" val="10006"/>
                      </a:ext>
                    </a:extLst>
                  </a:tr>
                  <a:tr h="336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ARQ protocol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tcPr>
                    </a:tc>
                    <a:tc>
                      <a:txBody>
                        <a:bodyPr/>
                        <a:lstStyle/>
                        <a:p>
                          <a:r>
                            <a:rPr kumimoji="1" lang="en-US" altLang="ja-JP" sz="1200" dirty="0">
                              <a:latin typeface="+mj-lt"/>
                            </a:rPr>
                            <a:t>Stop-and-wait</a:t>
                          </a:r>
                          <a:r>
                            <a:rPr kumimoji="1" lang="ja-JP" altLang="en-US" sz="1200" baseline="0" dirty="0">
                              <a:latin typeface="+mj-lt"/>
                            </a:rPr>
                            <a:t> </a:t>
                          </a:r>
                          <a:r>
                            <a:rPr kumimoji="1" lang="en-US" altLang="ja-JP" sz="1200" baseline="0" dirty="0">
                              <a:latin typeface="+mj-lt"/>
                            </a:rPr>
                            <a:t>ARQ</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2700000" scaled="1"/>
                          <a:tileRect/>
                        </a:gradFill>
                      </a:tcPr>
                    </a:tc>
                    <a:extLst>
                      <a:ext uri="{0D108BD9-81ED-4DB2-BD59-A6C34878D82A}">
                        <a16:rowId xmlns:a16="http://schemas.microsoft.com/office/drawing/2014/main" val="2134743447"/>
                      </a:ext>
                    </a:extLst>
                  </a:tr>
                  <a:tr h="295445">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2" t="-841667" r="-169679" b="-57291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1~10</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4572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2" t="-602667" r="-169679" b="-26666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10, 20</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10"/>
                      </a:ext>
                    </a:extLst>
                  </a:tr>
                  <a:tr h="30441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2" t="-1054000" r="-169679" b="-30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150,</a:t>
                          </a:r>
                          <a:r>
                            <a:rPr kumimoji="1" lang="en-US" altLang="ja-JP" sz="1200" baseline="0" dirty="0">
                              <a:latin typeface="+mj-lt"/>
                            </a:rPr>
                            <a:t> </a:t>
                          </a:r>
                          <a:r>
                            <a:rPr kumimoji="1" lang="en-US" altLang="ja-JP" sz="1200" dirty="0">
                              <a:latin typeface="+mj-lt"/>
                            </a:rPr>
                            <a:t>255 octets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11"/>
                      </a:ext>
                    </a:extLst>
                  </a:tr>
                  <a:tr h="304417">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2" t="-1154000" r="-169679" b="-20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7 octets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241646806"/>
                      </a:ext>
                    </a:extLst>
                  </a:tr>
                  <a:tr h="288032">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2" t="-1306250" r="-169679" b="-10833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7.8</a:t>
                          </a:r>
                          <a:r>
                            <a:rPr kumimoji="1" lang="en-US" altLang="ja-JP" sz="1200" baseline="0" dirty="0">
                              <a:latin typeface="+mj-lt"/>
                            </a:rPr>
                            <a:t> Mbps</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12"/>
                      </a:ext>
                    </a:extLst>
                  </a:tr>
                  <a:tr h="288032">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2" t="-1436170" r="-169679" b="-10638"/>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j-lt"/>
                            </a:rPr>
                            <a:t>2.0 </a:t>
                          </a:r>
                          <a:r>
                            <a:rPr kumimoji="1" lang="en-US" altLang="ja-JP" sz="1200" dirty="0" err="1">
                              <a:latin typeface="+mj-lt"/>
                            </a:rPr>
                            <a:t>ms</a:t>
                          </a:r>
                          <a:r>
                            <a:rPr kumimoji="1" lang="en-US" altLang="ja-JP" sz="1200" dirty="0">
                              <a:latin typeface="+mj-lt"/>
                            </a:rPr>
                            <a:t> (Proposed scheme), 1.0 </a:t>
                          </a:r>
                          <a:r>
                            <a:rPr kumimoji="1" lang="en-US" altLang="ja-JP" sz="1200" dirty="0" err="1">
                              <a:latin typeface="+mj-lt"/>
                            </a:rPr>
                            <a:t>ms</a:t>
                          </a:r>
                          <a:r>
                            <a:rPr kumimoji="1" lang="en-US" altLang="ja-JP" sz="1200" dirty="0">
                              <a:latin typeface="+mj-lt"/>
                            </a:rPr>
                            <a:t> (IEEE802.15.6)</a:t>
                          </a:r>
                          <a:endParaRPr kumimoji="1" lang="ja-JP" alt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97486433"/>
                      </a:ext>
                    </a:extLst>
                  </a:tr>
                </a:tbl>
              </a:graphicData>
            </a:graphic>
          </p:graphicFrame>
        </mc:Fallback>
      </mc:AlternateContent>
      <p:sp>
        <p:nvSpPr>
          <p:cNvPr id="11" name="テキスト ボックス 10">
            <a:extLst>
              <a:ext uri="{FF2B5EF4-FFF2-40B4-BE49-F238E27FC236}">
                <a16:creationId xmlns:a16="http://schemas.microsoft.com/office/drawing/2014/main" id="{50518E91-FB9B-4F51-84E6-0A0DFD498AB8}"/>
              </a:ext>
            </a:extLst>
          </p:cNvPr>
          <p:cNvSpPr txBox="1"/>
          <p:nvPr/>
        </p:nvSpPr>
        <p:spPr>
          <a:xfrm>
            <a:off x="1979712" y="1526705"/>
            <a:ext cx="5184576" cy="369332"/>
          </a:xfrm>
          <a:prstGeom prst="rect">
            <a:avLst/>
          </a:prstGeom>
          <a:noFill/>
        </p:spPr>
        <p:txBody>
          <a:bodyPr wrap="square" rtlCol="0">
            <a:spAutoFit/>
          </a:bodyPr>
          <a:lstStyle/>
          <a:p>
            <a:pPr algn="ctr"/>
            <a:r>
              <a:rPr lang="en-US" altLang="ja-JP" dirty="0">
                <a:latin typeface="+mj-lt"/>
              </a:rPr>
              <a:t>Table. Parameters of analysis</a:t>
            </a:r>
            <a:endParaRPr kumimoji="1" lang="ja-JP" altLang="en-US" dirty="0">
              <a:latin typeface="+mj-lt"/>
            </a:endParaRPr>
          </a:p>
        </p:txBody>
      </p:sp>
    </p:spTree>
    <p:extLst>
      <p:ext uri="{BB962C8B-B14F-4D97-AF65-F5344CB8AC3E}">
        <p14:creationId xmlns:p14="http://schemas.microsoft.com/office/powerpoint/2010/main" val="1405696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43DD701-295C-4E90-9313-3EC500DE350D}"/>
              </a:ext>
            </a:extLst>
          </p:cNvPr>
          <p:cNvPicPr>
            <a:picLocks noChangeAspect="1"/>
          </p:cNvPicPr>
          <p:nvPr/>
        </p:nvPicPr>
        <p:blipFill>
          <a:blip r:embed="rId3"/>
          <a:stretch>
            <a:fillRect/>
          </a:stretch>
        </p:blipFill>
        <p:spPr>
          <a:xfrm>
            <a:off x="319097" y="1015855"/>
            <a:ext cx="8214940" cy="5102702"/>
          </a:xfrm>
          <a:prstGeom prst="rect">
            <a:avLst/>
          </a:prstGeom>
        </p:spPr>
      </p:pic>
      <p:sp>
        <p:nvSpPr>
          <p:cNvPr id="2" name="タイトル 1">
            <a:extLst>
              <a:ext uri="{FF2B5EF4-FFF2-40B4-BE49-F238E27FC236}">
                <a16:creationId xmlns:a16="http://schemas.microsoft.com/office/drawing/2014/main" id="{C3A1C7BB-B984-42E0-B578-CD32887A6635}"/>
              </a:ext>
            </a:extLst>
          </p:cNvPr>
          <p:cNvSpPr>
            <a:spLocks noGrp="1"/>
          </p:cNvSpPr>
          <p:nvPr>
            <p:ph type="title"/>
          </p:nvPr>
        </p:nvSpPr>
        <p:spPr>
          <a:xfrm>
            <a:off x="685800" y="620688"/>
            <a:ext cx="7772400" cy="522857"/>
          </a:xfrm>
        </p:spPr>
        <p:txBody>
          <a:bodyPr/>
          <a:lstStyle/>
          <a:p>
            <a:r>
              <a:rPr lang="en-US" altLang="ja-JP"/>
              <a:t>3. Numerical results</a:t>
            </a:r>
            <a:endParaRPr lang="ja-JP" altLang="en-US" dirty="0"/>
          </a:p>
        </p:txBody>
      </p:sp>
      <p:sp>
        <p:nvSpPr>
          <p:cNvPr id="4" name="スライド番号プレースホルダー 3">
            <a:extLst>
              <a:ext uri="{FF2B5EF4-FFF2-40B4-BE49-F238E27FC236}">
                <a16:creationId xmlns:a16="http://schemas.microsoft.com/office/drawing/2014/main" id="{F24E2824-D58D-4232-AEC6-83D35D4476D7}"/>
              </a:ext>
            </a:extLst>
          </p:cNvPr>
          <p:cNvSpPr>
            <a:spLocks noGrp="1"/>
          </p:cNvSpPr>
          <p:nvPr>
            <p:ph type="sldNum" sz="quarter" idx="12"/>
          </p:nvPr>
        </p:nvSpPr>
        <p:spPr/>
        <p:txBody>
          <a:bodyPr/>
          <a:lstStyle/>
          <a:p>
            <a:r>
              <a:rPr lang="en-US"/>
              <a:t>Slide </a:t>
            </a:r>
            <a:fld id="{088E86A2-24BB-437A-8099-76D2C87A4801}" type="slidenum">
              <a:rPr lang="en-US" smtClean="0"/>
              <a:pPr/>
              <a:t>16</a:t>
            </a:fld>
            <a:endParaRPr lang="en-US"/>
          </a:p>
        </p:txBody>
      </p:sp>
      <p:sp>
        <p:nvSpPr>
          <p:cNvPr id="3" name="日付プレースホルダー 2">
            <a:extLst>
              <a:ext uri="{FF2B5EF4-FFF2-40B4-BE49-F238E27FC236}">
                <a16:creationId xmlns:a16="http://schemas.microsoft.com/office/drawing/2014/main" id="{7E6F4E07-B6E5-40D8-BD39-29D7D058E9E4}"/>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15" name="フッター プレースホルダー 4">
            <a:extLst>
              <a:ext uri="{FF2B5EF4-FFF2-40B4-BE49-F238E27FC236}">
                <a16:creationId xmlns:a16="http://schemas.microsoft.com/office/drawing/2014/main" id="{4DC55F7B-9F76-444B-B188-E9992B69BAAA}"/>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880CB88D-CBE8-42AC-873F-84A7673DAB27}"/>
                  </a:ext>
                </a:extLst>
              </p:cNvPr>
              <p:cNvSpPr txBox="1"/>
              <p:nvPr/>
            </p:nvSpPr>
            <p:spPr>
              <a:xfrm>
                <a:off x="317500" y="5949280"/>
                <a:ext cx="8574980" cy="338554"/>
              </a:xfrm>
              <a:prstGeom prst="rect">
                <a:avLst/>
              </a:prstGeom>
              <a:noFill/>
            </p:spPr>
            <p:txBody>
              <a:bodyPr wrap="square" rtlCol="0">
                <a:spAutoFit/>
              </a:bodyPr>
              <a:lstStyle/>
              <a:p>
                <a:pPr algn="ctr"/>
                <a:r>
                  <a:rPr lang="en-US" altLang="ja-JP" sz="1600" dirty="0">
                    <a:latin typeface="+mj-lt"/>
                  </a:rPr>
                  <a:t>The average number of transmission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𝑡𝑥</m:t>
                        </m:r>
                      </m:sub>
                    </m:sSub>
                  </m:oMath>
                </a14:m>
                <a:r>
                  <a:rPr kumimoji="1" lang="ja-JP" altLang="en-US" sz="1600" dirty="0">
                    <a:latin typeface="+mj-lt"/>
                  </a:rPr>
                  <a:t> </a:t>
                </a:r>
                <a:r>
                  <a:rPr lang="en-US" altLang="ja-JP" sz="1600" dirty="0">
                    <a:latin typeface="+mj-lt"/>
                  </a:rPr>
                  <a:t>as a function of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𝐸</m:t>
                        </m:r>
                      </m:e>
                      <m:sub>
                        <m:r>
                          <a:rPr lang="en-US" altLang="ja-JP" sz="1600" i="1">
                            <a:latin typeface="Cambria Math" panose="02040503050406030204" pitchFamily="18" charset="0"/>
                          </a:rPr>
                          <m:t>𝑠</m:t>
                        </m:r>
                      </m:sub>
                    </m:sSub>
                    <m:r>
                      <a:rPr lang="en-US" altLang="ja-JP" sz="1600" i="1">
                        <a:latin typeface="Cambria Math" panose="02040503050406030204" pitchFamily="18"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0</m:t>
                        </m:r>
                      </m:sub>
                    </m:sSub>
                    <m:r>
                      <a:rPr lang="en-US" altLang="ja-JP" sz="1600" i="1">
                        <a:latin typeface="Cambria Math" panose="02040503050406030204" pitchFamily="18" charset="0"/>
                      </a:rPr>
                      <m:t> </m:t>
                    </m:r>
                  </m:oMath>
                </a14:m>
                <a:r>
                  <a:rPr lang="en-US" altLang="ja-JP" sz="1600" dirty="0">
                    <a:latin typeface="+mj-lt"/>
                  </a:rPr>
                  <a:t>(</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𝑛𝑜𝑑𝑒</m:t>
                        </m:r>
                      </m:sub>
                    </m:sSub>
                    <m:r>
                      <a:rPr lang="en-US" altLang="ja-JP" sz="1600" i="1">
                        <a:latin typeface="Cambria Math" panose="02040503050406030204" pitchFamily="18" charset="0"/>
                      </a:rPr>
                      <m:t>=5,</m:t>
                    </m:r>
                    <m:r>
                      <a:rPr lang="en-US" altLang="ja-JP" sz="1600" i="1">
                        <a:latin typeface="Cambria Math" panose="02040503050406030204" pitchFamily="18" charset="0"/>
                      </a:rPr>
                      <m:t>𝑞</m:t>
                    </m:r>
                    <m:r>
                      <a:rPr lang="en-US" altLang="ja-JP" sz="1600" i="1">
                        <a:latin typeface="Cambria Math" panose="02040503050406030204" pitchFamily="18" charset="0"/>
                      </a:rPr>
                      <m:t>=10)</m:t>
                    </m:r>
                  </m:oMath>
                </a14:m>
                <a:endParaRPr kumimoji="1" lang="ja-JP" altLang="en-US" sz="1600" dirty="0">
                  <a:latin typeface="+mj-lt"/>
                </a:endParaRPr>
              </a:p>
            </p:txBody>
          </p:sp>
        </mc:Choice>
        <mc:Fallback xmlns="">
          <p:sp>
            <p:nvSpPr>
              <p:cNvPr id="8" name="テキスト ボックス 7">
                <a:extLst>
                  <a:ext uri="{FF2B5EF4-FFF2-40B4-BE49-F238E27FC236}">
                    <a16:creationId xmlns:a16="http://schemas.microsoft.com/office/drawing/2014/main" id="{880CB88D-CBE8-42AC-873F-84A7673DAB27}"/>
                  </a:ext>
                </a:extLst>
              </p:cNvPr>
              <p:cNvSpPr txBox="1">
                <a:spLocks noRot="1" noChangeAspect="1" noMove="1" noResize="1" noEditPoints="1" noAdjustHandles="1" noChangeArrowheads="1" noChangeShapeType="1" noTextEdit="1"/>
              </p:cNvSpPr>
              <p:nvPr/>
            </p:nvSpPr>
            <p:spPr>
              <a:xfrm>
                <a:off x="317500" y="5949280"/>
                <a:ext cx="8574980" cy="338554"/>
              </a:xfrm>
              <a:prstGeom prst="rect">
                <a:avLst/>
              </a:prstGeom>
              <a:blipFill>
                <a:blip r:embed="rId4"/>
                <a:stretch>
                  <a:fillRect t="-5455" b="-23636"/>
                </a:stretch>
              </a:blipFill>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CF2E0B65-A4C3-4CB4-BD0E-7B054320DFF9}"/>
              </a:ext>
            </a:extLst>
          </p:cNvPr>
          <p:cNvCxnSpPr/>
          <p:nvPr/>
        </p:nvCxnSpPr>
        <p:spPr>
          <a:xfrm>
            <a:off x="3347864" y="3140968"/>
            <a:ext cx="2020421" cy="0"/>
          </a:xfrm>
          <a:prstGeom prst="straightConnector1">
            <a:avLst/>
          </a:prstGeom>
          <a:ln w="38100">
            <a:solidFill>
              <a:srgbClr val="008BBC"/>
            </a:solidFill>
            <a:prstDash val="sysDash"/>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E102970C-548F-4624-BCBE-070DAD581F36}"/>
              </a:ext>
            </a:extLst>
          </p:cNvPr>
          <p:cNvCxnSpPr/>
          <p:nvPr/>
        </p:nvCxnSpPr>
        <p:spPr>
          <a:xfrm>
            <a:off x="2780194" y="2636912"/>
            <a:ext cx="2871926" cy="0"/>
          </a:xfrm>
          <a:prstGeom prst="straightConnector1">
            <a:avLst/>
          </a:prstGeom>
          <a:ln w="38100">
            <a:solidFill>
              <a:srgbClr val="FF0066"/>
            </a:solidFill>
            <a:prstDash val="sysDash"/>
            <a:headEnd type="triangle"/>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5283D88-10A4-4ED7-8507-CE8D4D22487C}"/>
              </a:ext>
            </a:extLst>
          </p:cNvPr>
          <p:cNvSpPr txBox="1"/>
          <p:nvPr/>
        </p:nvSpPr>
        <p:spPr>
          <a:xfrm>
            <a:off x="1691680" y="3140968"/>
            <a:ext cx="1872208" cy="523220"/>
          </a:xfrm>
          <a:prstGeom prst="rect">
            <a:avLst/>
          </a:prstGeom>
          <a:noFill/>
        </p:spPr>
        <p:txBody>
          <a:bodyPr wrap="square" rtlCol="0">
            <a:spAutoFit/>
          </a:bodyPr>
          <a:lstStyle/>
          <a:p>
            <a:r>
              <a:rPr kumimoji="1" lang="en-US" altLang="ja-JP" sz="1400" b="1" u="sng" dirty="0">
                <a:solidFill>
                  <a:srgbClr val="008BBC"/>
                </a:solidFill>
                <a:latin typeface="+mj-lt"/>
              </a:rPr>
              <a:t>Scheduled access protocol is better</a:t>
            </a:r>
            <a:endParaRPr kumimoji="1" lang="ja-JP" altLang="en-US" sz="1400" b="1" u="sng" dirty="0">
              <a:solidFill>
                <a:srgbClr val="008BBC"/>
              </a:solidFill>
              <a:latin typeface="+mj-lt"/>
            </a:endParaRPr>
          </a:p>
        </p:txBody>
      </p:sp>
      <p:sp>
        <p:nvSpPr>
          <p:cNvPr id="12" name="テキスト ボックス 11">
            <a:extLst>
              <a:ext uri="{FF2B5EF4-FFF2-40B4-BE49-F238E27FC236}">
                <a16:creationId xmlns:a16="http://schemas.microsoft.com/office/drawing/2014/main" id="{7B6B9A98-B2BA-43EF-AA8D-27B6C8883E3D}"/>
              </a:ext>
            </a:extLst>
          </p:cNvPr>
          <p:cNvSpPr txBox="1"/>
          <p:nvPr/>
        </p:nvSpPr>
        <p:spPr>
          <a:xfrm>
            <a:off x="2843599" y="2051003"/>
            <a:ext cx="1401380" cy="523220"/>
          </a:xfrm>
          <a:prstGeom prst="rect">
            <a:avLst/>
          </a:prstGeom>
          <a:noFill/>
        </p:spPr>
        <p:txBody>
          <a:bodyPr wrap="square" rtlCol="0">
            <a:spAutoFit/>
          </a:bodyPr>
          <a:lstStyle/>
          <a:p>
            <a:r>
              <a:rPr lang="en-US" altLang="ja-JP" sz="1400" b="1" u="sng" dirty="0">
                <a:solidFill>
                  <a:srgbClr val="FF0066"/>
                </a:solidFill>
                <a:latin typeface="+mj-lt"/>
              </a:rPr>
              <a:t>Proposed scheme is better</a:t>
            </a:r>
            <a:endParaRPr kumimoji="1" lang="ja-JP" altLang="en-US" sz="1400" b="1" u="sng" dirty="0">
              <a:solidFill>
                <a:srgbClr val="FF0066"/>
              </a:solidFill>
              <a:latin typeface="+mj-lt"/>
            </a:endParaRPr>
          </a:p>
        </p:txBody>
      </p:sp>
      <p:sp>
        <p:nvSpPr>
          <p:cNvPr id="13" name="楕円 9">
            <a:extLst>
              <a:ext uri="{FF2B5EF4-FFF2-40B4-BE49-F238E27FC236}">
                <a16:creationId xmlns:a16="http://schemas.microsoft.com/office/drawing/2014/main" id="{608CCF0F-0FEE-49B7-ABAA-7FD8099CE257}"/>
              </a:ext>
            </a:extLst>
          </p:cNvPr>
          <p:cNvSpPr/>
          <p:nvPr/>
        </p:nvSpPr>
        <p:spPr>
          <a:xfrm>
            <a:off x="6732240" y="4397227"/>
            <a:ext cx="936104" cy="864096"/>
          </a:xfrm>
          <a:prstGeom prst="ellipse">
            <a:avLst/>
          </a:prstGeom>
          <a:noFill/>
          <a:ln w="57150">
            <a:solidFill>
              <a:srgbClr val="00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j-lt"/>
            </a:endParaRPr>
          </a:p>
        </p:txBody>
      </p:sp>
      <p:sp>
        <p:nvSpPr>
          <p:cNvPr id="14" name="テキスト ボックス 13">
            <a:extLst>
              <a:ext uri="{FF2B5EF4-FFF2-40B4-BE49-F238E27FC236}">
                <a16:creationId xmlns:a16="http://schemas.microsoft.com/office/drawing/2014/main" id="{8CC3420F-18E0-4323-AA02-368808DB249D}"/>
              </a:ext>
            </a:extLst>
          </p:cNvPr>
          <p:cNvSpPr txBox="1"/>
          <p:nvPr/>
        </p:nvSpPr>
        <p:spPr>
          <a:xfrm>
            <a:off x="6487783" y="3727288"/>
            <a:ext cx="1641041" cy="523220"/>
          </a:xfrm>
          <a:prstGeom prst="rect">
            <a:avLst/>
          </a:prstGeom>
          <a:noFill/>
        </p:spPr>
        <p:txBody>
          <a:bodyPr wrap="square" rtlCol="0">
            <a:spAutoFit/>
          </a:bodyPr>
          <a:lstStyle/>
          <a:p>
            <a:r>
              <a:rPr lang="en-US" altLang="ja-JP" sz="1400" b="1" u="sng" dirty="0">
                <a:solidFill>
                  <a:srgbClr val="009900"/>
                </a:solidFill>
                <a:latin typeface="+mj-lt"/>
              </a:rPr>
              <a:t>In random access, not converge at 1</a:t>
            </a:r>
            <a:endParaRPr kumimoji="1" lang="ja-JP" altLang="en-US" sz="1400" b="1" u="sng" dirty="0">
              <a:solidFill>
                <a:srgbClr val="009900"/>
              </a:solidFill>
              <a:latin typeface="+mj-lt"/>
            </a:endParaRPr>
          </a:p>
        </p:txBody>
      </p:sp>
    </p:spTree>
    <p:extLst>
      <p:ext uri="{BB962C8B-B14F-4D97-AF65-F5344CB8AC3E}">
        <p14:creationId xmlns:p14="http://schemas.microsoft.com/office/powerpoint/2010/main" val="361282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2110C58-5D9A-42D7-A7C7-E1458148BDAC}"/>
              </a:ext>
            </a:extLst>
          </p:cNvPr>
          <p:cNvPicPr>
            <a:picLocks noChangeAspect="1"/>
          </p:cNvPicPr>
          <p:nvPr/>
        </p:nvPicPr>
        <p:blipFill>
          <a:blip r:embed="rId3"/>
          <a:stretch>
            <a:fillRect/>
          </a:stretch>
        </p:blipFill>
        <p:spPr>
          <a:xfrm>
            <a:off x="539552" y="983169"/>
            <a:ext cx="8116679" cy="5041668"/>
          </a:xfrm>
          <a:prstGeom prst="rect">
            <a:avLst/>
          </a:prstGeom>
        </p:spPr>
      </p:pic>
      <p:sp>
        <p:nvSpPr>
          <p:cNvPr id="2" name="タイトル 1">
            <a:extLst>
              <a:ext uri="{FF2B5EF4-FFF2-40B4-BE49-F238E27FC236}">
                <a16:creationId xmlns:a16="http://schemas.microsoft.com/office/drawing/2014/main" id="{2D41485C-ED63-4A87-9B73-6EF37EC87C81}"/>
              </a:ext>
            </a:extLst>
          </p:cNvPr>
          <p:cNvSpPr>
            <a:spLocks noGrp="1"/>
          </p:cNvSpPr>
          <p:nvPr>
            <p:ph type="title"/>
          </p:nvPr>
        </p:nvSpPr>
        <p:spPr>
          <a:xfrm>
            <a:off x="685800" y="685800"/>
            <a:ext cx="7772400" cy="297369"/>
          </a:xfrm>
        </p:spPr>
        <p:txBody>
          <a:bodyPr/>
          <a:lstStyle/>
          <a:p>
            <a:r>
              <a:rPr lang="en-US" altLang="ja-JP"/>
              <a:t>3. Numerical results</a:t>
            </a:r>
            <a:endParaRPr lang="ja-JP" altLang="en-US" dirty="0"/>
          </a:p>
        </p:txBody>
      </p:sp>
      <p:sp>
        <p:nvSpPr>
          <p:cNvPr id="4" name="スライド番号プレースホルダー 3">
            <a:extLst>
              <a:ext uri="{FF2B5EF4-FFF2-40B4-BE49-F238E27FC236}">
                <a16:creationId xmlns:a16="http://schemas.microsoft.com/office/drawing/2014/main" id="{01A8070C-436F-40B1-9C38-4A0A8835F2E5}"/>
              </a:ext>
            </a:extLst>
          </p:cNvPr>
          <p:cNvSpPr>
            <a:spLocks noGrp="1"/>
          </p:cNvSpPr>
          <p:nvPr>
            <p:ph type="sldNum" sz="quarter" idx="12"/>
          </p:nvPr>
        </p:nvSpPr>
        <p:spPr/>
        <p:txBody>
          <a:bodyPr/>
          <a:lstStyle/>
          <a:p>
            <a:r>
              <a:rPr lang="en-US"/>
              <a:t>Slide </a:t>
            </a:r>
            <a:fld id="{088E86A2-24BB-437A-8099-76D2C87A4801}" type="slidenum">
              <a:rPr lang="en-US" smtClean="0"/>
              <a:pPr/>
              <a:t>17</a:t>
            </a:fld>
            <a:endParaRPr lang="en-US"/>
          </a:p>
        </p:txBody>
      </p:sp>
      <p:sp>
        <p:nvSpPr>
          <p:cNvPr id="3" name="日付プレースホルダー 2">
            <a:extLst>
              <a:ext uri="{FF2B5EF4-FFF2-40B4-BE49-F238E27FC236}">
                <a16:creationId xmlns:a16="http://schemas.microsoft.com/office/drawing/2014/main" id="{6606EFD9-00DC-45FC-88D2-D0666975B283}"/>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14" name="フッター プレースホルダー 4">
            <a:extLst>
              <a:ext uri="{FF2B5EF4-FFF2-40B4-BE49-F238E27FC236}">
                <a16:creationId xmlns:a16="http://schemas.microsoft.com/office/drawing/2014/main" id="{EA909E2D-19AF-4F80-A794-969CB9FF8572}"/>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23AC4E2-1C4D-40B9-8C27-F575BFC0E0A1}"/>
                  </a:ext>
                </a:extLst>
              </p:cNvPr>
              <p:cNvSpPr txBox="1"/>
              <p:nvPr/>
            </p:nvSpPr>
            <p:spPr>
              <a:xfrm>
                <a:off x="107504" y="5949280"/>
                <a:ext cx="9036496" cy="338554"/>
              </a:xfrm>
              <a:prstGeom prst="rect">
                <a:avLst/>
              </a:prstGeom>
              <a:noFill/>
            </p:spPr>
            <p:txBody>
              <a:bodyPr wrap="square" rtlCol="0">
                <a:spAutoFit/>
              </a:bodyPr>
              <a:lstStyle/>
              <a:p>
                <a:pPr algn="ctr"/>
                <a:r>
                  <a:rPr lang="en-US" altLang="ja-JP" sz="1600" dirty="0">
                    <a:latin typeface="+mj-lt"/>
                  </a:rPr>
                  <a:t>The probability of unsuccessful transmission (1-</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𝑃</m:t>
                        </m:r>
                      </m:e>
                      <m:sub>
                        <m:r>
                          <a:rPr lang="en-US" altLang="ja-JP" sz="1600" i="1">
                            <a:latin typeface="Cambria Math" panose="02040503050406030204" pitchFamily="18" charset="0"/>
                          </a:rPr>
                          <m:t>𝑠𝑢𝑐𝑐</m:t>
                        </m:r>
                      </m:sub>
                    </m:sSub>
                  </m:oMath>
                </a14:m>
                <a:r>
                  <a:rPr lang="en-US" altLang="ja-JP" sz="1600" dirty="0">
                    <a:latin typeface="+mj-lt"/>
                  </a:rPr>
                  <a:t>) as a function of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𝐸</m:t>
                        </m:r>
                      </m:e>
                      <m:sub>
                        <m:r>
                          <a:rPr lang="en-US" altLang="ja-JP" sz="1600" i="1">
                            <a:latin typeface="Cambria Math" panose="02040503050406030204" pitchFamily="18" charset="0"/>
                          </a:rPr>
                          <m:t>𝑠</m:t>
                        </m:r>
                      </m:sub>
                    </m:sSub>
                    <m:r>
                      <a:rPr lang="en-US" altLang="ja-JP" sz="1600" i="1">
                        <a:latin typeface="Cambria Math" panose="02040503050406030204" pitchFamily="18"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0</m:t>
                        </m:r>
                      </m:sub>
                    </m:sSub>
                  </m:oMath>
                </a14:m>
                <a:r>
                  <a:rPr lang="en-US" altLang="ja-JP" sz="1600" dirty="0">
                    <a:latin typeface="+mj-lt"/>
                  </a:rPr>
                  <a:t>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𝑛𝑜𝑑𝑒</m:t>
                        </m:r>
                      </m:sub>
                    </m:sSub>
                    <m:r>
                      <a:rPr lang="en-US" altLang="ja-JP" sz="1600" i="1">
                        <a:latin typeface="Cambria Math" panose="02040503050406030204" pitchFamily="18" charset="0"/>
                      </a:rPr>
                      <m:t>=5,</m:t>
                    </m:r>
                    <m:r>
                      <a:rPr lang="en-US" altLang="ja-JP" sz="1600" i="1">
                        <a:latin typeface="Cambria Math" panose="02040503050406030204" pitchFamily="18" charset="0"/>
                      </a:rPr>
                      <m:t>𝑞</m:t>
                    </m:r>
                    <m:r>
                      <a:rPr lang="en-US" altLang="ja-JP" sz="1600" i="1">
                        <a:latin typeface="Cambria Math" panose="02040503050406030204" pitchFamily="18" charset="0"/>
                      </a:rPr>
                      <m:t>=10)</m:t>
                    </m:r>
                  </m:oMath>
                </a14:m>
                <a:endParaRPr lang="en-US" altLang="ja-JP" sz="1600" dirty="0">
                  <a:latin typeface="+mj-lt"/>
                </a:endParaRPr>
              </a:p>
            </p:txBody>
          </p:sp>
        </mc:Choice>
        <mc:Fallback xmlns="">
          <p:sp>
            <p:nvSpPr>
              <p:cNvPr id="7" name="テキスト ボックス 6">
                <a:extLst>
                  <a:ext uri="{FF2B5EF4-FFF2-40B4-BE49-F238E27FC236}">
                    <a16:creationId xmlns:a16="http://schemas.microsoft.com/office/drawing/2014/main" id="{323AC4E2-1C4D-40B9-8C27-F575BFC0E0A1}"/>
                  </a:ext>
                </a:extLst>
              </p:cNvPr>
              <p:cNvSpPr txBox="1">
                <a:spLocks noRot="1" noChangeAspect="1" noMove="1" noResize="1" noEditPoints="1" noAdjustHandles="1" noChangeArrowheads="1" noChangeShapeType="1" noTextEdit="1"/>
              </p:cNvSpPr>
              <p:nvPr/>
            </p:nvSpPr>
            <p:spPr>
              <a:xfrm>
                <a:off x="107504" y="5949280"/>
                <a:ext cx="9036496" cy="338554"/>
              </a:xfrm>
              <a:prstGeom prst="rect">
                <a:avLst/>
              </a:prstGeom>
              <a:blipFill>
                <a:blip r:embed="rId4"/>
                <a:stretch>
                  <a:fillRect t="-5455" b="-23636"/>
                </a:stretch>
              </a:blipFill>
            </p:spPr>
            <p:txBody>
              <a:bodyPr/>
              <a:lstStyle/>
              <a:p>
                <a:r>
                  <a:rPr lang="ja-JP" altLang="en-US">
                    <a:noFill/>
                  </a:rPr>
                  <a:t> </a:t>
                </a:r>
              </a:p>
            </p:txBody>
          </p:sp>
        </mc:Fallback>
      </mc:AlternateContent>
      <p:cxnSp>
        <p:nvCxnSpPr>
          <p:cNvPr id="8" name="直線矢印コネクタ 7">
            <a:extLst>
              <a:ext uri="{FF2B5EF4-FFF2-40B4-BE49-F238E27FC236}">
                <a16:creationId xmlns:a16="http://schemas.microsoft.com/office/drawing/2014/main" id="{B1304875-706E-4D4B-9926-DBEE23BE369A}"/>
              </a:ext>
            </a:extLst>
          </p:cNvPr>
          <p:cNvCxnSpPr/>
          <p:nvPr/>
        </p:nvCxnSpPr>
        <p:spPr>
          <a:xfrm>
            <a:off x="2337653" y="2214372"/>
            <a:ext cx="3026435" cy="0"/>
          </a:xfrm>
          <a:prstGeom prst="straightConnector1">
            <a:avLst/>
          </a:prstGeom>
          <a:ln w="38100">
            <a:solidFill>
              <a:srgbClr val="008BBC"/>
            </a:solidFill>
            <a:prstDash val="sysDash"/>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376348E4-30D2-4042-BF8E-13E4E7F3CFED}"/>
              </a:ext>
            </a:extLst>
          </p:cNvPr>
          <p:cNvCxnSpPr/>
          <p:nvPr/>
        </p:nvCxnSpPr>
        <p:spPr>
          <a:xfrm>
            <a:off x="2496359" y="2852936"/>
            <a:ext cx="3443793" cy="0"/>
          </a:xfrm>
          <a:prstGeom prst="straightConnector1">
            <a:avLst/>
          </a:prstGeom>
          <a:ln w="38100">
            <a:solidFill>
              <a:srgbClr val="FF0066"/>
            </a:solidFill>
            <a:prstDash val="sysDash"/>
            <a:headEnd type="triangle"/>
            <a:tailEnd type="arrow"/>
          </a:ln>
        </p:spPr>
        <p:style>
          <a:lnRef idx="1">
            <a:schemeClr val="accent1"/>
          </a:lnRef>
          <a:fillRef idx="0">
            <a:schemeClr val="accent1"/>
          </a:fillRef>
          <a:effectRef idx="0">
            <a:schemeClr val="accent1"/>
          </a:effectRef>
          <a:fontRef idx="minor">
            <a:schemeClr val="tx1"/>
          </a:fontRef>
        </p:style>
      </p:cxnSp>
      <p:sp>
        <p:nvSpPr>
          <p:cNvPr id="10" name="楕円 9">
            <a:extLst>
              <a:ext uri="{FF2B5EF4-FFF2-40B4-BE49-F238E27FC236}">
                <a16:creationId xmlns:a16="http://schemas.microsoft.com/office/drawing/2014/main" id="{437812C2-2F50-4931-A647-46E873827221}"/>
              </a:ext>
            </a:extLst>
          </p:cNvPr>
          <p:cNvSpPr/>
          <p:nvPr/>
        </p:nvSpPr>
        <p:spPr>
          <a:xfrm>
            <a:off x="7009999" y="2784285"/>
            <a:ext cx="936104" cy="864096"/>
          </a:xfrm>
          <a:prstGeom prst="ellipse">
            <a:avLst/>
          </a:prstGeom>
          <a:noFill/>
          <a:ln w="57150">
            <a:solidFill>
              <a:srgbClr val="00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lt"/>
            </a:endParaRPr>
          </a:p>
        </p:txBody>
      </p:sp>
      <p:sp>
        <p:nvSpPr>
          <p:cNvPr id="11" name="テキスト ボックス 10">
            <a:extLst>
              <a:ext uri="{FF2B5EF4-FFF2-40B4-BE49-F238E27FC236}">
                <a16:creationId xmlns:a16="http://schemas.microsoft.com/office/drawing/2014/main" id="{783E7BC6-72AD-4C89-90FA-BB8E4F2F9E79}"/>
              </a:ext>
            </a:extLst>
          </p:cNvPr>
          <p:cNvSpPr txBox="1"/>
          <p:nvPr/>
        </p:nvSpPr>
        <p:spPr>
          <a:xfrm>
            <a:off x="6779417" y="2095563"/>
            <a:ext cx="1755079" cy="523220"/>
          </a:xfrm>
          <a:prstGeom prst="rect">
            <a:avLst/>
          </a:prstGeom>
          <a:noFill/>
        </p:spPr>
        <p:txBody>
          <a:bodyPr wrap="square" rtlCol="0">
            <a:spAutoFit/>
          </a:bodyPr>
          <a:lstStyle/>
          <a:p>
            <a:r>
              <a:rPr lang="en-US" altLang="ja-JP" sz="1400" b="1" u="sng" dirty="0">
                <a:solidFill>
                  <a:srgbClr val="009900"/>
                </a:solidFill>
                <a:latin typeface="+mj-lt"/>
              </a:rPr>
              <a:t>In random access, not converge at 1</a:t>
            </a:r>
            <a:endParaRPr kumimoji="1" lang="ja-JP" altLang="en-US" sz="1400" b="1" u="sng" dirty="0">
              <a:solidFill>
                <a:srgbClr val="009900"/>
              </a:solidFill>
              <a:latin typeface="+mj-lt"/>
            </a:endParaRPr>
          </a:p>
        </p:txBody>
      </p:sp>
      <p:sp>
        <p:nvSpPr>
          <p:cNvPr id="12" name="テキスト ボックス 11">
            <a:extLst>
              <a:ext uri="{FF2B5EF4-FFF2-40B4-BE49-F238E27FC236}">
                <a16:creationId xmlns:a16="http://schemas.microsoft.com/office/drawing/2014/main" id="{3D716000-1F51-4160-9417-E8E5FBE7B35B}"/>
              </a:ext>
            </a:extLst>
          </p:cNvPr>
          <p:cNvSpPr txBox="1"/>
          <p:nvPr/>
        </p:nvSpPr>
        <p:spPr>
          <a:xfrm>
            <a:off x="2496359" y="1598425"/>
            <a:ext cx="1616844" cy="523220"/>
          </a:xfrm>
          <a:prstGeom prst="rect">
            <a:avLst/>
          </a:prstGeom>
          <a:noFill/>
        </p:spPr>
        <p:txBody>
          <a:bodyPr wrap="square" rtlCol="0">
            <a:spAutoFit/>
          </a:bodyPr>
          <a:lstStyle/>
          <a:p>
            <a:r>
              <a:rPr kumimoji="1" lang="en-US" altLang="ja-JP" sz="1400" b="1" u="sng" dirty="0">
                <a:solidFill>
                  <a:srgbClr val="008BBC"/>
                </a:solidFill>
                <a:latin typeface="+mj-lt"/>
              </a:rPr>
              <a:t>Scheduled access protocol is better</a:t>
            </a:r>
            <a:endParaRPr kumimoji="1" lang="ja-JP" altLang="en-US" sz="1400" b="1" u="sng" dirty="0">
              <a:solidFill>
                <a:srgbClr val="008BBC"/>
              </a:solidFill>
              <a:latin typeface="+mj-lt"/>
            </a:endParaRPr>
          </a:p>
        </p:txBody>
      </p:sp>
      <p:sp>
        <p:nvSpPr>
          <p:cNvPr id="13" name="テキスト ボックス 12">
            <a:extLst>
              <a:ext uri="{FF2B5EF4-FFF2-40B4-BE49-F238E27FC236}">
                <a16:creationId xmlns:a16="http://schemas.microsoft.com/office/drawing/2014/main" id="{F034C18F-AE9B-4A02-AE0D-33AECC8E1458}"/>
              </a:ext>
            </a:extLst>
          </p:cNvPr>
          <p:cNvSpPr txBox="1"/>
          <p:nvPr/>
        </p:nvSpPr>
        <p:spPr>
          <a:xfrm>
            <a:off x="3517565" y="2272610"/>
            <a:ext cx="1401380" cy="523220"/>
          </a:xfrm>
          <a:prstGeom prst="rect">
            <a:avLst/>
          </a:prstGeom>
          <a:noFill/>
        </p:spPr>
        <p:txBody>
          <a:bodyPr wrap="square" rtlCol="0">
            <a:spAutoFit/>
          </a:bodyPr>
          <a:lstStyle/>
          <a:p>
            <a:r>
              <a:rPr lang="en-US" altLang="ja-JP" sz="1400" b="1" u="sng" dirty="0">
                <a:solidFill>
                  <a:srgbClr val="FF0066"/>
                </a:solidFill>
                <a:latin typeface="+mj-lt"/>
              </a:rPr>
              <a:t>Proposed scheme is better</a:t>
            </a:r>
            <a:endParaRPr kumimoji="1" lang="ja-JP" altLang="en-US" sz="1400" b="1" u="sng" dirty="0">
              <a:solidFill>
                <a:srgbClr val="FF0066"/>
              </a:solidFill>
              <a:latin typeface="+mj-lt"/>
            </a:endParaRPr>
          </a:p>
        </p:txBody>
      </p:sp>
    </p:spTree>
    <p:extLst>
      <p:ext uri="{BB962C8B-B14F-4D97-AF65-F5344CB8AC3E}">
        <p14:creationId xmlns:p14="http://schemas.microsoft.com/office/powerpoint/2010/main" val="3670083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1588005-0016-41B0-BAF8-CEACC21C57D2}"/>
              </a:ext>
            </a:extLst>
          </p:cNvPr>
          <p:cNvPicPr>
            <a:picLocks noChangeAspect="1"/>
          </p:cNvPicPr>
          <p:nvPr/>
        </p:nvPicPr>
        <p:blipFill>
          <a:blip r:embed="rId3"/>
          <a:stretch>
            <a:fillRect/>
          </a:stretch>
        </p:blipFill>
        <p:spPr>
          <a:xfrm>
            <a:off x="479824" y="1068700"/>
            <a:ext cx="8119263" cy="5043273"/>
          </a:xfrm>
          <a:prstGeom prst="rect">
            <a:avLst/>
          </a:prstGeom>
        </p:spPr>
      </p:pic>
      <p:sp>
        <p:nvSpPr>
          <p:cNvPr id="2" name="タイトル 1">
            <a:extLst>
              <a:ext uri="{FF2B5EF4-FFF2-40B4-BE49-F238E27FC236}">
                <a16:creationId xmlns:a16="http://schemas.microsoft.com/office/drawing/2014/main" id="{5FA9CAA8-67D9-4610-873F-2CCBD54AE98D}"/>
              </a:ext>
            </a:extLst>
          </p:cNvPr>
          <p:cNvSpPr>
            <a:spLocks noGrp="1"/>
          </p:cNvSpPr>
          <p:nvPr>
            <p:ph type="title"/>
          </p:nvPr>
        </p:nvSpPr>
        <p:spPr>
          <a:xfrm>
            <a:off x="685800" y="685800"/>
            <a:ext cx="7772400" cy="522623"/>
          </a:xfrm>
        </p:spPr>
        <p:txBody>
          <a:bodyPr/>
          <a:lstStyle/>
          <a:p>
            <a:r>
              <a:rPr lang="en-US" altLang="ja-JP"/>
              <a:t>3. Numerical results</a:t>
            </a:r>
            <a:endParaRPr lang="ja-JP" altLang="en-US" dirty="0"/>
          </a:p>
        </p:txBody>
      </p:sp>
      <p:sp>
        <p:nvSpPr>
          <p:cNvPr id="4" name="スライド番号プレースホルダー 3">
            <a:extLst>
              <a:ext uri="{FF2B5EF4-FFF2-40B4-BE49-F238E27FC236}">
                <a16:creationId xmlns:a16="http://schemas.microsoft.com/office/drawing/2014/main" id="{20317FF6-903A-4280-A66A-0CB6E7D68587}"/>
              </a:ext>
            </a:extLst>
          </p:cNvPr>
          <p:cNvSpPr>
            <a:spLocks noGrp="1"/>
          </p:cNvSpPr>
          <p:nvPr>
            <p:ph type="sldNum" sz="quarter" idx="12"/>
          </p:nvPr>
        </p:nvSpPr>
        <p:spPr/>
        <p:txBody>
          <a:bodyPr/>
          <a:lstStyle/>
          <a:p>
            <a:r>
              <a:rPr lang="en-US"/>
              <a:t>Slide </a:t>
            </a:r>
            <a:fld id="{088E86A2-24BB-437A-8099-76D2C87A4801}" type="slidenum">
              <a:rPr lang="en-US" smtClean="0"/>
              <a:pPr/>
              <a:t>18</a:t>
            </a:fld>
            <a:endParaRPr lang="en-US"/>
          </a:p>
        </p:txBody>
      </p:sp>
      <p:sp>
        <p:nvSpPr>
          <p:cNvPr id="3" name="日付プレースホルダー 2">
            <a:extLst>
              <a:ext uri="{FF2B5EF4-FFF2-40B4-BE49-F238E27FC236}">
                <a16:creationId xmlns:a16="http://schemas.microsoft.com/office/drawing/2014/main" id="{A06C9BE6-5483-48D5-B40F-B1CDB80CA4FA}"/>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15" name="フッター プレースホルダー 4">
            <a:extLst>
              <a:ext uri="{FF2B5EF4-FFF2-40B4-BE49-F238E27FC236}">
                <a16:creationId xmlns:a16="http://schemas.microsoft.com/office/drawing/2014/main" id="{CACF68C4-58D0-4BE0-BAC4-5465208C394F}"/>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F655844E-527E-4302-888D-3940192893DE}"/>
                  </a:ext>
                </a:extLst>
              </p:cNvPr>
              <p:cNvSpPr txBox="1"/>
              <p:nvPr/>
            </p:nvSpPr>
            <p:spPr>
              <a:xfrm>
                <a:off x="107504" y="5935089"/>
                <a:ext cx="9036496" cy="338554"/>
              </a:xfrm>
              <a:prstGeom prst="rect">
                <a:avLst/>
              </a:prstGeom>
              <a:noFill/>
            </p:spPr>
            <p:txBody>
              <a:bodyPr wrap="square" rtlCol="0">
                <a:spAutoFit/>
              </a:bodyPr>
              <a:lstStyle/>
              <a:p>
                <a:pPr algn="ctr"/>
                <a:r>
                  <a:rPr lang="en-US" altLang="ja-JP" sz="1600" dirty="0">
                    <a:latin typeface="+mj-lt"/>
                  </a:rPr>
                  <a:t>The average delay time as a function of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𝐸</m:t>
                        </m:r>
                      </m:e>
                      <m:sub>
                        <m:r>
                          <a:rPr lang="en-US" altLang="ja-JP" sz="1600" i="1">
                            <a:latin typeface="Cambria Math" panose="02040503050406030204" pitchFamily="18" charset="0"/>
                          </a:rPr>
                          <m:t>𝑠</m:t>
                        </m:r>
                      </m:sub>
                    </m:sSub>
                    <m:r>
                      <a:rPr lang="en-US" altLang="ja-JP" sz="1600" i="1">
                        <a:latin typeface="Cambria Math" panose="02040503050406030204" pitchFamily="18"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0</m:t>
                        </m:r>
                      </m:sub>
                    </m:sSub>
                    <m:r>
                      <a:rPr lang="en-US" altLang="ja-JP" sz="1600" i="1">
                        <a:latin typeface="Cambria Math" panose="02040503050406030204" pitchFamily="18" charset="0"/>
                      </a:rPr>
                      <m:t> </m:t>
                    </m:r>
                  </m:oMath>
                </a14:m>
                <a:r>
                  <a:rPr lang="en-US" altLang="ja-JP" sz="1600" dirty="0">
                    <a:latin typeface="+mj-lt"/>
                  </a:rPr>
                  <a:t>(</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𝑛𝑜𝑑𝑒</m:t>
                        </m:r>
                      </m:sub>
                    </m:sSub>
                    <m:r>
                      <a:rPr lang="en-US" altLang="ja-JP" sz="1600" i="1">
                        <a:latin typeface="Cambria Math" panose="02040503050406030204" pitchFamily="18" charset="0"/>
                      </a:rPr>
                      <m:t>=5,</m:t>
                    </m:r>
                    <m:r>
                      <a:rPr lang="en-US" altLang="ja-JP" sz="1600" i="1">
                        <a:latin typeface="Cambria Math" panose="02040503050406030204" pitchFamily="18" charset="0"/>
                      </a:rPr>
                      <m:t>𝑞</m:t>
                    </m:r>
                    <m:r>
                      <a:rPr lang="en-US" altLang="ja-JP" sz="1600" b="0" i="1" smtClean="0">
                        <a:latin typeface="Cambria Math" panose="02040503050406030204" pitchFamily="18" charset="0"/>
                      </a:rPr>
                      <m:t>=10</m:t>
                    </m:r>
                    <m:r>
                      <a:rPr lang="en-US" altLang="ja-JP" sz="1600" i="1">
                        <a:latin typeface="Cambria Math" panose="02040503050406030204" pitchFamily="18" charset="0"/>
                      </a:rPr>
                      <m:t>)</m:t>
                    </m:r>
                  </m:oMath>
                </a14:m>
                <a:endParaRPr lang="en-US" altLang="ja-JP" sz="1600" dirty="0">
                  <a:latin typeface="+mj-lt"/>
                </a:endParaRPr>
              </a:p>
            </p:txBody>
          </p:sp>
        </mc:Choice>
        <mc:Fallback xmlns="">
          <p:sp>
            <p:nvSpPr>
              <p:cNvPr id="8" name="テキスト ボックス 7">
                <a:extLst>
                  <a:ext uri="{FF2B5EF4-FFF2-40B4-BE49-F238E27FC236}">
                    <a16:creationId xmlns:a16="http://schemas.microsoft.com/office/drawing/2014/main" id="{F655844E-527E-4302-888D-3940192893DE}"/>
                  </a:ext>
                </a:extLst>
              </p:cNvPr>
              <p:cNvSpPr txBox="1">
                <a:spLocks noRot="1" noChangeAspect="1" noMove="1" noResize="1" noEditPoints="1" noAdjustHandles="1" noChangeArrowheads="1" noChangeShapeType="1" noTextEdit="1"/>
              </p:cNvSpPr>
              <p:nvPr/>
            </p:nvSpPr>
            <p:spPr>
              <a:xfrm>
                <a:off x="107504" y="5935089"/>
                <a:ext cx="9036496" cy="338554"/>
              </a:xfrm>
              <a:prstGeom prst="rect">
                <a:avLst/>
              </a:prstGeom>
              <a:blipFill>
                <a:blip r:embed="rId4"/>
                <a:stretch>
                  <a:fillRect t="-5455" b="-23636"/>
                </a:stretch>
              </a:blipFill>
            </p:spPr>
            <p:txBody>
              <a:bodyPr/>
              <a:lstStyle/>
              <a:p>
                <a:r>
                  <a:rPr lang="ja-JP" altLang="en-US">
                    <a:noFill/>
                  </a:rPr>
                  <a:t> </a:t>
                </a:r>
              </a:p>
            </p:txBody>
          </p:sp>
        </mc:Fallback>
      </mc:AlternateContent>
      <p:sp>
        <p:nvSpPr>
          <p:cNvPr id="9" name="楕円 9">
            <a:extLst>
              <a:ext uri="{FF2B5EF4-FFF2-40B4-BE49-F238E27FC236}">
                <a16:creationId xmlns:a16="http://schemas.microsoft.com/office/drawing/2014/main" id="{1E9F797C-16D8-4B50-9EFA-C101A3C23DC6}"/>
              </a:ext>
            </a:extLst>
          </p:cNvPr>
          <p:cNvSpPr/>
          <p:nvPr/>
        </p:nvSpPr>
        <p:spPr>
          <a:xfrm>
            <a:off x="1844638" y="1693837"/>
            <a:ext cx="1080120" cy="2952328"/>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58C699E9-AD4A-4D22-B2F3-DCA94D76C901}"/>
              </a:ext>
            </a:extLst>
          </p:cNvPr>
          <p:cNvSpPr/>
          <p:nvPr/>
        </p:nvSpPr>
        <p:spPr>
          <a:xfrm>
            <a:off x="4085692" y="3456602"/>
            <a:ext cx="1422412" cy="684781"/>
          </a:xfrm>
          <a:prstGeom prst="ellipse">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j-lt"/>
            </a:endParaRPr>
          </a:p>
        </p:txBody>
      </p:sp>
      <p:sp>
        <p:nvSpPr>
          <p:cNvPr id="11" name="楕円 9">
            <a:extLst>
              <a:ext uri="{FF2B5EF4-FFF2-40B4-BE49-F238E27FC236}">
                <a16:creationId xmlns:a16="http://schemas.microsoft.com/office/drawing/2014/main" id="{80B2B912-F2AC-4C6D-ACFF-F67BB1BE061A}"/>
              </a:ext>
            </a:extLst>
          </p:cNvPr>
          <p:cNvSpPr/>
          <p:nvPr/>
        </p:nvSpPr>
        <p:spPr>
          <a:xfrm>
            <a:off x="6948264" y="4725144"/>
            <a:ext cx="802557" cy="727051"/>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j-lt"/>
            </a:endParaRPr>
          </a:p>
        </p:txBody>
      </p:sp>
      <p:sp>
        <p:nvSpPr>
          <p:cNvPr id="12" name="テキスト ボックス 11">
            <a:extLst>
              <a:ext uri="{FF2B5EF4-FFF2-40B4-BE49-F238E27FC236}">
                <a16:creationId xmlns:a16="http://schemas.microsoft.com/office/drawing/2014/main" id="{6BECF15D-EAA8-474B-AB03-771B9D371875}"/>
              </a:ext>
            </a:extLst>
          </p:cNvPr>
          <p:cNvSpPr txBox="1"/>
          <p:nvPr/>
        </p:nvSpPr>
        <p:spPr>
          <a:xfrm>
            <a:off x="3851920" y="2799302"/>
            <a:ext cx="2206597" cy="523220"/>
          </a:xfrm>
          <a:prstGeom prst="rect">
            <a:avLst/>
          </a:prstGeom>
          <a:noFill/>
        </p:spPr>
        <p:txBody>
          <a:bodyPr wrap="square" rtlCol="0">
            <a:spAutoFit/>
          </a:bodyPr>
          <a:lstStyle/>
          <a:p>
            <a:r>
              <a:rPr kumimoji="1" lang="en-US" altLang="ja-JP" sz="1400" b="1" u="sng" dirty="0">
                <a:solidFill>
                  <a:srgbClr val="008BBC"/>
                </a:solidFill>
                <a:latin typeface="+mj-lt"/>
              </a:rPr>
              <a:t>In middle SNR, scheduled access protocol is better</a:t>
            </a:r>
            <a:endParaRPr kumimoji="1" lang="ja-JP" altLang="en-US" sz="1400" b="1" u="sng" dirty="0">
              <a:solidFill>
                <a:srgbClr val="008BBC"/>
              </a:solidFill>
              <a:latin typeface="+mj-lt"/>
            </a:endParaRPr>
          </a:p>
        </p:txBody>
      </p:sp>
      <p:sp>
        <p:nvSpPr>
          <p:cNvPr id="13" name="テキスト ボックス 12">
            <a:extLst>
              <a:ext uri="{FF2B5EF4-FFF2-40B4-BE49-F238E27FC236}">
                <a16:creationId xmlns:a16="http://schemas.microsoft.com/office/drawing/2014/main" id="{24AB5FF9-BFC4-43B1-BEB1-2FDF1948DBCE}"/>
              </a:ext>
            </a:extLst>
          </p:cNvPr>
          <p:cNvSpPr txBox="1"/>
          <p:nvPr/>
        </p:nvSpPr>
        <p:spPr>
          <a:xfrm>
            <a:off x="1763714" y="4724146"/>
            <a:ext cx="2088206" cy="523220"/>
          </a:xfrm>
          <a:prstGeom prst="rect">
            <a:avLst/>
          </a:prstGeom>
          <a:noFill/>
        </p:spPr>
        <p:txBody>
          <a:bodyPr wrap="square" rtlCol="0">
            <a:spAutoFit/>
          </a:bodyPr>
          <a:lstStyle/>
          <a:p>
            <a:r>
              <a:rPr kumimoji="1" lang="en-US" altLang="ja-JP" sz="1400" b="1" u="sng" dirty="0">
                <a:solidFill>
                  <a:srgbClr val="FF0000"/>
                </a:solidFill>
                <a:latin typeface="+mj-lt"/>
              </a:rPr>
              <a:t>In low SNR, random access protocol is better</a:t>
            </a:r>
            <a:endParaRPr kumimoji="1" lang="ja-JP" altLang="en-US" sz="1400" b="1" u="sng" dirty="0">
              <a:solidFill>
                <a:srgbClr val="FF0000"/>
              </a:solidFill>
              <a:latin typeface="+mj-lt"/>
            </a:endParaRPr>
          </a:p>
        </p:txBody>
      </p:sp>
      <p:sp>
        <p:nvSpPr>
          <p:cNvPr id="14" name="テキスト ボックス 13">
            <a:extLst>
              <a:ext uri="{FF2B5EF4-FFF2-40B4-BE49-F238E27FC236}">
                <a16:creationId xmlns:a16="http://schemas.microsoft.com/office/drawing/2014/main" id="{40F1ACA7-6385-4939-A604-CB0C1B9C1E2D}"/>
              </a:ext>
            </a:extLst>
          </p:cNvPr>
          <p:cNvSpPr txBox="1"/>
          <p:nvPr/>
        </p:nvSpPr>
        <p:spPr>
          <a:xfrm>
            <a:off x="6582334" y="4057657"/>
            <a:ext cx="2066283" cy="523220"/>
          </a:xfrm>
          <a:prstGeom prst="rect">
            <a:avLst/>
          </a:prstGeom>
          <a:noFill/>
        </p:spPr>
        <p:txBody>
          <a:bodyPr wrap="square" rtlCol="0">
            <a:spAutoFit/>
          </a:bodyPr>
          <a:lstStyle/>
          <a:p>
            <a:r>
              <a:rPr kumimoji="1" lang="en-US" altLang="ja-JP" sz="1400" b="1" u="sng" dirty="0">
                <a:solidFill>
                  <a:srgbClr val="FF0000"/>
                </a:solidFill>
                <a:latin typeface="+mj-lt"/>
              </a:rPr>
              <a:t>In high SNR, random access protocol is better</a:t>
            </a:r>
            <a:endParaRPr kumimoji="1" lang="ja-JP" altLang="en-US" sz="1400" b="1" u="sng" dirty="0">
              <a:solidFill>
                <a:srgbClr val="FF0000"/>
              </a:solidFill>
              <a:latin typeface="+mj-lt"/>
            </a:endParaRPr>
          </a:p>
        </p:txBody>
      </p:sp>
    </p:spTree>
    <p:extLst>
      <p:ext uri="{BB962C8B-B14F-4D97-AF65-F5344CB8AC3E}">
        <p14:creationId xmlns:p14="http://schemas.microsoft.com/office/powerpoint/2010/main" val="3748915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2B6E992-719B-4099-AF2F-7FE56A404571}"/>
              </a:ext>
            </a:extLst>
          </p:cNvPr>
          <p:cNvPicPr/>
          <p:nvPr/>
        </p:nvPicPr>
        <p:blipFill>
          <a:blip r:embed="rId3"/>
          <a:stretch>
            <a:fillRect/>
          </a:stretch>
        </p:blipFill>
        <p:spPr>
          <a:xfrm>
            <a:off x="433636" y="1052736"/>
            <a:ext cx="8352928" cy="4968552"/>
          </a:xfrm>
          <a:prstGeom prst="rect">
            <a:avLst/>
          </a:prstGeom>
        </p:spPr>
      </p:pic>
      <p:sp>
        <p:nvSpPr>
          <p:cNvPr id="2" name="タイトル 1">
            <a:extLst>
              <a:ext uri="{FF2B5EF4-FFF2-40B4-BE49-F238E27FC236}">
                <a16:creationId xmlns:a16="http://schemas.microsoft.com/office/drawing/2014/main" id="{57B03981-AB94-4895-95E9-6825679CA7C0}"/>
              </a:ext>
            </a:extLst>
          </p:cNvPr>
          <p:cNvSpPr>
            <a:spLocks noGrp="1"/>
          </p:cNvSpPr>
          <p:nvPr>
            <p:ph type="title"/>
          </p:nvPr>
        </p:nvSpPr>
        <p:spPr>
          <a:xfrm>
            <a:off x="685800" y="685800"/>
            <a:ext cx="7772400" cy="438944"/>
          </a:xfrm>
        </p:spPr>
        <p:txBody>
          <a:bodyPr/>
          <a:lstStyle/>
          <a:p>
            <a:r>
              <a:rPr lang="en-US" altLang="ja-JP"/>
              <a:t>3. Numerical results</a:t>
            </a:r>
            <a:endParaRPr lang="ja-JP" altLang="en-US" dirty="0"/>
          </a:p>
        </p:txBody>
      </p:sp>
      <p:sp>
        <p:nvSpPr>
          <p:cNvPr id="4" name="スライド番号プレースホルダー 3">
            <a:extLst>
              <a:ext uri="{FF2B5EF4-FFF2-40B4-BE49-F238E27FC236}">
                <a16:creationId xmlns:a16="http://schemas.microsoft.com/office/drawing/2014/main" id="{A2AC5E30-98A3-44CD-9CF5-522AE299D0ED}"/>
              </a:ext>
            </a:extLst>
          </p:cNvPr>
          <p:cNvSpPr>
            <a:spLocks noGrp="1"/>
          </p:cNvSpPr>
          <p:nvPr>
            <p:ph type="sldNum" sz="quarter" idx="12"/>
          </p:nvPr>
        </p:nvSpPr>
        <p:spPr/>
        <p:txBody>
          <a:bodyPr/>
          <a:lstStyle/>
          <a:p>
            <a:r>
              <a:rPr lang="en-US"/>
              <a:t>Slide </a:t>
            </a:r>
            <a:fld id="{088E86A2-24BB-437A-8099-76D2C87A4801}" type="slidenum">
              <a:rPr lang="en-US" smtClean="0"/>
              <a:pPr/>
              <a:t>19</a:t>
            </a:fld>
            <a:endParaRPr lang="en-US"/>
          </a:p>
        </p:txBody>
      </p:sp>
      <p:sp>
        <p:nvSpPr>
          <p:cNvPr id="9" name="日付プレースホルダー 3">
            <a:extLst>
              <a:ext uri="{FF2B5EF4-FFF2-40B4-BE49-F238E27FC236}">
                <a16:creationId xmlns:a16="http://schemas.microsoft.com/office/drawing/2014/main" id="{B10036BE-F220-4DF2-863B-A37ED1FAF499}"/>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8" name="フッター プレースホルダー 4">
            <a:extLst>
              <a:ext uri="{FF2B5EF4-FFF2-40B4-BE49-F238E27FC236}">
                <a16:creationId xmlns:a16="http://schemas.microsoft.com/office/drawing/2014/main" id="{A22E0C61-66D7-47D4-8959-7ADE5E6AF6BA}"/>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93CA5A2-D6AC-4332-BA05-DAA5E441450F}"/>
                  </a:ext>
                </a:extLst>
              </p:cNvPr>
              <p:cNvSpPr txBox="1"/>
              <p:nvPr/>
            </p:nvSpPr>
            <p:spPr>
              <a:xfrm>
                <a:off x="107504" y="6021288"/>
                <a:ext cx="9036496" cy="358303"/>
              </a:xfrm>
              <a:prstGeom prst="rect">
                <a:avLst/>
              </a:prstGeom>
              <a:noFill/>
            </p:spPr>
            <p:txBody>
              <a:bodyPr wrap="square" rtlCol="0">
                <a:spAutoFit/>
              </a:bodyPr>
              <a:lstStyle/>
              <a:p>
                <a:pPr algn="ctr"/>
                <a:r>
                  <a:rPr lang="en-US" altLang="ja-JP" sz="1600" dirty="0">
                    <a:latin typeface="Times New Roman" panose="02020603050405020304" pitchFamily="18" charset="0"/>
                    <a:ea typeface="ＭＳ 明朝" panose="02020609040205080304" pitchFamily="17" charset="-128"/>
                  </a:rPr>
                  <a:t>Optimal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𝑖𝑛𝑓𝑜</m:t>
                        </m:r>
                      </m:sub>
                    </m:sSub>
                  </m:oMath>
                </a14:m>
                <a:r>
                  <a:rPr lang="en-US" altLang="ja-JP" sz="1600" dirty="0">
                    <a:effectLst/>
                    <a:latin typeface="Times New Roman" panose="02020603050405020304" pitchFamily="18" charset="0"/>
                    <a:ea typeface="ＭＳ 明朝" panose="02020609040205080304" pitchFamily="17" charset="-128"/>
                  </a:rPr>
                  <a:t> in case of maximum energy efficiency as a function of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𝐸</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𝑠</m:t>
                        </m:r>
                      </m:sub>
                    </m:s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0</m:t>
                        </m:r>
                      </m:sub>
                    </m:s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  </m:t>
                    </m:r>
                  </m:oMath>
                </a14:m>
                <a:r>
                  <a:rPr lang="en-US" altLang="ja-JP" sz="1600" dirty="0">
                    <a:effectLst/>
                    <a:latin typeface="Times New Roman" panose="02020603050405020304" pitchFamily="18" charset="0"/>
                    <a:ea typeface="ＭＳ 明朝" panose="02020609040205080304" pitchFamily="17" charset="-128"/>
                  </a:rPr>
                  <a:t>(</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𝑛𝑜𝑑𝑒</m:t>
                        </m:r>
                      </m:sub>
                    </m:s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=5,</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𝑞</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=10</m:t>
                    </m:r>
                  </m:oMath>
                </a14:m>
                <a:r>
                  <a:rPr lang="en-US" altLang="ja-JP" sz="1600" dirty="0">
                    <a:latin typeface="+mj-lt"/>
                  </a:rPr>
                  <a:t>)</a:t>
                </a:r>
              </a:p>
            </p:txBody>
          </p:sp>
        </mc:Choice>
        <mc:Fallback xmlns="">
          <p:sp>
            <p:nvSpPr>
              <p:cNvPr id="7" name="テキスト ボックス 6">
                <a:extLst>
                  <a:ext uri="{FF2B5EF4-FFF2-40B4-BE49-F238E27FC236}">
                    <a16:creationId xmlns:a16="http://schemas.microsoft.com/office/drawing/2014/main" id="{093CA5A2-D6AC-4332-BA05-DAA5E441450F}"/>
                  </a:ext>
                </a:extLst>
              </p:cNvPr>
              <p:cNvSpPr txBox="1">
                <a:spLocks noRot="1" noChangeAspect="1" noMove="1" noResize="1" noEditPoints="1" noAdjustHandles="1" noChangeArrowheads="1" noChangeShapeType="1" noTextEdit="1"/>
              </p:cNvSpPr>
              <p:nvPr/>
            </p:nvSpPr>
            <p:spPr>
              <a:xfrm>
                <a:off x="107504" y="6021288"/>
                <a:ext cx="9036496" cy="358303"/>
              </a:xfrm>
              <a:prstGeom prst="rect">
                <a:avLst/>
              </a:prstGeom>
              <a:blipFill>
                <a:blip r:embed="rId4"/>
                <a:stretch>
                  <a:fillRect t="-5085" b="-1525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4927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lang="en-US"/>
              <a:t>Slide </a:t>
            </a:r>
            <a:fld id="{C65D8D74-25E4-4A14-9B13-1C1CBE0663D9}" type="slidenum">
              <a:rPr lang="en-US" smtClean="0"/>
              <a:pPr/>
              <a:t>2</a:t>
            </a:fld>
            <a:endParaRPr lang="en-US"/>
          </a:p>
        </p:txBody>
      </p:sp>
      <p:sp>
        <p:nvSpPr>
          <p:cNvPr id="8" name="Rectangle 4">
            <a:extLst>
              <a:ext uri="{FF2B5EF4-FFF2-40B4-BE49-F238E27FC236}">
                <a16:creationId xmlns:a16="http://schemas.microsoft.com/office/drawing/2014/main" id="{E830AF7E-E231-4D83-9765-0CC86AD63940}"/>
              </a:ext>
            </a:extLst>
          </p:cNvPr>
          <p:cNvSpPr>
            <a:spLocks noGrp="1" noChangeArrowheads="1"/>
          </p:cNvSpPr>
          <p:nvPr>
            <p:ph type="dt" sz="half" idx="2"/>
          </p:nvPr>
        </p:nvSpPr>
        <p:spPr/>
        <p:txBody>
          <a:bodyPr/>
          <a:lstStyle/>
          <a:p>
            <a:r>
              <a:rPr lang="en-US" altLang="ja-JP"/>
              <a:t>July 2018</a:t>
            </a:r>
            <a:endParaRPr lang="en-US" dirty="0"/>
          </a:p>
        </p:txBody>
      </p:sp>
      <p:sp>
        <p:nvSpPr>
          <p:cNvPr id="10" name="フッター プレースホルダー 4">
            <a:extLst>
              <a:ext uri="{FF2B5EF4-FFF2-40B4-BE49-F238E27FC236}">
                <a16:creationId xmlns:a16="http://schemas.microsoft.com/office/drawing/2014/main" id="{F0D877BD-F840-4CB6-841E-7960EEDAA4C0}"/>
              </a:ext>
            </a:extLst>
          </p:cNvPr>
          <p:cNvSpPr>
            <a:spLocks noGrp="1"/>
          </p:cNvSpPr>
          <p:nvPr>
            <p:ph type="ftr" sz="quarter" idx="3"/>
          </p:nvPr>
        </p:nvSpPr>
        <p:spPr/>
        <p:txBody>
          <a:bodyPr/>
          <a:lstStyle/>
          <a:p>
            <a:r>
              <a:rPr lang="en-US" sz="1200"/>
              <a:t>Kento Takabayashi(Okayama Pref. Univ.) Ryuji Kohno(YNU, CWC-Nippon) </a:t>
            </a:r>
            <a:endParaRPr lang="en-US" sz="1200" dirty="0"/>
          </a:p>
        </p:txBody>
      </p:sp>
      <p:sp>
        <p:nvSpPr>
          <p:cNvPr id="5" name="正方形/長方形 4"/>
          <p:cNvSpPr/>
          <p:nvPr/>
        </p:nvSpPr>
        <p:spPr>
          <a:xfrm>
            <a:off x="0" y="1700808"/>
            <a:ext cx="8763000" cy="1077218"/>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rPr>
              <a:t>Improved error controlling scheme for WBAN</a:t>
            </a:r>
            <a:endParaRPr kumimoji="0" lang="ja-JP" altLang="en-US" sz="2400" b="1" dirty="0">
              <a:solidFill>
                <a:srgbClr val="000000"/>
              </a:solidFill>
            </a:endParaRPr>
          </a:p>
        </p:txBody>
      </p:sp>
      <p:sp>
        <p:nvSpPr>
          <p:cNvPr id="6" name="正方形/長方形 5"/>
          <p:cNvSpPr/>
          <p:nvPr/>
        </p:nvSpPr>
        <p:spPr>
          <a:xfrm>
            <a:off x="539552" y="2780928"/>
            <a:ext cx="8223448" cy="3724096"/>
          </a:xfrm>
          <a:prstGeom prst="rect">
            <a:avLst/>
          </a:prstGeom>
        </p:spPr>
        <p:txBody>
          <a:bodyPr wrap="square">
            <a:spAutoFit/>
          </a:bodyPr>
          <a:lstStyle/>
          <a:p>
            <a:pPr algn="ctr" fontAlgn="base">
              <a:spcBef>
                <a:spcPct val="0"/>
              </a:spcBef>
              <a:spcAft>
                <a:spcPct val="0"/>
              </a:spcAft>
            </a:pP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July 2018,</a:t>
            </a:r>
          </a:p>
          <a:p>
            <a:pPr algn="ctr" fontAlgn="base">
              <a:spcBef>
                <a:spcPct val="0"/>
              </a:spcBef>
              <a:spcAft>
                <a:spcPct val="0"/>
              </a:spcAft>
            </a:pPr>
            <a:r>
              <a:rPr kumimoji="0" lang="en-US" altLang="ja-JP" sz="2800" dirty="0">
                <a:solidFill>
                  <a:srgbClr val="000000"/>
                </a:solidFill>
                <a:latin typeface="Times New Roman" pitchFamily="18" charset="0"/>
              </a:rPr>
              <a:t>San Diego, CA, USA       </a:t>
            </a:r>
          </a:p>
          <a:p>
            <a:pPr algn="ctr" fontAlgn="base">
              <a:spcBef>
                <a:spcPct val="0"/>
              </a:spcBef>
              <a:spcAft>
                <a:spcPct val="0"/>
              </a:spcAft>
            </a:pPr>
            <a:r>
              <a:rPr kumimoji="0" lang="en-US" altLang="ja-JP" sz="2800" dirty="0" err="1">
                <a:solidFill>
                  <a:srgbClr val="000000"/>
                </a:solidFill>
                <a:latin typeface="Times New Roman" pitchFamily="18" charset="0"/>
              </a:rPr>
              <a:t>Kento</a:t>
            </a:r>
            <a:r>
              <a:rPr kumimoji="0" lang="en-US" altLang="ja-JP" sz="2800" dirty="0">
                <a:solidFill>
                  <a:srgbClr val="000000"/>
                </a:solidFill>
                <a:latin typeface="Times New Roman" pitchFamily="18" charset="0"/>
              </a:rPr>
              <a:t> </a:t>
            </a:r>
            <a:r>
              <a:rPr kumimoji="0" lang="en-US" altLang="ja-JP" sz="2800" dirty="0" err="1">
                <a:solidFill>
                  <a:srgbClr val="000000"/>
                </a:solidFill>
                <a:latin typeface="Times New Roman" pitchFamily="18" charset="0"/>
              </a:rPr>
              <a:t>Takabayashi</a:t>
            </a:r>
            <a:r>
              <a:rPr kumimoji="0" lang="en-US" altLang="ja-JP" sz="2800" dirty="0">
                <a:solidFill>
                  <a:srgbClr val="000000"/>
                </a:solidFill>
                <a:latin typeface="Times New Roman" pitchFamily="18" charset="0"/>
              </a:rPr>
              <a:t>*</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a:t>
            </a:r>
            <a:r>
              <a:rPr kumimoji="0" lang="en-US" altLang="ja-JP" sz="2400">
                <a:solidFill>
                  <a:srgbClr val="000000"/>
                </a:solidFill>
                <a:latin typeface="Times New Roman" pitchFamily="18" charset="0"/>
              </a:rPr>
              <a:t>Okayama Prefectural </a:t>
            </a:r>
            <a:r>
              <a:rPr kumimoji="0" lang="en-US" altLang="ja-JP" sz="2400" dirty="0">
                <a:solidFill>
                  <a:srgbClr val="000000"/>
                </a:solidFill>
                <a:latin typeface="Times New Roman" pitchFamily="18" charset="0"/>
              </a:rPr>
              <a:t>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University of Oulu Research Institute Japan – CWC-Nippon, Japan &amp; Finland</a:t>
            </a:r>
          </a:p>
        </p:txBody>
      </p:sp>
    </p:spTree>
    <p:extLst>
      <p:ext uri="{BB962C8B-B14F-4D97-AF65-F5344CB8AC3E}">
        <p14:creationId xmlns:p14="http://schemas.microsoft.com/office/powerpoint/2010/main" val="3547500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0664263-87DE-4059-A4D3-75587EA6DC6F}"/>
              </a:ext>
            </a:extLst>
          </p:cNvPr>
          <p:cNvPicPr/>
          <p:nvPr/>
        </p:nvPicPr>
        <p:blipFill>
          <a:blip r:embed="rId3"/>
          <a:stretch>
            <a:fillRect/>
          </a:stretch>
        </p:blipFill>
        <p:spPr>
          <a:xfrm>
            <a:off x="694334" y="1124744"/>
            <a:ext cx="7831532" cy="4896544"/>
          </a:xfrm>
          <a:prstGeom prst="rect">
            <a:avLst/>
          </a:prstGeom>
        </p:spPr>
      </p:pic>
      <p:sp>
        <p:nvSpPr>
          <p:cNvPr id="2" name="タイトル 1">
            <a:extLst>
              <a:ext uri="{FF2B5EF4-FFF2-40B4-BE49-F238E27FC236}">
                <a16:creationId xmlns:a16="http://schemas.microsoft.com/office/drawing/2014/main" id="{32677705-0F92-4D48-B03E-288657E936B4}"/>
              </a:ext>
            </a:extLst>
          </p:cNvPr>
          <p:cNvSpPr>
            <a:spLocks noGrp="1"/>
          </p:cNvSpPr>
          <p:nvPr>
            <p:ph type="title"/>
          </p:nvPr>
        </p:nvSpPr>
        <p:spPr>
          <a:xfrm>
            <a:off x="685800" y="685800"/>
            <a:ext cx="7772400" cy="654968"/>
          </a:xfrm>
        </p:spPr>
        <p:txBody>
          <a:bodyPr/>
          <a:lstStyle/>
          <a:p>
            <a:r>
              <a:rPr lang="en-US" altLang="ja-JP" dirty="0"/>
              <a:t>3. Numerical results</a:t>
            </a:r>
            <a:endParaRPr lang="ja-JP" altLang="en-US" dirty="0"/>
          </a:p>
        </p:txBody>
      </p:sp>
      <p:sp>
        <p:nvSpPr>
          <p:cNvPr id="4" name="スライド番号プレースホルダー 3">
            <a:extLst>
              <a:ext uri="{FF2B5EF4-FFF2-40B4-BE49-F238E27FC236}">
                <a16:creationId xmlns:a16="http://schemas.microsoft.com/office/drawing/2014/main" id="{B3B2B726-290E-4BF7-8D63-FBF645F5DDA1}"/>
              </a:ext>
            </a:extLst>
          </p:cNvPr>
          <p:cNvSpPr>
            <a:spLocks noGrp="1"/>
          </p:cNvSpPr>
          <p:nvPr>
            <p:ph type="sldNum" sz="quarter" idx="12"/>
          </p:nvPr>
        </p:nvSpPr>
        <p:spPr/>
        <p:txBody>
          <a:bodyPr/>
          <a:lstStyle/>
          <a:p>
            <a:r>
              <a:rPr lang="en-US"/>
              <a:t>Slide </a:t>
            </a:r>
            <a:fld id="{088E86A2-24BB-437A-8099-76D2C87A4801}" type="slidenum">
              <a:rPr lang="en-US" smtClean="0"/>
              <a:pPr/>
              <a:t>20</a:t>
            </a:fld>
            <a:endParaRPr lang="en-US"/>
          </a:p>
        </p:txBody>
      </p:sp>
      <p:sp>
        <p:nvSpPr>
          <p:cNvPr id="9" name="日付プレースホルダー 3">
            <a:extLst>
              <a:ext uri="{FF2B5EF4-FFF2-40B4-BE49-F238E27FC236}">
                <a16:creationId xmlns:a16="http://schemas.microsoft.com/office/drawing/2014/main" id="{ED6ACA34-E1CB-464E-B356-F1FECFB2D5B0}"/>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8" name="フッター プレースホルダー 4">
            <a:extLst>
              <a:ext uri="{FF2B5EF4-FFF2-40B4-BE49-F238E27FC236}">
                <a16:creationId xmlns:a16="http://schemas.microsoft.com/office/drawing/2014/main" id="{D2585219-8341-4F00-8C11-273C509A6310}"/>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7199B381-AE5F-4D5A-AF9D-E741229DABD6}"/>
                  </a:ext>
                </a:extLst>
              </p:cNvPr>
              <p:cNvSpPr txBox="1"/>
              <p:nvPr/>
            </p:nvSpPr>
            <p:spPr>
              <a:xfrm>
                <a:off x="107504" y="6021288"/>
                <a:ext cx="9036496" cy="358303"/>
              </a:xfrm>
              <a:prstGeom prst="rect">
                <a:avLst/>
              </a:prstGeom>
              <a:noFill/>
            </p:spPr>
            <p:txBody>
              <a:bodyPr wrap="square" rtlCol="0">
                <a:spAutoFit/>
              </a:bodyPr>
              <a:lstStyle/>
              <a:p>
                <a:pPr algn="ctr"/>
                <a:r>
                  <a:rPr lang="en-US" altLang="ja-JP" sz="1600" dirty="0">
                    <a:latin typeface="Times New Roman" panose="02020603050405020304" pitchFamily="18" charset="0"/>
                    <a:ea typeface="ＭＳ 明朝" panose="02020609040205080304" pitchFamily="17" charset="-128"/>
                  </a:rPr>
                  <a:t>Maximum energy efficiency in optimal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𝑖𝑛𝑓𝑜</m:t>
                        </m:r>
                      </m:sub>
                    </m:sSub>
                  </m:oMath>
                </a14:m>
                <a:r>
                  <a:rPr lang="en-US" altLang="ja-JP" sz="1600" dirty="0">
                    <a:effectLst/>
                    <a:latin typeface="Times New Roman" panose="02020603050405020304" pitchFamily="18" charset="0"/>
                    <a:ea typeface="ＭＳ 明朝" panose="02020609040205080304" pitchFamily="17" charset="-128"/>
                  </a:rPr>
                  <a:t> as a function of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𝐸</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𝑠</m:t>
                        </m:r>
                      </m:sub>
                    </m:s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0</m:t>
                        </m:r>
                      </m:sub>
                    </m:s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  </m:t>
                    </m:r>
                  </m:oMath>
                </a14:m>
                <a:r>
                  <a:rPr lang="en-US" altLang="ja-JP" sz="1600" dirty="0">
                    <a:effectLst/>
                    <a:latin typeface="Times New Roman" panose="02020603050405020304" pitchFamily="18" charset="0"/>
                    <a:ea typeface="ＭＳ 明朝" panose="02020609040205080304" pitchFamily="17" charset="-128"/>
                  </a:rPr>
                  <a:t>(</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𝑛𝑜𝑑𝑒</m:t>
                        </m:r>
                      </m:sub>
                    </m:s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=5,</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𝑞</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=10)</m:t>
                    </m:r>
                  </m:oMath>
                </a14:m>
                <a:endParaRPr lang="en-US" altLang="ja-JP" sz="1600" dirty="0">
                  <a:latin typeface="+mj-lt"/>
                </a:endParaRPr>
              </a:p>
            </p:txBody>
          </p:sp>
        </mc:Choice>
        <mc:Fallback xmlns="">
          <p:sp>
            <p:nvSpPr>
              <p:cNvPr id="7" name="テキスト ボックス 6">
                <a:extLst>
                  <a:ext uri="{FF2B5EF4-FFF2-40B4-BE49-F238E27FC236}">
                    <a16:creationId xmlns:a16="http://schemas.microsoft.com/office/drawing/2014/main" id="{7199B381-AE5F-4D5A-AF9D-E741229DABD6}"/>
                  </a:ext>
                </a:extLst>
              </p:cNvPr>
              <p:cNvSpPr txBox="1">
                <a:spLocks noRot="1" noChangeAspect="1" noMove="1" noResize="1" noEditPoints="1" noAdjustHandles="1" noChangeArrowheads="1" noChangeShapeType="1" noTextEdit="1"/>
              </p:cNvSpPr>
              <p:nvPr/>
            </p:nvSpPr>
            <p:spPr>
              <a:xfrm>
                <a:off x="107504" y="6021288"/>
                <a:ext cx="9036496" cy="358303"/>
              </a:xfrm>
              <a:prstGeom prst="rect">
                <a:avLst/>
              </a:prstGeom>
              <a:blipFill>
                <a:blip r:embed="rId4"/>
                <a:stretch>
                  <a:fillRect t="-5085" b="-1525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0855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5DDF274-FA6C-4804-A452-6B7647C78A38}"/>
              </a:ext>
            </a:extLst>
          </p:cNvPr>
          <p:cNvPicPr/>
          <p:nvPr/>
        </p:nvPicPr>
        <p:blipFill>
          <a:blip r:embed="rId3"/>
          <a:stretch>
            <a:fillRect/>
          </a:stretch>
        </p:blipFill>
        <p:spPr>
          <a:xfrm>
            <a:off x="611560" y="864278"/>
            <a:ext cx="7772400" cy="5040560"/>
          </a:xfrm>
          <a:prstGeom prst="rect">
            <a:avLst/>
          </a:prstGeom>
        </p:spPr>
      </p:pic>
      <p:sp>
        <p:nvSpPr>
          <p:cNvPr id="2" name="タイトル 1">
            <a:extLst>
              <a:ext uri="{FF2B5EF4-FFF2-40B4-BE49-F238E27FC236}">
                <a16:creationId xmlns:a16="http://schemas.microsoft.com/office/drawing/2014/main" id="{43E62EAA-01F4-443E-99BF-173F0A232747}"/>
              </a:ext>
            </a:extLst>
          </p:cNvPr>
          <p:cNvSpPr>
            <a:spLocks noGrp="1"/>
          </p:cNvSpPr>
          <p:nvPr>
            <p:ph type="title"/>
          </p:nvPr>
        </p:nvSpPr>
        <p:spPr>
          <a:xfrm>
            <a:off x="685800" y="685800"/>
            <a:ext cx="7772400" cy="366936"/>
          </a:xfrm>
        </p:spPr>
        <p:txBody>
          <a:bodyPr/>
          <a:lstStyle/>
          <a:p>
            <a:r>
              <a:rPr lang="en-US" altLang="ja-JP" dirty="0"/>
              <a:t>3. Numerical results</a:t>
            </a:r>
            <a:endParaRPr lang="ja-JP" altLang="en-US" dirty="0"/>
          </a:p>
        </p:txBody>
      </p:sp>
      <p:sp>
        <p:nvSpPr>
          <p:cNvPr id="4" name="スライド番号プレースホルダー 3">
            <a:extLst>
              <a:ext uri="{FF2B5EF4-FFF2-40B4-BE49-F238E27FC236}">
                <a16:creationId xmlns:a16="http://schemas.microsoft.com/office/drawing/2014/main" id="{520DD53E-51B3-4A4A-B30C-4F92E79756E9}"/>
              </a:ext>
            </a:extLst>
          </p:cNvPr>
          <p:cNvSpPr>
            <a:spLocks noGrp="1"/>
          </p:cNvSpPr>
          <p:nvPr>
            <p:ph type="sldNum" sz="quarter" idx="12"/>
          </p:nvPr>
        </p:nvSpPr>
        <p:spPr/>
        <p:txBody>
          <a:bodyPr/>
          <a:lstStyle/>
          <a:p>
            <a:r>
              <a:rPr lang="en-US"/>
              <a:t>Slide </a:t>
            </a:r>
            <a:fld id="{088E86A2-24BB-437A-8099-76D2C87A4801}" type="slidenum">
              <a:rPr lang="en-US" smtClean="0"/>
              <a:pPr/>
              <a:t>21</a:t>
            </a:fld>
            <a:endParaRPr lang="en-US"/>
          </a:p>
        </p:txBody>
      </p:sp>
      <p:sp>
        <p:nvSpPr>
          <p:cNvPr id="13" name="日付プレースホルダー 3">
            <a:extLst>
              <a:ext uri="{FF2B5EF4-FFF2-40B4-BE49-F238E27FC236}">
                <a16:creationId xmlns:a16="http://schemas.microsoft.com/office/drawing/2014/main" id="{D6FDAD2E-A220-4750-965F-B3835E0B9434}"/>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12" name="フッター プレースホルダー 4">
            <a:extLst>
              <a:ext uri="{FF2B5EF4-FFF2-40B4-BE49-F238E27FC236}">
                <a16:creationId xmlns:a16="http://schemas.microsoft.com/office/drawing/2014/main" id="{7D748D67-542E-4768-B3F0-843C7AA4E3F5}"/>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488F06D3-8D66-4614-8711-EE13F01723F6}"/>
                  </a:ext>
                </a:extLst>
              </p:cNvPr>
              <p:cNvSpPr txBox="1"/>
              <p:nvPr/>
            </p:nvSpPr>
            <p:spPr>
              <a:xfrm>
                <a:off x="107504" y="6021288"/>
                <a:ext cx="9036496" cy="358303"/>
              </a:xfrm>
              <a:prstGeom prst="rect">
                <a:avLst/>
              </a:prstGeom>
              <a:noFill/>
            </p:spPr>
            <p:txBody>
              <a:bodyPr wrap="square" rtlCol="0">
                <a:spAutoFit/>
              </a:bodyPr>
              <a:lstStyle/>
              <a:p>
                <a:pPr indent="128270" algn="just">
                  <a:spcAft>
                    <a:spcPts val="0"/>
                  </a:spcAft>
                </a:pPr>
                <a:r>
                  <a:rPr lang="en-US" altLang="ja-JP" sz="1600" dirty="0">
                    <a:latin typeface="Times New Roman" panose="02020603050405020304" pitchFamily="18" charset="0"/>
                    <a:ea typeface="ＭＳ 明朝" panose="02020609040205080304" pitchFamily="17" charset="-128"/>
                  </a:rPr>
                  <a:t> Minimum </a:t>
                </a:r>
                <a14:m>
                  <m:oMath xmlns:m="http://schemas.openxmlformats.org/officeDocument/2006/math">
                    <m:r>
                      <a:rPr lang="en-US" altLang="ja-JP" sz="1600" i="1">
                        <a:effectLst/>
                        <a:latin typeface="Cambria Math" panose="02040503050406030204" pitchFamily="18" charset="0"/>
                        <a:ea typeface="ＭＳ 明朝" panose="02020609040205080304" pitchFamily="17" charset="-128"/>
                      </a:rPr>
                      <m:t>𝑞</m:t>
                    </m:r>
                  </m:oMath>
                </a14:m>
                <a:r>
                  <a:rPr lang="en-US" altLang="ja-JP" sz="1600" dirty="0">
                    <a:effectLst/>
                    <a:latin typeface="Times New Roman" panose="02020603050405020304" pitchFamily="18" charset="0"/>
                    <a:ea typeface="ＭＳ 明朝" panose="02020609040205080304" pitchFamily="17" charset="-128"/>
                  </a:rPr>
                  <a:t> while satisfying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rPr>
                          <m:t>𝑃</m:t>
                        </m:r>
                      </m:e>
                      <m:sub>
                        <m:r>
                          <a:rPr lang="en-US" altLang="ja-JP" sz="1600" i="1">
                            <a:effectLst/>
                            <a:latin typeface="Cambria Math" panose="02040503050406030204" pitchFamily="18" charset="0"/>
                            <a:ea typeface="ＭＳ 明朝" panose="02020609040205080304" pitchFamily="17" charset="-128"/>
                          </a:rPr>
                          <m:t>𝑠𝑢𝑐𝑐</m:t>
                        </m:r>
                      </m:sub>
                    </m:sSub>
                    <m:r>
                      <a:rPr lang="en-US" altLang="ja-JP" sz="1600" i="1">
                        <a:effectLst/>
                        <a:latin typeface="Cambria Math" panose="02040503050406030204" pitchFamily="18" charset="0"/>
                        <a:ea typeface="ＭＳ 明朝" panose="02020609040205080304" pitchFamily="17" charset="-128"/>
                      </a:rPr>
                      <m:t>≥0.95</m:t>
                    </m:r>
                  </m:oMath>
                </a14:m>
                <a:r>
                  <a:rPr lang="en-US" altLang="ja-JP" sz="1600" dirty="0">
                    <a:effectLst/>
                    <a:latin typeface="Times New Roman" panose="02020603050405020304" pitchFamily="18" charset="0"/>
                    <a:ea typeface="ＭＳ 明朝" panose="02020609040205080304" pitchFamily="17" charset="-128"/>
                  </a:rPr>
                  <a:t> as a function of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rPr>
                          <m:t>𝐸</m:t>
                        </m:r>
                      </m:e>
                      <m:sub>
                        <m:r>
                          <a:rPr lang="en-US" altLang="ja-JP" sz="1600" i="1">
                            <a:effectLst/>
                            <a:latin typeface="Cambria Math" panose="02040503050406030204" pitchFamily="18" charset="0"/>
                            <a:ea typeface="ＭＳ 明朝" panose="02020609040205080304" pitchFamily="17" charset="-128"/>
                          </a:rPr>
                          <m:t>𝑠</m:t>
                        </m:r>
                      </m:sub>
                    </m:sSub>
                    <m:r>
                      <a:rPr lang="en-US" altLang="ja-JP" sz="1600" i="1">
                        <a:effectLst/>
                        <a:latin typeface="Cambria Math" panose="02040503050406030204" pitchFamily="18" charset="0"/>
                        <a:ea typeface="ＭＳ 明朝" panose="02020609040205080304" pitchFamily="17" charset="-128"/>
                      </a:rPr>
                      <m:t>/</m:t>
                    </m:r>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rPr>
                          <m:t>𝑁</m:t>
                        </m:r>
                      </m:e>
                      <m:sub>
                        <m:r>
                          <a:rPr lang="en-US" altLang="ja-JP" sz="1600" i="1">
                            <a:effectLst/>
                            <a:latin typeface="Cambria Math" panose="02040503050406030204" pitchFamily="18" charset="0"/>
                            <a:ea typeface="ＭＳ 明朝" panose="02020609040205080304" pitchFamily="17" charset="-128"/>
                          </a:rPr>
                          <m:t>0</m:t>
                        </m:r>
                      </m:sub>
                    </m:sSub>
                  </m:oMath>
                </a14:m>
                <a:r>
                  <a:rPr lang="en-US" altLang="ja-JP" sz="1600" dirty="0">
                    <a:effectLst/>
                    <a:latin typeface="Times New Roman" panose="02020603050405020304" pitchFamily="18" charset="0"/>
                    <a:ea typeface="ＭＳ 明朝" panose="02020609040205080304" pitchFamily="17" charset="-128"/>
                  </a:rPr>
                  <a:t>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rPr>
                          <m:t>𝑞</m:t>
                        </m:r>
                      </m:e>
                      <m:sub>
                        <m:r>
                          <a:rPr lang="en-US" altLang="ja-JP" sz="1600" i="1">
                            <a:effectLst/>
                            <a:latin typeface="Cambria Math" panose="02040503050406030204" pitchFamily="18" charset="0"/>
                            <a:ea typeface="ＭＳ 明朝" panose="02020609040205080304" pitchFamily="17" charset="-128"/>
                          </a:rPr>
                          <m:t>𝑚𝑖𝑛</m:t>
                        </m:r>
                      </m:sub>
                    </m:sSub>
                  </m:oMath>
                </a14:m>
                <a:r>
                  <a:rPr lang="en-US" altLang="ja-JP" sz="1600" dirty="0">
                    <a:effectLst/>
                    <a:latin typeface="Times New Roman" panose="02020603050405020304" pitchFamily="18" charset="0"/>
                    <a:ea typeface="ＭＳ 明朝" panose="02020609040205080304" pitchFamily="17" charset="-128"/>
                  </a:rPr>
                  <a:t>)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rPr>
                          <m:t>𝑁</m:t>
                        </m:r>
                      </m:e>
                      <m:sub>
                        <m:r>
                          <a:rPr lang="en-US" altLang="ja-JP" sz="1600" i="1">
                            <a:effectLst/>
                            <a:latin typeface="Cambria Math" panose="02040503050406030204" pitchFamily="18" charset="0"/>
                            <a:ea typeface="ＭＳ 明朝" panose="02020609040205080304" pitchFamily="17" charset="-128"/>
                          </a:rPr>
                          <m:t>𝑛𝑜𝑑𝑒</m:t>
                        </m:r>
                      </m:sub>
                    </m:sSub>
                  </m:oMath>
                </a14:m>
                <a:r>
                  <a:rPr lang="en-US" altLang="ja-JP" sz="1600" dirty="0">
                    <a:effectLst/>
                    <a:latin typeface="Times New Roman" panose="02020603050405020304" pitchFamily="18" charset="0"/>
                    <a:ea typeface="ＭＳ 明朝" panose="02020609040205080304" pitchFamily="17" charset="-128"/>
                  </a:rPr>
                  <a:t>= 5,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rPr>
                          <m:t>𝐿</m:t>
                        </m:r>
                      </m:e>
                      <m:sub>
                        <m:r>
                          <a:rPr lang="en-US" altLang="ja-JP" sz="1600" i="1">
                            <a:effectLst/>
                            <a:latin typeface="Cambria Math" panose="02040503050406030204" pitchFamily="18" charset="0"/>
                            <a:ea typeface="ＭＳ 明朝" panose="02020609040205080304" pitchFamily="17" charset="-128"/>
                          </a:rPr>
                          <m:t>𝑖𝑛𝑓𝑜</m:t>
                        </m:r>
                      </m:sub>
                    </m:sSub>
                  </m:oMath>
                </a14:m>
                <a:r>
                  <a:rPr lang="en-US" altLang="ja-JP" sz="1600" dirty="0">
                    <a:effectLst/>
                    <a:latin typeface="Times New Roman" panose="02020603050405020304" pitchFamily="18" charset="0"/>
                    <a:ea typeface="ＭＳ 明朝" panose="02020609040205080304" pitchFamily="17" charset="-128"/>
                  </a:rPr>
                  <a:t>= 255 bytes)</a:t>
                </a:r>
                <a:endParaRPr lang="ja-JP" altLang="ja-JP" sz="1600" dirty="0">
                  <a:effectLst/>
                  <a:latin typeface="Times New Roman" panose="02020603050405020304" pitchFamily="18" charset="0"/>
                  <a:ea typeface="ＭＳ 明朝" panose="02020609040205080304" pitchFamily="17" charset="-128"/>
                </a:endParaRPr>
              </a:p>
            </p:txBody>
          </p:sp>
        </mc:Choice>
        <mc:Fallback xmlns="">
          <p:sp>
            <p:nvSpPr>
              <p:cNvPr id="7" name="テキスト ボックス 6">
                <a:extLst>
                  <a:ext uri="{FF2B5EF4-FFF2-40B4-BE49-F238E27FC236}">
                    <a16:creationId xmlns:a16="http://schemas.microsoft.com/office/drawing/2014/main" id="{488F06D3-8D66-4614-8711-EE13F01723F6}"/>
                  </a:ext>
                </a:extLst>
              </p:cNvPr>
              <p:cNvSpPr txBox="1">
                <a:spLocks noRot="1" noChangeAspect="1" noMove="1" noResize="1" noEditPoints="1" noAdjustHandles="1" noChangeArrowheads="1" noChangeShapeType="1" noTextEdit="1"/>
              </p:cNvSpPr>
              <p:nvPr/>
            </p:nvSpPr>
            <p:spPr>
              <a:xfrm>
                <a:off x="107504" y="6021288"/>
                <a:ext cx="9036496" cy="358303"/>
              </a:xfrm>
              <a:prstGeom prst="rect">
                <a:avLst/>
              </a:prstGeom>
              <a:blipFill>
                <a:blip r:embed="rId4"/>
                <a:stretch>
                  <a:fillRect t="-5085" b="-15254"/>
                </a:stretch>
              </a:blipFill>
            </p:spPr>
            <p:txBody>
              <a:bodyPr/>
              <a:lstStyle/>
              <a:p>
                <a:r>
                  <a:rPr lang="ja-JP" altLang="en-US">
                    <a:noFill/>
                  </a:rPr>
                  <a:t> </a:t>
                </a:r>
              </a:p>
            </p:txBody>
          </p:sp>
        </mc:Fallback>
      </mc:AlternateContent>
      <p:sp>
        <p:nvSpPr>
          <p:cNvPr id="8" name="楕円 9">
            <a:extLst>
              <a:ext uri="{FF2B5EF4-FFF2-40B4-BE49-F238E27FC236}">
                <a16:creationId xmlns:a16="http://schemas.microsoft.com/office/drawing/2014/main" id="{42B97C82-D4CC-485E-9DB3-3B8B021E3677}"/>
              </a:ext>
            </a:extLst>
          </p:cNvPr>
          <p:cNvSpPr/>
          <p:nvPr/>
        </p:nvSpPr>
        <p:spPr>
          <a:xfrm rot="2183170">
            <a:off x="2282581" y="3558526"/>
            <a:ext cx="2437147" cy="1093756"/>
          </a:xfrm>
          <a:prstGeom prst="ellipse">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2C597E7E-ECAE-4F91-B721-12F7C65D43F2}"/>
                  </a:ext>
                </a:extLst>
              </p:cNvPr>
              <p:cNvSpPr txBox="1"/>
              <p:nvPr/>
            </p:nvSpPr>
            <p:spPr>
              <a:xfrm>
                <a:off x="1619672" y="4861779"/>
                <a:ext cx="2341821" cy="523220"/>
              </a:xfrm>
              <a:prstGeom prst="rect">
                <a:avLst/>
              </a:prstGeom>
              <a:noFill/>
            </p:spPr>
            <p:txBody>
              <a:bodyPr wrap="square" rtlCol="0">
                <a:spAutoFit/>
              </a:bodyPr>
              <a:lstStyle/>
              <a:p>
                <a:r>
                  <a:rPr kumimoji="1" lang="en-US" altLang="ja-JP" sz="1400" b="1" u="sng" dirty="0">
                    <a:solidFill>
                      <a:srgbClr val="008BBC"/>
                    </a:solidFill>
                    <a:latin typeface="+mj-lt"/>
                  </a:rPr>
                  <a:t>In scheduled access protocol, </a:t>
                </a:r>
                <a14:m>
                  <m:oMath xmlns:m="http://schemas.openxmlformats.org/officeDocument/2006/math">
                    <m:sSub>
                      <m:sSubPr>
                        <m:ctrlPr>
                          <a:rPr lang="en-US" altLang="ja-JP" sz="1400" b="1" i="1" u="sng" dirty="0" smtClean="0">
                            <a:solidFill>
                              <a:srgbClr val="0070C0"/>
                            </a:solidFill>
                            <a:latin typeface="Cambria Math" panose="02040503050406030204" pitchFamily="18" charset="0"/>
                          </a:rPr>
                        </m:ctrlPr>
                      </m:sSubPr>
                      <m:e>
                        <m:r>
                          <a:rPr lang="en-US" altLang="ja-JP" sz="1400" b="1" i="1" u="sng" dirty="0">
                            <a:solidFill>
                              <a:srgbClr val="0070C0"/>
                            </a:solidFill>
                            <a:latin typeface="Cambria Math" panose="02040503050406030204" pitchFamily="18" charset="0"/>
                          </a:rPr>
                          <m:t>𝒒</m:t>
                        </m:r>
                      </m:e>
                      <m:sub>
                        <m:r>
                          <a:rPr lang="en-US" altLang="ja-JP" sz="1400" b="1" i="1" u="sng" dirty="0">
                            <a:solidFill>
                              <a:srgbClr val="0070C0"/>
                            </a:solidFill>
                            <a:latin typeface="Cambria Math" panose="02040503050406030204" pitchFamily="18" charset="0"/>
                          </a:rPr>
                          <m:t>𝒎𝒊𝒏</m:t>
                        </m:r>
                      </m:sub>
                    </m:sSub>
                  </m:oMath>
                </a14:m>
                <a:r>
                  <a:rPr kumimoji="1" lang="ja-JP" altLang="en-US" sz="1400" b="1" u="sng" dirty="0">
                    <a:solidFill>
                      <a:srgbClr val="008BBC"/>
                    </a:solidFill>
                    <a:latin typeface="+mj-lt"/>
                  </a:rPr>
                  <a:t> </a:t>
                </a:r>
                <a:r>
                  <a:rPr kumimoji="1" lang="en-US" altLang="ja-JP" sz="1400" b="1" u="sng" dirty="0">
                    <a:solidFill>
                      <a:srgbClr val="008BBC"/>
                    </a:solidFill>
                    <a:latin typeface="+mj-lt"/>
                  </a:rPr>
                  <a:t>is changed in a step</a:t>
                </a:r>
                <a:endParaRPr kumimoji="1" lang="ja-JP" altLang="en-US" sz="1400" b="1" u="sng" dirty="0">
                  <a:solidFill>
                    <a:srgbClr val="008BBC"/>
                  </a:solidFill>
                  <a:latin typeface="+mj-lt"/>
                </a:endParaRPr>
              </a:p>
            </p:txBody>
          </p:sp>
        </mc:Choice>
        <mc:Fallback xmlns="">
          <p:sp>
            <p:nvSpPr>
              <p:cNvPr id="9" name="テキスト ボックス 8">
                <a:extLst>
                  <a:ext uri="{FF2B5EF4-FFF2-40B4-BE49-F238E27FC236}">
                    <a16:creationId xmlns:a16="http://schemas.microsoft.com/office/drawing/2014/main" id="{2C597E7E-ECAE-4F91-B721-12F7C65D43F2}"/>
                  </a:ext>
                </a:extLst>
              </p:cNvPr>
              <p:cNvSpPr txBox="1">
                <a:spLocks noRot="1" noChangeAspect="1" noMove="1" noResize="1" noEditPoints="1" noAdjustHandles="1" noChangeArrowheads="1" noChangeShapeType="1" noTextEdit="1"/>
              </p:cNvSpPr>
              <p:nvPr/>
            </p:nvSpPr>
            <p:spPr>
              <a:xfrm>
                <a:off x="1619672" y="4861779"/>
                <a:ext cx="2341821" cy="523220"/>
              </a:xfrm>
              <a:prstGeom prst="rect">
                <a:avLst/>
              </a:prstGeom>
              <a:blipFill>
                <a:blip r:embed="rId5"/>
                <a:stretch>
                  <a:fillRect l="-781" t="-2353" r="-4167" b="-11765"/>
                </a:stretch>
              </a:blipFill>
            </p:spPr>
            <p:txBody>
              <a:bodyPr/>
              <a:lstStyle/>
              <a:p>
                <a:r>
                  <a:rPr lang="ja-JP" altLang="en-US">
                    <a:noFill/>
                  </a:rPr>
                  <a:t> </a:t>
                </a:r>
              </a:p>
            </p:txBody>
          </p:sp>
        </mc:Fallback>
      </mc:AlternateContent>
      <p:sp>
        <p:nvSpPr>
          <p:cNvPr id="10" name="楕円 9">
            <a:extLst>
              <a:ext uri="{FF2B5EF4-FFF2-40B4-BE49-F238E27FC236}">
                <a16:creationId xmlns:a16="http://schemas.microsoft.com/office/drawing/2014/main" id="{5C2A51A3-40F2-430C-9BD6-2302C4012DA7}"/>
              </a:ext>
            </a:extLst>
          </p:cNvPr>
          <p:cNvSpPr/>
          <p:nvPr/>
        </p:nvSpPr>
        <p:spPr>
          <a:xfrm>
            <a:off x="6583738" y="3659191"/>
            <a:ext cx="1300630" cy="864096"/>
          </a:xfrm>
          <a:prstGeom prst="ellipse">
            <a:avLst/>
          </a:prstGeom>
          <a:noFill/>
          <a:ln w="57150">
            <a:solidFill>
              <a:srgbClr val="00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j-lt"/>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644DDC5-7041-41BB-A157-1819A8EE5582}"/>
                  </a:ext>
                </a:extLst>
              </p:cNvPr>
              <p:cNvSpPr txBox="1"/>
              <p:nvPr/>
            </p:nvSpPr>
            <p:spPr>
              <a:xfrm>
                <a:off x="6301630" y="3052978"/>
                <a:ext cx="2194670" cy="523220"/>
              </a:xfrm>
              <a:prstGeom prst="rect">
                <a:avLst/>
              </a:prstGeom>
              <a:noFill/>
            </p:spPr>
            <p:txBody>
              <a:bodyPr wrap="square" rtlCol="0">
                <a:spAutoFit/>
              </a:bodyPr>
              <a:lstStyle/>
              <a:p>
                <a:r>
                  <a:rPr lang="en-US" altLang="ja-JP" sz="1400" b="1" u="sng" dirty="0">
                    <a:solidFill>
                      <a:srgbClr val="009900"/>
                    </a:solidFill>
                    <a:latin typeface="+mj-lt"/>
                  </a:rPr>
                  <a:t>In random access, </a:t>
                </a:r>
                <a14:m>
                  <m:oMath xmlns:m="http://schemas.openxmlformats.org/officeDocument/2006/math">
                    <m:sSub>
                      <m:sSubPr>
                        <m:ctrlPr>
                          <a:rPr lang="en-US" altLang="ja-JP" sz="1400" b="1" i="1" u="sng" dirty="0" smtClean="0">
                            <a:solidFill>
                              <a:srgbClr val="00B050"/>
                            </a:solidFill>
                            <a:latin typeface="Cambria Math" panose="02040503050406030204" pitchFamily="18" charset="0"/>
                          </a:rPr>
                        </m:ctrlPr>
                      </m:sSubPr>
                      <m:e>
                        <m:r>
                          <a:rPr lang="en-US" altLang="ja-JP" sz="1400" b="1" i="1" u="sng" dirty="0">
                            <a:solidFill>
                              <a:srgbClr val="00B050"/>
                            </a:solidFill>
                            <a:latin typeface="Cambria Math" panose="02040503050406030204" pitchFamily="18" charset="0"/>
                          </a:rPr>
                          <m:t>𝒒</m:t>
                        </m:r>
                      </m:e>
                      <m:sub>
                        <m:r>
                          <a:rPr lang="en-US" altLang="ja-JP" sz="1400" b="1" i="1" u="sng" dirty="0">
                            <a:solidFill>
                              <a:srgbClr val="00B050"/>
                            </a:solidFill>
                            <a:latin typeface="Cambria Math" panose="02040503050406030204" pitchFamily="18" charset="0"/>
                          </a:rPr>
                          <m:t>𝒎𝒊𝒏</m:t>
                        </m:r>
                      </m:sub>
                    </m:sSub>
                  </m:oMath>
                </a14:m>
                <a:r>
                  <a:rPr lang="ja-JP" altLang="en-US" sz="1400" b="1" u="sng" dirty="0">
                    <a:solidFill>
                      <a:srgbClr val="009900"/>
                    </a:solidFill>
                    <a:latin typeface="+mj-lt"/>
                  </a:rPr>
                  <a:t> </a:t>
                </a:r>
                <a:r>
                  <a:rPr lang="en-US" altLang="ja-JP" sz="1400" b="1" u="sng" dirty="0">
                    <a:solidFill>
                      <a:srgbClr val="009900"/>
                    </a:solidFill>
                    <a:latin typeface="+mj-lt"/>
                  </a:rPr>
                  <a:t>must be at least 6</a:t>
                </a:r>
                <a:endParaRPr kumimoji="1" lang="ja-JP" altLang="en-US" sz="1400" b="1" u="sng" dirty="0">
                  <a:solidFill>
                    <a:srgbClr val="009900"/>
                  </a:solidFill>
                  <a:latin typeface="+mj-lt"/>
                </a:endParaRPr>
              </a:p>
            </p:txBody>
          </p:sp>
        </mc:Choice>
        <mc:Fallback xmlns="">
          <p:sp>
            <p:nvSpPr>
              <p:cNvPr id="11" name="テキスト ボックス 10">
                <a:extLst>
                  <a:ext uri="{FF2B5EF4-FFF2-40B4-BE49-F238E27FC236}">
                    <a16:creationId xmlns:a16="http://schemas.microsoft.com/office/drawing/2014/main" id="{D644DDC5-7041-41BB-A157-1819A8EE5582}"/>
                  </a:ext>
                </a:extLst>
              </p:cNvPr>
              <p:cNvSpPr txBox="1">
                <a:spLocks noRot="1" noChangeAspect="1" noMove="1" noResize="1" noEditPoints="1" noAdjustHandles="1" noChangeArrowheads="1" noChangeShapeType="1" noTextEdit="1"/>
              </p:cNvSpPr>
              <p:nvPr/>
            </p:nvSpPr>
            <p:spPr>
              <a:xfrm>
                <a:off x="6301630" y="3052978"/>
                <a:ext cx="2194670" cy="523220"/>
              </a:xfrm>
              <a:prstGeom prst="rect">
                <a:avLst/>
              </a:prstGeom>
              <a:blipFill>
                <a:blip r:embed="rId6"/>
                <a:stretch>
                  <a:fillRect l="-833" t="-2326" b="-1046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9847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85DA0F7-3F82-4D35-BEEC-26565F4BE3E7}"/>
              </a:ext>
            </a:extLst>
          </p:cNvPr>
          <p:cNvPicPr/>
          <p:nvPr/>
        </p:nvPicPr>
        <p:blipFill>
          <a:blip r:embed="rId3"/>
          <a:stretch>
            <a:fillRect/>
          </a:stretch>
        </p:blipFill>
        <p:spPr>
          <a:xfrm>
            <a:off x="793685" y="1186335"/>
            <a:ext cx="7445288" cy="4621624"/>
          </a:xfrm>
          <a:prstGeom prst="rect">
            <a:avLst/>
          </a:prstGeom>
        </p:spPr>
      </p:pic>
      <p:sp>
        <p:nvSpPr>
          <p:cNvPr id="2" name="タイトル 1">
            <a:extLst>
              <a:ext uri="{FF2B5EF4-FFF2-40B4-BE49-F238E27FC236}">
                <a16:creationId xmlns:a16="http://schemas.microsoft.com/office/drawing/2014/main" id="{5E7A5958-3C0B-422B-BBA1-F9FD67D3497C}"/>
              </a:ext>
            </a:extLst>
          </p:cNvPr>
          <p:cNvSpPr>
            <a:spLocks noGrp="1"/>
          </p:cNvSpPr>
          <p:nvPr>
            <p:ph type="title"/>
          </p:nvPr>
        </p:nvSpPr>
        <p:spPr>
          <a:xfrm>
            <a:off x="685800" y="685800"/>
            <a:ext cx="7772400" cy="150912"/>
          </a:xfrm>
        </p:spPr>
        <p:txBody>
          <a:bodyPr/>
          <a:lstStyle/>
          <a:p>
            <a:br>
              <a:rPr lang="en-US" altLang="ja-JP" dirty="0"/>
            </a:br>
            <a:r>
              <a:rPr lang="en-US" altLang="ja-JP" dirty="0"/>
              <a:t>3. Numerical results</a:t>
            </a:r>
            <a:endParaRPr lang="ja-JP" altLang="en-US" dirty="0"/>
          </a:p>
        </p:txBody>
      </p:sp>
      <p:sp>
        <p:nvSpPr>
          <p:cNvPr id="4" name="スライド番号プレースホルダー 3">
            <a:extLst>
              <a:ext uri="{FF2B5EF4-FFF2-40B4-BE49-F238E27FC236}">
                <a16:creationId xmlns:a16="http://schemas.microsoft.com/office/drawing/2014/main" id="{9853C080-5E2C-4956-A01C-63669BC27937}"/>
              </a:ext>
            </a:extLst>
          </p:cNvPr>
          <p:cNvSpPr>
            <a:spLocks noGrp="1"/>
          </p:cNvSpPr>
          <p:nvPr>
            <p:ph type="sldNum" sz="quarter" idx="12"/>
          </p:nvPr>
        </p:nvSpPr>
        <p:spPr/>
        <p:txBody>
          <a:bodyPr/>
          <a:lstStyle/>
          <a:p>
            <a:r>
              <a:rPr lang="en-US"/>
              <a:t>Slide </a:t>
            </a:r>
            <a:fld id="{088E86A2-24BB-437A-8099-76D2C87A4801}" type="slidenum">
              <a:rPr lang="en-US" smtClean="0"/>
              <a:pPr/>
              <a:t>22</a:t>
            </a:fld>
            <a:endParaRPr lang="en-US"/>
          </a:p>
        </p:txBody>
      </p:sp>
      <p:sp>
        <p:nvSpPr>
          <p:cNvPr id="11" name="日付プレースホルダー 3">
            <a:extLst>
              <a:ext uri="{FF2B5EF4-FFF2-40B4-BE49-F238E27FC236}">
                <a16:creationId xmlns:a16="http://schemas.microsoft.com/office/drawing/2014/main" id="{FC42841D-D8F1-4B8B-9997-13AEFF6A1688}"/>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10" name="フッター プレースホルダー 4">
            <a:extLst>
              <a:ext uri="{FF2B5EF4-FFF2-40B4-BE49-F238E27FC236}">
                <a16:creationId xmlns:a16="http://schemas.microsoft.com/office/drawing/2014/main" id="{3C79BC77-1934-4B40-97D1-BDC6F98B02EE}"/>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ED1A413-477B-4E13-A644-39379FCC9179}"/>
                  </a:ext>
                </a:extLst>
              </p:cNvPr>
              <p:cNvSpPr txBox="1"/>
              <p:nvPr/>
            </p:nvSpPr>
            <p:spPr>
              <a:xfrm>
                <a:off x="107504" y="5807959"/>
                <a:ext cx="9036496" cy="604524"/>
              </a:xfrm>
              <a:prstGeom prst="rect">
                <a:avLst/>
              </a:prstGeom>
              <a:noFill/>
            </p:spPr>
            <p:txBody>
              <a:bodyPr wrap="square" rtlCol="0">
                <a:spAutoFit/>
              </a:bodyPr>
              <a:lstStyle/>
              <a:p>
                <a:pPr indent="128270" algn="ctr">
                  <a:spcAft>
                    <a:spcPts val="0"/>
                  </a:spcAft>
                </a:pPr>
                <a:r>
                  <a:rPr lang="en-US" altLang="ja-JP" sz="1600" dirty="0">
                    <a:latin typeface="Times New Roman" panose="02020603050405020304" pitchFamily="18" charset="0"/>
                    <a:ea typeface="ＭＳ 明朝" panose="02020609040205080304" pitchFamily="17" charset="-128"/>
                  </a:rPr>
                  <a:t>Average number of transmissions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𝑡𝑥</m:t>
                        </m:r>
                      </m:sub>
                    </m:sSub>
                  </m:oMath>
                </a14:m>
                <a:r>
                  <a:rPr lang="en-US" altLang="ja-JP" sz="1600" dirty="0">
                    <a:effectLst/>
                    <a:latin typeface="Times New Roman" panose="02020603050405020304" pitchFamily="18" charset="0"/>
                    <a:ea typeface="ＭＳ 明朝" panose="02020609040205080304" pitchFamily="17" charset="-128"/>
                  </a:rPr>
                  <a:t> as a function of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𝑛𝑜𝑑𝑒</m:t>
                        </m:r>
                      </m:sub>
                    </m:s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 </m:t>
                    </m:r>
                  </m:oMath>
                </a14:m>
                <a:endParaRPr lang="en-US" altLang="ja-JP" sz="1600" dirty="0">
                  <a:effectLst/>
                  <a:latin typeface="Times New Roman" panose="02020603050405020304" pitchFamily="18" charset="0"/>
                  <a:ea typeface="ＭＳ 明朝" panose="02020609040205080304" pitchFamily="17" charset="-128"/>
                </a:endParaRPr>
              </a:p>
              <a:p>
                <a:pPr indent="128270" algn="ctr">
                  <a:spcAft>
                    <a:spcPts val="0"/>
                  </a:spcAft>
                </a:pPr>
                <a:r>
                  <a:rPr lang="en-US" altLang="ja-JP" sz="1600" dirty="0">
                    <a:effectLst/>
                    <a:latin typeface="Times New Roman" panose="02020603050405020304" pitchFamily="18" charset="0"/>
                    <a:ea typeface="ＭＳ 明朝" panose="02020609040205080304" pitchFamily="17" charset="-128"/>
                  </a:rPr>
                  <a:t>(</a:t>
                </a:r>
                <a14:m>
                  <m:oMath xmlns:m="http://schemas.openxmlformats.org/officeDocument/2006/math">
                    <m:f>
                      <m:fPr>
                        <m:type m:val="lin"/>
                        <m:ctrlPr>
                          <a:rPr lang="ja-JP" altLang="ja-JP" sz="1600" i="1">
                            <a:effectLst/>
                            <a:latin typeface="Cambria Math" panose="02040503050406030204" pitchFamily="18" charset="0"/>
                            <a:ea typeface="Cambria Math" panose="02040503050406030204" pitchFamily="18" charset="0"/>
                          </a:rPr>
                        </m:ctrlPr>
                      </m:fPr>
                      <m:num>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𝐸</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𝑠</m:t>
                            </m:r>
                          </m:sub>
                        </m:sSub>
                      </m:num>
                      <m:den>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0</m:t>
                            </m:r>
                          </m:sub>
                        </m:sSub>
                      </m:den>
                    </m:f>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=6.5 </m:t>
                    </m:r>
                    <m:r>
                      <m:rPr>
                        <m:sty m:val="p"/>
                      </m:rPr>
                      <a:rPr lang="en-US" altLang="ja-JP" sz="1600">
                        <a:effectLst/>
                        <a:latin typeface="Cambria Math" panose="02040503050406030204" pitchFamily="18" charset="0"/>
                        <a:ea typeface="ＭＳ 明朝" panose="02020609040205080304" pitchFamily="17" charset="-128"/>
                        <a:cs typeface="Times New Roman" panose="02020603050405020304" pitchFamily="18" charset="0"/>
                      </a:rPr>
                      <m:t>dB</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𝑞</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=10, </m:t>
                    </m:r>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𝑖𝑛𝑓𝑜</m:t>
                        </m:r>
                      </m:sub>
                    </m:sSub>
                  </m:oMath>
                </a14:m>
                <a:r>
                  <a:rPr lang="en-US" altLang="ja-JP" sz="1600" i="1" dirty="0">
                    <a:effectLst/>
                    <a:latin typeface="Cambria Math" panose="02040503050406030204" pitchFamily="18" charset="0"/>
                    <a:ea typeface="ＭＳ 明朝" panose="02020609040205080304" pitchFamily="17" charset="-128"/>
                    <a:cs typeface="Times New Roman" panose="02020603050405020304" pitchFamily="18" charset="0"/>
                  </a:rPr>
                  <a:t>= </a:t>
                </a:r>
                <a:r>
                  <a:rPr lang="en-US" altLang="ja-JP" sz="1600" dirty="0">
                    <a:effectLst/>
                    <a:latin typeface="Cambria Math" panose="02040503050406030204" pitchFamily="18" charset="0"/>
                    <a:ea typeface="ＭＳ 明朝" panose="02020609040205080304" pitchFamily="17" charset="-128"/>
                    <a:cs typeface="Times New Roman" panose="02020603050405020304" pitchFamily="18" charset="0"/>
                  </a:rPr>
                  <a:t>255 bytes</a:t>
                </a:r>
                <a14:m>
                  <m:oMath xmlns:m="http://schemas.openxmlformats.org/officeDocument/2006/math">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m:t>
                    </m:r>
                  </m:oMath>
                </a14:m>
                <a:endParaRPr lang="ja-JP" altLang="ja-JP" sz="1600" dirty="0">
                  <a:effectLst/>
                  <a:latin typeface="Times New Roman" panose="02020603050405020304" pitchFamily="18" charset="0"/>
                  <a:ea typeface="ＭＳ 明朝" panose="02020609040205080304" pitchFamily="17" charset="-128"/>
                </a:endParaRPr>
              </a:p>
            </p:txBody>
          </p:sp>
        </mc:Choice>
        <mc:Fallback xmlns="">
          <p:sp>
            <p:nvSpPr>
              <p:cNvPr id="7" name="テキスト ボックス 6">
                <a:extLst>
                  <a:ext uri="{FF2B5EF4-FFF2-40B4-BE49-F238E27FC236}">
                    <a16:creationId xmlns:a16="http://schemas.microsoft.com/office/drawing/2014/main" id="{3ED1A413-477B-4E13-A644-39379FCC9179}"/>
                  </a:ext>
                </a:extLst>
              </p:cNvPr>
              <p:cNvSpPr txBox="1">
                <a:spLocks noRot="1" noChangeAspect="1" noMove="1" noResize="1" noEditPoints="1" noAdjustHandles="1" noChangeArrowheads="1" noChangeShapeType="1" noTextEdit="1"/>
              </p:cNvSpPr>
              <p:nvPr/>
            </p:nvSpPr>
            <p:spPr>
              <a:xfrm>
                <a:off x="107504" y="5807959"/>
                <a:ext cx="9036496" cy="604524"/>
              </a:xfrm>
              <a:prstGeom prst="rect">
                <a:avLst/>
              </a:prstGeom>
              <a:blipFill>
                <a:blip r:embed="rId4"/>
                <a:stretch>
                  <a:fillRect t="-16162" b="-89899"/>
                </a:stretch>
              </a:blipFill>
            </p:spPr>
            <p:txBody>
              <a:bodyPr/>
              <a:lstStyle/>
              <a:p>
                <a:r>
                  <a:rPr lang="ja-JP" altLang="en-US">
                    <a:noFill/>
                  </a:rPr>
                  <a:t> </a:t>
                </a:r>
              </a:p>
            </p:txBody>
          </p:sp>
        </mc:Fallback>
      </mc:AlternateContent>
      <p:sp>
        <p:nvSpPr>
          <p:cNvPr id="8" name="下矢印 9">
            <a:extLst>
              <a:ext uri="{FF2B5EF4-FFF2-40B4-BE49-F238E27FC236}">
                <a16:creationId xmlns:a16="http://schemas.microsoft.com/office/drawing/2014/main" id="{D000EBFD-B2E0-4B48-A78A-1DE5BD165ABF}"/>
              </a:ext>
            </a:extLst>
          </p:cNvPr>
          <p:cNvSpPr/>
          <p:nvPr/>
        </p:nvSpPr>
        <p:spPr>
          <a:xfrm rot="15618188">
            <a:off x="3247205" y="2614139"/>
            <a:ext cx="456060" cy="148426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224C094-BF2F-46FC-B3FF-A9FB74962DDB}"/>
                  </a:ext>
                </a:extLst>
              </p:cNvPr>
              <p:cNvSpPr txBox="1"/>
              <p:nvPr/>
            </p:nvSpPr>
            <p:spPr>
              <a:xfrm>
                <a:off x="1927063" y="1688395"/>
                <a:ext cx="3096344" cy="369332"/>
              </a:xfrm>
              <a:prstGeom prst="rect">
                <a:avLst/>
              </a:prstGeom>
              <a:noFill/>
            </p:spPr>
            <p:txBody>
              <a:bodyPr wrap="square" rtlCol="0">
                <a:spAutoFit/>
              </a:bodyPr>
              <a:lstStyle/>
              <a:p>
                <a:r>
                  <a:rPr kumimoji="1" lang="en-US" altLang="ja-JP" sz="1400" b="1" u="sng" dirty="0">
                    <a:solidFill>
                      <a:srgbClr val="C00000"/>
                    </a:solidFill>
                    <a:latin typeface="+mj-lt"/>
                  </a:rPr>
                  <a:t>Random access increases </a:t>
                </a:r>
                <a14:m>
                  <m:oMath xmlns:m="http://schemas.openxmlformats.org/officeDocument/2006/math">
                    <m:sSub>
                      <m:sSubPr>
                        <m:ctrlPr>
                          <a:rPr lang="ja-JP" altLang="ja-JP" b="1" i="1" u="sng" smtClean="0">
                            <a:solidFill>
                              <a:srgbClr val="C00000"/>
                            </a:solidFill>
                            <a:latin typeface="Cambria Math" panose="02040503050406030204" pitchFamily="18" charset="0"/>
                            <a:ea typeface="Cambria Math" panose="02040503050406030204" pitchFamily="18" charset="0"/>
                          </a:rPr>
                        </m:ctrlPr>
                      </m:sSubPr>
                      <m:e>
                        <m:r>
                          <a:rPr lang="en-US" altLang="ja-JP" b="1" i="1" u="sng">
                            <a:solidFill>
                              <a:srgbClr val="C00000"/>
                            </a:solidFill>
                            <a:latin typeface="Cambria Math" panose="02040503050406030204" pitchFamily="18" charset="0"/>
                            <a:ea typeface="ＭＳ 明朝" panose="02020609040205080304" pitchFamily="17" charset="-128"/>
                            <a:cs typeface="Times New Roman" panose="02020603050405020304" pitchFamily="18" charset="0"/>
                          </a:rPr>
                          <m:t>𝑵</m:t>
                        </m:r>
                      </m:e>
                      <m:sub>
                        <m:r>
                          <a:rPr lang="en-US" altLang="ja-JP" b="1" i="1" u="sng">
                            <a:solidFill>
                              <a:srgbClr val="C00000"/>
                            </a:solidFill>
                            <a:latin typeface="Cambria Math" panose="02040503050406030204" pitchFamily="18" charset="0"/>
                            <a:ea typeface="ＭＳ 明朝" panose="02020609040205080304" pitchFamily="17" charset="-128"/>
                            <a:cs typeface="Times New Roman" panose="02020603050405020304" pitchFamily="18" charset="0"/>
                          </a:rPr>
                          <m:t>𝒕𝒙</m:t>
                        </m:r>
                      </m:sub>
                    </m:sSub>
                  </m:oMath>
                </a14:m>
                <a:endParaRPr kumimoji="1" lang="ja-JP" altLang="en-US" sz="1400" b="1" u="sng" dirty="0">
                  <a:solidFill>
                    <a:srgbClr val="C00000"/>
                  </a:solidFill>
                  <a:latin typeface="+mj-lt"/>
                </a:endParaRPr>
              </a:p>
            </p:txBody>
          </p:sp>
        </mc:Choice>
        <mc:Fallback xmlns="">
          <p:sp>
            <p:nvSpPr>
              <p:cNvPr id="9" name="テキスト ボックス 8">
                <a:extLst>
                  <a:ext uri="{FF2B5EF4-FFF2-40B4-BE49-F238E27FC236}">
                    <a16:creationId xmlns:a16="http://schemas.microsoft.com/office/drawing/2014/main" id="{1224C094-BF2F-46FC-B3FF-A9FB74962DDB}"/>
                  </a:ext>
                </a:extLst>
              </p:cNvPr>
              <p:cNvSpPr txBox="1">
                <a:spLocks noRot="1" noChangeAspect="1" noMove="1" noResize="1" noEditPoints="1" noAdjustHandles="1" noChangeArrowheads="1" noChangeShapeType="1" noTextEdit="1"/>
              </p:cNvSpPr>
              <p:nvPr/>
            </p:nvSpPr>
            <p:spPr>
              <a:xfrm>
                <a:off x="1927063" y="1688395"/>
                <a:ext cx="3096344" cy="369332"/>
              </a:xfrm>
              <a:prstGeom prst="rect">
                <a:avLst/>
              </a:prstGeom>
              <a:blipFill>
                <a:blip r:embed="rId5"/>
                <a:stretch>
                  <a:fillRect l="-591" b="-114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99090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2B5D667-0FED-4A86-8F0F-76F5A056741D}"/>
              </a:ext>
            </a:extLst>
          </p:cNvPr>
          <p:cNvPicPr/>
          <p:nvPr/>
        </p:nvPicPr>
        <p:blipFill>
          <a:blip r:embed="rId3"/>
          <a:stretch>
            <a:fillRect/>
          </a:stretch>
        </p:blipFill>
        <p:spPr>
          <a:xfrm>
            <a:off x="631726" y="980728"/>
            <a:ext cx="7956748" cy="4785857"/>
          </a:xfrm>
          <a:prstGeom prst="rect">
            <a:avLst/>
          </a:prstGeom>
        </p:spPr>
      </p:pic>
      <p:sp>
        <p:nvSpPr>
          <p:cNvPr id="2" name="タイトル 1">
            <a:extLst>
              <a:ext uri="{FF2B5EF4-FFF2-40B4-BE49-F238E27FC236}">
                <a16:creationId xmlns:a16="http://schemas.microsoft.com/office/drawing/2014/main" id="{D695476F-E236-4841-BE1E-96F193C3AEAA}"/>
              </a:ext>
            </a:extLst>
          </p:cNvPr>
          <p:cNvSpPr>
            <a:spLocks noGrp="1"/>
          </p:cNvSpPr>
          <p:nvPr>
            <p:ph type="title"/>
          </p:nvPr>
        </p:nvSpPr>
        <p:spPr/>
        <p:txBody>
          <a:bodyPr/>
          <a:lstStyle/>
          <a:p>
            <a:r>
              <a:rPr lang="en-US" altLang="ja-JP"/>
              <a:t>3. Numerical results</a:t>
            </a:r>
            <a:endParaRPr lang="ja-JP" altLang="en-US" dirty="0"/>
          </a:p>
        </p:txBody>
      </p:sp>
      <p:sp>
        <p:nvSpPr>
          <p:cNvPr id="4" name="スライド番号プレースホルダー 3">
            <a:extLst>
              <a:ext uri="{FF2B5EF4-FFF2-40B4-BE49-F238E27FC236}">
                <a16:creationId xmlns:a16="http://schemas.microsoft.com/office/drawing/2014/main" id="{7A6FC722-AE3C-45B6-A6D9-6253EB8882CB}"/>
              </a:ext>
            </a:extLst>
          </p:cNvPr>
          <p:cNvSpPr>
            <a:spLocks noGrp="1"/>
          </p:cNvSpPr>
          <p:nvPr>
            <p:ph type="sldNum" sz="quarter" idx="12"/>
          </p:nvPr>
        </p:nvSpPr>
        <p:spPr/>
        <p:txBody>
          <a:bodyPr/>
          <a:lstStyle/>
          <a:p>
            <a:r>
              <a:rPr lang="en-US"/>
              <a:t>Slide </a:t>
            </a:r>
            <a:fld id="{088E86A2-24BB-437A-8099-76D2C87A4801}" type="slidenum">
              <a:rPr lang="en-US" smtClean="0"/>
              <a:pPr/>
              <a:t>23</a:t>
            </a:fld>
            <a:endParaRPr lang="en-US"/>
          </a:p>
        </p:txBody>
      </p:sp>
      <p:sp>
        <p:nvSpPr>
          <p:cNvPr id="11" name="日付プレースホルダー 3">
            <a:extLst>
              <a:ext uri="{FF2B5EF4-FFF2-40B4-BE49-F238E27FC236}">
                <a16:creationId xmlns:a16="http://schemas.microsoft.com/office/drawing/2014/main" id="{1B701FD5-7B42-4DAF-BCDC-AE9F6C4F229B}"/>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10" name="フッター プレースホルダー 4">
            <a:extLst>
              <a:ext uri="{FF2B5EF4-FFF2-40B4-BE49-F238E27FC236}">
                <a16:creationId xmlns:a16="http://schemas.microsoft.com/office/drawing/2014/main" id="{0A616DC3-311B-43DF-AC66-68EE2CE857E8}"/>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2869EFB4-EF50-4FD5-B32A-ED8FB558233A}"/>
                  </a:ext>
                </a:extLst>
              </p:cNvPr>
              <p:cNvSpPr txBox="1"/>
              <p:nvPr/>
            </p:nvSpPr>
            <p:spPr>
              <a:xfrm>
                <a:off x="107504" y="5807959"/>
                <a:ext cx="9036496" cy="604524"/>
              </a:xfrm>
              <a:prstGeom prst="rect">
                <a:avLst/>
              </a:prstGeom>
              <a:noFill/>
            </p:spPr>
            <p:txBody>
              <a:bodyPr wrap="square" rtlCol="0">
                <a:spAutoFit/>
              </a:bodyPr>
              <a:lstStyle/>
              <a:p>
                <a:pPr indent="128270" algn="ctr">
                  <a:spcAft>
                    <a:spcPts val="0"/>
                  </a:spcAft>
                </a:pPr>
                <a:r>
                  <a:rPr lang="en-US" altLang="ja-JP" sz="1600" dirty="0">
                    <a:latin typeface="Times New Roman" panose="02020603050405020304" pitchFamily="18" charset="0"/>
                    <a:ea typeface="ＭＳ 明朝" panose="02020609040205080304" pitchFamily="17" charset="-128"/>
                  </a:rPr>
                  <a:t>Probability of successful transmission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𝑠𝑢𝑐𝑐</m:t>
                        </m:r>
                      </m:sub>
                    </m:sSub>
                  </m:oMath>
                </a14:m>
                <a:r>
                  <a:rPr lang="en-US" altLang="ja-JP" sz="1600" dirty="0">
                    <a:effectLst/>
                    <a:latin typeface="Times New Roman" panose="02020603050405020304" pitchFamily="18" charset="0"/>
                    <a:ea typeface="ＭＳ 明朝" panose="02020609040205080304" pitchFamily="17" charset="-128"/>
                  </a:rPr>
                  <a:t> as a function of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𝑛𝑜𝑑𝑒</m:t>
                        </m:r>
                      </m:sub>
                    </m:s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 </m:t>
                    </m:r>
                  </m:oMath>
                </a14:m>
                <a:endParaRPr lang="en-US" altLang="ja-JP" sz="1600" dirty="0">
                  <a:effectLst/>
                  <a:latin typeface="Times New Roman" panose="02020603050405020304" pitchFamily="18" charset="0"/>
                  <a:ea typeface="ＭＳ 明朝" panose="02020609040205080304" pitchFamily="17" charset="-128"/>
                </a:endParaRPr>
              </a:p>
              <a:p>
                <a:pPr indent="128270" algn="ctr">
                  <a:spcAft>
                    <a:spcPts val="0"/>
                  </a:spcAft>
                </a:pPr>
                <a:r>
                  <a:rPr lang="en-US" altLang="ja-JP" sz="1600" dirty="0">
                    <a:effectLst/>
                    <a:latin typeface="Times New Roman" panose="02020603050405020304" pitchFamily="18" charset="0"/>
                    <a:ea typeface="ＭＳ 明朝" panose="02020609040205080304" pitchFamily="17" charset="-128"/>
                  </a:rPr>
                  <a:t>(</a:t>
                </a:r>
                <a14:m>
                  <m:oMath xmlns:m="http://schemas.openxmlformats.org/officeDocument/2006/math">
                    <m:f>
                      <m:fPr>
                        <m:type m:val="lin"/>
                        <m:ctrlPr>
                          <a:rPr lang="ja-JP" altLang="ja-JP" sz="1600" i="1">
                            <a:effectLst/>
                            <a:latin typeface="Cambria Math" panose="02040503050406030204" pitchFamily="18" charset="0"/>
                            <a:ea typeface="Cambria Math" panose="02040503050406030204" pitchFamily="18" charset="0"/>
                          </a:rPr>
                        </m:ctrlPr>
                      </m:fPr>
                      <m:num>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𝐸</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𝑠</m:t>
                            </m:r>
                          </m:sub>
                        </m:sSub>
                      </m:num>
                      <m:den>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0</m:t>
                            </m:r>
                          </m:sub>
                        </m:sSub>
                      </m:den>
                    </m:f>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=6.5 </m:t>
                    </m:r>
                    <m:r>
                      <m:rPr>
                        <m:sty m:val="p"/>
                      </m:rPr>
                      <a:rPr lang="en-US" altLang="ja-JP" sz="1600">
                        <a:effectLst/>
                        <a:latin typeface="Cambria Math" panose="02040503050406030204" pitchFamily="18" charset="0"/>
                        <a:ea typeface="ＭＳ 明朝" panose="02020609040205080304" pitchFamily="17" charset="-128"/>
                        <a:cs typeface="Times New Roman" panose="02020603050405020304" pitchFamily="18" charset="0"/>
                      </a:rPr>
                      <m:t>dB</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𝑞</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=10, </m:t>
                    </m:r>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𝑖𝑛𝑓𝑜</m:t>
                        </m:r>
                      </m:sub>
                    </m:sSub>
                  </m:oMath>
                </a14:m>
                <a:r>
                  <a:rPr lang="en-US" altLang="ja-JP" sz="1600" i="1" dirty="0">
                    <a:effectLst/>
                    <a:latin typeface="Cambria Math" panose="02040503050406030204" pitchFamily="18" charset="0"/>
                    <a:ea typeface="ＭＳ 明朝" panose="02020609040205080304" pitchFamily="17" charset="-128"/>
                    <a:cs typeface="Times New Roman" panose="02020603050405020304" pitchFamily="18" charset="0"/>
                  </a:rPr>
                  <a:t>= </a:t>
                </a:r>
                <a:r>
                  <a:rPr lang="en-US" altLang="ja-JP" sz="1600" dirty="0">
                    <a:effectLst/>
                    <a:latin typeface="Cambria Math" panose="02040503050406030204" pitchFamily="18" charset="0"/>
                    <a:ea typeface="ＭＳ 明朝" panose="02020609040205080304" pitchFamily="17" charset="-128"/>
                    <a:cs typeface="Times New Roman" panose="02020603050405020304" pitchFamily="18" charset="0"/>
                  </a:rPr>
                  <a:t>255 bytes</a:t>
                </a:r>
                <a14:m>
                  <m:oMath xmlns:m="http://schemas.openxmlformats.org/officeDocument/2006/math">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m:t>
                    </m:r>
                  </m:oMath>
                </a14:m>
                <a:endParaRPr lang="ja-JP" altLang="ja-JP" sz="1600" dirty="0">
                  <a:effectLst/>
                  <a:latin typeface="Times New Roman" panose="02020603050405020304" pitchFamily="18" charset="0"/>
                  <a:ea typeface="ＭＳ 明朝" panose="02020609040205080304" pitchFamily="17" charset="-128"/>
                </a:endParaRPr>
              </a:p>
            </p:txBody>
          </p:sp>
        </mc:Choice>
        <mc:Fallback xmlns="">
          <p:sp>
            <p:nvSpPr>
              <p:cNvPr id="7" name="テキスト ボックス 6">
                <a:extLst>
                  <a:ext uri="{FF2B5EF4-FFF2-40B4-BE49-F238E27FC236}">
                    <a16:creationId xmlns:a16="http://schemas.microsoft.com/office/drawing/2014/main" id="{2869EFB4-EF50-4FD5-B32A-ED8FB558233A}"/>
                  </a:ext>
                </a:extLst>
              </p:cNvPr>
              <p:cNvSpPr txBox="1">
                <a:spLocks noRot="1" noChangeAspect="1" noMove="1" noResize="1" noEditPoints="1" noAdjustHandles="1" noChangeArrowheads="1" noChangeShapeType="1" noTextEdit="1"/>
              </p:cNvSpPr>
              <p:nvPr/>
            </p:nvSpPr>
            <p:spPr>
              <a:xfrm>
                <a:off x="107504" y="5807959"/>
                <a:ext cx="9036496" cy="604524"/>
              </a:xfrm>
              <a:prstGeom prst="rect">
                <a:avLst/>
              </a:prstGeom>
              <a:blipFill>
                <a:blip r:embed="rId4"/>
                <a:stretch>
                  <a:fillRect t="-16162" b="-89899"/>
                </a:stretch>
              </a:blipFill>
            </p:spPr>
            <p:txBody>
              <a:bodyPr/>
              <a:lstStyle/>
              <a:p>
                <a:r>
                  <a:rPr lang="ja-JP" altLang="en-US">
                    <a:noFill/>
                  </a:rPr>
                  <a:t> </a:t>
                </a:r>
              </a:p>
            </p:txBody>
          </p:sp>
        </mc:Fallback>
      </mc:AlternateContent>
      <p:sp>
        <p:nvSpPr>
          <p:cNvPr id="8" name="下矢印 9">
            <a:extLst>
              <a:ext uri="{FF2B5EF4-FFF2-40B4-BE49-F238E27FC236}">
                <a16:creationId xmlns:a16="http://schemas.microsoft.com/office/drawing/2014/main" id="{6321FFBB-E879-4C82-9FB2-94D30EDF6614}"/>
              </a:ext>
            </a:extLst>
          </p:cNvPr>
          <p:cNvSpPr/>
          <p:nvPr/>
        </p:nvSpPr>
        <p:spPr>
          <a:xfrm rot="16997084">
            <a:off x="3283590" y="3704179"/>
            <a:ext cx="456060" cy="148426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270743F2-AE90-4FA5-9833-9181ACD315D8}"/>
                  </a:ext>
                </a:extLst>
              </p:cNvPr>
              <p:cNvSpPr txBox="1"/>
              <p:nvPr/>
            </p:nvSpPr>
            <p:spPr>
              <a:xfrm>
                <a:off x="2709148" y="3230538"/>
                <a:ext cx="3096344" cy="369332"/>
              </a:xfrm>
              <a:prstGeom prst="rect">
                <a:avLst/>
              </a:prstGeom>
              <a:noFill/>
            </p:spPr>
            <p:txBody>
              <a:bodyPr wrap="square" rtlCol="0">
                <a:spAutoFit/>
              </a:bodyPr>
              <a:lstStyle/>
              <a:p>
                <a:r>
                  <a:rPr kumimoji="1" lang="en-US" altLang="ja-JP" sz="1400" b="1" u="sng" dirty="0">
                    <a:solidFill>
                      <a:srgbClr val="C00000"/>
                    </a:solidFill>
                    <a:latin typeface="+mj-lt"/>
                  </a:rPr>
                  <a:t>Random access decreases </a:t>
                </a:r>
                <a14:m>
                  <m:oMath xmlns:m="http://schemas.openxmlformats.org/officeDocument/2006/math">
                    <m:sSub>
                      <m:sSubPr>
                        <m:ctrlPr>
                          <a:rPr lang="ja-JP" altLang="ja-JP" b="1" i="1" u="sng" smtClean="0">
                            <a:solidFill>
                              <a:srgbClr val="C00000"/>
                            </a:solidFill>
                            <a:latin typeface="Cambria Math" panose="02040503050406030204" pitchFamily="18" charset="0"/>
                            <a:ea typeface="Cambria Math" panose="02040503050406030204" pitchFamily="18" charset="0"/>
                          </a:rPr>
                        </m:ctrlPr>
                      </m:sSubPr>
                      <m:e>
                        <m:r>
                          <a:rPr lang="en-US" altLang="ja-JP" b="1" i="1" u="sng" smtClean="0">
                            <a:solidFill>
                              <a:srgbClr val="C00000"/>
                            </a:solidFill>
                            <a:latin typeface="Cambria Math" panose="02040503050406030204" pitchFamily="18" charset="0"/>
                            <a:ea typeface="Cambria Math" panose="02040503050406030204" pitchFamily="18" charset="0"/>
                          </a:rPr>
                          <m:t>𝑷</m:t>
                        </m:r>
                      </m:e>
                      <m:sub>
                        <m:r>
                          <a:rPr lang="en-US" altLang="ja-JP" b="1" i="1" u="sng" smtClean="0">
                            <a:solidFill>
                              <a:srgbClr val="C00000"/>
                            </a:solidFill>
                            <a:latin typeface="Cambria Math" panose="02040503050406030204" pitchFamily="18" charset="0"/>
                            <a:ea typeface="ＭＳ 明朝" panose="02020609040205080304" pitchFamily="17" charset="-128"/>
                            <a:cs typeface="Times New Roman" panose="02020603050405020304" pitchFamily="18" charset="0"/>
                          </a:rPr>
                          <m:t>𝒔𝒖𝒄𝒄</m:t>
                        </m:r>
                      </m:sub>
                    </m:sSub>
                  </m:oMath>
                </a14:m>
                <a:endParaRPr kumimoji="1" lang="ja-JP" altLang="en-US" sz="1400" b="1" u="sng" dirty="0">
                  <a:solidFill>
                    <a:srgbClr val="C00000"/>
                  </a:solidFill>
                  <a:latin typeface="+mj-lt"/>
                </a:endParaRPr>
              </a:p>
            </p:txBody>
          </p:sp>
        </mc:Choice>
        <mc:Fallback xmlns="">
          <p:sp>
            <p:nvSpPr>
              <p:cNvPr id="9" name="テキスト ボックス 8">
                <a:extLst>
                  <a:ext uri="{FF2B5EF4-FFF2-40B4-BE49-F238E27FC236}">
                    <a16:creationId xmlns:a16="http://schemas.microsoft.com/office/drawing/2014/main" id="{270743F2-AE90-4FA5-9833-9181ACD315D8}"/>
                  </a:ext>
                </a:extLst>
              </p:cNvPr>
              <p:cNvSpPr txBox="1">
                <a:spLocks noRot="1" noChangeAspect="1" noMove="1" noResize="1" noEditPoints="1" noAdjustHandles="1" noChangeArrowheads="1" noChangeShapeType="1" noTextEdit="1"/>
              </p:cNvSpPr>
              <p:nvPr/>
            </p:nvSpPr>
            <p:spPr>
              <a:xfrm>
                <a:off x="2709148" y="3230538"/>
                <a:ext cx="3096344" cy="369332"/>
              </a:xfrm>
              <a:prstGeom prst="rect">
                <a:avLst/>
              </a:prstGeom>
              <a:blipFill>
                <a:blip r:embed="rId5"/>
                <a:stretch>
                  <a:fillRect l="-591" b="-114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8284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C729E3C-226A-4F1F-9A0B-92DF2BE6F2FD}"/>
              </a:ext>
            </a:extLst>
          </p:cNvPr>
          <p:cNvPicPr/>
          <p:nvPr/>
        </p:nvPicPr>
        <p:blipFill>
          <a:blip r:embed="rId3"/>
          <a:stretch>
            <a:fillRect/>
          </a:stretch>
        </p:blipFill>
        <p:spPr>
          <a:xfrm>
            <a:off x="517992" y="882407"/>
            <a:ext cx="8184216" cy="4959395"/>
          </a:xfrm>
          <a:prstGeom prst="rect">
            <a:avLst/>
          </a:prstGeom>
        </p:spPr>
      </p:pic>
      <p:sp>
        <p:nvSpPr>
          <p:cNvPr id="2" name="タイトル 1">
            <a:extLst>
              <a:ext uri="{FF2B5EF4-FFF2-40B4-BE49-F238E27FC236}">
                <a16:creationId xmlns:a16="http://schemas.microsoft.com/office/drawing/2014/main" id="{2C18760B-5520-4517-8AF1-5EC761EEC0C2}"/>
              </a:ext>
            </a:extLst>
          </p:cNvPr>
          <p:cNvSpPr>
            <a:spLocks noGrp="1"/>
          </p:cNvSpPr>
          <p:nvPr>
            <p:ph type="title"/>
          </p:nvPr>
        </p:nvSpPr>
        <p:spPr>
          <a:xfrm>
            <a:off x="685800" y="685800"/>
            <a:ext cx="7772400" cy="471310"/>
          </a:xfrm>
        </p:spPr>
        <p:txBody>
          <a:bodyPr/>
          <a:lstStyle/>
          <a:p>
            <a:r>
              <a:rPr lang="en-US" altLang="ja-JP" dirty="0"/>
              <a:t>3. Numerical results</a:t>
            </a:r>
            <a:endParaRPr lang="ja-JP" altLang="en-US" dirty="0"/>
          </a:p>
        </p:txBody>
      </p:sp>
      <p:sp>
        <p:nvSpPr>
          <p:cNvPr id="4" name="スライド番号プレースホルダー 3">
            <a:extLst>
              <a:ext uri="{FF2B5EF4-FFF2-40B4-BE49-F238E27FC236}">
                <a16:creationId xmlns:a16="http://schemas.microsoft.com/office/drawing/2014/main" id="{3178372D-2B1E-414D-8002-1BE9B36ADE3D}"/>
              </a:ext>
            </a:extLst>
          </p:cNvPr>
          <p:cNvSpPr>
            <a:spLocks noGrp="1"/>
          </p:cNvSpPr>
          <p:nvPr>
            <p:ph type="sldNum" sz="quarter" idx="12"/>
          </p:nvPr>
        </p:nvSpPr>
        <p:spPr/>
        <p:txBody>
          <a:bodyPr/>
          <a:lstStyle/>
          <a:p>
            <a:r>
              <a:rPr lang="en-US"/>
              <a:t>Slide </a:t>
            </a:r>
            <a:fld id="{088E86A2-24BB-437A-8099-76D2C87A4801}" type="slidenum">
              <a:rPr lang="en-US" smtClean="0"/>
              <a:pPr/>
              <a:t>24</a:t>
            </a:fld>
            <a:endParaRPr lang="en-US"/>
          </a:p>
        </p:txBody>
      </p:sp>
      <p:sp>
        <p:nvSpPr>
          <p:cNvPr id="13" name="日付プレースホルダー 3">
            <a:extLst>
              <a:ext uri="{FF2B5EF4-FFF2-40B4-BE49-F238E27FC236}">
                <a16:creationId xmlns:a16="http://schemas.microsoft.com/office/drawing/2014/main" id="{57EBD67B-7328-4AD7-A100-96D8FD3C08E9}"/>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12" name="フッター プレースホルダー 4">
            <a:extLst>
              <a:ext uri="{FF2B5EF4-FFF2-40B4-BE49-F238E27FC236}">
                <a16:creationId xmlns:a16="http://schemas.microsoft.com/office/drawing/2014/main" id="{A6DBF6FD-F949-462D-B698-609AF17BDB6C}"/>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3C3BD52-BCB9-4641-9CFB-DAF57CE7C1C6}"/>
                  </a:ext>
                </a:extLst>
              </p:cNvPr>
              <p:cNvSpPr txBox="1"/>
              <p:nvPr/>
            </p:nvSpPr>
            <p:spPr>
              <a:xfrm>
                <a:off x="107504" y="5807959"/>
                <a:ext cx="9036496" cy="604524"/>
              </a:xfrm>
              <a:prstGeom prst="rect">
                <a:avLst/>
              </a:prstGeom>
              <a:noFill/>
            </p:spPr>
            <p:txBody>
              <a:bodyPr wrap="square" rtlCol="0">
                <a:spAutoFit/>
              </a:bodyPr>
              <a:lstStyle/>
              <a:p>
                <a:pPr indent="128270" algn="ctr">
                  <a:spcAft>
                    <a:spcPts val="0"/>
                  </a:spcAft>
                </a:pPr>
                <a:r>
                  <a:rPr lang="en-US" altLang="ja-JP" sz="1600" dirty="0">
                    <a:latin typeface="Times New Roman" panose="02020603050405020304" pitchFamily="18" charset="0"/>
                    <a:ea typeface="ＭＳ 明朝" panose="02020609040205080304" pitchFamily="17" charset="-128"/>
                  </a:rPr>
                  <a:t>Average delay time </a:t>
                </a:r>
                <a:r>
                  <a:rPr lang="en-US" altLang="ja-JP" sz="1600" dirty="0">
                    <a:effectLst/>
                    <a:latin typeface="Times New Roman" panose="02020603050405020304" pitchFamily="18" charset="0"/>
                    <a:ea typeface="ＭＳ 明朝" panose="02020609040205080304" pitchFamily="17" charset="-128"/>
                  </a:rPr>
                  <a:t>as a function of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𝑛𝑜𝑑𝑒</m:t>
                        </m:r>
                      </m:sub>
                    </m:s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 </m:t>
                    </m:r>
                  </m:oMath>
                </a14:m>
                <a:endParaRPr lang="en-US" altLang="ja-JP" sz="1600" dirty="0">
                  <a:effectLst/>
                  <a:latin typeface="Times New Roman" panose="02020603050405020304" pitchFamily="18" charset="0"/>
                  <a:ea typeface="ＭＳ 明朝" panose="02020609040205080304" pitchFamily="17" charset="-128"/>
                </a:endParaRPr>
              </a:p>
              <a:p>
                <a:pPr indent="128270" algn="ctr">
                  <a:spcAft>
                    <a:spcPts val="0"/>
                  </a:spcAft>
                </a:pPr>
                <a:r>
                  <a:rPr lang="en-US" altLang="ja-JP" sz="1600" dirty="0">
                    <a:effectLst/>
                    <a:latin typeface="Times New Roman" panose="02020603050405020304" pitchFamily="18" charset="0"/>
                    <a:ea typeface="ＭＳ 明朝" panose="02020609040205080304" pitchFamily="17" charset="-128"/>
                  </a:rPr>
                  <a:t>(</a:t>
                </a:r>
                <a14:m>
                  <m:oMath xmlns:m="http://schemas.openxmlformats.org/officeDocument/2006/math">
                    <m:f>
                      <m:fPr>
                        <m:type m:val="lin"/>
                        <m:ctrlPr>
                          <a:rPr lang="ja-JP" altLang="ja-JP" sz="1600" i="1">
                            <a:effectLst/>
                            <a:latin typeface="Cambria Math" panose="02040503050406030204" pitchFamily="18" charset="0"/>
                            <a:ea typeface="Cambria Math" panose="02040503050406030204" pitchFamily="18" charset="0"/>
                          </a:rPr>
                        </m:ctrlPr>
                      </m:fPr>
                      <m:num>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𝐸</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𝑠</m:t>
                            </m:r>
                          </m:sub>
                        </m:sSub>
                      </m:num>
                      <m:den>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0</m:t>
                            </m:r>
                          </m:sub>
                        </m:sSub>
                      </m:den>
                    </m:f>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=6.5 </m:t>
                    </m:r>
                    <m:r>
                      <m:rPr>
                        <m:sty m:val="p"/>
                      </m:rPr>
                      <a:rPr lang="en-US" altLang="ja-JP" sz="1600">
                        <a:effectLst/>
                        <a:latin typeface="Cambria Math" panose="02040503050406030204" pitchFamily="18" charset="0"/>
                        <a:ea typeface="ＭＳ 明朝" panose="02020609040205080304" pitchFamily="17" charset="-128"/>
                        <a:cs typeface="Times New Roman" panose="02020603050405020304" pitchFamily="18" charset="0"/>
                      </a:rPr>
                      <m:t>dB</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𝑞</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=10, </m:t>
                    </m:r>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𝑖𝑛𝑓𝑜</m:t>
                        </m:r>
                      </m:sub>
                    </m:sSub>
                  </m:oMath>
                </a14:m>
                <a:r>
                  <a:rPr lang="en-US" altLang="ja-JP" sz="1600" i="1" dirty="0">
                    <a:effectLst/>
                    <a:latin typeface="Cambria Math" panose="02040503050406030204" pitchFamily="18" charset="0"/>
                    <a:ea typeface="ＭＳ 明朝" panose="02020609040205080304" pitchFamily="17" charset="-128"/>
                    <a:cs typeface="Times New Roman" panose="02020603050405020304" pitchFamily="18" charset="0"/>
                  </a:rPr>
                  <a:t>= </a:t>
                </a:r>
                <a:r>
                  <a:rPr lang="en-US" altLang="ja-JP" sz="1600" dirty="0">
                    <a:effectLst/>
                    <a:latin typeface="Cambria Math" panose="02040503050406030204" pitchFamily="18" charset="0"/>
                    <a:ea typeface="ＭＳ 明朝" panose="02020609040205080304" pitchFamily="17" charset="-128"/>
                    <a:cs typeface="Times New Roman" panose="02020603050405020304" pitchFamily="18" charset="0"/>
                  </a:rPr>
                  <a:t>255 bytes</a:t>
                </a:r>
                <a14:m>
                  <m:oMath xmlns:m="http://schemas.openxmlformats.org/officeDocument/2006/math">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m:t>
                    </m:r>
                  </m:oMath>
                </a14:m>
                <a:endParaRPr lang="ja-JP" altLang="ja-JP" sz="1600" dirty="0">
                  <a:effectLst/>
                  <a:latin typeface="Times New Roman" panose="02020603050405020304" pitchFamily="18" charset="0"/>
                  <a:ea typeface="ＭＳ 明朝" panose="02020609040205080304" pitchFamily="17" charset="-128"/>
                </a:endParaRPr>
              </a:p>
            </p:txBody>
          </p:sp>
        </mc:Choice>
        <mc:Fallback xmlns="">
          <p:sp>
            <p:nvSpPr>
              <p:cNvPr id="7" name="テキスト ボックス 6">
                <a:extLst>
                  <a:ext uri="{FF2B5EF4-FFF2-40B4-BE49-F238E27FC236}">
                    <a16:creationId xmlns:a16="http://schemas.microsoft.com/office/drawing/2014/main" id="{33C3BD52-BCB9-4641-9CFB-DAF57CE7C1C6}"/>
                  </a:ext>
                </a:extLst>
              </p:cNvPr>
              <p:cNvSpPr txBox="1">
                <a:spLocks noRot="1" noChangeAspect="1" noMove="1" noResize="1" noEditPoints="1" noAdjustHandles="1" noChangeArrowheads="1" noChangeShapeType="1" noTextEdit="1"/>
              </p:cNvSpPr>
              <p:nvPr/>
            </p:nvSpPr>
            <p:spPr>
              <a:xfrm>
                <a:off x="107504" y="5807959"/>
                <a:ext cx="9036496" cy="604524"/>
              </a:xfrm>
              <a:prstGeom prst="rect">
                <a:avLst/>
              </a:prstGeom>
              <a:blipFill>
                <a:blip r:embed="rId4"/>
                <a:stretch>
                  <a:fillRect t="-16162" b="-89899"/>
                </a:stretch>
              </a:blipFill>
            </p:spPr>
            <p:txBody>
              <a:bodyPr/>
              <a:lstStyle/>
              <a:p>
                <a:r>
                  <a:rPr lang="ja-JP" altLang="en-US">
                    <a:noFill/>
                  </a:rPr>
                  <a:t> </a:t>
                </a:r>
              </a:p>
            </p:txBody>
          </p:sp>
        </mc:Fallback>
      </mc:AlternateContent>
      <p:sp>
        <p:nvSpPr>
          <p:cNvPr id="8" name="楕円 9">
            <a:extLst>
              <a:ext uri="{FF2B5EF4-FFF2-40B4-BE49-F238E27FC236}">
                <a16:creationId xmlns:a16="http://schemas.microsoft.com/office/drawing/2014/main" id="{29CD1311-B903-451E-9897-878E186BB54C}"/>
              </a:ext>
            </a:extLst>
          </p:cNvPr>
          <p:cNvSpPr/>
          <p:nvPr/>
        </p:nvSpPr>
        <p:spPr>
          <a:xfrm>
            <a:off x="4955429" y="1945088"/>
            <a:ext cx="3168352" cy="2374866"/>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0107D56A-F4AB-460E-95D2-312E4208D217}"/>
              </a:ext>
            </a:extLst>
          </p:cNvPr>
          <p:cNvSpPr/>
          <p:nvPr/>
        </p:nvSpPr>
        <p:spPr>
          <a:xfrm>
            <a:off x="1552083" y="3254506"/>
            <a:ext cx="3114671" cy="1628582"/>
          </a:xfrm>
          <a:prstGeom prst="ellipse">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C55DB718-A247-487A-B500-E90E5B157628}"/>
                  </a:ext>
                </a:extLst>
              </p:cNvPr>
              <p:cNvSpPr txBox="1"/>
              <p:nvPr/>
            </p:nvSpPr>
            <p:spPr>
              <a:xfrm>
                <a:off x="5895308" y="4496761"/>
                <a:ext cx="2133076" cy="523220"/>
              </a:xfrm>
              <a:prstGeom prst="rect">
                <a:avLst/>
              </a:prstGeom>
              <a:noFill/>
            </p:spPr>
            <p:txBody>
              <a:bodyPr wrap="square" rtlCol="0">
                <a:spAutoFit/>
              </a:bodyPr>
              <a:lstStyle/>
              <a:p>
                <a:r>
                  <a:rPr kumimoji="1" lang="en-US" altLang="ja-JP" sz="1400" b="1" u="sng" dirty="0">
                    <a:solidFill>
                      <a:srgbClr val="FF0000"/>
                    </a:solidFill>
                    <a:latin typeface="+mj-lt"/>
                  </a:rPr>
                  <a:t>In large </a:t>
                </a:r>
                <a14:m>
                  <m:oMath xmlns:m="http://schemas.openxmlformats.org/officeDocument/2006/math">
                    <m:sSub>
                      <m:sSubPr>
                        <m:ctrlPr>
                          <a:rPr kumimoji="1" lang="en-US" altLang="ja-JP" sz="1400" b="1" i="1" u="sng" smtClean="0">
                            <a:solidFill>
                              <a:srgbClr val="FF0000"/>
                            </a:solidFill>
                            <a:latin typeface="Cambria Math" panose="02040503050406030204" pitchFamily="18" charset="0"/>
                          </a:rPr>
                        </m:ctrlPr>
                      </m:sSubPr>
                      <m:e>
                        <m:r>
                          <a:rPr kumimoji="1" lang="en-US" altLang="ja-JP" sz="1400" b="1" i="1" u="sng" smtClean="0">
                            <a:solidFill>
                              <a:srgbClr val="FF0000"/>
                            </a:solidFill>
                            <a:latin typeface="Cambria Math" panose="02040503050406030204" pitchFamily="18" charset="0"/>
                          </a:rPr>
                          <m:t>𝑵</m:t>
                        </m:r>
                      </m:e>
                      <m:sub>
                        <m:r>
                          <a:rPr kumimoji="1" lang="en-US" altLang="ja-JP" sz="1400" b="1" i="1" u="sng" smtClean="0">
                            <a:solidFill>
                              <a:srgbClr val="FF0000"/>
                            </a:solidFill>
                            <a:latin typeface="Cambria Math" panose="02040503050406030204" pitchFamily="18" charset="0"/>
                          </a:rPr>
                          <m:t>𝒏𝒐𝒅𝒆</m:t>
                        </m:r>
                      </m:sub>
                    </m:sSub>
                  </m:oMath>
                </a14:m>
                <a:r>
                  <a:rPr kumimoji="1" lang="en-US" altLang="ja-JP" sz="1400" b="1" u="sng" dirty="0">
                    <a:solidFill>
                      <a:srgbClr val="FF0000"/>
                    </a:solidFill>
                    <a:latin typeface="+mj-lt"/>
                  </a:rPr>
                  <a:t>, random access protocol is better</a:t>
                </a:r>
                <a:endParaRPr kumimoji="1" lang="ja-JP" altLang="en-US" sz="1400" b="1" u="sng" dirty="0">
                  <a:solidFill>
                    <a:srgbClr val="FF0000"/>
                  </a:solidFill>
                  <a:latin typeface="+mj-lt"/>
                </a:endParaRPr>
              </a:p>
            </p:txBody>
          </p:sp>
        </mc:Choice>
        <mc:Fallback xmlns="">
          <p:sp>
            <p:nvSpPr>
              <p:cNvPr id="10" name="テキスト ボックス 9">
                <a:extLst>
                  <a:ext uri="{FF2B5EF4-FFF2-40B4-BE49-F238E27FC236}">
                    <a16:creationId xmlns:a16="http://schemas.microsoft.com/office/drawing/2014/main" id="{C55DB718-A247-487A-B500-E90E5B157628}"/>
                  </a:ext>
                </a:extLst>
              </p:cNvPr>
              <p:cNvSpPr txBox="1">
                <a:spLocks noRot="1" noChangeAspect="1" noMove="1" noResize="1" noEditPoints="1" noAdjustHandles="1" noChangeArrowheads="1" noChangeShapeType="1" noTextEdit="1"/>
              </p:cNvSpPr>
              <p:nvPr/>
            </p:nvSpPr>
            <p:spPr>
              <a:xfrm>
                <a:off x="5895308" y="4496761"/>
                <a:ext cx="2133076" cy="523220"/>
              </a:xfrm>
              <a:prstGeom prst="rect">
                <a:avLst/>
              </a:prstGeom>
              <a:blipFill>
                <a:blip r:embed="rId5"/>
                <a:stretch>
                  <a:fillRect l="-857" t="-2353" b="-117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64F15430-E94A-4BEA-B2BC-6D552CC96BA3}"/>
                  </a:ext>
                </a:extLst>
              </p:cNvPr>
              <p:cNvSpPr txBox="1"/>
              <p:nvPr/>
            </p:nvSpPr>
            <p:spPr>
              <a:xfrm>
                <a:off x="1991031" y="2668356"/>
                <a:ext cx="2522606" cy="523220"/>
              </a:xfrm>
              <a:prstGeom prst="rect">
                <a:avLst/>
              </a:prstGeom>
              <a:noFill/>
            </p:spPr>
            <p:txBody>
              <a:bodyPr wrap="square" rtlCol="0">
                <a:spAutoFit/>
              </a:bodyPr>
              <a:lstStyle/>
              <a:p>
                <a:r>
                  <a:rPr kumimoji="1" lang="en-US" altLang="ja-JP" sz="1400" b="1" u="sng" dirty="0">
                    <a:solidFill>
                      <a:srgbClr val="008BBC"/>
                    </a:solidFill>
                    <a:latin typeface="+mj-lt"/>
                  </a:rPr>
                  <a:t>In small </a:t>
                </a:r>
                <a14:m>
                  <m:oMath xmlns:m="http://schemas.openxmlformats.org/officeDocument/2006/math">
                    <m:sSub>
                      <m:sSubPr>
                        <m:ctrlPr>
                          <a:rPr kumimoji="1" lang="en-US" altLang="ja-JP" sz="1400" b="1" i="1" u="sng" smtClean="0">
                            <a:solidFill>
                              <a:srgbClr val="008BBC"/>
                            </a:solidFill>
                            <a:latin typeface="Cambria Math" panose="02040503050406030204" pitchFamily="18" charset="0"/>
                          </a:rPr>
                        </m:ctrlPr>
                      </m:sSubPr>
                      <m:e>
                        <m:r>
                          <a:rPr kumimoji="1" lang="en-US" altLang="ja-JP" sz="1400" b="1" i="1" u="sng" smtClean="0">
                            <a:solidFill>
                              <a:srgbClr val="008BBC"/>
                            </a:solidFill>
                            <a:latin typeface="Cambria Math" panose="02040503050406030204" pitchFamily="18" charset="0"/>
                          </a:rPr>
                          <m:t>𝑵</m:t>
                        </m:r>
                      </m:e>
                      <m:sub>
                        <m:r>
                          <a:rPr kumimoji="1" lang="en-US" altLang="ja-JP" sz="1400" b="1" i="1" u="sng" smtClean="0">
                            <a:solidFill>
                              <a:srgbClr val="008BBC"/>
                            </a:solidFill>
                            <a:latin typeface="Cambria Math" panose="02040503050406030204" pitchFamily="18" charset="0"/>
                          </a:rPr>
                          <m:t>𝒏𝒐𝒅𝒆</m:t>
                        </m:r>
                      </m:sub>
                    </m:sSub>
                  </m:oMath>
                </a14:m>
                <a:r>
                  <a:rPr kumimoji="1" lang="en-US" altLang="ja-JP" sz="1400" b="1" u="sng" dirty="0">
                    <a:solidFill>
                      <a:srgbClr val="008BBC"/>
                    </a:solidFill>
                    <a:latin typeface="+mj-lt"/>
                  </a:rPr>
                  <a:t>, scheduled access protocol is better</a:t>
                </a:r>
                <a:endParaRPr kumimoji="1" lang="ja-JP" altLang="en-US" sz="1400" b="1" u="sng" dirty="0">
                  <a:solidFill>
                    <a:srgbClr val="008BBC"/>
                  </a:solidFill>
                  <a:latin typeface="+mj-lt"/>
                </a:endParaRPr>
              </a:p>
            </p:txBody>
          </p:sp>
        </mc:Choice>
        <mc:Fallback xmlns="">
          <p:sp>
            <p:nvSpPr>
              <p:cNvPr id="11" name="テキスト ボックス 10">
                <a:extLst>
                  <a:ext uri="{FF2B5EF4-FFF2-40B4-BE49-F238E27FC236}">
                    <a16:creationId xmlns:a16="http://schemas.microsoft.com/office/drawing/2014/main" id="{64F15430-E94A-4BEA-B2BC-6D552CC96BA3}"/>
                  </a:ext>
                </a:extLst>
              </p:cNvPr>
              <p:cNvSpPr txBox="1">
                <a:spLocks noRot="1" noChangeAspect="1" noMove="1" noResize="1" noEditPoints="1" noAdjustHandles="1" noChangeArrowheads="1" noChangeShapeType="1" noTextEdit="1"/>
              </p:cNvSpPr>
              <p:nvPr/>
            </p:nvSpPr>
            <p:spPr>
              <a:xfrm>
                <a:off x="1991031" y="2668356"/>
                <a:ext cx="2522606" cy="523220"/>
              </a:xfrm>
              <a:prstGeom prst="rect">
                <a:avLst/>
              </a:prstGeom>
              <a:blipFill>
                <a:blip r:embed="rId6"/>
                <a:stretch>
                  <a:fillRect l="-726" t="-2326" b="-1046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90248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88B773-E541-4045-B7B9-F29362269851}"/>
              </a:ext>
            </a:extLst>
          </p:cNvPr>
          <p:cNvSpPr>
            <a:spLocks noGrp="1"/>
          </p:cNvSpPr>
          <p:nvPr>
            <p:ph type="title"/>
          </p:nvPr>
        </p:nvSpPr>
        <p:spPr>
          <a:xfrm>
            <a:off x="685800" y="685800"/>
            <a:ext cx="7772400" cy="341512"/>
          </a:xfrm>
        </p:spPr>
        <p:txBody>
          <a:bodyPr/>
          <a:lstStyle/>
          <a:p>
            <a:r>
              <a:rPr lang="en-US" altLang="ja-JP" dirty="0"/>
              <a:t>3. Numerical results</a:t>
            </a:r>
            <a:endParaRPr lang="ja-JP" altLang="en-US" dirty="0"/>
          </a:p>
        </p:txBody>
      </p:sp>
      <p:sp>
        <p:nvSpPr>
          <p:cNvPr id="4" name="スライド番号プレースホルダー 3">
            <a:extLst>
              <a:ext uri="{FF2B5EF4-FFF2-40B4-BE49-F238E27FC236}">
                <a16:creationId xmlns:a16="http://schemas.microsoft.com/office/drawing/2014/main" id="{AD4C5462-651A-4B11-A10B-C19975A17154}"/>
              </a:ext>
            </a:extLst>
          </p:cNvPr>
          <p:cNvSpPr>
            <a:spLocks noGrp="1"/>
          </p:cNvSpPr>
          <p:nvPr>
            <p:ph type="sldNum" sz="quarter" idx="12"/>
          </p:nvPr>
        </p:nvSpPr>
        <p:spPr/>
        <p:txBody>
          <a:bodyPr/>
          <a:lstStyle/>
          <a:p>
            <a:r>
              <a:rPr lang="en-US"/>
              <a:t>Slide </a:t>
            </a:r>
            <a:fld id="{088E86A2-24BB-437A-8099-76D2C87A4801}" type="slidenum">
              <a:rPr lang="en-US" smtClean="0"/>
              <a:pPr/>
              <a:t>25</a:t>
            </a:fld>
            <a:endParaRPr lang="en-US"/>
          </a:p>
        </p:txBody>
      </p:sp>
      <p:sp>
        <p:nvSpPr>
          <p:cNvPr id="11" name="日付プレースホルダー 3">
            <a:extLst>
              <a:ext uri="{FF2B5EF4-FFF2-40B4-BE49-F238E27FC236}">
                <a16:creationId xmlns:a16="http://schemas.microsoft.com/office/drawing/2014/main" id="{48223046-6A55-4181-B1F3-FD7CBE72F9B6}"/>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10" name="フッター プレースホルダー 4">
            <a:extLst>
              <a:ext uri="{FF2B5EF4-FFF2-40B4-BE49-F238E27FC236}">
                <a16:creationId xmlns:a16="http://schemas.microsoft.com/office/drawing/2014/main" id="{9645BE9E-2295-4D72-94DB-6196AD52F7C6}"/>
              </a:ext>
            </a:extLst>
          </p:cNvPr>
          <p:cNvSpPr>
            <a:spLocks noGrp="1"/>
          </p:cNvSpPr>
          <p:nvPr>
            <p:ph type="ftr" sz="quarter" idx="3"/>
          </p:nvPr>
        </p:nvSpPr>
        <p:spPr/>
        <p:txBody>
          <a:bodyPr/>
          <a:lstStyle/>
          <a:p>
            <a:r>
              <a:rPr lang="en-US" sz="1200"/>
              <a:t>Kento Takabayashi(Okayama Pref. Univ.) Ryuji Kohno(YNU, CWC-Nippon) </a:t>
            </a:r>
            <a:endParaRPr lang="en-US" sz="1200" dirty="0"/>
          </a:p>
        </p:txBody>
      </p:sp>
      <p:pic>
        <p:nvPicPr>
          <p:cNvPr id="6" name="図 5">
            <a:extLst>
              <a:ext uri="{FF2B5EF4-FFF2-40B4-BE49-F238E27FC236}">
                <a16:creationId xmlns:a16="http://schemas.microsoft.com/office/drawing/2014/main" id="{67D9961D-90CF-4B03-9380-A22CC8A1ED29}"/>
              </a:ext>
            </a:extLst>
          </p:cNvPr>
          <p:cNvPicPr/>
          <p:nvPr/>
        </p:nvPicPr>
        <p:blipFill>
          <a:blip r:embed="rId3"/>
          <a:stretch>
            <a:fillRect/>
          </a:stretch>
        </p:blipFill>
        <p:spPr>
          <a:xfrm>
            <a:off x="783704" y="1124744"/>
            <a:ext cx="7423358" cy="4680520"/>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8174B272-822E-4E91-98F4-B69D225525A0}"/>
                  </a:ext>
                </a:extLst>
              </p:cNvPr>
              <p:cNvSpPr txBox="1"/>
              <p:nvPr/>
            </p:nvSpPr>
            <p:spPr>
              <a:xfrm>
                <a:off x="107504" y="5807959"/>
                <a:ext cx="9036496" cy="604524"/>
              </a:xfrm>
              <a:prstGeom prst="rect">
                <a:avLst/>
              </a:prstGeom>
              <a:noFill/>
            </p:spPr>
            <p:txBody>
              <a:bodyPr wrap="square" rtlCol="0">
                <a:spAutoFit/>
              </a:bodyPr>
              <a:lstStyle/>
              <a:p>
                <a:pPr indent="128270" algn="ctr">
                  <a:spcAft>
                    <a:spcPts val="0"/>
                  </a:spcAft>
                </a:pPr>
                <a:r>
                  <a:rPr lang="en-US" altLang="ja-JP" sz="1600" dirty="0">
                    <a:latin typeface="Times New Roman" panose="02020603050405020304" pitchFamily="18" charset="0"/>
                    <a:ea typeface="ＭＳ 明朝" panose="02020609040205080304" pitchFamily="17" charset="-128"/>
                  </a:rPr>
                  <a:t> Energy efficiency </a:t>
                </a:r>
                <a:r>
                  <a:rPr lang="en-US" altLang="ja-JP" sz="1600" dirty="0">
                    <a:effectLst/>
                    <a:latin typeface="Times New Roman" panose="02020603050405020304" pitchFamily="18" charset="0"/>
                    <a:ea typeface="ＭＳ 明朝" panose="02020609040205080304" pitchFamily="17" charset="-128"/>
                  </a:rPr>
                  <a:t>as a function of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𝑛𝑜𝑑𝑒</m:t>
                        </m:r>
                      </m:sub>
                    </m:s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 </m:t>
                    </m:r>
                  </m:oMath>
                </a14:m>
                <a:endParaRPr lang="en-US" altLang="ja-JP" sz="1600" dirty="0">
                  <a:effectLst/>
                  <a:latin typeface="Times New Roman" panose="02020603050405020304" pitchFamily="18" charset="0"/>
                  <a:ea typeface="ＭＳ 明朝" panose="02020609040205080304" pitchFamily="17" charset="-128"/>
                </a:endParaRPr>
              </a:p>
              <a:p>
                <a:pPr indent="128270" algn="ctr">
                  <a:spcAft>
                    <a:spcPts val="0"/>
                  </a:spcAft>
                </a:pPr>
                <a:r>
                  <a:rPr lang="en-US" altLang="ja-JP" sz="1600" dirty="0">
                    <a:effectLst/>
                    <a:latin typeface="Times New Roman" panose="02020603050405020304" pitchFamily="18" charset="0"/>
                    <a:ea typeface="ＭＳ 明朝" panose="02020609040205080304" pitchFamily="17" charset="-128"/>
                  </a:rPr>
                  <a:t>(</a:t>
                </a:r>
                <a14:m>
                  <m:oMath xmlns:m="http://schemas.openxmlformats.org/officeDocument/2006/math">
                    <m:f>
                      <m:fPr>
                        <m:type m:val="lin"/>
                        <m:ctrlPr>
                          <a:rPr lang="ja-JP" altLang="ja-JP" sz="1600" i="1">
                            <a:effectLst/>
                            <a:latin typeface="Cambria Math" panose="02040503050406030204" pitchFamily="18" charset="0"/>
                            <a:ea typeface="Cambria Math" panose="02040503050406030204" pitchFamily="18" charset="0"/>
                          </a:rPr>
                        </m:ctrlPr>
                      </m:fPr>
                      <m:num>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𝐸</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𝑠</m:t>
                            </m:r>
                          </m:sub>
                        </m:sSub>
                      </m:num>
                      <m:den>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0</m:t>
                            </m:r>
                          </m:sub>
                        </m:sSub>
                      </m:den>
                    </m:f>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=6.5 </m:t>
                    </m:r>
                    <m:r>
                      <m:rPr>
                        <m:sty m:val="p"/>
                      </m:rPr>
                      <a:rPr lang="en-US" altLang="ja-JP" sz="1600">
                        <a:effectLst/>
                        <a:latin typeface="Cambria Math" panose="02040503050406030204" pitchFamily="18" charset="0"/>
                        <a:ea typeface="ＭＳ 明朝" panose="02020609040205080304" pitchFamily="17" charset="-128"/>
                        <a:cs typeface="Times New Roman" panose="02020603050405020304" pitchFamily="18" charset="0"/>
                      </a:rPr>
                      <m:t>dB</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𝑞</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=10, </m:t>
                    </m:r>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𝑖𝑛𝑓𝑜</m:t>
                        </m:r>
                      </m:sub>
                    </m:sSub>
                  </m:oMath>
                </a14:m>
                <a:r>
                  <a:rPr lang="en-US" altLang="ja-JP" sz="1600" i="1" dirty="0">
                    <a:effectLst/>
                    <a:latin typeface="Cambria Math" panose="02040503050406030204" pitchFamily="18" charset="0"/>
                    <a:ea typeface="ＭＳ 明朝" panose="02020609040205080304" pitchFamily="17" charset="-128"/>
                    <a:cs typeface="Times New Roman" panose="02020603050405020304" pitchFamily="18" charset="0"/>
                  </a:rPr>
                  <a:t>= </a:t>
                </a:r>
                <a:r>
                  <a:rPr lang="en-US" altLang="ja-JP" sz="1600" dirty="0">
                    <a:effectLst/>
                    <a:latin typeface="Cambria Math" panose="02040503050406030204" pitchFamily="18" charset="0"/>
                    <a:ea typeface="ＭＳ 明朝" panose="02020609040205080304" pitchFamily="17" charset="-128"/>
                    <a:cs typeface="Times New Roman" panose="02020603050405020304" pitchFamily="18" charset="0"/>
                  </a:rPr>
                  <a:t>255 bytes</a:t>
                </a:r>
                <a14:m>
                  <m:oMath xmlns:m="http://schemas.openxmlformats.org/officeDocument/2006/math">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m:t>
                    </m:r>
                  </m:oMath>
                </a14:m>
                <a:endParaRPr lang="ja-JP" altLang="ja-JP" sz="1600" dirty="0">
                  <a:effectLst/>
                  <a:latin typeface="Times New Roman" panose="02020603050405020304" pitchFamily="18" charset="0"/>
                  <a:ea typeface="ＭＳ 明朝" panose="02020609040205080304" pitchFamily="17" charset="-128"/>
                </a:endParaRPr>
              </a:p>
            </p:txBody>
          </p:sp>
        </mc:Choice>
        <mc:Fallback xmlns="">
          <p:sp>
            <p:nvSpPr>
              <p:cNvPr id="7" name="テキスト ボックス 6">
                <a:extLst>
                  <a:ext uri="{FF2B5EF4-FFF2-40B4-BE49-F238E27FC236}">
                    <a16:creationId xmlns:a16="http://schemas.microsoft.com/office/drawing/2014/main" id="{8174B272-822E-4E91-98F4-B69D225525A0}"/>
                  </a:ext>
                </a:extLst>
              </p:cNvPr>
              <p:cNvSpPr txBox="1">
                <a:spLocks noRot="1" noChangeAspect="1" noMove="1" noResize="1" noEditPoints="1" noAdjustHandles="1" noChangeArrowheads="1" noChangeShapeType="1" noTextEdit="1"/>
              </p:cNvSpPr>
              <p:nvPr/>
            </p:nvSpPr>
            <p:spPr>
              <a:xfrm>
                <a:off x="107504" y="5807959"/>
                <a:ext cx="9036496" cy="604524"/>
              </a:xfrm>
              <a:prstGeom prst="rect">
                <a:avLst/>
              </a:prstGeom>
              <a:blipFill>
                <a:blip r:embed="rId4"/>
                <a:stretch>
                  <a:fillRect t="-16162" b="-89899"/>
                </a:stretch>
              </a:blipFill>
            </p:spPr>
            <p:txBody>
              <a:bodyPr/>
              <a:lstStyle/>
              <a:p>
                <a:r>
                  <a:rPr lang="ja-JP" altLang="en-US">
                    <a:noFill/>
                  </a:rPr>
                  <a:t> </a:t>
                </a:r>
              </a:p>
            </p:txBody>
          </p:sp>
        </mc:Fallback>
      </mc:AlternateContent>
      <p:sp>
        <p:nvSpPr>
          <p:cNvPr id="8" name="矢印: 上下 7">
            <a:extLst>
              <a:ext uri="{FF2B5EF4-FFF2-40B4-BE49-F238E27FC236}">
                <a16:creationId xmlns:a16="http://schemas.microsoft.com/office/drawing/2014/main" id="{2A0A97DD-2E7F-44F0-9443-0EB1D127B9DF}"/>
              </a:ext>
            </a:extLst>
          </p:cNvPr>
          <p:cNvSpPr/>
          <p:nvPr/>
        </p:nvSpPr>
        <p:spPr bwMode="auto">
          <a:xfrm>
            <a:off x="7596336" y="4581128"/>
            <a:ext cx="216024" cy="432048"/>
          </a:xfrm>
          <a:prstGeom prst="up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9" name="テキスト ボックス 8">
            <a:extLst>
              <a:ext uri="{FF2B5EF4-FFF2-40B4-BE49-F238E27FC236}">
                <a16:creationId xmlns:a16="http://schemas.microsoft.com/office/drawing/2014/main" id="{C9DBD208-D2CC-4312-A1FF-45496DB0FB2B}"/>
              </a:ext>
            </a:extLst>
          </p:cNvPr>
          <p:cNvSpPr txBox="1"/>
          <p:nvPr/>
        </p:nvSpPr>
        <p:spPr>
          <a:xfrm>
            <a:off x="6012160" y="3960476"/>
            <a:ext cx="3105923" cy="523220"/>
          </a:xfrm>
          <a:prstGeom prst="rect">
            <a:avLst/>
          </a:prstGeom>
          <a:noFill/>
        </p:spPr>
        <p:txBody>
          <a:bodyPr wrap="square" rtlCol="0">
            <a:spAutoFit/>
          </a:bodyPr>
          <a:lstStyle/>
          <a:p>
            <a:r>
              <a:rPr kumimoji="1" lang="en-US" altLang="ja-JP" sz="1400" b="1" u="sng" dirty="0">
                <a:solidFill>
                  <a:srgbClr val="FF0000"/>
                </a:solidFill>
                <a:latin typeface="+mj-lt"/>
              </a:rPr>
              <a:t>In random access protocol case, the standard scheme is better</a:t>
            </a:r>
            <a:endParaRPr kumimoji="1" lang="ja-JP" altLang="en-US" sz="1400" b="1" u="sng" dirty="0">
              <a:solidFill>
                <a:srgbClr val="FF0000"/>
              </a:solidFill>
              <a:latin typeface="+mj-lt"/>
            </a:endParaRPr>
          </a:p>
        </p:txBody>
      </p:sp>
    </p:spTree>
    <p:extLst>
      <p:ext uri="{BB962C8B-B14F-4D97-AF65-F5344CB8AC3E}">
        <p14:creationId xmlns:p14="http://schemas.microsoft.com/office/powerpoint/2010/main" val="2199198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B2D1A51-81EA-4323-9EFA-C0388B6A9416}"/>
              </a:ext>
            </a:extLst>
          </p:cNvPr>
          <p:cNvPicPr/>
          <p:nvPr/>
        </p:nvPicPr>
        <p:blipFill>
          <a:blip r:embed="rId3"/>
          <a:stretch>
            <a:fillRect/>
          </a:stretch>
        </p:blipFill>
        <p:spPr>
          <a:xfrm>
            <a:off x="685800" y="979883"/>
            <a:ext cx="7652000" cy="4968552"/>
          </a:xfrm>
          <a:prstGeom prst="rect">
            <a:avLst/>
          </a:prstGeom>
        </p:spPr>
      </p:pic>
      <p:sp>
        <p:nvSpPr>
          <p:cNvPr id="2" name="タイトル 1">
            <a:extLst>
              <a:ext uri="{FF2B5EF4-FFF2-40B4-BE49-F238E27FC236}">
                <a16:creationId xmlns:a16="http://schemas.microsoft.com/office/drawing/2014/main" id="{576E3CF6-30DE-4E2A-951F-2D9B837C1295}"/>
              </a:ext>
            </a:extLst>
          </p:cNvPr>
          <p:cNvSpPr>
            <a:spLocks noGrp="1"/>
          </p:cNvSpPr>
          <p:nvPr>
            <p:ph type="title"/>
          </p:nvPr>
        </p:nvSpPr>
        <p:spPr>
          <a:xfrm>
            <a:off x="685800" y="685800"/>
            <a:ext cx="7772400" cy="438944"/>
          </a:xfrm>
        </p:spPr>
        <p:txBody>
          <a:bodyPr/>
          <a:lstStyle/>
          <a:p>
            <a:r>
              <a:rPr lang="en-US" altLang="ja-JP"/>
              <a:t>3. Numerical results</a:t>
            </a:r>
            <a:endParaRPr lang="ja-JP" altLang="en-US" dirty="0"/>
          </a:p>
        </p:txBody>
      </p:sp>
      <p:sp>
        <p:nvSpPr>
          <p:cNvPr id="4" name="スライド番号プレースホルダー 3">
            <a:extLst>
              <a:ext uri="{FF2B5EF4-FFF2-40B4-BE49-F238E27FC236}">
                <a16:creationId xmlns:a16="http://schemas.microsoft.com/office/drawing/2014/main" id="{A64F8A0D-28A0-4864-A312-70CEC922FA28}"/>
              </a:ext>
            </a:extLst>
          </p:cNvPr>
          <p:cNvSpPr>
            <a:spLocks noGrp="1"/>
          </p:cNvSpPr>
          <p:nvPr>
            <p:ph type="sldNum" sz="quarter" idx="12"/>
          </p:nvPr>
        </p:nvSpPr>
        <p:spPr/>
        <p:txBody>
          <a:bodyPr/>
          <a:lstStyle/>
          <a:p>
            <a:r>
              <a:rPr lang="en-US"/>
              <a:t>Slide </a:t>
            </a:r>
            <a:fld id="{088E86A2-24BB-437A-8099-76D2C87A4801}" type="slidenum">
              <a:rPr lang="en-US" smtClean="0"/>
              <a:pPr/>
              <a:t>26</a:t>
            </a:fld>
            <a:endParaRPr lang="en-US"/>
          </a:p>
        </p:txBody>
      </p:sp>
      <p:sp>
        <p:nvSpPr>
          <p:cNvPr id="3" name="日付プレースホルダー 2">
            <a:extLst>
              <a:ext uri="{FF2B5EF4-FFF2-40B4-BE49-F238E27FC236}">
                <a16:creationId xmlns:a16="http://schemas.microsoft.com/office/drawing/2014/main" id="{3752DFB2-388B-4545-A994-59C7C8F7B269}"/>
              </a:ext>
            </a:extLst>
          </p:cNvPr>
          <p:cNvSpPr>
            <a:spLocks noGrp="1"/>
          </p:cNvSpPr>
          <p:nvPr>
            <p:ph type="dt" sz="half" idx="2"/>
          </p:nvPr>
        </p:nvSpPr>
        <p:spPr>
          <a:xfrm>
            <a:off x="762000" y="304800"/>
            <a:ext cx="1600200" cy="215900"/>
          </a:xfrm>
        </p:spPr>
        <p:txBody>
          <a:bodyPr/>
          <a:lstStyle/>
          <a:p>
            <a:r>
              <a:rPr lang="en-US" altLang="ja-JP"/>
              <a:t>July 2018</a:t>
            </a:r>
            <a:endParaRPr lang="en-US" dirty="0"/>
          </a:p>
        </p:txBody>
      </p:sp>
      <p:sp>
        <p:nvSpPr>
          <p:cNvPr id="8" name="フッター プレースホルダー 4">
            <a:extLst>
              <a:ext uri="{FF2B5EF4-FFF2-40B4-BE49-F238E27FC236}">
                <a16:creationId xmlns:a16="http://schemas.microsoft.com/office/drawing/2014/main" id="{271ADCB4-404F-4FB9-98EF-C52EBDE77136}"/>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9B554FF4-DDAB-49C8-98D4-83D5E07F3D62}"/>
                  </a:ext>
                </a:extLst>
              </p:cNvPr>
              <p:cNvSpPr txBox="1"/>
              <p:nvPr/>
            </p:nvSpPr>
            <p:spPr>
              <a:xfrm>
                <a:off x="107504" y="5954369"/>
                <a:ext cx="9036496" cy="358303"/>
              </a:xfrm>
              <a:prstGeom prst="rect">
                <a:avLst/>
              </a:prstGeom>
              <a:noFill/>
            </p:spPr>
            <p:txBody>
              <a:bodyPr wrap="square" rtlCol="0">
                <a:spAutoFit/>
              </a:bodyPr>
              <a:lstStyle/>
              <a:p>
                <a:pPr indent="128270" algn="ctr">
                  <a:spcAft>
                    <a:spcPts val="0"/>
                  </a:spcAft>
                </a:pPr>
                <a:r>
                  <a:rPr lang="en-US" altLang="ja-JP" sz="1600" dirty="0">
                    <a:latin typeface="Times New Roman" panose="02020603050405020304" pitchFamily="18" charset="0"/>
                    <a:ea typeface="ＭＳ 明朝" panose="02020609040205080304" pitchFamily="17" charset="-128"/>
                  </a:rPr>
                  <a:t>Minimum </a:t>
                </a:r>
                <a14:m>
                  <m:oMath xmlns:m="http://schemas.openxmlformats.org/officeDocument/2006/math">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𝑞</m:t>
                    </m:r>
                  </m:oMath>
                </a14:m>
                <a:r>
                  <a:rPr lang="en-US" altLang="ja-JP" sz="1600" dirty="0">
                    <a:effectLst/>
                    <a:latin typeface="Times New Roman" panose="02020603050405020304" pitchFamily="18" charset="0"/>
                    <a:ea typeface="ＭＳ 明朝" panose="02020609040205080304" pitchFamily="17" charset="-128"/>
                  </a:rPr>
                  <a:t> while satisfying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𝑠𝑢𝑐𝑐</m:t>
                        </m:r>
                      </m:sub>
                    </m:s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≥0.95</m:t>
                    </m:r>
                  </m:oMath>
                </a14:m>
                <a:r>
                  <a:rPr lang="en-US" altLang="ja-JP" sz="1600" dirty="0">
                    <a:effectLst/>
                    <a:latin typeface="Times New Roman" panose="02020603050405020304" pitchFamily="18" charset="0"/>
                    <a:ea typeface="ＭＳ 明朝" panose="02020609040205080304" pitchFamily="17" charset="-128"/>
                  </a:rPr>
                  <a:t> as a function of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𝑛𝑜𝑑𝑒</m:t>
                        </m:r>
                      </m:sub>
                    </m:s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 </m:t>
                    </m:r>
                  </m:oMath>
                </a14:m>
                <a:r>
                  <a:rPr lang="en-US" altLang="ja-JP" sz="1600" dirty="0">
                    <a:effectLst/>
                    <a:latin typeface="Times New Roman" panose="02020603050405020304" pitchFamily="18" charset="0"/>
                    <a:ea typeface="ＭＳ 明朝" panose="02020609040205080304" pitchFamily="17" charset="-128"/>
                  </a:rPr>
                  <a:t>(</a:t>
                </a:r>
                <a14:m>
                  <m:oMath xmlns:m="http://schemas.openxmlformats.org/officeDocument/2006/math">
                    <m:f>
                      <m:fPr>
                        <m:type m:val="lin"/>
                        <m:ctrlPr>
                          <a:rPr lang="ja-JP" altLang="ja-JP" sz="1600" i="1">
                            <a:effectLst/>
                            <a:latin typeface="Cambria Math" panose="02040503050406030204" pitchFamily="18" charset="0"/>
                            <a:ea typeface="Cambria Math" panose="02040503050406030204" pitchFamily="18" charset="0"/>
                          </a:rPr>
                        </m:ctrlPr>
                      </m:fPr>
                      <m:num>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𝐸</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𝑠</m:t>
                            </m:r>
                          </m:sub>
                        </m:sSub>
                      </m:num>
                      <m:den>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𝑁</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0</m:t>
                            </m:r>
                          </m:sub>
                        </m:sSub>
                      </m:den>
                    </m:f>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=6.5 </m:t>
                    </m:r>
                    <m:r>
                      <m:rPr>
                        <m:sty m:val="p"/>
                      </m:rPr>
                      <a:rPr lang="en-US" altLang="ja-JP" sz="1600">
                        <a:effectLst/>
                        <a:latin typeface="Cambria Math" panose="02040503050406030204" pitchFamily="18" charset="0"/>
                        <a:ea typeface="ＭＳ 明朝" panose="02020609040205080304" pitchFamily="17" charset="-128"/>
                        <a:cs typeface="Times New Roman" panose="02020603050405020304" pitchFamily="18" charset="0"/>
                      </a:rPr>
                      <m:t>dB</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𝑖𝑛𝑓𝑜</m:t>
                        </m:r>
                      </m:sub>
                    </m:sSub>
                    <m:r>
                      <a:rPr lang="en-US" altLang="ja-JP" sz="1600">
                        <a:effectLst/>
                        <a:latin typeface="Cambria Math" panose="02040503050406030204" pitchFamily="18" charset="0"/>
                        <a:ea typeface="ＭＳ 明朝" panose="02020609040205080304" pitchFamily="17" charset="-128"/>
                        <a:cs typeface="Times New Roman" panose="02020603050405020304" pitchFamily="18" charset="0"/>
                      </a:rPr>
                      <m:t>= 255 </m:t>
                    </m:r>
                    <m:r>
                      <m:rPr>
                        <m:sty m:val="p"/>
                      </m:rPr>
                      <a:rPr lang="en-US" altLang="ja-JP" sz="1600">
                        <a:effectLst/>
                        <a:latin typeface="Cambria Math" panose="02040503050406030204" pitchFamily="18" charset="0"/>
                        <a:ea typeface="ＭＳ 明朝" panose="02020609040205080304" pitchFamily="17" charset="-128"/>
                        <a:cs typeface="Times New Roman" panose="02020603050405020304" pitchFamily="18" charset="0"/>
                      </a:rPr>
                      <m:t>bytes</m:t>
                    </m:r>
                    <m:r>
                      <a:rPr lang="en-US" altLang="ja-JP" sz="1600" i="1">
                        <a:effectLst/>
                        <a:latin typeface="Cambria Math" panose="02040503050406030204" pitchFamily="18" charset="0"/>
                        <a:ea typeface="ＭＳ 明朝" panose="02020609040205080304" pitchFamily="17" charset="-128"/>
                        <a:cs typeface="Times New Roman" panose="02020603050405020304" pitchFamily="18" charset="0"/>
                      </a:rPr>
                      <m:t>)</m:t>
                    </m:r>
                  </m:oMath>
                </a14:m>
                <a:endParaRPr lang="ja-JP" altLang="ja-JP" sz="1600" dirty="0">
                  <a:effectLst/>
                  <a:latin typeface="Times New Roman" panose="02020603050405020304" pitchFamily="18" charset="0"/>
                  <a:ea typeface="ＭＳ 明朝" panose="02020609040205080304" pitchFamily="17" charset="-128"/>
                </a:endParaRPr>
              </a:p>
            </p:txBody>
          </p:sp>
        </mc:Choice>
        <mc:Fallback xmlns="">
          <p:sp>
            <p:nvSpPr>
              <p:cNvPr id="7" name="テキスト ボックス 6">
                <a:extLst>
                  <a:ext uri="{FF2B5EF4-FFF2-40B4-BE49-F238E27FC236}">
                    <a16:creationId xmlns:a16="http://schemas.microsoft.com/office/drawing/2014/main" id="{9B554FF4-DDAB-49C8-98D4-83D5E07F3D62}"/>
                  </a:ext>
                </a:extLst>
              </p:cNvPr>
              <p:cNvSpPr txBox="1">
                <a:spLocks noRot="1" noChangeAspect="1" noMove="1" noResize="1" noEditPoints="1" noAdjustHandles="1" noChangeArrowheads="1" noChangeShapeType="1" noTextEdit="1"/>
              </p:cNvSpPr>
              <p:nvPr/>
            </p:nvSpPr>
            <p:spPr>
              <a:xfrm>
                <a:off x="107504" y="5954369"/>
                <a:ext cx="9036496" cy="358303"/>
              </a:xfrm>
              <a:prstGeom prst="rect">
                <a:avLst/>
              </a:prstGeom>
              <a:blipFill>
                <a:blip r:embed="rId4"/>
                <a:stretch>
                  <a:fillRect t="-94915" b="-1508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9333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BFA217-3661-4837-8267-E2F88776AE95}"/>
              </a:ext>
            </a:extLst>
          </p:cNvPr>
          <p:cNvSpPr>
            <a:spLocks noGrp="1"/>
          </p:cNvSpPr>
          <p:nvPr>
            <p:ph type="title"/>
          </p:nvPr>
        </p:nvSpPr>
        <p:spPr>
          <a:xfrm>
            <a:off x="685800" y="685800"/>
            <a:ext cx="7772400" cy="411681"/>
          </a:xfrm>
        </p:spPr>
        <p:txBody>
          <a:bodyPr/>
          <a:lstStyle/>
          <a:p>
            <a:r>
              <a:rPr lang="en-US" altLang="ja-JP" dirty="0"/>
              <a:t>4. Conclusions</a:t>
            </a:r>
            <a:endParaRPr lang="ja-JP" altLang="en-US" dirty="0"/>
          </a:p>
        </p:txBody>
      </p:sp>
      <p:sp>
        <p:nvSpPr>
          <p:cNvPr id="4" name="スライド番号プレースホルダー 3">
            <a:extLst>
              <a:ext uri="{FF2B5EF4-FFF2-40B4-BE49-F238E27FC236}">
                <a16:creationId xmlns:a16="http://schemas.microsoft.com/office/drawing/2014/main" id="{7F9B1199-A70A-4081-9A9C-1627686407C5}"/>
              </a:ext>
            </a:extLst>
          </p:cNvPr>
          <p:cNvSpPr>
            <a:spLocks noGrp="1"/>
          </p:cNvSpPr>
          <p:nvPr>
            <p:ph type="sldNum" sz="quarter" idx="12"/>
          </p:nvPr>
        </p:nvSpPr>
        <p:spPr/>
        <p:txBody>
          <a:bodyPr/>
          <a:lstStyle/>
          <a:p>
            <a:r>
              <a:rPr lang="en-US"/>
              <a:t>Slide </a:t>
            </a:r>
            <a:fld id="{088E86A2-24BB-437A-8099-76D2C87A4801}" type="slidenum">
              <a:rPr lang="en-US" smtClean="0"/>
              <a:pPr/>
              <a:t>27</a:t>
            </a:fld>
            <a:endParaRPr lang="en-US"/>
          </a:p>
        </p:txBody>
      </p:sp>
      <p:sp>
        <p:nvSpPr>
          <p:cNvPr id="3" name="日付プレースホルダー 2">
            <a:extLst>
              <a:ext uri="{FF2B5EF4-FFF2-40B4-BE49-F238E27FC236}">
                <a16:creationId xmlns:a16="http://schemas.microsoft.com/office/drawing/2014/main" id="{B1D915C9-FC03-40F0-85E6-0763D27899E1}"/>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7" name="フッター プレースホルダー 4">
            <a:extLst>
              <a:ext uri="{FF2B5EF4-FFF2-40B4-BE49-F238E27FC236}">
                <a16:creationId xmlns:a16="http://schemas.microsoft.com/office/drawing/2014/main" id="{7EF5DA2C-DE3E-403D-801E-DB05F33A6A85}"/>
              </a:ext>
            </a:extLst>
          </p:cNvPr>
          <p:cNvSpPr>
            <a:spLocks noGrp="1"/>
          </p:cNvSpPr>
          <p:nvPr>
            <p:ph type="ftr" sz="quarter" idx="3"/>
          </p:nvPr>
        </p:nvSpPr>
        <p:spPr/>
        <p:txBody>
          <a:bodyPr/>
          <a:lstStyle/>
          <a:p>
            <a:r>
              <a:rPr lang="en-US" sz="1200"/>
              <a:t>Kento Takabayashi(Okayama Pref. Univ.) Ryuji Kohno(YNU, CWC-Nippon) </a:t>
            </a:r>
            <a:endParaRPr lang="en-US" sz="1200" dirty="0"/>
          </a:p>
        </p:txBody>
      </p:sp>
      <p:sp>
        <p:nvSpPr>
          <p:cNvPr id="6" name="テキスト ボックス 5">
            <a:extLst>
              <a:ext uri="{FF2B5EF4-FFF2-40B4-BE49-F238E27FC236}">
                <a16:creationId xmlns:a16="http://schemas.microsoft.com/office/drawing/2014/main" id="{97966646-C697-4782-AD1F-E88854935026}"/>
              </a:ext>
            </a:extLst>
          </p:cNvPr>
          <p:cNvSpPr txBox="1"/>
          <p:nvPr/>
        </p:nvSpPr>
        <p:spPr>
          <a:xfrm>
            <a:off x="179512" y="1077699"/>
            <a:ext cx="8712968" cy="5447645"/>
          </a:xfrm>
          <a:prstGeom prst="rect">
            <a:avLst/>
          </a:prstGeom>
          <a:noFill/>
        </p:spPr>
        <p:txBody>
          <a:bodyPr wrap="square" rtlCol="0">
            <a:spAutoFit/>
          </a:bodyPr>
          <a:lstStyle/>
          <a:p>
            <a:pPr marL="285750" indent="-285750">
              <a:buFont typeface="Wingdings" panose="05000000000000000000" pitchFamily="2" charset="2"/>
              <a:buChar char="n"/>
            </a:pPr>
            <a:r>
              <a:rPr lang="en-US" altLang="ja-JP" sz="2400" dirty="0">
                <a:latin typeface="+mj-lt"/>
              </a:rPr>
              <a:t>The error control scheme of the current IEEE802.15.6 does not have sufficient high dependability and flexibility</a:t>
            </a:r>
          </a:p>
          <a:p>
            <a:pPr marL="285750" indent="-285750">
              <a:buFont typeface="Wingdings" panose="05000000000000000000" pitchFamily="2" charset="2"/>
              <a:buChar char="n"/>
            </a:pPr>
            <a:endParaRPr lang="en-US" altLang="ja-JP" sz="2400" dirty="0">
              <a:latin typeface="+mj-lt"/>
            </a:endParaRPr>
          </a:p>
          <a:p>
            <a:pPr marL="285750" indent="-285750">
              <a:buFont typeface="Wingdings" panose="05000000000000000000" pitchFamily="2" charset="2"/>
              <a:buChar char="n"/>
            </a:pPr>
            <a:r>
              <a:rPr lang="en-US" altLang="ja-JP" sz="2400" dirty="0">
                <a:latin typeface="+mj-lt"/>
              </a:rPr>
              <a:t>Error control scheme using decomposable error correcting codes and hybrid ARQ is proposed</a:t>
            </a:r>
          </a:p>
          <a:p>
            <a:pPr marL="800100" lvl="1" indent="-342900">
              <a:buFont typeface="Wingdings" panose="05000000000000000000" pitchFamily="2" charset="2"/>
              <a:buChar char="Ø"/>
            </a:pPr>
            <a:r>
              <a:rPr lang="en-US" altLang="ja-JP" dirty="0">
                <a:latin typeface="+mj-lt"/>
              </a:rPr>
              <a:t>The scheme has very wide coding rates and smaller redundancy than IEEE802.15.6</a:t>
            </a:r>
          </a:p>
          <a:p>
            <a:pPr marL="800100" lvl="1" indent="-342900">
              <a:buFont typeface="Wingdings" panose="05000000000000000000" pitchFamily="2" charset="2"/>
              <a:buChar char="Ø"/>
            </a:pPr>
            <a:r>
              <a:rPr lang="en-US" altLang="ja-JP" dirty="0">
                <a:latin typeface="+mj-lt"/>
              </a:rPr>
              <a:t>Due to the flexible parameter setting, WBAN with various user priority data can control very wide quality of services (</a:t>
            </a:r>
            <a:r>
              <a:rPr lang="en-US" altLang="ja-JP" dirty="0" err="1">
                <a:latin typeface="+mj-lt"/>
              </a:rPr>
              <a:t>QoS</a:t>
            </a:r>
            <a:r>
              <a:rPr lang="en-US" altLang="ja-JP" dirty="0">
                <a:latin typeface="+mj-lt"/>
              </a:rPr>
              <a:t>) </a:t>
            </a:r>
          </a:p>
          <a:p>
            <a:pPr marL="285750" indent="-285750">
              <a:buFont typeface="Wingdings" panose="05000000000000000000" pitchFamily="2" charset="2"/>
              <a:buChar char="n"/>
            </a:pPr>
            <a:endParaRPr kumimoji="1" lang="en-US" altLang="ja-JP" sz="2400" dirty="0">
              <a:latin typeface="+mj-lt"/>
            </a:endParaRPr>
          </a:p>
          <a:p>
            <a:pPr marL="285750" indent="-285750">
              <a:buFont typeface="Wingdings" panose="05000000000000000000" pitchFamily="2" charset="2"/>
              <a:buChar char="n"/>
            </a:pPr>
            <a:r>
              <a:rPr kumimoji="1" lang="en-US" altLang="ja-JP" sz="2400" dirty="0">
                <a:latin typeface="+mj-lt"/>
              </a:rPr>
              <a:t>Numerical results </a:t>
            </a:r>
            <a:r>
              <a:rPr lang="en-US" altLang="ja-JP" sz="2400" dirty="0">
                <a:latin typeface="+mj-lt"/>
              </a:rPr>
              <a:t>present effectiveness and advantages of the proposed method</a:t>
            </a:r>
          </a:p>
          <a:p>
            <a:pPr marL="742950" lvl="1" indent="-285750">
              <a:buFont typeface="Wingdings" panose="05000000000000000000" pitchFamily="2" charset="2"/>
              <a:buChar char="Ø"/>
            </a:pPr>
            <a:r>
              <a:rPr lang="en-US" altLang="ja-JP" dirty="0">
                <a:latin typeface="+mj-lt"/>
              </a:rPr>
              <a:t>The optimal length of information bits, energy efficiency and maximum number of transmissions were derived</a:t>
            </a:r>
          </a:p>
          <a:p>
            <a:pPr lvl="1"/>
            <a:endParaRPr lang="en-US" altLang="ja-JP" dirty="0">
              <a:latin typeface="+mj-lt"/>
            </a:endParaRPr>
          </a:p>
          <a:p>
            <a:pPr marL="285750" indent="-285750">
              <a:buFont typeface="Wingdings" panose="05000000000000000000" pitchFamily="2" charset="2"/>
              <a:buChar char="n"/>
            </a:pPr>
            <a:r>
              <a:rPr lang="en-US" altLang="ja-JP" sz="2400" dirty="0">
                <a:latin typeface="+mj-lt"/>
              </a:rPr>
              <a:t>Our</a:t>
            </a:r>
            <a:r>
              <a:rPr kumimoji="1" lang="en-US" altLang="ja-JP" sz="2400" dirty="0">
                <a:latin typeface="+mj-lt"/>
              </a:rPr>
              <a:t> proposed error control method is </a:t>
            </a:r>
            <a:r>
              <a:rPr kumimoji="1" lang="en-US" altLang="ja-JP" sz="2400" b="1" u="sng" dirty="0">
                <a:latin typeface="+mj-lt"/>
              </a:rPr>
              <a:t>much more dependable and energy efficient</a:t>
            </a:r>
            <a:r>
              <a:rPr kumimoji="1" lang="en-US" altLang="ja-JP" sz="2400" dirty="0">
                <a:latin typeface="+mj-lt"/>
              </a:rPr>
              <a:t> than the current IEEE802.15.6 from results</a:t>
            </a:r>
          </a:p>
        </p:txBody>
      </p:sp>
    </p:spTree>
    <p:extLst>
      <p:ext uri="{BB962C8B-B14F-4D97-AF65-F5344CB8AC3E}">
        <p14:creationId xmlns:p14="http://schemas.microsoft.com/office/powerpoint/2010/main" val="105771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79912" y="1196752"/>
            <a:ext cx="1690628" cy="507831"/>
          </a:xfrm>
          <a:prstGeom prst="rect">
            <a:avLst/>
          </a:prstGeom>
          <a:noFill/>
        </p:spPr>
        <p:txBody>
          <a:bodyPr wrap="square" rtlCol="0">
            <a:spAutoFit/>
          </a:bodyPr>
          <a:lstStyle/>
          <a:p>
            <a:r>
              <a:rPr lang="en-US" altLang="ja-JP" sz="2700" dirty="0">
                <a:latin typeface="Arial" panose="020B0604020202020204" pitchFamily="34" charset="0"/>
                <a:cs typeface="Arial" panose="020B0604020202020204" pitchFamily="34" charset="0"/>
              </a:rPr>
              <a:t>Agenda </a:t>
            </a:r>
            <a:endParaRPr lang="ja-JP" altLang="en-US" sz="2700" dirty="0">
              <a:latin typeface="Arial" panose="020B0604020202020204" pitchFamily="34" charset="0"/>
              <a:cs typeface="Arial" panose="020B0604020202020204" pitchFamily="34" charset="0"/>
            </a:endParaRPr>
          </a:p>
        </p:txBody>
      </p:sp>
      <p:sp>
        <p:nvSpPr>
          <p:cNvPr id="5" name="テキスト ボックス 4"/>
          <p:cNvSpPr txBox="1"/>
          <p:nvPr/>
        </p:nvSpPr>
        <p:spPr>
          <a:xfrm>
            <a:off x="899592" y="1966329"/>
            <a:ext cx="7759642" cy="1754326"/>
          </a:xfrm>
          <a:prstGeom prst="rect">
            <a:avLst/>
          </a:prstGeom>
          <a:noFill/>
        </p:spPr>
        <p:txBody>
          <a:bodyPr wrap="square" rtlCol="0">
            <a:spAutoFit/>
          </a:bodyPr>
          <a:lstStyle/>
          <a:p>
            <a:pPr marL="514350" indent="-514350">
              <a:buFont typeface="+mj-lt"/>
              <a:buAutoNum type="arabicPeriod"/>
            </a:pPr>
            <a:r>
              <a:rPr lang="en-US" altLang="ja-JP" sz="2700" dirty="0">
                <a:latin typeface="Arial" panose="020B0604020202020204" pitchFamily="34" charset="0"/>
                <a:cs typeface="Arial" panose="020B0604020202020204" pitchFamily="34" charset="0"/>
              </a:rPr>
              <a:t>Error control in IEEE802.15.6</a:t>
            </a:r>
          </a:p>
          <a:p>
            <a:pPr marL="514350" indent="-514350">
              <a:buFont typeface="+mj-lt"/>
              <a:buAutoNum type="arabicPeriod"/>
            </a:pPr>
            <a:r>
              <a:rPr lang="en-US" altLang="ja-JP" sz="2700" dirty="0">
                <a:latin typeface="Arial" panose="020B0604020202020204" pitchFamily="34" charset="0"/>
                <a:cs typeface="Arial" panose="020B0604020202020204" pitchFamily="34" charset="0"/>
              </a:rPr>
              <a:t>Proposed error control scheme for WBAN</a:t>
            </a:r>
          </a:p>
          <a:p>
            <a:pPr marL="514350" indent="-514350">
              <a:buFont typeface="+mj-lt"/>
              <a:buAutoNum type="arabicPeriod"/>
            </a:pPr>
            <a:r>
              <a:rPr lang="en-US" altLang="ja-JP" sz="2700" dirty="0">
                <a:latin typeface="Arial" panose="020B0604020202020204" pitchFamily="34" charset="0"/>
                <a:cs typeface="Arial" panose="020B0604020202020204" pitchFamily="34" charset="0"/>
              </a:rPr>
              <a:t>Numerical results</a:t>
            </a:r>
          </a:p>
          <a:p>
            <a:pPr marL="514350" indent="-514350">
              <a:buFont typeface="+mj-lt"/>
              <a:buAutoNum type="arabicPeriod"/>
            </a:pPr>
            <a:r>
              <a:rPr lang="en-US" altLang="ja-JP" sz="2700" dirty="0">
                <a:latin typeface="Arial" panose="020B0604020202020204" pitchFamily="34" charset="0"/>
                <a:cs typeface="Arial" panose="020B0604020202020204" pitchFamily="34" charset="0"/>
              </a:rPr>
              <a:t>Conclusion</a:t>
            </a:r>
          </a:p>
        </p:txBody>
      </p:sp>
      <p:sp>
        <p:nvSpPr>
          <p:cNvPr id="6" name="日付プレースホルダー 1">
            <a:extLst>
              <a:ext uri="{FF2B5EF4-FFF2-40B4-BE49-F238E27FC236}">
                <a16:creationId xmlns:a16="http://schemas.microsoft.com/office/drawing/2014/main" id="{1786FEF5-610E-4DFB-A79F-F4570E469EB9}"/>
              </a:ext>
            </a:extLst>
          </p:cNvPr>
          <p:cNvSpPr>
            <a:spLocks noGrp="1"/>
          </p:cNvSpPr>
          <p:nvPr>
            <p:ph type="dt" sz="half" idx="2"/>
          </p:nvPr>
        </p:nvSpPr>
        <p:spPr>
          <a:xfrm>
            <a:off x="811560" y="333236"/>
            <a:ext cx="1600200" cy="215444"/>
          </a:xfrm>
        </p:spPr>
        <p:txBody>
          <a:bodyPr/>
          <a:lstStyle/>
          <a:p>
            <a:r>
              <a:rPr lang="en-US" altLang="ja-JP">
                <a:solidFill>
                  <a:srgbClr val="000000"/>
                </a:solidFill>
              </a:rPr>
              <a:t>July 2018</a:t>
            </a:r>
            <a:endParaRPr lang="en-US" dirty="0">
              <a:solidFill>
                <a:srgbClr val="000000"/>
              </a:solidFill>
            </a:endParaRPr>
          </a:p>
        </p:txBody>
      </p:sp>
      <p:sp>
        <p:nvSpPr>
          <p:cNvPr id="7" name="スライド番号プレースホルダー 3">
            <a:extLst>
              <a:ext uri="{FF2B5EF4-FFF2-40B4-BE49-F238E27FC236}">
                <a16:creationId xmlns:a16="http://schemas.microsoft.com/office/drawing/2014/main" id="{A75F54B7-907F-4360-BEDE-74187B861B6C}"/>
              </a:ext>
            </a:extLst>
          </p:cNvPr>
          <p:cNvSpPr>
            <a:spLocks noGrp="1"/>
          </p:cNvSpPr>
          <p:nvPr>
            <p:ph type="sldNum" sz="quarter" idx="12"/>
          </p:nvPr>
        </p:nvSpPr>
        <p:spPr>
          <a:xfrm>
            <a:off x="4286294" y="6475413"/>
            <a:ext cx="647613" cy="184666"/>
          </a:xfrm>
        </p:spPr>
        <p:txBody>
          <a:bodyPr/>
          <a:lstStyle/>
          <a:p>
            <a:pPr>
              <a:defRPr/>
            </a:pPr>
            <a:r>
              <a:rPr lang="en-US">
                <a:solidFill>
                  <a:srgbClr val="000000"/>
                </a:solidFill>
              </a:rPr>
              <a:t>Slide </a:t>
            </a:r>
            <a:fld id="{C65D8D74-25E4-4A14-9B13-1C1CBE0663D9}" type="slidenum">
              <a:rPr lang="en-US" smtClean="0">
                <a:solidFill>
                  <a:srgbClr val="000000"/>
                </a:solidFill>
              </a:rPr>
              <a:pPr>
                <a:defRPr/>
              </a:pPr>
              <a:t>3</a:t>
            </a:fld>
            <a:endParaRPr lang="en-US">
              <a:solidFill>
                <a:srgbClr val="000000"/>
              </a:solidFill>
            </a:endParaRPr>
          </a:p>
        </p:txBody>
      </p:sp>
      <p:sp>
        <p:nvSpPr>
          <p:cNvPr id="10" name="フッター プレースホルダー 4">
            <a:extLst>
              <a:ext uri="{FF2B5EF4-FFF2-40B4-BE49-F238E27FC236}">
                <a16:creationId xmlns:a16="http://schemas.microsoft.com/office/drawing/2014/main" id="{C0CE2135-D465-4A27-922A-C3FC21A69769}"/>
              </a:ext>
            </a:extLst>
          </p:cNvPr>
          <p:cNvSpPr>
            <a:spLocks noGrp="1"/>
          </p:cNvSpPr>
          <p:nvPr>
            <p:ph type="ftr" sz="quarter" idx="3"/>
          </p:nvPr>
        </p:nvSpPr>
        <p:spPr>
          <a:xfrm>
            <a:off x="5724128" y="6453336"/>
            <a:ext cx="3168352" cy="553998"/>
          </a:xfrm>
        </p:spPr>
        <p:txBody>
          <a:bodyPr/>
          <a:lstStyle/>
          <a:p>
            <a:r>
              <a:rPr lang="en-US" sz="1200">
                <a:solidFill>
                  <a:srgbClr val="000000"/>
                </a:solidFill>
              </a:rPr>
              <a:t>Kento Takabayashi(Okayama Pref. Univ.) Ryuji Kohno(YNU, CWC-Nippon) </a:t>
            </a:r>
            <a:endParaRPr lang="en-US" sz="1200" dirty="0">
              <a:solidFill>
                <a:srgbClr val="000000"/>
              </a:solidFill>
            </a:endParaRPr>
          </a:p>
        </p:txBody>
      </p:sp>
    </p:spTree>
    <p:extLst>
      <p:ext uri="{BB962C8B-B14F-4D97-AF65-F5344CB8AC3E}">
        <p14:creationId xmlns:p14="http://schemas.microsoft.com/office/powerpoint/2010/main" val="135819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B37BA9-B0D3-4F26-AD59-9EE0D7C4A721}"/>
              </a:ext>
            </a:extLst>
          </p:cNvPr>
          <p:cNvSpPr>
            <a:spLocks noGrp="1"/>
          </p:cNvSpPr>
          <p:nvPr>
            <p:ph type="title"/>
          </p:nvPr>
        </p:nvSpPr>
        <p:spPr/>
        <p:txBody>
          <a:bodyPr/>
          <a:lstStyle/>
          <a:p>
            <a:r>
              <a:rPr lang="en-US" altLang="ja-JP"/>
              <a:t>1. Error control in IEEE802.15.6</a:t>
            </a:r>
            <a:endParaRPr lang="ja-JP" altLang="en-US" dirty="0"/>
          </a:p>
        </p:txBody>
      </p:sp>
      <p:sp>
        <p:nvSpPr>
          <p:cNvPr id="4" name="スライド番号プレースホルダー 3">
            <a:extLst>
              <a:ext uri="{FF2B5EF4-FFF2-40B4-BE49-F238E27FC236}">
                <a16:creationId xmlns:a16="http://schemas.microsoft.com/office/drawing/2014/main" id="{A905BEF5-28A8-401F-A3A6-A875737D7CC8}"/>
              </a:ext>
            </a:extLst>
          </p:cNvPr>
          <p:cNvSpPr>
            <a:spLocks noGrp="1"/>
          </p:cNvSpPr>
          <p:nvPr>
            <p:ph type="sldNum" sz="quarter" idx="12"/>
          </p:nvPr>
        </p:nvSpPr>
        <p:spPr/>
        <p:txBody>
          <a:bodyPr/>
          <a:lstStyle/>
          <a:p>
            <a:r>
              <a:rPr lang="en-US"/>
              <a:t>Slide </a:t>
            </a:r>
            <a:fld id="{088E86A2-24BB-437A-8099-76D2C87A4801}" type="slidenum">
              <a:rPr lang="en-US" smtClean="0"/>
              <a:pPr/>
              <a:t>4</a:t>
            </a:fld>
            <a:endParaRPr lang="en-US"/>
          </a:p>
        </p:txBody>
      </p:sp>
      <p:sp>
        <p:nvSpPr>
          <p:cNvPr id="3" name="日付プレースホルダー 2">
            <a:extLst>
              <a:ext uri="{FF2B5EF4-FFF2-40B4-BE49-F238E27FC236}">
                <a16:creationId xmlns:a16="http://schemas.microsoft.com/office/drawing/2014/main" id="{317BE18D-7D3B-4604-A82B-B8BD66555DE1}"/>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7" name="フッター プレースホルダー 4">
            <a:extLst>
              <a:ext uri="{FF2B5EF4-FFF2-40B4-BE49-F238E27FC236}">
                <a16:creationId xmlns:a16="http://schemas.microsoft.com/office/drawing/2014/main" id="{94ABEC80-EE0F-46D1-9EF5-2B1AAE1ADDA9}"/>
              </a:ext>
            </a:extLst>
          </p:cNvPr>
          <p:cNvSpPr>
            <a:spLocks noGrp="1"/>
          </p:cNvSpPr>
          <p:nvPr>
            <p:ph type="ftr" sz="quarter" idx="3"/>
          </p:nvPr>
        </p:nvSpPr>
        <p:spPr/>
        <p:txBody>
          <a:bodyPr/>
          <a:lstStyle/>
          <a:p>
            <a:r>
              <a:rPr lang="en-US" sz="1200"/>
              <a:t>Kento Takabayashi(Okayama Pref. Univ.) Ryuji Kohno(YNU, CWC-Nippon) </a:t>
            </a:r>
            <a:endParaRPr lang="en-US" sz="1200" dirty="0"/>
          </a:p>
        </p:txBody>
      </p:sp>
      <p:sp>
        <p:nvSpPr>
          <p:cNvPr id="6" name="テキスト ボックス 5">
            <a:extLst>
              <a:ext uri="{FF2B5EF4-FFF2-40B4-BE49-F238E27FC236}">
                <a16:creationId xmlns:a16="http://schemas.microsoft.com/office/drawing/2014/main" id="{A7F6B539-E119-4F2C-92A7-58FB327DD04C}"/>
              </a:ext>
            </a:extLst>
          </p:cNvPr>
          <p:cNvSpPr txBox="1"/>
          <p:nvPr/>
        </p:nvSpPr>
        <p:spPr>
          <a:xfrm>
            <a:off x="323528" y="1700808"/>
            <a:ext cx="8496944" cy="4524315"/>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IEEE802.15.6 shall use a (63, 51) BCH code as an error correcting code in narrowband, UWB and HBC PHY</a:t>
            </a:r>
            <a:endParaRPr lang="en-US" altLang="ja-JP" sz="2400" b="1"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endParaRPr lang="en-US" altLang="ja-JP" sz="2400" b="1"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r>
              <a:rPr lang="en-US" altLang="ja-JP" sz="2400" b="1" dirty="0">
                <a:latin typeface="Times New Roman" panose="02020603050405020304" pitchFamily="18" charset="0"/>
                <a:ea typeface="ＭＳ 明朝" panose="02020609040205080304" pitchFamily="17" charset="-128"/>
              </a:rPr>
              <a:t>Only user priority 6 data in UWB-PHY may use a hybrid ARQ with a (126, 63) shortened BCH code</a:t>
            </a:r>
          </a:p>
          <a:p>
            <a:pPr marL="285750" indent="-285750">
              <a:buFont typeface="Arial" panose="020B0604020202020204" pitchFamily="34" charset="0"/>
              <a:buChar char="•"/>
            </a:pPr>
            <a:endParaRPr lang="en-US" altLang="ja-JP" sz="2400" b="1"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r>
              <a:rPr lang="en-US" altLang="ja-JP" sz="2400" b="1" dirty="0">
                <a:latin typeface="+mj-lt"/>
              </a:rPr>
              <a:t>WBAN may deal with 8 levels of user priority data</a:t>
            </a:r>
          </a:p>
          <a:p>
            <a:pPr marL="285750" indent="-285750">
              <a:buFont typeface="Arial" panose="020B0604020202020204" pitchFamily="34" charset="0"/>
              <a:buChar char="•"/>
            </a:pPr>
            <a:endParaRPr lang="en-US" altLang="ja-JP" sz="2400" b="1" dirty="0">
              <a:latin typeface="+mj-lt"/>
            </a:endParaRPr>
          </a:p>
          <a:p>
            <a:pPr marL="285750" indent="-285750">
              <a:buFont typeface="Arial" panose="020B0604020202020204" pitchFamily="34" charset="0"/>
              <a:buChar char="•"/>
            </a:pPr>
            <a:r>
              <a:rPr lang="en-US" altLang="ja-JP" sz="2400" b="1" dirty="0">
                <a:latin typeface="+mj-lt"/>
              </a:rPr>
              <a:t>Those data have a wide range of quality of service (</a:t>
            </a:r>
            <a:r>
              <a:rPr lang="en-US" altLang="ja-JP" sz="2400" b="1" dirty="0" err="1">
                <a:latin typeface="+mj-lt"/>
              </a:rPr>
              <a:t>QoS</a:t>
            </a:r>
            <a:r>
              <a:rPr lang="en-US" altLang="ja-JP" sz="2400" b="1" dirty="0">
                <a:latin typeface="+mj-lt"/>
              </a:rPr>
              <a:t>)</a:t>
            </a:r>
          </a:p>
          <a:p>
            <a:pPr marL="285750" indent="-285750">
              <a:buFont typeface="Arial" panose="020B0604020202020204" pitchFamily="34" charset="0"/>
              <a:buChar char="•"/>
            </a:pPr>
            <a:endParaRPr lang="en-US" altLang="ja-JP" sz="2400" b="1" dirty="0">
              <a:latin typeface="+mj-lt"/>
            </a:endParaRPr>
          </a:p>
          <a:p>
            <a:pPr marL="285750" indent="-285750">
              <a:buFont typeface="Arial" panose="020B0604020202020204" pitchFamily="34" charset="0"/>
              <a:buChar char="•"/>
            </a:pPr>
            <a:r>
              <a:rPr lang="en-US" altLang="ja-JP" sz="2400" b="1" dirty="0">
                <a:latin typeface="+mj-lt"/>
              </a:rPr>
              <a:t>The error controlling of the current IEEE Std. 802.15.6 cannot cope with it because of lack of flexibility</a:t>
            </a:r>
          </a:p>
        </p:txBody>
      </p:sp>
    </p:spTree>
    <p:extLst>
      <p:ext uri="{BB962C8B-B14F-4D97-AF65-F5344CB8AC3E}">
        <p14:creationId xmlns:p14="http://schemas.microsoft.com/office/powerpoint/2010/main" val="255188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E1EEE8-BD92-4E1D-B4A0-7EFEA9C71ECB}"/>
              </a:ext>
            </a:extLst>
          </p:cNvPr>
          <p:cNvSpPr>
            <a:spLocks noGrp="1"/>
          </p:cNvSpPr>
          <p:nvPr>
            <p:ph type="title"/>
          </p:nvPr>
        </p:nvSpPr>
        <p:spPr>
          <a:xfrm>
            <a:off x="685800" y="685800"/>
            <a:ext cx="7772400" cy="582960"/>
          </a:xfrm>
        </p:spPr>
        <p:txBody>
          <a:bodyPr/>
          <a:lstStyle/>
          <a:p>
            <a:r>
              <a:rPr kumimoji="1" lang="en-US" altLang="ja-JP" dirty="0"/>
              <a:t>1. Motivation</a:t>
            </a:r>
            <a:endParaRPr kumimoji="1" lang="ja-JP" altLang="en-US" dirty="0"/>
          </a:p>
        </p:txBody>
      </p:sp>
      <p:sp>
        <p:nvSpPr>
          <p:cNvPr id="3" name="スライド番号プレースホルダー 2">
            <a:extLst>
              <a:ext uri="{FF2B5EF4-FFF2-40B4-BE49-F238E27FC236}">
                <a16:creationId xmlns:a16="http://schemas.microsoft.com/office/drawing/2014/main" id="{9292720F-C45A-4D82-808A-04B933B98553}"/>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5</a:t>
            </a:fld>
            <a:endParaRPr lang="en-US">
              <a:solidFill>
                <a:srgbClr val="000000"/>
              </a:solidFill>
            </a:endParaRPr>
          </a:p>
        </p:txBody>
      </p:sp>
      <p:sp>
        <p:nvSpPr>
          <p:cNvPr id="4" name="日付プレースホルダー 3">
            <a:extLst>
              <a:ext uri="{FF2B5EF4-FFF2-40B4-BE49-F238E27FC236}">
                <a16:creationId xmlns:a16="http://schemas.microsoft.com/office/drawing/2014/main" id="{A06C04C2-EDF8-444D-AB7A-0AD83D9A210C}"/>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79FB0154-8CC2-4209-BC0F-87770822966D}"/>
              </a:ext>
            </a:extLst>
          </p:cNvPr>
          <p:cNvSpPr>
            <a:spLocks noGrp="1"/>
          </p:cNvSpPr>
          <p:nvPr>
            <p:ph type="ftr" sz="quarter" idx="3"/>
          </p:nvPr>
        </p:nvSpPr>
        <p:spPr/>
        <p:txBody>
          <a:bodyPr/>
          <a:lstStyle/>
          <a:p>
            <a:r>
              <a:rPr lang="en-US" sz="1200">
                <a:solidFill>
                  <a:srgbClr val="000000"/>
                </a:solidFill>
              </a:rPr>
              <a:t>Kento Takabayashi(Okayama Pref. Univ.) Ryuji Kohno(YNU, CWC-Nippon) </a:t>
            </a:r>
            <a:endParaRPr lang="en-US" sz="1200" dirty="0">
              <a:solidFill>
                <a:srgbClr val="000000"/>
              </a:solidFill>
            </a:endParaRPr>
          </a:p>
        </p:txBody>
      </p:sp>
      <p:sp>
        <p:nvSpPr>
          <p:cNvPr id="7" name="テキスト ボックス 6">
            <a:extLst>
              <a:ext uri="{FF2B5EF4-FFF2-40B4-BE49-F238E27FC236}">
                <a16:creationId xmlns:a16="http://schemas.microsoft.com/office/drawing/2014/main" id="{D2CAB414-78C8-4A14-AF63-39E3091B8903}"/>
              </a:ext>
            </a:extLst>
          </p:cNvPr>
          <p:cNvSpPr txBox="1"/>
          <p:nvPr/>
        </p:nvSpPr>
        <p:spPr>
          <a:xfrm>
            <a:off x="287524" y="1268760"/>
            <a:ext cx="8568952" cy="5139869"/>
          </a:xfrm>
          <a:prstGeom prst="rect">
            <a:avLst/>
          </a:prstGeom>
          <a:noFill/>
        </p:spPr>
        <p:txBody>
          <a:bodyPr wrap="square" rtlCol="0">
            <a:spAutoFit/>
          </a:bodyPr>
          <a:lstStyle/>
          <a:p>
            <a:pPr marL="285750" indent="-285750">
              <a:buFont typeface="Wingdings" panose="05000000000000000000" pitchFamily="2" charset="2"/>
              <a:buChar char="n"/>
            </a:pPr>
            <a:r>
              <a:rPr lang="en-US" altLang="ja-JP" sz="2400" b="1" dirty="0">
                <a:latin typeface="+mj-lt"/>
              </a:rPr>
              <a:t>The error control method of the current IEEE802.15.6 does not have sufficient high dependability</a:t>
            </a:r>
          </a:p>
          <a:p>
            <a:pPr marL="742950" lvl="1" indent="-285750">
              <a:buFont typeface="Wingdings" panose="05000000000000000000" pitchFamily="2" charset="2"/>
              <a:buChar char="Ø"/>
            </a:pPr>
            <a:r>
              <a:rPr kumimoji="1" lang="en-US" altLang="ja-JP" sz="2000" dirty="0">
                <a:latin typeface="+mj-lt"/>
              </a:rPr>
              <a:t>Vital sign data for medical use requires </a:t>
            </a:r>
            <a:r>
              <a:rPr lang="en-US" altLang="ja-JP" sz="2000" dirty="0">
                <a:latin typeface="+mj-lt"/>
              </a:rPr>
              <a:t>high dependability for correct diagnosis</a:t>
            </a:r>
          </a:p>
          <a:p>
            <a:pPr marL="742950" lvl="1" indent="-285750">
              <a:buFont typeface="Wingdings" panose="05000000000000000000" pitchFamily="2" charset="2"/>
              <a:buChar char="Ø"/>
            </a:pPr>
            <a:r>
              <a:rPr lang="en-US" altLang="ja-JP" sz="2000" dirty="0">
                <a:latin typeface="+mj-lt"/>
              </a:rPr>
              <a:t>It is also necessary to control medical equipment using wireless communications</a:t>
            </a:r>
          </a:p>
          <a:p>
            <a:pPr marL="742950" lvl="1" indent="-285750">
              <a:buFont typeface="Wingdings" panose="05000000000000000000" pitchFamily="2" charset="2"/>
              <a:buChar char="Ø"/>
            </a:pPr>
            <a:r>
              <a:rPr kumimoji="1" lang="en-US" altLang="ja-JP" sz="2000" b="1" u="sng" dirty="0">
                <a:latin typeface="+mj-lt"/>
              </a:rPr>
              <a:t>The error correcting capability of the (63, 51) BCH </a:t>
            </a:r>
            <a:r>
              <a:rPr kumimoji="1" lang="en-US" altLang="ja-JP" sz="2000" dirty="0">
                <a:latin typeface="+mj-lt"/>
              </a:rPr>
              <a:t>code that is mandatory in the current standard is </a:t>
            </a:r>
            <a:r>
              <a:rPr kumimoji="1" lang="en-US" altLang="ja-JP" sz="2000" b="1" u="sng" dirty="0">
                <a:latin typeface="+mj-lt"/>
              </a:rPr>
              <a:t>not sufficient for these data</a:t>
            </a:r>
          </a:p>
          <a:p>
            <a:pPr marL="742950" lvl="1" indent="-285750">
              <a:buFont typeface="Wingdings" panose="05000000000000000000" pitchFamily="2" charset="2"/>
              <a:buChar char="Ø"/>
            </a:pPr>
            <a:r>
              <a:rPr kumimoji="1" lang="en-US" altLang="ja-JP" sz="2000" b="1" u="sng" dirty="0">
                <a:latin typeface="+mj-lt"/>
              </a:rPr>
              <a:t>The hybrid ARQ </a:t>
            </a:r>
            <a:r>
              <a:rPr kumimoji="1" lang="en-US" altLang="ja-JP" sz="2000" dirty="0">
                <a:latin typeface="+mj-lt"/>
              </a:rPr>
              <a:t>that may only be used </a:t>
            </a:r>
            <a:r>
              <a:rPr lang="en-US" altLang="ja-JP" sz="2000" dirty="0">
                <a:latin typeface="+mj-lt"/>
              </a:rPr>
              <a:t>for user priority 6 data in UWB-PHY </a:t>
            </a:r>
            <a:r>
              <a:rPr lang="en-US" altLang="ja-JP" sz="2000" b="1" u="sng" dirty="0">
                <a:latin typeface="+mj-lt"/>
              </a:rPr>
              <a:t>does not correct bit errors at the first transmission</a:t>
            </a:r>
          </a:p>
          <a:p>
            <a:pPr marL="742950" lvl="1" indent="-285750">
              <a:buFont typeface="Wingdings" panose="05000000000000000000" pitchFamily="2" charset="2"/>
              <a:buChar char="Ø"/>
            </a:pPr>
            <a:r>
              <a:rPr kumimoji="1" lang="en-US" altLang="ja-JP" sz="2000" dirty="0">
                <a:latin typeface="+mj-lt"/>
              </a:rPr>
              <a:t>Hence, </a:t>
            </a:r>
            <a:r>
              <a:rPr kumimoji="1" lang="en-US" altLang="ja-JP" sz="2000" b="1" u="sng" dirty="0">
                <a:latin typeface="+mj-lt"/>
              </a:rPr>
              <a:t>high SNR </a:t>
            </a:r>
            <a:r>
              <a:rPr kumimoji="1" lang="en-US" altLang="ja-JP" sz="2000" dirty="0">
                <a:latin typeface="+mj-lt"/>
              </a:rPr>
              <a:t>(in other words, high power consumption and very short range communication) and </a:t>
            </a:r>
            <a:r>
              <a:rPr kumimoji="1" lang="en-US" altLang="ja-JP" sz="2000" b="1" u="sng" dirty="0">
                <a:latin typeface="+mj-lt"/>
              </a:rPr>
              <a:t>many retransmissions </a:t>
            </a:r>
            <a:r>
              <a:rPr kumimoji="1" lang="en-US" altLang="ja-JP" sz="2000" dirty="0">
                <a:latin typeface="+mj-lt"/>
              </a:rPr>
              <a:t>(in other words, large delay and high redundancy) are required to increase the dependability of the current error control method </a:t>
            </a:r>
          </a:p>
          <a:p>
            <a:pPr marL="742950" lvl="1" indent="-285750">
              <a:buFont typeface="Wingdings" panose="05000000000000000000" pitchFamily="2" charset="2"/>
              <a:buChar char="Ø"/>
            </a:pPr>
            <a:r>
              <a:rPr lang="en-US" altLang="ja-JP" sz="2000" b="1" u="sng" dirty="0">
                <a:latin typeface="+mj-lt"/>
              </a:rPr>
              <a:t>Energy efficiency, </a:t>
            </a:r>
            <a:r>
              <a:rPr lang="en-US" altLang="ja-JP" sz="2000" dirty="0">
                <a:latin typeface="+mj-lt"/>
              </a:rPr>
              <a:t>that is a </a:t>
            </a:r>
            <a:r>
              <a:rPr lang="en-US" altLang="ja-JP" sz="2000" b="1" u="sng" dirty="0">
                <a:latin typeface="+mj-lt"/>
              </a:rPr>
              <a:t>necessary requirement for WBAN, is also </a:t>
            </a:r>
            <a:r>
              <a:rPr lang="en-US" altLang="ja-JP" sz="2000" b="1" u="sng" dirty="0" err="1">
                <a:latin typeface="+mj-lt"/>
              </a:rPr>
              <a:t>furher</a:t>
            </a:r>
            <a:r>
              <a:rPr lang="en-US" altLang="ja-JP" sz="2000" b="1" u="sng" dirty="0">
                <a:latin typeface="+mj-lt"/>
              </a:rPr>
              <a:t> deteriorated </a:t>
            </a:r>
            <a:r>
              <a:rPr lang="en-US" altLang="ja-JP" sz="2000" dirty="0">
                <a:latin typeface="+mj-lt"/>
              </a:rPr>
              <a:t>due to the above characteristics</a:t>
            </a:r>
            <a:endParaRPr kumimoji="1" lang="ja-JP" altLang="en-US" sz="2000" dirty="0">
              <a:latin typeface="+mj-lt"/>
            </a:endParaRPr>
          </a:p>
        </p:txBody>
      </p:sp>
    </p:spTree>
    <p:extLst>
      <p:ext uri="{BB962C8B-B14F-4D97-AF65-F5344CB8AC3E}">
        <p14:creationId xmlns:p14="http://schemas.microsoft.com/office/powerpoint/2010/main" val="111353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ACF9E6-C01D-44A4-BF15-104649DB4185}"/>
              </a:ext>
            </a:extLst>
          </p:cNvPr>
          <p:cNvSpPr>
            <a:spLocks noGrp="1"/>
          </p:cNvSpPr>
          <p:nvPr>
            <p:ph type="title"/>
          </p:nvPr>
        </p:nvSpPr>
        <p:spPr>
          <a:xfrm>
            <a:off x="611560" y="405503"/>
            <a:ext cx="7772400" cy="1066800"/>
          </a:xfrm>
        </p:spPr>
        <p:txBody>
          <a:bodyPr/>
          <a:lstStyle/>
          <a:p>
            <a:r>
              <a:rPr kumimoji="1" lang="en-US" altLang="ja-JP" dirty="0"/>
              <a:t>1. Purpose</a:t>
            </a:r>
            <a:endParaRPr kumimoji="1" lang="ja-JP" altLang="en-US" dirty="0"/>
          </a:p>
        </p:txBody>
      </p:sp>
      <p:sp>
        <p:nvSpPr>
          <p:cNvPr id="3" name="スライド番号プレースホルダー 2">
            <a:extLst>
              <a:ext uri="{FF2B5EF4-FFF2-40B4-BE49-F238E27FC236}">
                <a16:creationId xmlns:a16="http://schemas.microsoft.com/office/drawing/2014/main" id="{57D3B875-CED7-4CC1-B2F6-76A31CED13C3}"/>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6</a:t>
            </a:fld>
            <a:endParaRPr lang="en-US">
              <a:solidFill>
                <a:srgbClr val="000000"/>
              </a:solidFill>
            </a:endParaRPr>
          </a:p>
        </p:txBody>
      </p:sp>
      <p:sp>
        <p:nvSpPr>
          <p:cNvPr id="4" name="日付プレースホルダー 3">
            <a:extLst>
              <a:ext uri="{FF2B5EF4-FFF2-40B4-BE49-F238E27FC236}">
                <a16:creationId xmlns:a16="http://schemas.microsoft.com/office/drawing/2014/main" id="{4320849A-40F3-488F-8854-DE15A879FA9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0E4AA314-8E5B-4B32-AAAC-6F259F89453A}"/>
              </a:ext>
            </a:extLst>
          </p:cNvPr>
          <p:cNvSpPr>
            <a:spLocks noGrp="1"/>
          </p:cNvSpPr>
          <p:nvPr>
            <p:ph type="ftr" sz="quarter" idx="3"/>
          </p:nvPr>
        </p:nvSpPr>
        <p:spPr/>
        <p:txBody>
          <a:bodyPr/>
          <a:lstStyle/>
          <a:p>
            <a:r>
              <a:rPr lang="en-US" sz="1200">
                <a:solidFill>
                  <a:srgbClr val="000000"/>
                </a:solidFill>
              </a:rPr>
              <a:t>Kento Takabayashi(Okayama Pref. Univ.) Ryuji Kohno(YNU, CWC-Nippon) </a:t>
            </a:r>
            <a:endParaRPr lang="en-US" sz="1200" dirty="0">
              <a:solidFill>
                <a:srgbClr val="000000"/>
              </a:solidFill>
            </a:endParaRPr>
          </a:p>
        </p:txBody>
      </p:sp>
      <p:sp>
        <p:nvSpPr>
          <p:cNvPr id="6" name="テキスト ボックス 5">
            <a:extLst>
              <a:ext uri="{FF2B5EF4-FFF2-40B4-BE49-F238E27FC236}">
                <a16:creationId xmlns:a16="http://schemas.microsoft.com/office/drawing/2014/main" id="{6230DD3E-3AA7-476C-9EA1-1DCF797B3C19}"/>
              </a:ext>
            </a:extLst>
          </p:cNvPr>
          <p:cNvSpPr txBox="1"/>
          <p:nvPr/>
        </p:nvSpPr>
        <p:spPr>
          <a:xfrm>
            <a:off x="395536" y="1340768"/>
            <a:ext cx="8496944" cy="4832092"/>
          </a:xfrm>
          <a:prstGeom prst="rect">
            <a:avLst/>
          </a:prstGeom>
          <a:noFill/>
        </p:spPr>
        <p:txBody>
          <a:bodyPr wrap="square" rtlCol="0">
            <a:spAutoFit/>
          </a:bodyPr>
          <a:lstStyle/>
          <a:p>
            <a:pPr marL="285750" indent="-285750">
              <a:buFont typeface="Wingdings" panose="05000000000000000000" pitchFamily="2" charset="2"/>
              <a:buChar char="n"/>
            </a:pPr>
            <a:r>
              <a:rPr lang="en-US" altLang="ja-JP" sz="2800" dirty="0">
                <a:latin typeface="+mj-lt"/>
              </a:rPr>
              <a:t>We design </a:t>
            </a:r>
            <a:r>
              <a:rPr lang="en-US" altLang="ja-JP" sz="2800" b="1" u="sng" dirty="0">
                <a:latin typeface="+mj-lt"/>
              </a:rPr>
              <a:t>a dependable and an energy efficient error controlling scheme </a:t>
            </a:r>
            <a:r>
              <a:rPr lang="en-US" altLang="ja-JP" sz="2800" dirty="0">
                <a:latin typeface="+mj-lt"/>
              </a:rPr>
              <a:t>that overcomes the problem of the current IEEE Std. 802.15.6 and satisfies the requirements of WBAN for medical use</a:t>
            </a:r>
          </a:p>
          <a:p>
            <a:pPr marL="285750" indent="-285750">
              <a:buFont typeface="Wingdings" panose="05000000000000000000" pitchFamily="2" charset="2"/>
              <a:buChar char="n"/>
            </a:pPr>
            <a:endParaRPr kumimoji="1" lang="en-US" altLang="ja-JP" sz="2800" dirty="0">
              <a:latin typeface="+mj-lt"/>
            </a:endParaRPr>
          </a:p>
          <a:p>
            <a:pPr marL="285750" indent="-285750">
              <a:buFont typeface="Wingdings" panose="05000000000000000000" pitchFamily="2" charset="2"/>
              <a:buChar char="n"/>
            </a:pPr>
            <a:r>
              <a:rPr kumimoji="1" lang="en-US" altLang="ja-JP" sz="2800" dirty="0">
                <a:latin typeface="+mj-lt"/>
              </a:rPr>
              <a:t>The error controlling </a:t>
            </a:r>
            <a:r>
              <a:rPr lang="en-US" altLang="ja-JP" sz="2800" dirty="0">
                <a:latin typeface="+mj-lt"/>
              </a:rPr>
              <a:t>scheme also has </a:t>
            </a:r>
            <a:r>
              <a:rPr lang="en-US" altLang="ja-JP" sz="2800" b="1" u="sng" dirty="0">
                <a:latin typeface="+mj-lt"/>
              </a:rPr>
              <a:t>flexibility to control a wide range of </a:t>
            </a:r>
            <a:r>
              <a:rPr lang="en-US" altLang="ja-JP" sz="2800" b="1" u="sng" dirty="0" err="1">
                <a:latin typeface="+mj-lt"/>
              </a:rPr>
              <a:t>QoS</a:t>
            </a:r>
            <a:endParaRPr lang="en-US" altLang="ja-JP" sz="2800" b="1" u="sng" dirty="0">
              <a:latin typeface="+mj-lt"/>
            </a:endParaRPr>
          </a:p>
          <a:p>
            <a:pPr marL="285750" indent="-285750">
              <a:buFont typeface="Wingdings" panose="05000000000000000000" pitchFamily="2" charset="2"/>
              <a:buChar char="n"/>
            </a:pPr>
            <a:endParaRPr kumimoji="1" lang="en-US" altLang="ja-JP" sz="2800" dirty="0">
              <a:latin typeface="+mj-lt"/>
            </a:endParaRPr>
          </a:p>
          <a:p>
            <a:pPr marL="285750" indent="-285750">
              <a:buFont typeface="Wingdings" panose="05000000000000000000" pitchFamily="2" charset="2"/>
              <a:buChar char="n"/>
            </a:pPr>
            <a:r>
              <a:rPr lang="en-US" altLang="ja-JP" sz="2800" dirty="0">
                <a:latin typeface="+mj-lt"/>
              </a:rPr>
              <a:t>We proposes an error control scheme using </a:t>
            </a:r>
            <a:r>
              <a:rPr lang="en-US" altLang="ja-JP" sz="2800" b="1" u="sng" dirty="0">
                <a:latin typeface="+mj-lt"/>
              </a:rPr>
              <a:t>a hybrid ARQ based on decomposable error correcting codes and Weldon’s ARQ protocol</a:t>
            </a:r>
            <a:endParaRPr kumimoji="1" lang="ja-JP" altLang="en-US" sz="2800" b="1" u="sng" dirty="0">
              <a:latin typeface="+mj-lt"/>
            </a:endParaRPr>
          </a:p>
        </p:txBody>
      </p:sp>
    </p:spTree>
    <p:extLst>
      <p:ext uri="{BB962C8B-B14F-4D97-AF65-F5344CB8AC3E}">
        <p14:creationId xmlns:p14="http://schemas.microsoft.com/office/powerpoint/2010/main" val="146699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EBE5B-8537-470C-96FC-A1CE90DA443A}"/>
              </a:ext>
            </a:extLst>
          </p:cNvPr>
          <p:cNvSpPr>
            <a:spLocks noGrp="1"/>
          </p:cNvSpPr>
          <p:nvPr>
            <p:ph type="title"/>
          </p:nvPr>
        </p:nvSpPr>
        <p:spPr/>
        <p:txBody>
          <a:bodyPr/>
          <a:lstStyle/>
          <a:p>
            <a:r>
              <a:rPr lang="en-US" altLang="ja-JP"/>
              <a:t>2. Error controlling scheme for WBAN 1) </a:t>
            </a:r>
            <a:endParaRPr lang="ja-JP" altLang="en-US" dirty="0"/>
          </a:p>
        </p:txBody>
      </p:sp>
      <p:sp>
        <p:nvSpPr>
          <p:cNvPr id="4" name="スライド番号プレースホルダー 3">
            <a:extLst>
              <a:ext uri="{FF2B5EF4-FFF2-40B4-BE49-F238E27FC236}">
                <a16:creationId xmlns:a16="http://schemas.microsoft.com/office/drawing/2014/main" id="{494A56AB-A84F-4F6E-8703-7DC26DE4CA68}"/>
              </a:ext>
            </a:extLst>
          </p:cNvPr>
          <p:cNvSpPr>
            <a:spLocks noGrp="1"/>
          </p:cNvSpPr>
          <p:nvPr>
            <p:ph type="sldNum" sz="quarter" idx="12"/>
          </p:nvPr>
        </p:nvSpPr>
        <p:spPr/>
        <p:txBody>
          <a:bodyPr/>
          <a:lstStyle/>
          <a:p>
            <a:r>
              <a:rPr lang="en-US"/>
              <a:t>Slide </a:t>
            </a:r>
            <a:fld id="{088E86A2-24BB-437A-8099-76D2C87A4801}" type="slidenum">
              <a:rPr lang="en-US" smtClean="0"/>
              <a:pPr/>
              <a:t>7</a:t>
            </a:fld>
            <a:endParaRPr lang="en-US"/>
          </a:p>
        </p:txBody>
      </p:sp>
      <p:sp>
        <p:nvSpPr>
          <p:cNvPr id="3" name="日付プレースホルダー 2">
            <a:extLst>
              <a:ext uri="{FF2B5EF4-FFF2-40B4-BE49-F238E27FC236}">
                <a16:creationId xmlns:a16="http://schemas.microsoft.com/office/drawing/2014/main" id="{291AE6C8-1EA1-4F39-8A88-0F33E2BFA1F3}"/>
              </a:ext>
            </a:extLst>
          </p:cNvPr>
          <p:cNvSpPr>
            <a:spLocks noGrp="1"/>
          </p:cNvSpPr>
          <p:nvPr>
            <p:ph type="dt" sz="half" idx="2"/>
          </p:nvPr>
        </p:nvSpPr>
        <p:spPr>
          <a:xfrm>
            <a:off x="762000" y="304800"/>
            <a:ext cx="1600200" cy="215900"/>
          </a:xfrm>
        </p:spPr>
        <p:txBody>
          <a:bodyPr/>
          <a:lstStyle/>
          <a:p>
            <a:r>
              <a:rPr lang="en-US" altLang="ja-JP"/>
              <a:t>July 2018</a:t>
            </a:r>
            <a:endParaRPr lang="en-US" dirty="0"/>
          </a:p>
        </p:txBody>
      </p:sp>
      <p:sp>
        <p:nvSpPr>
          <p:cNvPr id="10" name="フッター プレースホルダー 4">
            <a:extLst>
              <a:ext uri="{FF2B5EF4-FFF2-40B4-BE49-F238E27FC236}">
                <a16:creationId xmlns:a16="http://schemas.microsoft.com/office/drawing/2014/main" id="{ECF07A6B-E193-429D-9392-1009C98CC367}"/>
              </a:ext>
            </a:extLst>
          </p:cNvPr>
          <p:cNvSpPr>
            <a:spLocks noGrp="1"/>
          </p:cNvSpPr>
          <p:nvPr>
            <p:ph type="ftr" sz="quarter" idx="3"/>
          </p:nvPr>
        </p:nvSpPr>
        <p:spPr/>
        <p:txBody>
          <a:bodyPr/>
          <a:lstStyle/>
          <a:p>
            <a:r>
              <a:rPr lang="en-US" sz="1200"/>
              <a:t>Kento Takabayashi(Okayama Pref. Univ.) Ryuji Kohno(YNU, CWC-Nippon) </a:t>
            </a:r>
            <a:endParaRPr lang="en-US" sz="1200"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FFF9CEC-BF1F-4543-AC62-18580CC7C8C4}"/>
                  </a:ext>
                </a:extLst>
              </p:cNvPr>
              <p:cNvSpPr txBox="1"/>
              <p:nvPr/>
            </p:nvSpPr>
            <p:spPr>
              <a:xfrm>
                <a:off x="361628" y="1538918"/>
                <a:ext cx="8496944" cy="4247317"/>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Proposed error control scheme using decomposable error correcting codes and Weldon’s ARQ protocol</a:t>
                </a:r>
              </a:p>
              <a:p>
                <a:pPr marL="285750" indent="-285750">
                  <a:buFont typeface="Arial" panose="020B0604020202020204" pitchFamily="34" charset="0"/>
                  <a:buChar char="•"/>
                </a:pPr>
                <a:endParaRPr lang="en-US" altLang="ja-JP" sz="2400" b="1" dirty="0">
                  <a:latin typeface="+mj-lt"/>
                </a:endParaRPr>
              </a:p>
              <a:p>
                <a:pPr marL="800100" lvl="1" indent="-342900">
                  <a:buFont typeface="Wingdings" panose="05000000000000000000" pitchFamily="2" charset="2"/>
                  <a:buChar char="ü"/>
                </a:pPr>
                <a:r>
                  <a:rPr lang="en-US" altLang="ja-JP" dirty="0">
                    <a:latin typeface="Times New Roman" panose="02020603050405020304" pitchFamily="18" charset="0"/>
                    <a:ea typeface="ＭＳ 明朝" panose="02020609040205080304" pitchFamily="17" charset="-128"/>
                  </a:rPr>
                  <a:t>It is based on punctured convolutional codes (constraint length </a:t>
                </a:r>
                <a14:m>
                  <m:oMath xmlns:m="http://schemas.openxmlformats.org/officeDocument/2006/math">
                    <m:r>
                      <a:rPr lang="en-US" altLang="ja-JP" i="1">
                        <a:latin typeface="Cambria Math" panose="02040503050406030204" pitchFamily="18" charset="0"/>
                        <a:ea typeface="ＭＳ 明朝" panose="02020609040205080304" pitchFamily="17" charset="-128"/>
                        <a:cs typeface="Times New Roman" panose="02020603050405020304" pitchFamily="18" charset="0"/>
                      </a:rPr>
                      <m:t>𝐾</m:t>
                    </m:r>
                  </m:oMath>
                </a14:m>
                <a:r>
                  <a:rPr lang="en-US" altLang="ja-JP" dirty="0">
                    <a:latin typeface="Times New Roman" panose="02020603050405020304" pitchFamily="18" charset="0"/>
                    <a:ea typeface="ＭＳ 明朝" panose="02020609040205080304" pitchFamily="17" charset="-128"/>
                  </a:rPr>
                  <a:t> = 3 and coding rates </a:t>
                </a:r>
                <a14:m>
                  <m:oMath xmlns:m="http://schemas.openxmlformats.org/officeDocument/2006/math">
                    <m:sSub>
                      <m:sSubPr>
                        <m:ctrlPr>
                          <a:rPr lang="ja-JP" altLang="ja-JP" sz="1400" i="1">
                            <a:effectLst/>
                            <a:latin typeface="Cambria Math" panose="02040503050406030204" pitchFamily="18" charset="0"/>
                            <a:ea typeface="Cambria Math" panose="02040503050406030204" pitchFamily="18" charset="0"/>
                          </a:rPr>
                        </m:ctrlPr>
                      </m:sSubPr>
                      <m:e>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𝑟</m:t>
                        </m:r>
                      </m:e>
                      <m:sub>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𝑖</m:t>
                        </m:r>
                      </m:sub>
                    </m:sSub>
                  </m:oMath>
                </a14:m>
                <a:r>
                  <a:rPr lang="en-US" altLang="ja-JP" dirty="0">
                    <a:latin typeface="Times New Roman" panose="02020603050405020304" pitchFamily="18" charset="0"/>
                    <a:ea typeface="ＭＳ 明朝" panose="02020609040205080304" pitchFamily="17" charset="-128"/>
                  </a:rPr>
                  <a:t> of 8/9 to 1/16)</a:t>
                </a:r>
              </a:p>
              <a:p>
                <a:pPr marL="800100" lvl="1" indent="-342900">
                  <a:buFont typeface="Wingdings" panose="05000000000000000000" pitchFamily="2" charset="2"/>
                  <a:buChar char="ü"/>
                </a:pPr>
                <a:r>
                  <a:rPr lang="en-US" altLang="ja-JP" dirty="0">
                    <a:latin typeface="Times New Roman" panose="02020603050405020304" pitchFamily="18" charset="0"/>
                    <a:ea typeface="ＭＳ 明朝" panose="02020609040205080304" pitchFamily="17" charset="-128"/>
                  </a:rPr>
                  <a:t>The </a:t>
                </a:r>
                <a14:m>
                  <m:oMath xmlns:m="http://schemas.openxmlformats.org/officeDocument/2006/math">
                    <m:sSub>
                      <m:sSubPr>
                        <m:ctrlPr>
                          <a:rPr lang="ja-JP" altLang="ja-JP" sz="1400" i="1">
                            <a:effectLst/>
                            <a:latin typeface="Cambria Math" panose="02040503050406030204" pitchFamily="18" charset="0"/>
                            <a:ea typeface="Cambria Math" panose="02040503050406030204" pitchFamily="18" charset="0"/>
                          </a:rPr>
                        </m:ctrlPr>
                      </m:sSubPr>
                      <m:e>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𝑟</m:t>
                        </m:r>
                      </m:e>
                      <m:sub>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𝑖</m:t>
                        </m:r>
                      </m:sub>
                    </m:sSub>
                    <m:r>
                      <a:rPr lang="en-US" altLang="ja-JP">
                        <a:latin typeface="Cambria Math" panose="02040503050406030204" pitchFamily="18" charset="0"/>
                        <a:ea typeface="ＭＳ 明朝" panose="02020609040205080304" pitchFamily="17" charset="-128"/>
                        <a:cs typeface="Times New Roman" panose="02020603050405020304" pitchFamily="18" charset="0"/>
                      </a:rPr>
                      <m:t>=8/9</m:t>
                    </m:r>
                  </m:oMath>
                </a14:m>
                <a:r>
                  <a:rPr lang="en-US" altLang="ja-JP" dirty="0">
                    <a:latin typeface="Times New Roman" panose="02020603050405020304" pitchFamily="18" charset="0"/>
                    <a:ea typeface="ＭＳ 明朝" panose="02020609040205080304" pitchFamily="17" charset="-128"/>
                  </a:rPr>
                  <a:t> punctured code patterns (codeword 1 and codeword 1') are generated as shown in the next figure</a:t>
                </a:r>
              </a:p>
              <a:p>
                <a:pPr marL="800100" lvl="1" indent="-342900">
                  <a:buFont typeface="Wingdings" panose="05000000000000000000" pitchFamily="2" charset="2"/>
                  <a:buChar char="ü"/>
                </a:pPr>
                <a:r>
                  <a:rPr lang="en-US" altLang="ja-JP" dirty="0">
                    <a:latin typeface="Times New Roman" panose="02020603050405020304" pitchFamily="18" charset="0"/>
                    <a:ea typeface="ＭＳ 明朝" panose="02020609040205080304" pitchFamily="17" charset="-128"/>
                  </a:rPr>
                  <a:t>At the first transmission, codeword 1 is sent</a:t>
                </a:r>
              </a:p>
              <a:p>
                <a:pPr marL="800100" lvl="1" indent="-342900">
                  <a:buFont typeface="Wingdings" panose="05000000000000000000" pitchFamily="2" charset="2"/>
                  <a:buChar char="ü"/>
                </a:pPr>
                <a:r>
                  <a:rPr lang="en-US" altLang="ja-JP" dirty="0">
                    <a:latin typeface="+mj-lt"/>
                  </a:rPr>
                  <a:t>To increment the coding rate of the punctured code, elements of codeword 1' are sent after the first transmission</a:t>
                </a:r>
              </a:p>
              <a:p>
                <a:pPr marL="800100" lvl="1" indent="-342900">
                  <a:buFont typeface="Wingdings" panose="05000000000000000000" pitchFamily="2" charset="2"/>
                  <a:buChar char="ü"/>
                </a:pPr>
                <a:r>
                  <a:rPr lang="en-US" altLang="ja-JP" dirty="0">
                    <a:latin typeface="+mj-lt"/>
                  </a:rPr>
                  <a:t>After sending all elements to reconstruct the original convolutional code, codewords 1 and 1' are transmitted alternately</a:t>
                </a:r>
              </a:p>
              <a:p>
                <a:pPr marL="800100" lvl="1" indent="-342900">
                  <a:buFont typeface="Wingdings" panose="05000000000000000000" pitchFamily="2" charset="2"/>
                  <a:buChar char="ü"/>
                </a:pPr>
                <a:r>
                  <a:rPr lang="en-US" altLang="ja-JP" dirty="0">
                    <a:latin typeface="+mj-lt"/>
                  </a:rPr>
                  <a:t>A receiver reconstructs and decodes low-rate decomposable codes by changing the number of data copies in Weldon's ARQ protocol</a:t>
                </a:r>
                <a:endParaRPr kumimoji="1" lang="ja-JP" altLang="en-US" dirty="0">
                  <a:latin typeface="+mj-lt"/>
                </a:endParaRPr>
              </a:p>
            </p:txBody>
          </p:sp>
        </mc:Choice>
        <mc:Fallback xmlns="">
          <p:sp>
            <p:nvSpPr>
              <p:cNvPr id="8" name="テキスト ボックス 7">
                <a:extLst>
                  <a:ext uri="{FF2B5EF4-FFF2-40B4-BE49-F238E27FC236}">
                    <a16:creationId xmlns:a16="http://schemas.microsoft.com/office/drawing/2014/main" id="{7FFF9CEC-BF1F-4543-AC62-18580CC7C8C4}"/>
                  </a:ext>
                </a:extLst>
              </p:cNvPr>
              <p:cNvSpPr txBox="1">
                <a:spLocks noRot="1" noChangeAspect="1" noMove="1" noResize="1" noEditPoints="1" noAdjustHandles="1" noChangeArrowheads="1" noChangeShapeType="1" noTextEdit="1"/>
              </p:cNvSpPr>
              <p:nvPr/>
            </p:nvSpPr>
            <p:spPr>
              <a:xfrm>
                <a:off x="361628" y="1538918"/>
                <a:ext cx="8496944" cy="4247317"/>
              </a:xfrm>
              <a:prstGeom prst="rect">
                <a:avLst/>
              </a:prstGeom>
              <a:blipFill>
                <a:blip r:embed="rId2"/>
                <a:stretch>
                  <a:fillRect l="-933" t="-1148" b="-1291"/>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3F00D255-AF76-4537-B583-18B07459FD9C}"/>
              </a:ext>
            </a:extLst>
          </p:cNvPr>
          <p:cNvSpPr txBox="1"/>
          <p:nvPr/>
        </p:nvSpPr>
        <p:spPr>
          <a:xfrm>
            <a:off x="395536" y="5952193"/>
            <a:ext cx="8136904" cy="523220"/>
          </a:xfrm>
          <a:prstGeom prst="rect">
            <a:avLst/>
          </a:prstGeom>
          <a:noFill/>
        </p:spPr>
        <p:txBody>
          <a:bodyPr wrap="square" rtlCol="0">
            <a:spAutoFit/>
          </a:bodyPr>
          <a:lstStyle/>
          <a:p>
            <a:r>
              <a:rPr kumimoji="1" lang="en-US" altLang="ja-JP" sz="1400" dirty="0">
                <a:latin typeface="+mj-lt"/>
              </a:rPr>
              <a:t>1) K. Takabayashi, et al</a:t>
            </a:r>
            <a:r>
              <a:rPr lang="en-US" altLang="ja-JP" sz="1400" dirty="0">
                <a:latin typeface="+mj-lt"/>
              </a:rPr>
              <a:t>. “Cross-layer Design and Performance Analysis of Quality of Service Control Scheme for Wireless Body Area Networks,” </a:t>
            </a:r>
            <a:r>
              <a:rPr lang="nl-NL" altLang="ja-JP" sz="1400" dirty="0">
                <a:latin typeface="+mj-lt"/>
              </a:rPr>
              <a:t>IEEE Access, vol.5, pp.22462-22470, Nov. 2017.</a:t>
            </a:r>
            <a:endParaRPr kumimoji="1" lang="ja-JP" altLang="en-US" sz="1400" dirty="0">
              <a:latin typeface="+mj-lt"/>
            </a:endParaRPr>
          </a:p>
        </p:txBody>
      </p:sp>
    </p:spTree>
    <p:extLst>
      <p:ext uri="{BB962C8B-B14F-4D97-AF65-F5344CB8AC3E}">
        <p14:creationId xmlns:p14="http://schemas.microsoft.com/office/powerpoint/2010/main" val="16278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181670C-5BDF-43BB-925A-14C01D2D5552}"/>
              </a:ext>
            </a:extLst>
          </p:cNvPr>
          <p:cNvPicPr>
            <a:picLocks noChangeAspect="1"/>
          </p:cNvPicPr>
          <p:nvPr/>
        </p:nvPicPr>
        <p:blipFill>
          <a:blip r:embed="rId2"/>
          <a:stretch>
            <a:fillRect/>
          </a:stretch>
        </p:blipFill>
        <p:spPr>
          <a:xfrm>
            <a:off x="251520" y="1340768"/>
            <a:ext cx="8800153" cy="4506569"/>
          </a:xfrm>
          <a:prstGeom prst="rect">
            <a:avLst/>
          </a:prstGeom>
        </p:spPr>
      </p:pic>
      <p:sp>
        <p:nvSpPr>
          <p:cNvPr id="2" name="タイトル 1">
            <a:extLst>
              <a:ext uri="{FF2B5EF4-FFF2-40B4-BE49-F238E27FC236}">
                <a16:creationId xmlns:a16="http://schemas.microsoft.com/office/drawing/2014/main" id="{64498283-EC37-4385-B372-23024DC7A3AC}"/>
              </a:ext>
            </a:extLst>
          </p:cNvPr>
          <p:cNvSpPr>
            <a:spLocks noGrp="1"/>
          </p:cNvSpPr>
          <p:nvPr>
            <p:ph type="title"/>
          </p:nvPr>
        </p:nvSpPr>
        <p:spPr/>
        <p:txBody>
          <a:bodyPr/>
          <a:lstStyle/>
          <a:p>
            <a:r>
              <a:rPr lang="en-US" altLang="ja-JP"/>
              <a:t>2. Proposed Error Control Scheme for WBAN</a:t>
            </a:r>
            <a:endParaRPr lang="ja-JP" altLang="en-US" dirty="0"/>
          </a:p>
        </p:txBody>
      </p:sp>
      <p:sp>
        <p:nvSpPr>
          <p:cNvPr id="4" name="スライド番号プレースホルダー 3">
            <a:extLst>
              <a:ext uri="{FF2B5EF4-FFF2-40B4-BE49-F238E27FC236}">
                <a16:creationId xmlns:a16="http://schemas.microsoft.com/office/drawing/2014/main" id="{120E8642-6266-482C-A8A6-9461BCE0C294}"/>
              </a:ext>
            </a:extLst>
          </p:cNvPr>
          <p:cNvSpPr>
            <a:spLocks noGrp="1"/>
          </p:cNvSpPr>
          <p:nvPr>
            <p:ph type="sldNum" sz="quarter" idx="12"/>
          </p:nvPr>
        </p:nvSpPr>
        <p:spPr/>
        <p:txBody>
          <a:bodyPr/>
          <a:lstStyle/>
          <a:p>
            <a:r>
              <a:rPr lang="en-US"/>
              <a:t>Slide </a:t>
            </a:r>
            <a:fld id="{088E86A2-24BB-437A-8099-76D2C87A4801}" type="slidenum">
              <a:rPr lang="en-US" smtClean="0"/>
              <a:pPr/>
              <a:t>8</a:t>
            </a:fld>
            <a:endParaRPr lang="en-US"/>
          </a:p>
        </p:txBody>
      </p:sp>
      <p:sp>
        <p:nvSpPr>
          <p:cNvPr id="3" name="日付プレースホルダー 2">
            <a:extLst>
              <a:ext uri="{FF2B5EF4-FFF2-40B4-BE49-F238E27FC236}">
                <a16:creationId xmlns:a16="http://schemas.microsoft.com/office/drawing/2014/main" id="{804BB62C-1A05-4508-B8D5-05DD611839F0}"/>
              </a:ext>
            </a:extLst>
          </p:cNvPr>
          <p:cNvSpPr>
            <a:spLocks noGrp="1"/>
          </p:cNvSpPr>
          <p:nvPr>
            <p:ph type="dt" sz="half" idx="2"/>
          </p:nvPr>
        </p:nvSpPr>
        <p:spPr>
          <a:xfrm>
            <a:off x="762000" y="304800"/>
            <a:ext cx="1600200" cy="215900"/>
          </a:xfrm>
        </p:spPr>
        <p:txBody>
          <a:bodyPr/>
          <a:lstStyle/>
          <a:p>
            <a:r>
              <a:rPr lang="en-US" altLang="ja-JP"/>
              <a:t>July 2018</a:t>
            </a:r>
            <a:endParaRPr lang="en-US" altLang="ja-JP" dirty="0"/>
          </a:p>
        </p:txBody>
      </p:sp>
      <p:sp>
        <p:nvSpPr>
          <p:cNvPr id="8" name="フッター プレースホルダー 4">
            <a:extLst>
              <a:ext uri="{FF2B5EF4-FFF2-40B4-BE49-F238E27FC236}">
                <a16:creationId xmlns:a16="http://schemas.microsoft.com/office/drawing/2014/main" id="{2C4F41D8-BA3B-444E-9ACA-F79CA0D4E2CA}"/>
              </a:ext>
            </a:extLst>
          </p:cNvPr>
          <p:cNvSpPr>
            <a:spLocks noGrp="1"/>
          </p:cNvSpPr>
          <p:nvPr>
            <p:ph type="ftr" sz="quarter" idx="3"/>
          </p:nvPr>
        </p:nvSpPr>
        <p:spPr/>
        <p:txBody>
          <a:bodyPr/>
          <a:lstStyle/>
          <a:p>
            <a:r>
              <a:rPr lang="en-US" sz="1200"/>
              <a:t>Kento Takabayashi(Okayama Pref. Univ.) Ryuji Kohno(YNU, CWC-Nippon) </a:t>
            </a:r>
            <a:endParaRPr lang="en-US" sz="1200" dirty="0"/>
          </a:p>
        </p:txBody>
      </p:sp>
      <p:sp>
        <p:nvSpPr>
          <p:cNvPr id="7" name="テキスト ボックス 6">
            <a:extLst>
              <a:ext uri="{FF2B5EF4-FFF2-40B4-BE49-F238E27FC236}">
                <a16:creationId xmlns:a16="http://schemas.microsoft.com/office/drawing/2014/main" id="{CC4A6A77-BD53-4173-A336-899DBCAC7480}"/>
              </a:ext>
            </a:extLst>
          </p:cNvPr>
          <p:cNvSpPr txBox="1"/>
          <p:nvPr/>
        </p:nvSpPr>
        <p:spPr>
          <a:xfrm>
            <a:off x="395536" y="6021288"/>
            <a:ext cx="8424936" cy="369332"/>
          </a:xfrm>
          <a:prstGeom prst="rect">
            <a:avLst/>
          </a:prstGeom>
          <a:noFill/>
        </p:spPr>
        <p:txBody>
          <a:bodyPr wrap="square" rtlCol="0">
            <a:spAutoFit/>
          </a:bodyPr>
          <a:lstStyle/>
          <a:p>
            <a:pPr algn="ctr"/>
            <a:r>
              <a:rPr kumimoji="1" lang="en-US" altLang="ja-JP" dirty="0">
                <a:latin typeface="+mj-lt"/>
              </a:rPr>
              <a:t>Fig. Overview of how to operate the proposed error controlling scheme </a:t>
            </a:r>
            <a:endParaRPr kumimoji="1" lang="ja-JP" altLang="en-US" dirty="0">
              <a:latin typeface="+mj-lt"/>
            </a:endParaRPr>
          </a:p>
        </p:txBody>
      </p:sp>
    </p:spTree>
    <p:extLst>
      <p:ext uri="{BB962C8B-B14F-4D97-AF65-F5344CB8AC3E}">
        <p14:creationId xmlns:p14="http://schemas.microsoft.com/office/powerpoint/2010/main" val="192766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4A1AEC-CC81-4344-B45B-3F1A2044ADB6}"/>
              </a:ext>
            </a:extLst>
          </p:cNvPr>
          <p:cNvSpPr>
            <a:spLocks noGrp="1"/>
          </p:cNvSpPr>
          <p:nvPr>
            <p:ph type="title"/>
          </p:nvPr>
        </p:nvSpPr>
        <p:spPr>
          <a:xfrm>
            <a:off x="762000" y="620688"/>
            <a:ext cx="7772400" cy="531912"/>
          </a:xfrm>
        </p:spPr>
        <p:txBody>
          <a:bodyPr/>
          <a:lstStyle/>
          <a:p>
            <a:r>
              <a:rPr kumimoji="1" lang="en-US" altLang="ja-JP" dirty="0"/>
              <a:t>2. Decomposable error correcting codes</a:t>
            </a:r>
            <a:endParaRPr kumimoji="1" lang="ja-JP" altLang="en-US" dirty="0"/>
          </a:p>
        </p:txBody>
      </p:sp>
      <p:sp>
        <p:nvSpPr>
          <p:cNvPr id="3" name="スライド番号プレースホルダー 2">
            <a:extLst>
              <a:ext uri="{FF2B5EF4-FFF2-40B4-BE49-F238E27FC236}">
                <a16:creationId xmlns:a16="http://schemas.microsoft.com/office/drawing/2014/main" id="{B3ED7E12-F677-4087-8B58-CF9D7CB49892}"/>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a:solidFill>
                <a:srgbClr val="000000"/>
              </a:solidFill>
            </a:endParaRPr>
          </a:p>
        </p:txBody>
      </p:sp>
      <p:sp>
        <p:nvSpPr>
          <p:cNvPr id="4" name="日付プレースホルダー 3">
            <a:extLst>
              <a:ext uri="{FF2B5EF4-FFF2-40B4-BE49-F238E27FC236}">
                <a16:creationId xmlns:a16="http://schemas.microsoft.com/office/drawing/2014/main" id="{75C1449C-936B-40B5-B194-613AB4E18010}"/>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July 2018</a:t>
            </a:r>
            <a:endParaRPr kumimoji="0" lang="en-US"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702B470-3033-4388-A35B-5DE3DC10C275}"/>
              </a:ext>
            </a:extLst>
          </p:cNvPr>
          <p:cNvSpPr>
            <a:spLocks noGrp="1"/>
          </p:cNvSpPr>
          <p:nvPr>
            <p:ph type="ftr" sz="quarter" idx="3"/>
          </p:nvPr>
        </p:nvSpPr>
        <p:spPr/>
        <p:txBody>
          <a:bodyPr/>
          <a:lstStyle/>
          <a:p>
            <a:r>
              <a:rPr lang="en-US" sz="1200">
                <a:solidFill>
                  <a:srgbClr val="000000"/>
                </a:solidFill>
              </a:rPr>
              <a:t>Kento Takabayashi(Okayama Pref. Univ.) Ryuji Kohno(YNU, CWC-Nippon) </a:t>
            </a:r>
            <a:endParaRPr lang="en-US" sz="1200" dirty="0">
              <a:solidFill>
                <a:srgbClr val="000000"/>
              </a:solidFill>
            </a:endParaRPr>
          </a:p>
        </p:txBody>
      </p:sp>
      <p:pic>
        <p:nvPicPr>
          <p:cNvPr id="6" name="図 5">
            <a:extLst>
              <a:ext uri="{FF2B5EF4-FFF2-40B4-BE49-F238E27FC236}">
                <a16:creationId xmlns:a16="http://schemas.microsoft.com/office/drawing/2014/main" id="{73914290-6B00-4128-87CE-A1A08EBA1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253044"/>
            <a:ext cx="4830564" cy="4775671"/>
          </a:xfrm>
          <a:prstGeom prst="rect">
            <a:avLst/>
          </a:prstGeom>
        </p:spPr>
      </p:pic>
      <p:sp>
        <p:nvSpPr>
          <p:cNvPr id="7" name="テキスト ボックス 6">
            <a:extLst>
              <a:ext uri="{FF2B5EF4-FFF2-40B4-BE49-F238E27FC236}">
                <a16:creationId xmlns:a16="http://schemas.microsoft.com/office/drawing/2014/main" id="{F9096F4D-8A90-4F57-8BF7-A23306A63936}"/>
              </a:ext>
            </a:extLst>
          </p:cNvPr>
          <p:cNvSpPr txBox="1"/>
          <p:nvPr/>
        </p:nvSpPr>
        <p:spPr>
          <a:xfrm>
            <a:off x="5513487" y="1340768"/>
            <a:ext cx="3378993" cy="3477875"/>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mj-lt"/>
              </a:rPr>
              <a:t>Information bits </a:t>
            </a:r>
            <a:r>
              <a:rPr lang="en-US" altLang="ja-JP" sz="2000" b="1" i="1" dirty="0">
                <a:latin typeface="+mj-lt"/>
              </a:rPr>
              <a:t>m</a:t>
            </a:r>
            <a:r>
              <a:rPr lang="en-US" altLang="ja-JP" sz="2000" dirty="0">
                <a:latin typeface="+mj-lt"/>
              </a:rPr>
              <a:t> are encoded by the half-rate convolutional code</a:t>
            </a:r>
          </a:p>
          <a:p>
            <a:pPr marL="342900" indent="-342900">
              <a:buFont typeface="Arial" panose="020B0604020202020204" pitchFamily="34" charset="0"/>
              <a:buChar char="•"/>
            </a:pPr>
            <a:endParaRPr lang="en-US" altLang="ja-JP" sz="2000" dirty="0">
              <a:latin typeface="+mj-lt"/>
            </a:endParaRPr>
          </a:p>
          <a:p>
            <a:pPr marL="342900" indent="-342900">
              <a:buFont typeface="Arial" panose="020B0604020202020204" pitchFamily="34" charset="0"/>
              <a:buChar char="•"/>
            </a:pPr>
            <a:r>
              <a:rPr kumimoji="1" lang="en-US" altLang="ja-JP" sz="2000" dirty="0">
                <a:latin typeface="+mj-lt"/>
              </a:rPr>
              <a:t>Codeword 1 </a:t>
            </a:r>
            <a:r>
              <a:rPr lang="en-US" altLang="ja-JP" sz="2000" dirty="0">
                <a:latin typeface="+mj-lt"/>
              </a:rPr>
              <a:t>and codeword 1’ whose coding rate is 8/9 (for example) are generated by the punctured matrix</a:t>
            </a:r>
          </a:p>
          <a:p>
            <a:pPr marL="342900" indent="-342900">
              <a:buFont typeface="Arial" panose="020B0604020202020204" pitchFamily="34" charset="0"/>
              <a:buChar char="•"/>
            </a:pPr>
            <a:endParaRPr lang="en-US" altLang="ja-JP" sz="2000" dirty="0">
              <a:latin typeface="+mj-lt"/>
            </a:endParaRPr>
          </a:p>
          <a:p>
            <a:pPr marL="342900" indent="-342900">
              <a:buFont typeface="Arial" panose="020B0604020202020204" pitchFamily="34" charset="0"/>
              <a:buChar char="•"/>
            </a:pPr>
            <a:r>
              <a:rPr kumimoji="1" lang="en-US" altLang="ja-JP" sz="2000" dirty="0">
                <a:latin typeface="+mj-lt"/>
              </a:rPr>
              <a:t>The punctured </a:t>
            </a:r>
            <a:r>
              <a:rPr lang="en-US" altLang="ja-JP" sz="2000" dirty="0">
                <a:latin typeface="+mj-lt"/>
              </a:rPr>
              <a:t>matrix placed alternately 1 and 0</a:t>
            </a:r>
            <a:endParaRPr kumimoji="1" lang="en-US" altLang="ja-JP" sz="2000" dirty="0">
              <a:latin typeface="+mj-lt"/>
            </a:endParaRPr>
          </a:p>
        </p:txBody>
      </p:sp>
    </p:spTree>
    <p:extLst>
      <p:ext uri="{BB962C8B-B14F-4D97-AF65-F5344CB8AC3E}">
        <p14:creationId xmlns:p14="http://schemas.microsoft.com/office/powerpoint/2010/main" val="3924777683"/>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2916</TotalTime>
  <Words>3010</Words>
  <Application>Microsoft Office PowerPoint</Application>
  <PresentationFormat>画面に合わせる (4:3)</PresentationFormat>
  <Paragraphs>329</Paragraphs>
  <Slides>27</Slides>
  <Notes>18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27</vt:i4>
      </vt:variant>
    </vt:vector>
  </HeadingPairs>
  <TitlesOfParts>
    <vt:vector size="37" baseType="lpstr">
      <vt:lpstr>CMSSBX10</vt:lpstr>
      <vt:lpstr>HGP教科書体</vt:lpstr>
      <vt:lpstr>ＭＳ Ｐゴシック</vt:lpstr>
      <vt:lpstr>ＭＳ 明朝</vt:lpstr>
      <vt:lpstr>Arial</vt:lpstr>
      <vt:lpstr>Calibri</vt:lpstr>
      <vt:lpstr>Cambria Math</vt:lpstr>
      <vt:lpstr>Times New Roman</vt:lpstr>
      <vt:lpstr>Wingdings</vt:lpstr>
      <vt:lpstr>VLC_Composition_090917</vt:lpstr>
      <vt:lpstr>PowerPoint プレゼンテーション</vt:lpstr>
      <vt:lpstr>PowerPoint プレゼンテーション</vt:lpstr>
      <vt:lpstr>PowerPoint プレゼンテーション</vt:lpstr>
      <vt:lpstr>1. Error control in IEEE802.15.6</vt:lpstr>
      <vt:lpstr>1. Motivation</vt:lpstr>
      <vt:lpstr>1. Purpose</vt:lpstr>
      <vt:lpstr>2. Error controlling scheme for WBAN 1) </vt:lpstr>
      <vt:lpstr>2. Proposed Error Control Scheme for WBAN</vt:lpstr>
      <vt:lpstr>2. Decomposable error correcting codes</vt:lpstr>
      <vt:lpstr>2. Decomposable error correcting codes</vt:lpstr>
      <vt:lpstr>2. Decomposable error correcting codes</vt:lpstr>
      <vt:lpstr>2. Weldon’s ARQ protocol</vt:lpstr>
      <vt:lpstr>2. Error controlling scheme for WBAN 1) </vt:lpstr>
      <vt:lpstr>2. Proposed error control scheme for WBAN</vt:lpstr>
      <vt:lpstr>3. Numerical results</vt:lpstr>
      <vt:lpstr>3. Numerical results</vt:lpstr>
      <vt:lpstr>3. Numerical results</vt:lpstr>
      <vt:lpstr>3. Numerical results</vt:lpstr>
      <vt:lpstr>3. Numerical results</vt:lpstr>
      <vt:lpstr>3. Numerical results</vt:lpstr>
      <vt:lpstr>3. Numerical results</vt:lpstr>
      <vt:lpstr> 3. Numerical results</vt:lpstr>
      <vt:lpstr>3. Numerical results</vt:lpstr>
      <vt:lpstr>3. Numerical results</vt:lpstr>
      <vt:lpstr>3. Numerical results</vt:lpstr>
      <vt:lpstr>3. Numerical results</vt:lpstr>
      <vt:lpstr>4.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kohno-ryuji-ns@ynu.jp</cp:lastModifiedBy>
  <cp:revision>71</cp:revision>
  <dcterms:created xsi:type="dcterms:W3CDTF">2014-03-17T07:14:24Z</dcterms:created>
  <dcterms:modified xsi:type="dcterms:W3CDTF">2018-07-11T20:53:54Z</dcterms:modified>
</cp:coreProperties>
</file>