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4"/>
  </p:notesMasterIdLst>
  <p:handoutMasterIdLst>
    <p:handoutMasterId r:id="rId45"/>
  </p:handoutMasterIdLst>
  <p:sldIdLst>
    <p:sldId id="297" r:id="rId2"/>
    <p:sldId id="298" r:id="rId3"/>
    <p:sldId id="299" r:id="rId4"/>
    <p:sldId id="670" r:id="rId5"/>
    <p:sldId id="608" r:id="rId6"/>
    <p:sldId id="610" r:id="rId7"/>
    <p:sldId id="612" r:id="rId8"/>
    <p:sldId id="634" r:id="rId9"/>
    <p:sldId id="609" r:id="rId10"/>
    <p:sldId id="663" r:id="rId11"/>
    <p:sldId id="613" r:id="rId12"/>
    <p:sldId id="614" r:id="rId13"/>
    <p:sldId id="695" r:id="rId14"/>
    <p:sldId id="578" r:id="rId15"/>
    <p:sldId id="620" r:id="rId16"/>
    <p:sldId id="622" r:id="rId17"/>
    <p:sldId id="623" r:id="rId18"/>
    <p:sldId id="615" r:id="rId19"/>
    <p:sldId id="559" r:id="rId20"/>
    <p:sldId id="543" r:id="rId21"/>
    <p:sldId id="626" r:id="rId22"/>
    <p:sldId id="627" r:id="rId23"/>
    <p:sldId id="688" r:id="rId24"/>
    <p:sldId id="680" r:id="rId25"/>
    <p:sldId id="988" r:id="rId26"/>
    <p:sldId id="987" r:id="rId27"/>
    <p:sldId id="683" r:id="rId28"/>
    <p:sldId id="698" r:id="rId29"/>
    <p:sldId id="684" r:id="rId30"/>
    <p:sldId id="986" r:id="rId31"/>
    <p:sldId id="617" r:id="rId32"/>
    <p:sldId id="700" r:id="rId33"/>
    <p:sldId id="583" r:id="rId34"/>
    <p:sldId id="558" r:id="rId35"/>
    <p:sldId id="616" r:id="rId36"/>
    <p:sldId id="556" r:id="rId37"/>
    <p:sldId id="550" r:id="rId38"/>
    <p:sldId id="551" r:id="rId39"/>
    <p:sldId id="667" r:id="rId40"/>
    <p:sldId id="668" r:id="rId41"/>
    <p:sldId id="585" r:id="rId42"/>
    <p:sldId id="989" r:id="rId43"/>
  </p:sldIdLst>
  <p:sldSz cx="9144000" cy="6858000" type="screen4x3"/>
  <p:notesSz cx="6735763" cy="9866313"/>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extLst>
    <p:ext uri="{521415D9-36F7-43E2-AB2F-B90AF26B5E84}">
      <p14:sectionLst xmlns:p14="http://schemas.microsoft.com/office/powerpoint/2010/main">
        <p14:section name="タイトルなしのセクション" id="{8DE03CB0-0AD1-43D8-B699-DB1D38B167C5}">
          <p14:sldIdLst>
            <p14:sldId id="297"/>
            <p14:sldId id="298"/>
            <p14:sldId id="299"/>
            <p14:sldId id="670"/>
            <p14:sldId id="608"/>
            <p14:sldId id="610"/>
            <p14:sldId id="612"/>
            <p14:sldId id="634"/>
            <p14:sldId id="609"/>
            <p14:sldId id="663"/>
            <p14:sldId id="613"/>
            <p14:sldId id="614"/>
            <p14:sldId id="695"/>
            <p14:sldId id="578"/>
            <p14:sldId id="620"/>
            <p14:sldId id="622"/>
            <p14:sldId id="623"/>
            <p14:sldId id="615"/>
            <p14:sldId id="559"/>
            <p14:sldId id="543"/>
            <p14:sldId id="626"/>
            <p14:sldId id="627"/>
            <p14:sldId id="688"/>
            <p14:sldId id="680"/>
            <p14:sldId id="988"/>
            <p14:sldId id="987"/>
            <p14:sldId id="683"/>
            <p14:sldId id="698"/>
            <p14:sldId id="684"/>
            <p14:sldId id="986"/>
            <p14:sldId id="617"/>
            <p14:sldId id="700"/>
            <p14:sldId id="583"/>
            <p14:sldId id="558"/>
            <p14:sldId id="616"/>
            <p14:sldId id="556"/>
            <p14:sldId id="550"/>
            <p14:sldId id="551"/>
            <p14:sldId id="667"/>
            <p14:sldId id="668"/>
            <p14:sldId id="585"/>
            <p14:sldId id="98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25" autoAdjust="0"/>
    <p:restoredTop sz="89594" autoAdjust="0"/>
  </p:normalViewPr>
  <p:slideViewPr>
    <p:cSldViewPr showGuides="1">
      <p:cViewPr varScale="1">
        <p:scale>
          <a:sx n="64" d="100"/>
          <a:sy n="64" d="100"/>
        </p:scale>
        <p:origin x="1244" y="56"/>
      </p:cViewPr>
      <p:guideLst>
        <p:guide orient="horz" pos="2160"/>
        <p:guide pos="2880"/>
      </p:guideLst>
    </p:cSldViewPr>
  </p:slideViewPr>
  <p:notesTextViewPr>
    <p:cViewPr>
      <p:scale>
        <a:sx n="1" d="1"/>
        <a:sy n="1" d="1"/>
      </p:scale>
      <p:origin x="0" y="0"/>
    </p:cViewPr>
  </p:notesTextViewPr>
  <p:sorterViewPr>
    <p:cViewPr>
      <p:scale>
        <a:sx n="100" d="100"/>
        <a:sy n="100" d="100"/>
      </p:scale>
      <p:origin x="0" y="-2644"/>
    </p:cViewPr>
  </p:sorterViewPr>
  <p:notesViewPr>
    <p:cSldViewPr showGuides="1">
      <p:cViewPr varScale="1">
        <p:scale>
          <a:sx n="67" d="100"/>
          <a:sy n="67" d="100"/>
        </p:scale>
        <p:origin x="-1830" y="-126"/>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81.wmf"/><Relationship Id="rId7" Type="http://schemas.openxmlformats.org/officeDocument/2006/relationships/image" Target="../media/image85.wmf"/><Relationship Id="rId2" Type="http://schemas.openxmlformats.org/officeDocument/2006/relationships/image" Target="../media/image80.wmf"/><Relationship Id="rId1" Type="http://schemas.openxmlformats.org/officeDocument/2006/relationships/image" Target="../media/image79.wmf"/><Relationship Id="rId6" Type="http://schemas.openxmlformats.org/officeDocument/2006/relationships/image" Target="../media/image84.wmf"/><Relationship Id="rId5" Type="http://schemas.openxmlformats.org/officeDocument/2006/relationships/image" Target="../media/image83.wmf"/><Relationship Id="rId4" Type="http://schemas.openxmlformats.org/officeDocument/2006/relationships/image" Target="../media/image8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60.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image" Target="../media/image6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76.wmf"/><Relationship Id="rId1" Type="http://schemas.openxmlformats.org/officeDocument/2006/relationships/image" Target="../media/image7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443444" y="199731"/>
            <a:ext cx="261689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ja-JP" dirty="0"/>
              <a:t>doc.: IEEE 802.15-&lt;doc#&gt;</a:t>
            </a:r>
          </a:p>
        </p:txBody>
      </p:sp>
      <p:sp>
        <p:nvSpPr>
          <p:cNvPr id="3075" name="Rectangle 3"/>
          <p:cNvSpPr>
            <a:spLocks noGrp="1" noChangeArrowheads="1"/>
          </p:cNvSpPr>
          <p:nvPr>
            <p:ph type="dt" sz="quarter" idx="1"/>
          </p:nvPr>
        </p:nvSpPr>
        <p:spPr bwMode="auto">
          <a:xfrm>
            <a:off x="675427" y="199731"/>
            <a:ext cx="224371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endParaRPr lang="en-US" altLang="ja-JP" dirty="0"/>
          </a:p>
        </p:txBody>
      </p:sp>
      <p:sp>
        <p:nvSpPr>
          <p:cNvPr id="3076" name="Rectangle 4"/>
          <p:cNvSpPr>
            <a:spLocks noGrp="1" noChangeArrowheads="1"/>
          </p:cNvSpPr>
          <p:nvPr>
            <p:ph type="ftr" sz="quarter" idx="2"/>
          </p:nvPr>
        </p:nvSpPr>
        <p:spPr bwMode="auto">
          <a:xfrm>
            <a:off x="4041767" y="9549025"/>
            <a:ext cx="2095673"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lvl1pPr>
          </a:lstStyle>
          <a:p>
            <a:r>
              <a:rPr lang="en-US" altLang="ja-JP" dirty="0"/>
              <a:t>Shoichi Kitazawa (ATR)</a:t>
            </a:r>
          </a:p>
        </p:txBody>
      </p:sp>
      <p:sp>
        <p:nvSpPr>
          <p:cNvPr id="3077" name="Rectangle 5"/>
          <p:cNvSpPr>
            <a:spLocks noGrp="1" noChangeArrowheads="1"/>
          </p:cNvSpPr>
          <p:nvPr>
            <p:ph type="sldNum" sz="quarter" idx="3"/>
          </p:nvPr>
        </p:nvSpPr>
        <p:spPr bwMode="auto">
          <a:xfrm>
            <a:off x="2619978" y="9549025"/>
            <a:ext cx="134622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ja-JP" dirty="0"/>
              <a:t>Page </a:t>
            </a:r>
            <a:fld id="{1C9E7F0A-1D88-47D1-B7ED-5CA346B4FD43}" type="slidenum">
              <a:rPr lang="en-US" altLang="ja-JP"/>
              <a:pPr/>
              <a:t>‹#›</a:t>
            </a:fld>
            <a:endParaRPr lang="en-US" altLang="ja-JP" dirty="0"/>
          </a:p>
        </p:txBody>
      </p:sp>
      <p:sp>
        <p:nvSpPr>
          <p:cNvPr id="3078" name="Line 6"/>
          <p:cNvSpPr>
            <a:spLocks noChangeShapeType="1"/>
          </p:cNvSpPr>
          <p:nvPr/>
        </p:nvSpPr>
        <p:spPr bwMode="auto">
          <a:xfrm>
            <a:off x="673885" y="411800"/>
            <a:ext cx="538799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079" name="Rectangle 7"/>
          <p:cNvSpPr>
            <a:spLocks noChangeArrowheads="1"/>
          </p:cNvSpPr>
          <p:nvPr/>
        </p:nvSpPr>
        <p:spPr bwMode="auto">
          <a:xfrm>
            <a:off x="487561" y="9549026"/>
            <a:ext cx="87717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defTabSz="933450"/>
            <a:r>
              <a:rPr lang="en-US" altLang="ja-JP" dirty="0"/>
              <a:t>Submission</a:t>
            </a:r>
          </a:p>
        </p:txBody>
      </p:sp>
      <p:sp>
        <p:nvSpPr>
          <p:cNvPr id="3080" name="Line 8"/>
          <p:cNvSpPr>
            <a:spLocks noChangeShapeType="1"/>
          </p:cNvSpPr>
          <p:nvPr/>
        </p:nvSpPr>
        <p:spPr bwMode="auto">
          <a:xfrm>
            <a:off x="673885" y="9537211"/>
            <a:ext cx="553757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Tree>
    <p:extLst>
      <p:ext uri="{BB962C8B-B14F-4D97-AF65-F5344CB8AC3E}">
        <p14:creationId xmlns:p14="http://schemas.microsoft.com/office/powerpoint/2010/main" val="18428670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367882" y="115346"/>
            <a:ext cx="273409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ja-JP" dirty="0"/>
              <a:t>doc.: IEEE 802.15-&lt;doc#&gt;</a:t>
            </a:r>
          </a:p>
        </p:txBody>
      </p:sp>
      <p:sp>
        <p:nvSpPr>
          <p:cNvPr id="2052" name="Rectangle 4"/>
          <p:cNvSpPr>
            <a:spLocks noGrp="1" noRot="1" noChangeAspect="1" noChangeArrowheads="1" noTextEdit="1"/>
          </p:cNvSpPr>
          <p:nvPr>
            <p:ph type="sldImg" idx="2"/>
          </p:nvPr>
        </p:nvSpPr>
        <p:spPr bwMode="auto">
          <a:xfrm>
            <a:off x="909638" y="746125"/>
            <a:ext cx="4916487" cy="3687763"/>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4" name="Rectangle 6"/>
          <p:cNvSpPr>
            <a:spLocks noGrp="1" noChangeArrowheads="1"/>
          </p:cNvSpPr>
          <p:nvPr>
            <p:ph type="ftr" sz="quarter" idx="4"/>
          </p:nvPr>
        </p:nvSpPr>
        <p:spPr bwMode="auto">
          <a:xfrm>
            <a:off x="3663959" y="9552401"/>
            <a:ext cx="243801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ltLang="ja-JP" dirty="0"/>
              <a:t>Shoichi Kitazawa (ATR)</a:t>
            </a:r>
          </a:p>
        </p:txBody>
      </p:sp>
      <p:sp>
        <p:nvSpPr>
          <p:cNvPr id="2056" name="Rectangle 8"/>
          <p:cNvSpPr>
            <a:spLocks noChangeArrowheads="1"/>
          </p:cNvSpPr>
          <p:nvPr/>
        </p:nvSpPr>
        <p:spPr bwMode="auto">
          <a:xfrm>
            <a:off x="487562" y="9552401"/>
            <a:ext cx="90647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ja-JP" dirty="0"/>
              <a:t>Submission</a:t>
            </a:r>
          </a:p>
        </p:txBody>
      </p:sp>
      <p:sp>
        <p:nvSpPr>
          <p:cNvPr id="2057" name="Line 9"/>
          <p:cNvSpPr>
            <a:spLocks noChangeShapeType="1"/>
          </p:cNvSpPr>
          <p:nvPr/>
        </p:nvSpPr>
        <p:spPr bwMode="auto">
          <a:xfrm>
            <a:off x="703184" y="9550713"/>
            <a:ext cx="532939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058" name="Line 10"/>
          <p:cNvSpPr>
            <a:spLocks noChangeShapeType="1"/>
          </p:cNvSpPr>
          <p:nvPr/>
        </p:nvSpPr>
        <p:spPr bwMode="auto">
          <a:xfrm>
            <a:off x="629165" y="315601"/>
            <a:ext cx="547743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 name="ノート プレースホルダー 2"/>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スライド番号プレースホルダー 3"/>
          <p:cNvSpPr>
            <a:spLocks noGrp="1"/>
          </p:cNvSpPr>
          <p:nvPr>
            <p:ph type="sldNum" sz="quarter" idx="5"/>
          </p:nvPr>
        </p:nvSpPr>
        <p:spPr>
          <a:xfrm>
            <a:off x="2863825" y="9552401"/>
            <a:ext cx="1026865" cy="195430"/>
          </a:xfrm>
          <a:prstGeom prst="rect">
            <a:avLst/>
          </a:prstGeom>
        </p:spPr>
        <p:txBody>
          <a:bodyPr vert="horz" lIns="91440" tIns="45720" rIns="91440" bIns="45720" rtlCol="0" anchor="b"/>
          <a:lstStyle>
            <a:lvl1pPr algn="ctr">
              <a:defRPr sz="1200"/>
            </a:lvl1pPr>
          </a:lstStyle>
          <a:p>
            <a:fld id="{CD6D2E3F-5094-4468-9CC9-C689E0F636B7}" type="slidenum">
              <a:rPr kumimoji="1" lang="ja-JP" altLang="en-US" smtClean="0"/>
              <a:pPr/>
              <a:t>‹#›</a:t>
            </a:fld>
            <a:endParaRPr kumimoji="1" lang="ja-JP" altLang="en-US" dirty="0"/>
          </a:p>
        </p:txBody>
      </p:sp>
    </p:spTree>
    <p:extLst>
      <p:ext uri="{BB962C8B-B14F-4D97-AF65-F5344CB8AC3E}">
        <p14:creationId xmlns:p14="http://schemas.microsoft.com/office/powerpoint/2010/main" val="696618144"/>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ヘッダー プレースホルダ 3"/>
          <p:cNvSpPr>
            <a:spLocks noGrp="1"/>
          </p:cNvSpPr>
          <p:nvPr>
            <p:ph type="hdr" sz="quarter" idx="10"/>
          </p:nvPr>
        </p:nvSpPr>
        <p:spPr/>
        <p:txBody>
          <a:bodyPr/>
          <a:lstStyle/>
          <a:p>
            <a:pPr marL="0" marR="0" lvl="0" indent="0" algn="r" defTabSz="933450" rtl="0" eaLnBrk="0" fontAlgn="base" latinLnBrk="0" hangingPunct="0">
              <a:lnSpc>
                <a:spcPct val="100000"/>
              </a:lnSpc>
              <a:spcBef>
                <a:spcPct val="0"/>
              </a:spcBef>
              <a:spcAft>
                <a:spcPct val="0"/>
              </a:spcAft>
              <a:buClrTx/>
              <a:buSzTx/>
              <a:buFontTx/>
              <a:buNone/>
              <a:tabLst/>
              <a:defRPr/>
            </a:pPr>
            <a:r>
              <a:rPr kumimoji="0" lang="en-US" altLang="ja-JP" sz="1400" b="1" i="0" u="none" strike="noStrike" kern="1200" cap="none" spc="0" normalizeH="0" baseline="0" noProof="0" dirty="0">
                <a:ln>
                  <a:noFill/>
                </a:ln>
                <a:solidFill>
                  <a:srgbClr val="000000"/>
                </a:solidFill>
                <a:effectLst/>
                <a:uLnTx/>
                <a:uFillTx/>
                <a:latin typeface="Times New Roman" pitchFamily="18" charset="0"/>
                <a:ea typeface="ＭＳ Ｐゴシック" panose="020B0600070205080204" pitchFamily="50" charset="-128"/>
                <a:cs typeface="+mn-cs"/>
              </a:rPr>
              <a:t>doc.: IEEE 802.15-&lt;doc#&gt;</a:t>
            </a:r>
          </a:p>
        </p:txBody>
      </p:sp>
      <p:sp>
        <p:nvSpPr>
          <p:cNvPr id="5" name="フッター プレースホルダ 4"/>
          <p:cNvSpPr>
            <a:spLocks noGrp="1"/>
          </p:cNvSpPr>
          <p:nvPr>
            <p:ph type="ftr" sz="quarter" idx="11"/>
          </p:nvPr>
        </p:nvSpPr>
        <p:spPr/>
        <p:txBody>
          <a:bodyPr/>
          <a:lstStyle/>
          <a:p>
            <a:pPr marL="457200" marR="0" lvl="4" indent="0" algn="r" defTabSz="933450" rtl="0" eaLnBrk="0" fontAlgn="base" latinLnBrk="0" hangingPunct="0">
              <a:lnSpc>
                <a:spcPct val="100000"/>
              </a:lnSpc>
              <a:spcBef>
                <a:spcPct val="0"/>
              </a:spcBef>
              <a:spcAft>
                <a:spcPct val="0"/>
              </a:spcAft>
              <a:buClrTx/>
              <a:buSzTx/>
              <a:buFontTx/>
              <a:buNone/>
              <a:tabLst/>
              <a:defRPr/>
            </a:pPr>
            <a:r>
              <a:rPr kumimoji="0" lang="en-US" altLang="ja-JP" sz="1200" b="0" i="0" u="none" strike="noStrike" kern="1200" cap="none" spc="0" normalizeH="0" baseline="0" noProof="0" dirty="0">
                <a:ln>
                  <a:noFill/>
                </a:ln>
                <a:solidFill>
                  <a:srgbClr val="000000"/>
                </a:solidFill>
                <a:effectLst/>
                <a:uLnTx/>
                <a:uFillTx/>
                <a:latin typeface="Times New Roman" pitchFamily="18" charset="0"/>
                <a:ea typeface="ＭＳ Ｐゴシック" panose="020B0600070205080204" pitchFamily="50" charset="-128"/>
                <a:cs typeface="+mn-cs"/>
              </a:rPr>
              <a:t>Shoichi Kitazawa (ATR)</a:t>
            </a:r>
          </a:p>
        </p:txBody>
      </p:sp>
      <p:sp>
        <p:nvSpPr>
          <p:cNvPr id="6" name="スライド番号プレースホルダ 5"/>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CD6D2E3F-5094-4468-9CC9-C689E0F636B7}" type="slidenum">
              <a:rPr kumimoji="1" lang="ja-JP" altLang="en-US" sz="1200" b="0" i="0" u="none" strike="noStrike" kern="1200" cap="none" spc="0" normalizeH="0" baseline="0" noProof="0" smtClean="0">
                <a:ln>
                  <a:noFill/>
                </a:ln>
                <a:solidFill>
                  <a:srgbClr val="000000"/>
                </a:solidFill>
                <a:effectLst/>
                <a:uLnTx/>
                <a:uFillTx/>
                <a:latin typeface="Times New Roman" pitchFamily="18" charset="0"/>
                <a:ea typeface="ＭＳ Ｐゴシック" panose="020B0600070205080204" pitchFamily="50"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1</a:t>
            </a:fld>
            <a:endParaRPr kumimoji="1" lang="ja-JP" altLang="en-US" sz="1200" b="0" i="0" u="none" strike="noStrike" kern="1200" cap="none" spc="0" normalizeH="0" baseline="0" noProof="0" dirty="0">
              <a:ln>
                <a:noFill/>
              </a:ln>
              <a:solidFill>
                <a:srgbClr val="000000"/>
              </a:solidFill>
              <a:effectLst/>
              <a:uLnTx/>
              <a:uFillTx/>
              <a:latin typeface="Times New Roman"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3328053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33A1D028-2390-4543-B9EA-3912BE9F6B62}"/>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ABCD358D-EFC9-44AB-89EA-9965FCA0EAB5}" type="slidenum">
              <a:rPr lang="en-US" altLang="ja-JP" b="0">
                <a:ea typeface="ＭＳ Ｐゴシック" panose="020B0600070205080204" pitchFamily="50" charset="-128"/>
              </a:rPr>
              <a:pPr algn="r" eaLnBrk="1" hangingPunct="1">
                <a:spcBef>
                  <a:spcPct val="0"/>
                </a:spcBef>
              </a:pPr>
              <a:t>12</a:t>
            </a:fld>
            <a:endParaRPr lang="en-US" altLang="ja-JP" b="0">
              <a:ea typeface="ＭＳ Ｐゴシック" panose="020B0600070205080204" pitchFamily="50" charset="-128"/>
            </a:endParaRPr>
          </a:p>
        </p:txBody>
      </p:sp>
      <p:sp>
        <p:nvSpPr>
          <p:cNvPr id="48131" name="Rectangle 2">
            <a:extLst>
              <a:ext uri="{FF2B5EF4-FFF2-40B4-BE49-F238E27FC236}">
                <a16:creationId xmlns:a16="http://schemas.microsoft.com/office/drawing/2014/main" id="{BCB74A7B-C4DD-412F-AC82-27195D728A03}"/>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E862D1A7-BA31-469F-8AE6-1A58FE67BEFF}"/>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482F51DF-7927-4632-84A3-2D2F1593213B}"/>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28577C2D-F142-48A5-9D12-9AE1ECB5FF1C}" type="slidenum">
              <a:rPr lang="en-US" altLang="ja-JP" b="0">
                <a:ea typeface="ＭＳ Ｐゴシック" panose="020B0600070205080204" pitchFamily="50" charset="-128"/>
              </a:rPr>
              <a:pPr algn="r" eaLnBrk="1" hangingPunct="1">
                <a:spcBef>
                  <a:spcPct val="0"/>
                </a:spcBef>
              </a:pPr>
              <a:t>13</a:t>
            </a:fld>
            <a:endParaRPr lang="en-US" altLang="ja-JP" b="0">
              <a:ea typeface="ＭＳ Ｐゴシック" panose="020B0600070205080204" pitchFamily="50" charset="-128"/>
            </a:endParaRPr>
          </a:p>
        </p:txBody>
      </p:sp>
      <p:sp>
        <p:nvSpPr>
          <p:cNvPr id="50179" name="Rectangle 2">
            <a:extLst>
              <a:ext uri="{FF2B5EF4-FFF2-40B4-BE49-F238E27FC236}">
                <a16:creationId xmlns:a16="http://schemas.microsoft.com/office/drawing/2014/main" id="{84987CB8-5071-4439-9E77-29E11390B658}"/>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DEF6C407-6A65-40B9-85F5-42A4FF70BA23}"/>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9AF358C0-B2E2-4142-AEC8-E98289CB467D}"/>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DD074D1C-F73A-4150-A58A-D235A6277FDA}" type="slidenum">
              <a:rPr lang="en-US" altLang="ja-JP" b="0">
                <a:ea typeface="ＭＳ Ｐゴシック" panose="020B0600070205080204" pitchFamily="50" charset="-128"/>
              </a:rPr>
              <a:pPr algn="r" eaLnBrk="1" hangingPunct="1">
                <a:spcBef>
                  <a:spcPct val="0"/>
                </a:spcBef>
              </a:pPr>
              <a:t>14</a:t>
            </a:fld>
            <a:endParaRPr lang="en-US" altLang="ja-JP" b="0">
              <a:ea typeface="ＭＳ Ｐゴシック" panose="020B0600070205080204" pitchFamily="50" charset="-128"/>
            </a:endParaRPr>
          </a:p>
        </p:txBody>
      </p:sp>
      <p:sp>
        <p:nvSpPr>
          <p:cNvPr id="52227" name="Rectangle 2">
            <a:extLst>
              <a:ext uri="{FF2B5EF4-FFF2-40B4-BE49-F238E27FC236}">
                <a16:creationId xmlns:a16="http://schemas.microsoft.com/office/drawing/2014/main" id="{2CA71B31-7BB2-46AB-B9B8-BFAD7E2B9DC3}"/>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3BD5F7D4-0B36-4969-9975-D78DD1469F3C}"/>
              </a:ext>
            </a:extLst>
          </p:cNvPr>
          <p:cNvSpPr>
            <a:spLocks noGrp="1" noChangeArrowheads="1"/>
          </p:cNvSpPr>
          <p:nvPr>
            <p:ph type="body" idx="1"/>
          </p:nvPr>
        </p:nvSpPr>
        <p:spPr>
          <a:noFill/>
        </p:spPr>
        <p:txBody>
          <a:bodyPr/>
          <a:lstStyle/>
          <a:p>
            <a:pPr eaLnBrk="1" hangingPunct="1"/>
            <a:r>
              <a:rPr lang="ja-JP" altLang="en-US">
                <a:latin typeface="Arial" panose="020B0604020202020204" pitchFamily="34" charset="0"/>
              </a:rPr>
              <a:t>t</a:t>
            </a:r>
            <a:r>
              <a:rPr lang="en-US" altLang="ja-JP">
                <a:latin typeface="Arial" panose="020B0604020202020204" pitchFamily="34" charset="0"/>
              </a:rPr>
              <a:t>herefore</a:t>
            </a:r>
            <a:endParaRPr lang="ja-JP" altLang="ja-JP">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AA6470A6-573E-4398-9178-310A8F618F46}"/>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C6FD5796-7D1F-48CF-863F-C9B7D66C2D09}" type="slidenum">
              <a:rPr lang="en-US" altLang="ja-JP" b="0">
                <a:ea typeface="ＭＳ Ｐゴシック" panose="020B0600070205080204" pitchFamily="50" charset="-128"/>
              </a:rPr>
              <a:pPr algn="r" eaLnBrk="1" hangingPunct="1">
                <a:spcBef>
                  <a:spcPct val="0"/>
                </a:spcBef>
              </a:pPr>
              <a:t>15</a:t>
            </a:fld>
            <a:endParaRPr lang="en-US" altLang="ja-JP" b="0">
              <a:ea typeface="ＭＳ Ｐゴシック" panose="020B0600070205080204" pitchFamily="50" charset="-128"/>
            </a:endParaRPr>
          </a:p>
        </p:txBody>
      </p:sp>
      <p:sp>
        <p:nvSpPr>
          <p:cNvPr id="54275" name="Rectangle 2">
            <a:extLst>
              <a:ext uri="{FF2B5EF4-FFF2-40B4-BE49-F238E27FC236}">
                <a16:creationId xmlns:a16="http://schemas.microsoft.com/office/drawing/2014/main" id="{8A47BE06-A14B-4503-8B22-90CC126C9DB3}"/>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BE90EE77-9449-4F54-B195-9F6FBDC1914A}"/>
              </a:ext>
            </a:extLst>
          </p:cNvPr>
          <p:cNvSpPr>
            <a:spLocks noGrp="1" noChangeArrowheads="1"/>
          </p:cNvSpPr>
          <p:nvPr>
            <p:ph type="body" idx="1"/>
          </p:nvPr>
        </p:nvSpPr>
        <p:spPr>
          <a:noFill/>
        </p:spPr>
        <p:txBody>
          <a:bodyPr/>
          <a:lstStyle/>
          <a:p>
            <a:pPr eaLnBrk="1" hangingPunct="1"/>
            <a:r>
              <a:rPr lang="ja-JP" altLang="en-US">
                <a:latin typeface="Arial" panose="020B0604020202020204" pitchFamily="34" charset="0"/>
              </a:rPr>
              <a:t>t</a:t>
            </a:r>
            <a:r>
              <a:rPr lang="en-US" altLang="ja-JP">
                <a:latin typeface="Arial" panose="020B0604020202020204" pitchFamily="34" charset="0"/>
              </a:rPr>
              <a:t>herefore</a:t>
            </a:r>
            <a:endParaRPr lang="ja-JP" altLang="ja-JP">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52BE2FAB-433E-477D-A93B-288EE5CD38D5}"/>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ACBCF04F-EEA3-41C2-B8AF-661B8571D28D}" type="slidenum">
              <a:rPr lang="en-US" altLang="ja-JP" b="0">
                <a:ea typeface="ＭＳ Ｐゴシック" panose="020B0600070205080204" pitchFamily="50" charset="-128"/>
              </a:rPr>
              <a:pPr algn="r" eaLnBrk="1" hangingPunct="1">
                <a:spcBef>
                  <a:spcPct val="0"/>
                </a:spcBef>
              </a:pPr>
              <a:t>16</a:t>
            </a:fld>
            <a:endParaRPr lang="en-US" altLang="ja-JP" b="0">
              <a:ea typeface="ＭＳ Ｐゴシック" panose="020B0600070205080204" pitchFamily="50" charset="-128"/>
            </a:endParaRPr>
          </a:p>
        </p:txBody>
      </p:sp>
      <p:sp>
        <p:nvSpPr>
          <p:cNvPr id="56323" name="Rectangle 2">
            <a:extLst>
              <a:ext uri="{FF2B5EF4-FFF2-40B4-BE49-F238E27FC236}">
                <a16:creationId xmlns:a16="http://schemas.microsoft.com/office/drawing/2014/main" id="{79347829-7D3D-4CA8-9FAB-1BD53A850DFC}"/>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231C13DF-7502-49DA-BB69-9DDCF35C1180}"/>
              </a:ext>
            </a:extLst>
          </p:cNvPr>
          <p:cNvSpPr>
            <a:spLocks noGrp="1" noChangeArrowheads="1"/>
          </p:cNvSpPr>
          <p:nvPr>
            <p:ph type="body" idx="1"/>
          </p:nvPr>
        </p:nvSpPr>
        <p:spPr>
          <a:noFill/>
        </p:spPr>
        <p:txBody>
          <a:bodyPr/>
          <a:lstStyle/>
          <a:p>
            <a:pPr eaLnBrk="1" hangingPunct="1"/>
            <a:r>
              <a:rPr lang="ja-JP" altLang="en-US">
                <a:latin typeface="Arial" panose="020B0604020202020204" pitchFamily="34" charset="0"/>
              </a:rPr>
              <a:t>t</a:t>
            </a:r>
            <a:r>
              <a:rPr lang="en-US" altLang="ja-JP">
                <a:latin typeface="Arial" panose="020B0604020202020204" pitchFamily="34" charset="0"/>
              </a:rPr>
              <a:t>herefore</a:t>
            </a:r>
            <a:endParaRPr lang="ja-JP" altLang="ja-JP">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52DE8970-C998-4649-A319-B75A69EF37EC}"/>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BC6B750F-0C2E-4062-979A-7B88BC817101}" type="slidenum">
              <a:rPr lang="en-US" altLang="ja-JP" b="0">
                <a:ea typeface="ＭＳ Ｐゴシック" panose="020B0600070205080204" pitchFamily="50" charset="-128"/>
              </a:rPr>
              <a:pPr algn="r" eaLnBrk="1" hangingPunct="1">
                <a:spcBef>
                  <a:spcPct val="0"/>
                </a:spcBef>
              </a:pPr>
              <a:t>17</a:t>
            </a:fld>
            <a:endParaRPr lang="en-US" altLang="ja-JP" b="0">
              <a:ea typeface="ＭＳ Ｐゴシック" panose="020B0600070205080204" pitchFamily="50" charset="-128"/>
            </a:endParaRPr>
          </a:p>
        </p:txBody>
      </p:sp>
      <p:sp>
        <p:nvSpPr>
          <p:cNvPr id="58371" name="Rectangle 2">
            <a:extLst>
              <a:ext uri="{FF2B5EF4-FFF2-40B4-BE49-F238E27FC236}">
                <a16:creationId xmlns:a16="http://schemas.microsoft.com/office/drawing/2014/main" id="{6FC70CE5-64ED-463C-A353-F4D068C1F7EB}"/>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FA895D1D-312B-4941-8D34-0CBC76646CDC}"/>
              </a:ext>
            </a:extLst>
          </p:cNvPr>
          <p:cNvSpPr>
            <a:spLocks noGrp="1" noChangeArrowheads="1"/>
          </p:cNvSpPr>
          <p:nvPr>
            <p:ph type="body" idx="1"/>
          </p:nvPr>
        </p:nvSpPr>
        <p:spPr>
          <a:noFill/>
        </p:spPr>
        <p:txBody>
          <a:bodyPr/>
          <a:lstStyle/>
          <a:p>
            <a:pPr eaLnBrk="1" hangingPunct="1"/>
            <a:r>
              <a:rPr lang="ja-JP" altLang="en-US">
                <a:latin typeface="Arial" panose="020B0604020202020204" pitchFamily="34" charset="0"/>
              </a:rPr>
              <a:t>t</a:t>
            </a:r>
            <a:r>
              <a:rPr lang="en-US" altLang="ja-JP">
                <a:latin typeface="Arial" panose="020B0604020202020204" pitchFamily="34" charset="0"/>
              </a:rPr>
              <a:t>herefore</a:t>
            </a:r>
            <a:endParaRPr lang="ja-JP" altLang="ja-JP">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7704A629-385C-44C8-AEB1-5CACFB8DFF12}"/>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A3CD77DF-5BE6-4F82-92DB-C7D435DA5A03}" type="slidenum">
              <a:rPr lang="en-US" altLang="ja-JP" b="0">
                <a:ea typeface="ＭＳ Ｐゴシック" panose="020B0600070205080204" pitchFamily="50" charset="-128"/>
              </a:rPr>
              <a:pPr algn="r" eaLnBrk="1" hangingPunct="1">
                <a:spcBef>
                  <a:spcPct val="0"/>
                </a:spcBef>
              </a:pPr>
              <a:t>18</a:t>
            </a:fld>
            <a:endParaRPr lang="en-US" altLang="ja-JP" b="0">
              <a:ea typeface="ＭＳ Ｐゴシック" panose="020B0600070205080204" pitchFamily="50" charset="-128"/>
            </a:endParaRPr>
          </a:p>
        </p:txBody>
      </p:sp>
      <p:sp>
        <p:nvSpPr>
          <p:cNvPr id="60419" name="Rectangle 2">
            <a:extLst>
              <a:ext uri="{FF2B5EF4-FFF2-40B4-BE49-F238E27FC236}">
                <a16:creationId xmlns:a16="http://schemas.microsoft.com/office/drawing/2014/main" id="{E8E07CFC-F997-4486-A1F1-E464BB15B8C5}"/>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17A8AFE1-C57B-4D99-A039-EC6637CB69E5}"/>
              </a:ext>
            </a:extLst>
          </p:cNvPr>
          <p:cNvSpPr>
            <a:spLocks noGrp="1" noChangeArrowheads="1"/>
          </p:cNvSpPr>
          <p:nvPr>
            <p:ph type="body" idx="1"/>
          </p:nvPr>
        </p:nvSpPr>
        <p:spPr>
          <a:noFill/>
        </p:spPr>
        <p:txBody>
          <a:bodyPr/>
          <a:lstStyle/>
          <a:p>
            <a:pPr eaLnBrk="1" hangingPunct="1"/>
            <a:r>
              <a:rPr lang="ja-JP" altLang="en-US">
                <a:latin typeface="Arial" panose="020B0604020202020204" pitchFamily="34" charset="0"/>
              </a:rPr>
              <a:t>t</a:t>
            </a:r>
            <a:r>
              <a:rPr lang="en-US" altLang="ja-JP">
                <a:latin typeface="Arial" panose="020B0604020202020204" pitchFamily="34" charset="0"/>
              </a:rPr>
              <a:t>herefore</a:t>
            </a:r>
            <a:endParaRPr lang="ja-JP" altLang="ja-JP">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CD13E247-5F4C-4A25-835A-EE3779800D0B}"/>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7511B516-07A9-47A6-8A7C-EFE08F0A2C50}" type="slidenum">
              <a:rPr lang="en-US" altLang="ja-JP" b="0">
                <a:ea typeface="ＭＳ Ｐゴシック" panose="020B0600070205080204" pitchFamily="50" charset="-128"/>
              </a:rPr>
              <a:pPr algn="r" eaLnBrk="1" hangingPunct="1">
                <a:spcBef>
                  <a:spcPct val="0"/>
                </a:spcBef>
              </a:pPr>
              <a:t>19</a:t>
            </a:fld>
            <a:endParaRPr lang="en-US" altLang="ja-JP" b="0">
              <a:ea typeface="ＭＳ Ｐゴシック" panose="020B0600070205080204" pitchFamily="50" charset="-128"/>
            </a:endParaRPr>
          </a:p>
        </p:txBody>
      </p:sp>
      <p:sp>
        <p:nvSpPr>
          <p:cNvPr id="62467" name="Rectangle 2">
            <a:extLst>
              <a:ext uri="{FF2B5EF4-FFF2-40B4-BE49-F238E27FC236}">
                <a16:creationId xmlns:a16="http://schemas.microsoft.com/office/drawing/2014/main" id="{52EE4CF0-978D-4927-BEF5-19A806974F74}"/>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473B6A70-860B-4F36-BCC8-D6D036E11B72}"/>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EFE5553D-784D-4ED8-984F-F9C588CCBD1D}"/>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9B7E9564-72B4-49F2-8EF9-599ACBFD9113}" type="slidenum">
              <a:rPr lang="en-US" altLang="ja-JP" b="0">
                <a:ea typeface="ＭＳ Ｐゴシック" panose="020B0600070205080204" pitchFamily="50" charset="-128"/>
              </a:rPr>
              <a:pPr algn="r" eaLnBrk="1" hangingPunct="1">
                <a:spcBef>
                  <a:spcPct val="0"/>
                </a:spcBef>
              </a:pPr>
              <a:t>20</a:t>
            </a:fld>
            <a:endParaRPr lang="en-US" altLang="ja-JP" b="0">
              <a:ea typeface="ＭＳ Ｐゴシック" panose="020B0600070205080204" pitchFamily="50" charset="-128"/>
            </a:endParaRPr>
          </a:p>
        </p:txBody>
      </p:sp>
      <p:sp>
        <p:nvSpPr>
          <p:cNvPr id="64515" name="Rectangle 2">
            <a:extLst>
              <a:ext uri="{FF2B5EF4-FFF2-40B4-BE49-F238E27FC236}">
                <a16:creationId xmlns:a16="http://schemas.microsoft.com/office/drawing/2014/main" id="{F3005BE8-B76E-4999-BCBC-1A0C850A7F29}"/>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BA93321A-CDFE-4B74-9C47-6F4E39889E56}"/>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BD3ECCF5-F521-4E7F-81E0-D1AB8CBF73EB}"/>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8D2C8344-816E-4010-8904-9F8A1FA05422}" type="slidenum">
              <a:rPr lang="en-US" altLang="ja-JP" b="0">
                <a:ea typeface="ＭＳ Ｐゴシック" panose="020B0600070205080204" pitchFamily="50" charset="-128"/>
              </a:rPr>
              <a:pPr algn="r" eaLnBrk="1" hangingPunct="1">
                <a:spcBef>
                  <a:spcPct val="0"/>
                </a:spcBef>
              </a:pPr>
              <a:t>21</a:t>
            </a:fld>
            <a:endParaRPr lang="en-US" altLang="ja-JP" b="0">
              <a:ea typeface="ＭＳ Ｐゴシック" panose="020B0600070205080204" pitchFamily="50" charset="-128"/>
            </a:endParaRPr>
          </a:p>
        </p:txBody>
      </p:sp>
      <p:sp>
        <p:nvSpPr>
          <p:cNvPr id="66563" name="Rectangle 2">
            <a:extLst>
              <a:ext uri="{FF2B5EF4-FFF2-40B4-BE49-F238E27FC236}">
                <a16:creationId xmlns:a16="http://schemas.microsoft.com/office/drawing/2014/main" id="{BE2C0FB8-7A8C-47BE-A3F2-5CC9C1B1D745}"/>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8957BD28-F93B-40E5-8951-C8C7F0BD0496}"/>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FE2C3AB9-3304-4C7C-9A25-0632E29EC72F}"/>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E5D70285-177E-491A-9057-92FFEA398B2C}" type="slidenum">
              <a:rPr lang="en-US" altLang="ja-JP" b="0">
                <a:ea typeface="ＭＳ Ｐゴシック" panose="020B0600070205080204" pitchFamily="50" charset="-128"/>
              </a:rPr>
              <a:pPr algn="r" eaLnBrk="1" hangingPunct="1">
                <a:spcBef>
                  <a:spcPct val="0"/>
                </a:spcBef>
              </a:pPr>
              <a:t>4</a:t>
            </a:fld>
            <a:endParaRPr lang="en-US" altLang="ja-JP" b="0">
              <a:ea typeface="ＭＳ Ｐゴシック" panose="020B0600070205080204" pitchFamily="50" charset="-128"/>
            </a:endParaRPr>
          </a:p>
        </p:txBody>
      </p:sp>
      <p:sp>
        <p:nvSpPr>
          <p:cNvPr id="29699" name="Rectangle 2">
            <a:extLst>
              <a:ext uri="{FF2B5EF4-FFF2-40B4-BE49-F238E27FC236}">
                <a16:creationId xmlns:a16="http://schemas.microsoft.com/office/drawing/2014/main" id="{0C106F1A-F612-40D0-AFA9-B117BC2718BC}"/>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EDF157EE-A150-44A8-9CBF-CC94577C6512}"/>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109267EA-005C-4E23-AC56-D68B6805CC7D}"/>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4DC7516B-DED3-41E2-BB20-4B87551E362F}" type="slidenum">
              <a:rPr lang="en-US" altLang="ja-JP" b="0">
                <a:ea typeface="ＭＳ Ｐゴシック" panose="020B0600070205080204" pitchFamily="50" charset="-128"/>
              </a:rPr>
              <a:pPr algn="r" eaLnBrk="1" hangingPunct="1">
                <a:spcBef>
                  <a:spcPct val="0"/>
                </a:spcBef>
              </a:pPr>
              <a:t>22</a:t>
            </a:fld>
            <a:endParaRPr lang="en-US" altLang="ja-JP" b="0">
              <a:ea typeface="ＭＳ Ｐゴシック" panose="020B0600070205080204" pitchFamily="50" charset="-128"/>
            </a:endParaRPr>
          </a:p>
        </p:txBody>
      </p:sp>
      <p:sp>
        <p:nvSpPr>
          <p:cNvPr id="68611" name="Rectangle 2">
            <a:extLst>
              <a:ext uri="{FF2B5EF4-FFF2-40B4-BE49-F238E27FC236}">
                <a16:creationId xmlns:a16="http://schemas.microsoft.com/office/drawing/2014/main" id="{CFF7BAB8-1A21-494D-8FB5-3DD823F4B086}"/>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9D807221-CCB5-45B8-84C2-A02BC898A75A}"/>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9089234C-1059-41CF-AE7D-BB34D3E01C39}"/>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2" tIns="45682" rIns="91362" bIns="45682"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A5B61130-4769-4EE6-9BE3-CF4FD59EBF15}" type="slidenum">
              <a:rPr lang="en-US" altLang="ja-JP" b="0">
                <a:ea typeface="ＭＳ Ｐゴシック" panose="020B0600070205080204" pitchFamily="50" charset="-128"/>
              </a:rPr>
              <a:pPr algn="r" eaLnBrk="1" hangingPunct="1">
                <a:spcBef>
                  <a:spcPct val="0"/>
                </a:spcBef>
              </a:pPr>
              <a:t>23</a:t>
            </a:fld>
            <a:endParaRPr lang="en-US" altLang="ja-JP" b="0">
              <a:ea typeface="ＭＳ Ｐゴシック" panose="020B0600070205080204" pitchFamily="50" charset="-128"/>
            </a:endParaRPr>
          </a:p>
        </p:txBody>
      </p:sp>
      <p:sp>
        <p:nvSpPr>
          <p:cNvPr id="70659" name="Rectangle 2">
            <a:extLst>
              <a:ext uri="{FF2B5EF4-FFF2-40B4-BE49-F238E27FC236}">
                <a16:creationId xmlns:a16="http://schemas.microsoft.com/office/drawing/2014/main" id="{E637E779-85F7-4639-866C-1FC77186947A}"/>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0707D5C4-6A8F-4161-A8D8-CD4A2B780316}"/>
              </a:ext>
            </a:extLst>
          </p:cNvPr>
          <p:cNvSpPr>
            <a:spLocks noGrp="1" noChangeArrowheads="1"/>
          </p:cNvSpPr>
          <p:nvPr>
            <p:ph type="body" idx="1"/>
          </p:nvPr>
        </p:nvSpPr>
        <p:spPr>
          <a:noFill/>
        </p:spPr>
        <p:txBody>
          <a:bodyPr lIns="91362" tIns="45682" rIns="91362" bIns="45682"/>
          <a:lstStyle/>
          <a:p>
            <a:pPr eaLnBrk="1" hangingPunct="1"/>
            <a:endParaRPr lang="ja-JP" altLang="ja-JP">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20D9A0A5-5F17-4802-BEB5-C6115D89F5D8}"/>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A17AD045-5E23-4303-8710-45D992300F4F}" type="slidenum">
              <a:rPr lang="en-US" altLang="ja-JP" b="0">
                <a:ea typeface="ＭＳ Ｐゴシック" panose="020B0600070205080204" pitchFamily="50" charset="-128"/>
              </a:rPr>
              <a:pPr algn="r" eaLnBrk="1" hangingPunct="1">
                <a:spcBef>
                  <a:spcPct val="0"/>
                </a:spcBef>
              </a:pPr>
              <a:t>24</a:t>
            </a:fld>
            <a:endParaRPr lang="en-US" altLang="ja-JP" b="0">
              <a:ea typeface="ＭＳ Ｐゴシック" panose="020B0600070205080204" pitchFamily="50" charset="-128"/>
            </a:endParaRPr>
          </a:p>
        </p:txBody>
      </p:sp>
      <p:sp>
        <p:nvSpPr>
          <p:cNvPr id="72707" name="Rectangle 2">
            <a:extLst>
              <a:ext uri="{FF2B5EF4-FFF2-40B4-BE49-F238E27FC236}">
                <a16:creationId xmlns:a16="http://schemas.microsoft.com/office/drawing/2014/main" id="{7A6DD1B8-5C89-4AA3-892B-62B6EE3C56BE}"/>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4B42A3CD-5EC1-4703-A214-16278E0CC212}"/>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D73A1391-B0FC-491A-BA5D-7C72C6D5FEEB}"/>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C60E53F0-C8B8-4520-AACF-8EDC1A52192E}" type="slidenum">
              <a:rPr lang="en-US" altLang="ja-JP" b="0">
                <a:ea typeface="ＭＳ Ｐゴシック" panose="020B0600070205080204" pitchFamily="50" charset="-128"/>
              </a:rPr>
              <a:pPr algn="r" eaLnBrk="1" hangingPunct="1">
                <a:spcBef>
                  <a:spcPct val="0"/>
                </a:spcBef>
              </a:pPr>
              <a:t>27</a:t>
            </a:fld>
            <a:endParaRPr lang="en-US" altLang="ja-JP" b="0">
              <a:ea typeface="ＭＳ Ｐゴシック" panose="020B0600070205080204" pitchFamily="50" charset="-128"/>
            </a:endParaRPr>
          </a:p>
        </p:txBody>
      </p:sp>
      <p:sp>
        <p:nvSpPr>
          <p:cNvPr id="74755" name="Rectangle 2">
            <a:extLst>
              <a:ext uri="{FF2B5EF4-FFF2-40B4-BE49-F238E27FC236}">
                <a16:creationId xmlns:a16="http://schemas.microsoft.com/office/drawing/2014/main" id="{A0397E80-4F30-43FA-8B7E-ACEE12B81471}"/>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49595E50-17D0-4EEA-A0A5-98FFB1A16BAD}"/>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E355FFAD-F435-49E9-9114-6FC620C2425B}"/>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55DC641F-5B16-4C0B-8EF6-504E2D9D32A0}" type="slidenum">
              <a:rPr lang="en-US" altLang="ja-JP" b="0">
                <a:ea typeface="ＭＳ Ｐゴシック" panose="020B0600070205080204" pitchFamily="50" charset="-128"/>
              </a:rPr>
              <a:pPr algn="r" eaLnBrk="1" hangingPunct="1">
                <a:spcBef>
                  <a:spcPct val="0"/>
                </a:spcBef>
              </a:pPr>
              <a:t>28</a:t>
            </a:fld>
            <a:endParaRPr lang="en-US" altLang="ja-JP" b="0">
              <a:ea typeface="ＭＳ Ｐゴシック" panose="020B0600070205080204" pitchFamily="50" charset="-128"/>
            </a:endParaRPr>
          </a:p>
        </p:txBody>
      </p:sp>
      <p:sp>
        <p:nvSpPr>
          <p:cNvPr id="76803" name="Rectangle 2">
            <a:extLst>
              <a:ext uri="{FF2B5EF4-FFF2-40B4-BE49-F238E27FC236}">
                <a16:creationId xmlns:a16="http://schemas.microsoft.com/office/drawing/2014/main" id="{01B58CE4-088A-4BB7-83E7-5706871D295A}"/>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8704EA72-ABD1-414D-889B-CBF4A55803A1}"/>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5133855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3C3D0E3D-A793-41D4-81BE-73272C57B483}"/>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3389FD33-0E71-451A-8B17-9620F8C22B86}" type="slidenum">
              <a:rPr lang="en-US" altLang="ja-JP" b="0">
                <a:ea typeface="ＭＳ Ｐゴシック" panose="020B0600070205080204" pitchFamily="50" charset="-128"/>
              </a:rPr>
              <a:pPr algn="r" eaLnBrk="1" hangingPunct="1">
                <a:spcBef>
                  <a:spcPct val="0"/>
                </a:spcBef>
              </a:pPr>
              <a:t>29</a:t>
            </a:fld>
            <a:endParaRPr lang="en-US" altLang="ja-JP" b="0">
              <a:ea typeface="ＭＳ Ｐゴシック" panose="020B0600070205080204" pitchFamily="50" charset="-128"/>
            </a:endParaRPr>
          </a:p>
        </p:txBody>
      </p:sp>
      <p:sp>
        <p:nvSpPr>
          <p:cNvPr id="78851" name="Rectangle 2">
            <a:extLst>
              <a:ext uri="{FF2B5EF4-FFF2-40B4-BE49-F238E27FC236}">
                <a16:creationId xmlns:a16="http://schemas.microsoft.com/office/drawing/2014/main" id="{AE5796D5-77B8-46C4-9CE4-C11D6EDACBC6}"/>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5B94A8DD-E2AB-46B7-94B3-154A845817C6}"/>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60DEF601-D49F-4E4F-9594-18ACF83949C7}"/>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6C1F0DC7-87F7-49F1-88A8-E03FFCCB7368}" type="slidenum">
              <a:rPr lang="en-US" altLang="ja-JP" b="0">
                <a:ea typeface="ＭＳ Ｐゴシック" panose="020B0600070205080204" pitchFamily="50" charset="-128"/>
              </a:rPr>
              <a:pPr algn="r" eaLnBrk="1" hangingPunct="1">
                <a:spcBef>
                  <a:spcPct val="0"/>
                </a:spcBef>
              </a:pPr>
              <a:t>31</a:t>
            </a:fld>
            <a:endParaRPr lang="en-US" altLang="ja-JP" b="0">
              <a:ea typeface="ＭＳ Ｐゴシック" panose="020B0600070205080204" pitchFamily="50" charset="-128"/>
            </a:endParaRPr>
          </a:p>
        </p:txBody>
      </p:sp>
      <p:sp>
        <p:nvSpPr>
          <p:cNvPr id="103427" name="Rectangle 2">
            <a:extLst>
              <a:ext uri="{FF2B5EF4-FFF2-40B4-BE49-F238E27FC236}">
                <a16:creationId xmlns:a16="http://schemas.microsoft.com/office/drawing/2014/main" id="{3BCCAFEF-FDBA-46BF-B725-20897A93FBE4}"/>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CC3C53B8-2E59-4874-A2A5-844C5B0063F4}"/>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DFD8021A-290F-4EFB-B577-F1B76DD2F7F6}"/>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7F67C217-7312-4972-BBE3-23C6AF1801FB}" type="slidenum">
              <a:rPr lang="en-US" altLang="ja-JP" b="0">
                <a:ea typeface="ＭＳ Ｐゴシック" panose="020B0600070205080204" pitchFamily="50" charset="-128"/>
              </a:rPr>
              <a:pPr algn="r" eaLnBrk="1" hangingPunct="1">
                <a:spcBef>
                  <a:spcPct val="0"/>
                </a:spcBef>
              </a:pPr>
              <a:t>32</a:t>
            </a:fld>
            <a:endParaRPr lang="en-US" altLang="ja-JP" b="0">
              <a:ea typeface="ＭＳ Ｐゴシック" panose="020B0600070205080204" pitchFamily="50" charset="-128"/>
            </a:endParaRPr>
          </a:p>
        </p:txBody>
      </p:sp>
      <p:sp>
        <p:nvSpPr>
          <p:cNvPr id="35843" name="Rectangle 2">
            <a:extLst>
              <a:ext uri="{FF2B5EF4-FFF2-40B4-BE49-F238E27FC236}">
                <a16:creationId xmlns:a16="http://schemas.microsoft.com/office/drawing/2014/main" id="{1D12FFC3-1742-4D7D-9968-F917FC95F6B3}"/>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81647FA6-1EA1-41F0-9212-923C83E5AE93}"/>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8474290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BC9D276A-6AA7-4CCD-86C4-E75C16B0F9B7}"/>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A97779F9-0EB7-4CBD-BBEC-C62FFF5CED94}" type="slidenum">
              <a:rPr lang="en-US" altLang="ja-JP" b="0">
                <a:ea typeface="ＭＳ Ｐゴシック" panose="020B0600070205080204" pitchFamily="50" charset="-128"/>
              </a:rPr>
              <a:pPr algn="r" eaLnBrk="1" hangingPunct="1">
                <a:spcBef>
                  <a:spcPct val="0"/>
                </a:spcBef>
              </a:pPr>
              <a:t>33</a:t>
            </a:fld>
            <a:endParaRPr lang="en-US" altLang="ja-JP" b="0">
              <a:ea typeface="ＭＳ Ｐゴシック" panose="020B0600070205080204" pitchFamily="50" charset="-128"/>
            </a:endParaRPr>
          </a:p>
        </p:txBody>
      </p:sp>
      <p:sp>
        <p:nvSpPr>
          <p:cNvPr id="105475" name="Rectangle 2">
            <a:extLst>
              <a:ext uri="{FF2B5EF4-FFF2-40B4-BE49-F238E27FC236}">
                <a16:creationId xmlns:a16="http://schemas.microsoft.com/office/drawing/2014/main" id="{37EBE178-72C8-4D86-97A5-2236B3B1306C}"/>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89E67E02-FFDD-4418-B0C8-496F23C020E9}"/>
              </a:ext>
            </a:extLst>
          </p:cNvPr>
          <p:cNvSpPr>
            <a:spLocks noGrp="1" noChangeArrowheads="1"/>
          </p:cNvSpPr>
          <p:nvPr>
            <p:ph type="body" idx="1"/>
          </p:nvPr>
        </p:nvSpPr>
        <p:spPr>
          <a:noFill/>
        </p:spPr>
        <p:txBody>
          <a:bodyPr/>
          <a:lstStyle/>
          <a:p>
            <a:pPr eaLnBrk="1" hangingPunct="1"/>
            <a:r>
              <a:rPr lang="ja-JP" altLang="en-US">
                <a:latin typeface="Arial" panose="020B0604020202020204" pitchFamily="34" charset="0"/>
              </a:rPr>
              <a:t>t</a:t>
            </a:r>
            <a:r>
              <a:rPr lang="en-US" altLang="ja-JP">
                <a:latin typeface="Arial" panose="020B0604020202020204" pitchFamily="34" charset="0"/>
              </a:rPr>
              <a:t>herefore</a:t>
            </a:r>
            <a:endParaRPr lang="ja-JP" altLang="ja-JP">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3E5A95BA-356D-43B6-9EDF-8920A65A9DBE}"/>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922FB015-431D-428B-8C68-0D974866F447}" type="slidenum">
              <a:rPr lang="en-US" altLang="ja-JP" b="0">
                <a:ea typeface="ＭＳ Ｐゴシック" panose="020B0600070205080204" pitchFamily="50" charset="-128"/>
              </a:rPr>
              <a:pPr algn="r" eaLnBrk="1" hangingPunct="1">
                <a:spcBef>
                  <a:spcPct val="0"/>
                </a:spcBef>
              </a:pPr>
              <a:t>34</a:t>
            </a:fld>
            <a:endParaRPr lang="en-US" altLang="ja-JP" b="0">
              <a:ea typeface="ＭＳ Ｐゴシック" panose="020B0600070205080204" pitchFamily="50" charset="-128"/>
            </a:endParaRPr>
          </a:p>
        </p:txBody>
      </p:sp>
      <p:sp>
        <p:nvSpPr>
          <p:cNvPr id="107523" name="Rectangle 2">
            <a:extLst>
              <a:ext uri="{FF2B5EF4-FFF2-40B4-BE49-F238E27FC236}">
                <a16:creationId xmlns:a16="http://schemas.microsoft.com/office/drawing/2014/main" id="{A1B24508-D530-404E-A6DE-240D495641E6}"/>
              </a:ext>
            </a:extLst>
          </p:cNvPr>
          <p:cNvSpPr>
            <a:spLocks noGrp="1" noRot="1" noChangeAspect="1" noChangeArrowheads="1" noTextEdit="1"/>
          </p:cNvSpPr>
          <p:nvPr>
            <p:ph type="sldImg"/>
          </p:nvPr>
        </p:nvSpPr>
        <p:spPr>
          <a:ln/>
        </p:spPr>
      </p:sp>
      <p:sp>
        <p:nvSpPr>
          <p:cNvPr id="107524" name="Rectangle 3">
            <a:extLst>
              <a:ext uri="{FF2B5EF4-FFF2-40B4-BE49-F238E27FC236}">
                <a16:creationId xmlns:a16="http://schemas.microsoft.com/office/drawing/2014/main" id="{A70F3FE9-5FDF-48E0-B57C-1E66F3F3B953}"/>
              </a:ext>
            </a:extLst>
          </p:cNvPr>
          <p:cNvSpPr>
            <a:spLocks noGrp="1" noChangeArrowheads="1"/>
          </p:cNvSpPr>
          <p:nvPr>
            <p:ph type="body" idx="1"/>
          </p:nvPr>
        </p:nvSpPr>
        <p:spPr>
          <a:noFill/>
        </p:spPr>
        <p:txBody>
          <a:bodyPr/>
          <a:lstStyle/>
          <a:p>
            <a:pPr eaLnBrk="1" hangingPunct="1"/>
            <a:r>
              <a:rPr lang="ja-JP" altLang="en-US">
                <a:latin typeface="Arial" panose="020B0604020202020204" pitchFamily="34" charset="0"/>
              </a:rPr>
              <a:t>t</a:t>
            </a:r>
            <a:r>
              <a:rPr lang="en-US" altLang="ja-JP">
                <a:latin typeface="Arial" panose="020B0604020202020204" pitchFamily="34" charset="0"/>
              </a:rPr>
              <a:t>herefore</a:t>
            </a:r>
            <a:endParaRPr lang="ja-JP" altLang="ja-JP">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E8A2A584-711E-427A-AC96-E6FF2F862454}"/>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16C30D12-C54A-4AA0-8C9C-3D9C6678A8E3}" type="slidenum">
              <a:rPr lang="en-US" altLang="ja-JP" b="0">
                <a:ea typeface="ＭＳ Ｐゴシック" panose="020B0600070205080204" pitchFamily="50" charset="-128"/>
              </a:rPr>
              <a:pPr algn="r" eaLnBrk="1" hangingPunct="1">
                <a:spcBef>
                  <a:spcPct val="0"/>
                </a:spcBef>
              </a:pPr>
              <a:t>5</a:t>
            </a:fld>
            <a:endParaRPr lang="en-US" altLang="ja-JP" b="0">
              <a:ea typeface="ＭＳ Ｐゴシック" panose="020B0600070205080204" pitchFamily="50" charset="-128"/>
            </a:endParaRPr>
          </a:p>
        </p:txBody>
      </p:sp>
      <p:sp>
        <p:nvSpPr>
          <p:cNvPr id="31747" name="Rectangle 2">
            <a:extLst>
              <a:ext uri="{FF2B5EF4-FFF2-40B4-BE49-F238E27FC236}">
                <a16:creationId xmlns:a16="http://schemas.microsoft.com/office/drawing/2014/main" id="{1E4781BA-DF9F-493E-9431-F8CDD406031C}"/>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653EA7F8-F473-443B-8684-B2DEDC6BD62B}"/>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9900EC7E-E5C1-4E11-9085-713A1210DF9A}"/>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F2DD0711-60E4-4569-8E37-21C797B87164}" type="slidenum">
              <a:rPr lang="en-US" altLang="ja-JP" b="0">
                <a:ea typeface="ＭＳ Ｐゴシック" panose="020B0600070205080204" pitchFamily="50" charset="-128"/>
              </a:rPr>
              <a:pPr algn="r" eaLnBrk="1" hangingPunct="1">
                <a:spcBef>
                  <a:spcPct val="0"/>
                </a:spcBef>
              </a:pPr>
              <a:t>35</a:t>
            </a:fld>
            <a:endParaRPr lang="en-US" altLang="ja-JP" b="0">
              <a:ea typeface="ＭＳ Ｐゴシック" panose="020B0600070205080204" pitchFamily="50" charset="-128"/>
            </a:endParaRPr>
          </a:p>
        </p:txBody>
      </p:sp>
      <p:sp>
        <p:nvSpPr>
          <p:cNvPr id="109571" name="Rectangle 2">
            <a:extLst>
              <a:ext uri="{FF2B5EF4-FFF2-40B4-BE49-F238E27FC236}">
                <a16:creationId xmlns:a16="http://schemas.microsoft.com/office/drawing/2014/main" id="{6AE7F912-3328-4BB8-B5B5-AB60B0080487}"/>
              </a:ext>
            </a:extLst>
          </p:cNvPr>
          <p:cNvSpPr>
            <a:spLocks noGrp="1" noRot="1" noChangeAspect="1" noChangeArrowheads="1" noTextEdit="1"/>
          </p:cNvSpPr>
          <p:nvPr>
            <p:ph type="sldImg"/>
          </p:nvPr>
        </p:nvSpPr>
        <p:spPr>
          <a:ln/>
        </p:spPr>
      </p:sp>
      <p:sp>
        <p:nvSpPr>
          <p:cNvPr id="109572" name="Rectangle 3">
            <a:extLst>
              <a:ext uri="{FF2B5EF4-FFF2-40B4-BE49-F238E27FC236}">
                <a16:creationId xmlns:a16="http://schemas.microsoft.com/office/drawing/2014/main" id="{6B41DFC2-5919-456F-829E-9CC5E3853856}"/>
              </a:ext>
            </a:extLst>
          </p:cNvPr>
          <p:cNvSpPr>
            <a:spLocks noGrp="1" noChangeArrowheads="1"/>
          </p:cNvSpPr>
          <p:nvPr>
            <p:ph type="body" idx="1"/>
          </p:nvPr>
        </p:nvSpPr>
        <p:spPr>
          <a:noFill/>
        </p:spPr>
        <p:txBody>
          <a:bodyPr/>
          <a:lstStyle/>
          <a:p>
            <a:pPr eaLnBrk="1" hangingPunct="1"/>
            <a:r>
              <a:rPr lang="ja-JP" altLang="en-US">
                <a:latin typeface="Arial" panose="020B0604020202020204" pitchFamily="34" charset="0"/>
              </a:rPr>
              <a:t>t</a:t>
            </a:r>
            <a:r>
              <a:rPr lang="en-US" altLang="ja-JP">
                <a:latin typeface="Arial" panose="020B0604020202020204" pitchFamily="34" charset="0"/>
              </a:rPr>
              <a:t>herefore</a:t>
            </a:r>
            <a:endParaRPr lang="ja-JP" altLang="ja-JP">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953FFBA3-4EB5-4056-A07E-525F05329BEE}"/>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E665CAF4-0729-4AC9-A06C-387FDAB02B0C}" type="slidenum">
              <a:rPr lang="en-US" altLang="ja-JP" b="0">
                <a:ea typeface="ＭＳ Ｐゴシック" panose="020B0600070205080204" pitchFamily="50" charset="-128"/>
              </a:rPr>
              <a:pPr algn="r" eaLnBrk="1" hangingPunct="1">
                <a:spcBef>
                  <a:spcPct val="0"/>
                </a:spcBef>
              </a:pPr>
              <a:t>36</a:t>
            </a:fld>
            <a:endParaRPr lang="en-US" altLang="ja-JP" b="0">
              <a:ea typeface="ＭＳ Ｐゴシック" panose="020B0600070205080204" pitchFamily="50" charset="-128"/>
            </a:endParaRPr>
          </a:p>
        </p:txBody>
      </p:sp>
      <p:sp>
        <p:nvSpPr>
          <p:cNvPr id="111619" name="Rectangle 2">
            <a:extLst>
              <a:ext uri="{FF2B5EF4-FFF2-40B4-BE49-F238E27FC236}">
                <a16:creationId xmlns:a16="http://schemas.microsoft.com/office/drawing/2014/main" id="{09F52232-6A12-49DD-AAA3-445FA51B77C4}"/>
              </a:ext>
            </a:extLst>
          </p:cNvPr>
          <p:cNvSpPr>
            <a:spLocks noGrp="1" noRot="1" noChangeAspect="1" noChangeArrowheads="1" noTextEdit="1"/>
          </p:cNvSpPr>
          <p:nvPr>
            <p:ph type="sldImg"/>
          </p:nvPr>
        </p:nvSpPr>
        <p:spPr>
          <a:ln/>
        </p:spPr>
      </p:sp>
      <p:sp>
        <p:nvSpPr>
          <p:cNvPr id="111620" name="Rectangle 3">
            <a:extLst>
              <a:ext uri="{FF2B5EF4-FFF2-40B4-BE49-F238E27FC236}">
                <a16:creationId xmlns:a16="http://schemas.microsoft.com/office/drawing/2014/main" id="{E5816901-EEEB-46F3-8E4C-ABB571274F01}"/>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69FA0021-BFE2-40CF-972A-030B2EB11F94}"/>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8A528D3C-BB37-4885-BA80-16385B79B653}" type="slidenum">
              <a:rPr lang="en-US" altLang="ja-JP" b="0">
                <a:ea typeface="ＭＳ Ｐゴシック" panose="020B0600070205080204" pitchFamily="50" charset="-128"/>
              </a:rPr>
              <a:pPr algn="r" eaLnBrk="1" hangingPunct="1">
                <a:spcBef>
                  <a:spcPct val="0"/>
                </a:spcBef>
              </a:pPr>
              <a:t>37</a:t>
            </a:fld>
            <a:endParaRPr lang="en-US" altLang="ja-JP" b="0">
              <a:ea typeface="ＭＳ Ｐゴシック" panose="020B0600070205080204" pitchFamily="50" charset="-128"/>
            </a:endParaRPr>
          </a:p>
        </p:txBody>
      </p:sp>
      <p:sp>
        <p:nvSpPr>
          <p:cNvPr id="113667" name="Rectangle 2">
            <a:extLst>
              <a:ext uri="{FF2B5EF4-FFF2-40B4-BE49-F238E27FC236}">
                <a16:creationId xmlns:a16="http://schemas.microsoft.com/office/drawing/2014/main" id="{3C02A5F9-6B65-4C92-8069-330EFBFF8EA0}"/>
              </a:ext>
            </a:extLst>
          </p:cNvPr>
          <p:cNvSpPr>
            <a:spLocks noGrp="1" noRot="1" noChangeAspect="1" noChangeArrowheads="1" noTextEdit="1"/>
          </p:cNvSpPr>
          <p:nvPr>
            <p:ph type="sldImg"/>
          </p:nvPr>
        </p:nvSpPr>
        <p:spPr>
          <a:ln/>
        </p:spPr>
      </p:sp>
      <p:sp>
        <p:nvSpPr>
          <p:cNvPr id="113668" name="Rectangle 3">
            <a:extLst>
              <a:ext uri="{FF2B5EF4-FFF2-40B4-BE49-F238E27FC236}">
                <a16:creationId xmlns:a16="http://schemas.microsoft.com/office/drawing/2014/main" id="{2D571B30-95D3-4288-84B4-BC1900024976}"/>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A94EE83D-C438-4D35-BD7A-A0E3D250112A}"/>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5E6661B6-4B79-410A-A6A7-481FDA1762E3}" type="slidenum">
              <a:rPr lang="en-US" altLang="ja-JP" b="0">
                <a:ea typeface="ＭＳ Ｐゴシック" panose="020B0600070205080204" pitchFamily="50" charset="-128"/>
              </a:rPr>
              <a:pPr algn="r" eaLnBrk="1" hangingPunct="1">
                <a:spcBef>
                  <a:spcPct val="0"/>
                </a:spcBef>
              </a:pPr>
              <a:t>38</a:t>
            </a:fld>
            <a:endParaRPr lang="en-US" altLang="ja-JP" b="0">
              <a:ea typeface="ＭＳ Ｐゴシック" panose="020B0600070205080204" pitchFamily="50" charset="-128"/>
            </a:endParaRPr>
          </a:p>
        </p:txBody>
      </p:sp>
      <p:sp>
        <p:nvSpPr>
          <p:cNvPr id="115715" name="Rectangle 2">
            <a:extLst>
              <a:ext uri="{FF2B5EF4-FFF2-40B4-BE49-F238E27FC236}">
                <a16:creationId xmlns:a16="http://schemas.microsoft.com/office/drawing/2014/main" id="{9B841C8D-99B5-47CE-A070-F65C5FC1D535}"/>
              </a:ext>
            </a:extLst>
          </p:cNvPr>
          <p:cNvSpPr>
            <a:spLocks noGrp="1" noRot="1" noChangeAspect="1" noChangeArrowheads="1" noTextEdit="1"/>
          </p:cNvSpPr>
          <p:nvPr>
            <p:ph type="sldImg"/>
          </p:nvPr>
        </p:nvSpPr>
        <p:spPr>
          <a:ln/>
        </p:spPr>
      </p:sp>
      <p:sp>
        <p:nvSpPr>
          <p:cNvPr id="115716" name="Rectangle 3">
            <a:extLst>
              <a:ext uri="{FF2B5EF4-FFF2-40B4-BE49-F238E27FC236}">
                <a16:creationId xmlns:a16="http://schemas.microsoft.com/office/drawing/2014/main" id="{1FB42854-C117-4437-9563-77E8E36DB617}"/>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CC340DFF-8909-4DE8-BF0D-07ADCCB2DE7E}"/>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D4FB4217-36B2-42B4-8232-EB80EEDD7985}" type="slidenum">
              <a:rPr lang="en-US" altLang="ja-JP" b="0">
                <a:ea typeface="ＭＳ Ｐゴシック" panose="020B0600070205080204" pitchFamily="50" charset="-128"/>
              </a:rPr>
              <a:pPr algn="r" eaLnBrk="1" hangingPunct="1">
                <a:spcBef>
                  <a:spcPct val="0"/>
                </a:spcBef>
              </a:pPr>
              <a:t>39</a:t>
            </a:fld>
            <a:endParaRPr lang="en-US" altLang="ja-JP" b="0">
              <a:ea typeface="ＭＳ Ｐゴシック" panose="020B0600070205080204" pitchFamily="50" charset="-128"/>
            </a:endParaRPr>
          </a:p>
        </p:txBody>
      </p:sp>
      <p:sp>
        <p:nvSpPr>
          <p:cNvPr id="117763" name="Rectangle 2">
            <a:extLst>
              <a:ext uri="{FF2B5EF4-FFF2-40B4-BE49-F238E27FC236}">
                <a16:creationId xmlns:a16="http://schemas.microsoft.com/office/drawing/2014/main" id="{BE8A02F0-84EF-42A2-8CFD-D0B9882D7590}"/>
              </a:ext>
            </a:extLst>
          </p:cNvPr>
          <p:cNvSpPr>
            <a:spLocks noGrp="1" noRot="1" noChangeAspect="1" noChangeArrowheads="1" noTextEdit="1"/>
          </p:cNvSpPr>
          <p:nvPr>
            <p:ph type="sldImg"/>
          </p:nvPr>
        </p:nvSpPr>
        <p:spPr>
          <a:ln/>
        </p:spPr>
      </p:sp>
      <p:sp>
        <p:nvSpPr>
          <p:cNvPr id="117764" name="Rectangle 3">
            <a:extLst>
              <a:ext uri="{FF2B5EF4-FFF2-40B4-BE49-F238E27FC236}">
                <a16:creationId xmlns:a16="http://schemas.microsoft.com/office/drawing/2014/main" id="{5EC8EF17-AD6D-4F37-9CFF-06C4640F4CD6}"/>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397917A5-937A-4D85-8F56-26FE3267389E}"/>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0D7594B1-767C-4818-9238-B602F2C73A08}" type="slidenum">
              <a:rPr lang="en-US" altLang="ja-JP" b="0">
                <a:ea typeface="ＭＳ Ｐゴシック" panose="020B0600070205080204" pitchFamily="50" charset="-128"/>
              </a:rPr>
              <a:pPr algn="r" eaLnBrk="1" hangingPunct="1">
                <a:spcBef>
                  <a:spcPct val="0"/>
                </a:spcBef>
              </a:pPr>
              <a:t>40</a:t>
            </a:fld>
            <a:endParaRPr lang="en-US" altLang="ja-JP" b="0">
              <a:ea typeface="ＭＳ Ｐゴシック" panose="020B0600070205080204" pitchFamily="50" charset="-128"/>
            </a:endParaRPr>
          </a:p>
        </p:txBody>
      </p:sp>
      <p:sp>
        <p:nvSpPr>
          <p:cNvPr id="119811" name="Rectangle 2">
            <a:extLst>
              <a:ext uri="{FF2B5EF4-FFF2-40B4-BE49-F238E27FC236}">
                <a16:creationId xmlns:a16="http://schemas.microsoft.com/office/drawing/2014/main" id="{D12455C3-2642-4E43-B8C3-06022F1823E1}"/>
              </a:ext>
            </a:extLst>
          </p:cNvPr>
          <p:cNvSpPr>
            <a:spLocks noGrp="1" noRot="1" noChangeAspect="1" noChangeArrowheads="1" noTextEdit="1"/>
          </p:cNvSpPr>
          <p:nvPr>
            <p:ph type="sldImg"/>
          </p:nvPr>
        </p:nvSpPr>
        <p:spPr>
          <a:ln/>
        </p:spPr>
      </p:sp>
      <p:sp>
        <p:nvSpPr>
          <p:cNvPr id="119812" name="Rectangle 3">
            <a:extLst>
              <a:ext uri="{FF2B5EF4-FFF2-40B4-BE49-F238E27FC236}">
                <a16:creationId xmlns:a16="http://schemas.microsoft.com/office/drawing/2014/main" id="{8C188E14-0136-43EA-9DBB-3B94F653E9AA}"/>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CED96005-956B-4B9C-99A1-CF66D0006BFC}"/>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B88CC6EE-EED0-4C87-B685-AB7CB6FC8376}" type="slidenum">
              <a:rPr lang="en-US" altLang="ja-JP" b="0">
                <a:ea typeface="ＭＳ Ｐゴシック" panose="020B0600070205080204" pitchFamily="50" charset="-128"/>
              </a:rPr>
              <a:pPr algn="r" eaLnBrk="1" hangingPunct="1">
                <a:spcBef>
                  <a:spcPct val="0"/>
                </a:spcBef>
              </a:pPr>
              <a:t>41</a:t>
            </a:fld>
            <a:endParaRPr lang="en-US" altLang="ja-JP" b="0">
              <a:ea typeface="ＭＳ Ｐゴシック" panose="020B0600070205080204" pitchFamily="50" charset="-128"/>
            </a:endParaRPr>
          </a:p>
        </p:txBody>
      </p:sp>
      <p:sp>
        <p:nvSpPr>
          <p:cNvPr id="123907" name="Rectangle 2">
            <a:extLst>
              <a:ext uri="{FF2B5EF4-FFF2-40B4-BE49-F238E27FC236}">
                <a16:creationId xmlns:a16="http://schemas.microsoft.com/office/drawing/2014/main" id="{C998D7B3-30FC-40E4-B058-C50E589303A8}"/>
              </a:ext>
            </a:extLst>
          </p:cNvPr>
          <p:cNvSpPr>
            <a:spLocks noGrp="1" noRot="1" noChangeAspect="1" noChangeArrowheads="1" noTextEdit="1"/>
          </p:cNvSpPr>
          <p:nvPr>
            <p:ph type="sldImg"/>
          </p:nvPr>
        </p:nvSpPr>
        <p:spPr>
          <a:ln/>
        </p:spPr>
      </p:sp>
      <p:sp>
        <p:nvSpPr>
          <p:cNvPr id="123908" name="Rectangle 3">
            <a:extLst>
              <a:ext uri="{FF2B5EF4-FFF2-40B4-BE49-F238E27FC236}">
                <a16:creationId xmlns:a16="http://schemas.microsoft.com/office/drawing/2014/main" id="{4D87B6A8-0304-4BB9-9D68-523DD979F3E9}"/>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968C6F98-864A-4B6A-A9EA-FD349E224844}"/>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7D03458C-9C4F-4DFC-A5DE-5B0018B698AD}" type="slidenum">
              <a:rPr lang="en-US" altLang="ja-JP" b="0">
                <a:ea typeface="ＭＳ Ｐゴシック" panose="020B0600070205080204" pitchFamily="50" charset="-128"/>
              </a:rPr>
              <a:pPr algn="r" eaLnBrk="1" hangingPunct="1">
                <a:spcBef>
                  <a:spcPct val="0"/>
                </a:spcBef>
              </a:pPr>
              <a:t>6</a:t>
            </a:fld>
            <a:endParaRPr lang="en-US" altLang="ja-JP" b="0">
              <a:ea typeface="ＭＳ Ｐゴシック" panose="020B0600070205080204" pitchFamily="50" charset="-128"/>
            </a:endParaRPr>
          </a:p>
        </p:txBody>
      </p:sp>
      <p:sp>
        <p:nvSpPr>
          <p:cNvPr id="33795" name="Rectangle 2">
            <a:extLst>
              <a:ext uri="{FF2B5EF4-FFF2-40B4-BE49-F238E27FC236}">
                <a16:creationId xmlns:a16="http://schemas.microsoft.com/office/drawing/2014/main" id="{7EBF766C-D1F1-487A-BEB2-6AEFFEAC9955}"/>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AC7BE83B-B1E1-46D8-AC51-31A3107D63AE}"/>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DFD8021A-290F-4EFB-B577-F1B76DD2F7F6}"/>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7F67C217-7312-4972-BBE3-23C6AF1801FB}" type="slidenum">
              <a:rPr lang="en-US" altLang="ja-JP" b="0">
                <a:ea typeface="ＭＳ Ｐゴシック" panose="020B0600070205080204" pitchFamily="50" charset="-128"/>
              </a:rPr>
              <a:pPr algn="r" eaLnBrk="1" hangingPunct="1">
                <a:spcBef>
                  <a:spcPct val="0"/>
                </a:spcBef>
              </a:pPr>
              <a:t>7</a:t>
            </a:fld>
            <a:endParaRPr lang="en-US" altLang="ja-JP" b="0">
              <a:ea typeface="ＭＳ Ｐゴシック" panose="020B0600070205080204" pitchFamily="50" charset="-128"/>
            </a:endParaRPr>
          </a:p>
        </p:txBody>
      </p:sp>
      <p:sp>
        <p:nvSpPr>
          <p:cNvPr id="35843" name="Rectangle 2">
            <a:extLst>
              <a:ext uri="{FF2B5EF4-FFF2-40B4-BE49-F238E27FC236}">
                <a16:creationId xmlns:a16="http://schemas.microsoft.com/office/drawing/2014/main" id="{1D12FFC3-1742-4D7D-9968-F917FC95F6B3}"/>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81647FA6-1EA1-41F0-9212-923C83E5AE93}"/>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C7D42C4B-7EF8-4531-BC27-75A36211E4E6}"/>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A4078248-5EF1-4916-9EE2-AA86242905D3}" type="slidenum">
              <a:rPr lang="en-US" altLang="ja-JP" b="0">
                <a:ea typeface="ＭＳ Ｐゴシック" panose="020B0600070205080204" pitchFamily="50" charset="-128"/>
              </a:rPr>
              <a:pPr algn="r" eaLnBrk="1" hangingPunct="1">
                <a:spcBef>
                  <a:spcPct val="0"/>
                </a:spcBef>
              </a:pPr>
              <a:t>8</a:t>
            </a:fld>
            <a:endParaRPr lang="en-US" altLang="ja-JP" b="0">
              <a:ea typeface="ＭＳ Ｐゴシック" panose="020B0600070205080204" pitchFamily="50" charset="-128"/>
            </a:endParaRPr>
          </a:p>
        </p:txBody>
      </p:sp>
      <p:sp>
        <p:nvSpPr>
          <p:cNvPr id="37891" name="Rectangle 2">
            <a:extLst>
              <a:ext uri="{FF2B5EF4-FFF2-40B4-BE49-F238E27FC236}">
                <a16:creationId xmlns:a16="http://schemas.microsoft.com/office/drawing/2014/main" id="{51E6195C-2FDC-4994-B07F-21FABB5BF07D}"/>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D6AE1108-A986-4036-B0A2-EDAA8C8AE311}"/>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821AC893-C2C4-44D5-B7F2-DC74FF61D706}"/>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167A6E8A-2B61-49BC-8AED-D2747AC5CEB2}" type="slidenum">
              <a:rPr lang="en-US" altLang="ja-JP" b="0">
                <a:ea typeface="ＭＳ Ｐゴシック" panose="020B0600070205080204" pitchFamily="50" charset="-128"/>
              </a:rPr>
              <a:pPr algn="r" eaLnBrk="1" hangingPunct="1">
                <a:spcBef>
                  <a:spcPct val="0"/>
                </a:spcBef>
              </a:pPr>
              <a:t>9</a:t>
            </a:fld>
            <a:endParaRPr lang="en-US" altLang="ja-JP" b="0">
              <a:ea typeface="ＭＳ Ｐゴシック" panose="020B0600070205080204" pitchFamily="50" charset="-128"/>
            </a:endParaRPr>
          </a:p>
        </p:txBody>
      </p:sp>
      <p:sp>
        <p:nvSpPr>
          <p:cNvPr id="39939" name="Rectangle 2">
            <a:extLst>
              <a:ext uri="{FF2B5EF4-FFF2-40B4-BE49-F238E27FC236}">
                <a16:creationId xmlns:a16="http://schemas.microsoft.com/office/drawing/2014/main" id="{51CB0862-8263-459C-B399-6F7F971036E2}"/>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4E904EBB-9FD4-4DE9-8F19-CD3FCCABF467}"/>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C0DF533C-D3BC-444D-8C52-D0F62DAAA969}"/>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6E02B49D-C91F-455A-B3F3-9CB0CCACB28E}" type="slidenum">
              <a:rPr lang="en-US" altLang="ja-JP" b="0">
                <a:ea typeface="ＭＳ Ｐゴシック" panose="020B0600070205080204" pitchFamily="50" charset="-128"/>
              </a:rPr>
              <a:pPr algn="r" eaLnBrk="1" hangingPunct="1">
                <a:spcBef>
                  <a:spcPct val="0"/>
                </a:spcBef>
              </a:pPr>
              <a:t>10</a:t>
            </a:fld>
            <a:endParaRPr lang="en-US" altLang="ja-JP" b="0">
              <a:ea typeface="ＭＳ Ｐゴシック" panose="020B0600070205080204" pitchFamily="50" charset="-128"/>
            </a:endParaRPr>
          </a:p>
        </p:txBody>
      </p:sp>
      <p:sp>
        <p:nvSpPr>
          <p:cNvPr id="44035" name="Rectangle 2">
            <a:extLst>
              <a:ext uri="{FF2B5EF4-FFF2-40B4-BE49-F238E27FC236}">
                <a16:creationId xmlns:a16="http://schemas.microsoft.com/office/drawing/2014/main" id="{9ABEB615-D63E-410C-90C5-A7D8CA7E2E54}"/>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44389016-6EE1-49B6-8172-8B96FF256CCF}"/>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8C0C722D-5C22-44F0-9419-35DB7C0EBE7C}"/>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857E9F96-0621-4D03-884A-C5F5D4D9A17D}" type="slidenum">
              <a:rPr lang="en-US" altLang="ja-JP" b="0">
                <a:ea typeface="ＭＳ Ｐゴシック" panose="020B0600070205080204" pitchFamily="50" charset="-128"/>
              </a:rPr>
              <a:pPr algn="r" eaLnBrk="1" hangingPunct="1">
                <a:spcBef>
                  <a:spcPct val="0"/>
                </a:spcBef>
              </a:pPr>
              <a:t>11</a:t>
            </a:fld>
            <a:endParaRPr lang="en-US" altLang="ja-JP" b="0">
              <a:ea typeface="ＭＳ Ｐゴシック" panose="020B0600070205080204" pitchFamily="50" charset="-128"/>
            </a:endParaRPr>
          </a:p>
        </p:txBody>
      </p:sp>
      <p:sp>
        <p:nvSpPr>
          <p:cNvPr id="46083" name="Rectangle 2">
            <a:extLst>
              <a:ext uri="{FF2B5EF4-FFF2-40B4-BE49-F238E27FC236}">
                <a16:creationId xmlns:a16="http://schemas.microsoft.com/office/drawing/2014/main" id="{EDE4CDB6-ABB8-4428-8311-2415E8EA9E3E}"/>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BE9A20B1-A1F7-451C-94C3-4F942CB9FF5A}"/>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dirty="0"/>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018E0977-DC1B-42DD-B45E-59C02A783531}" type="slidenum">
              <a:rPr lang="en-US" altLang="ja-JP"/>
              <a:pPr/>
              <a:t>‹#›</a:t>
            </a:fld>
            <a:endParaRPr lang="en-US" altLang="ja-JP" dirty="0"/>
          </a:p>
        </p:txBody>
      </p:sp>
      <p:sp>
        <p:nvSpPr>
          <p:cNvPr id="8" name="Rectangle 4"/>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2018</a:t>
            </a:r>
            <a:endParaRPr lang="en-US" altLang="ja-JP" dirty="0"/>
          </a:p>
        </p:txBody>
      </p:sp>
      <p:sp>
        <p:nvSpPr>
          <p:cNvPr id="7" name="Rectangle 5">
            <a:extLst>
              <a:ext uri="{FF2B5EF4-FFF2-40B4-BE49-F238E27FC236}">
                <a16:creationId xmlns:a16="http://schemas.microsoft.com/office/drawing/2014/main" id="{4900B3EB-094F-4448-A1B4-477052B47CA1}"/>
              </a:ext>
            </a:extLst>
          </p:cNvPr>
          <p:cNvSpPr>
            <a:spLocks noGrp="1" noChangeArrowheads="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a:t>Takumi Kobayashi(YNU), Ryuji Kohno(YNU/CWC-Nippon)</a:t>
            </a:r>
            <a:endParaRPr lang="en-US" altLang="ja-JP" dirty="0"/>
          </a:p>
        </p:txBody>
      </p:sp>
    </p:spTree>
    <p:extLst>
      <p:ext uri="{BB962C8B-B14F-4D97-AF65-F5344CB8AC3E}">
        <p14:creationId xmlns:p14="http://schemas.microsoft.com/office/powerpoint/2010/main" val="428553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74847ECA-0452-41E3-B15B-04905DA18685}" type="slidenum">
              <a:rPr lang="en-US" altLang="ja-JP"/>
              <a:pPr/>
              <a:t>‹#›</a:t>
            </a:fld>
            <a:endParaRPr lang="en-US" altLang="ja-JP" dirty="0"/>
          </a:p>
        </p:txBody>
      </p:sp>
      <p:sp>
        <p:nvSpPr>
          <p:cNvPr id="7" name="Rectangle 5">
            <a:extLst>
              <a:ext uri="{FF2B5EF4-FFF2-40B4-BE49-F238E27FC236}">
                <a16:creationId xmlns:a16="http://schemas.microsoft.com/office/drawing/2014/main" id="{1F3C9B97-54FD-4B73-A403-71443ABF7346}"/>
              </a:ext>
            </a:extLst>
          </p:cNvPr>
          <p:cNvSpPr>
            <a:spLocks noGrp="1" noChangeArrowheads="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a:t>Takumi Kobayashi(YNU), Ryuji Kohno(YNU/CWC-Nippon)</a:t>
            </a:r>
            <a:endParaRPr lang="en-US" altLang="ja-JP" dirty="0"/>
          </a:p>
        </p:txBody>
      </p:sp>
      <p:sp>
        <p:nvSpPr>
          <p:cNvPr id="9" name="Rectangle 4">
            <a:extLst>
              <a:ext uri="{FF2B5EF4-FFF2-40B4-BE49-F238E27FC236}">
                <a16:creationId xmlns:a16="http://schemas.microsoft.com/office/drawing/2014/main" id="{7A8094A5-9854-4997-A198-F86A7BEBC23F}"/>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2018</a:t>
            </a:r>
            <a:endParaRPr lang="en-US" altLang="ja-JP" dirty="0"/>
          </a:p>
        </p:txBody>
      </p:sp>
    </p:spTree>
    <p:extLst>
      <p:ext uri="{BB962C8B-B14F-4D97-AF65-F5344CB8AC3E}">
        <p14:creationId xmlns:p14="http://schemas.microsoft.com/office/powerpoint/2010/main" val="3556052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スライド番号プレースホルダー 6"/>
          <p:cNvSpPr>
            <a:spLocks noGrp="1"/>
          </p:cNvSpPr>
          <p:nvPr>
            <p:ph type="sldNum" sz="quarter" idx="12"/>
          </p:nvPr>
        </p:nvSpPr>
        <p:spPr/>
        <p:txBody>
          <a:bodyPr/>
          <a:lstStyle>
            <a:lvl1pPr>
              <a:defRPr/>
            </a:lvl1pPr>
          </a:lstStyle>
          <a:p>
            <a:r>
              <a:rPr lang="en-US" altLang="ja-JP" dirty="0"/>
              <a:t>Slide </a:t>
            </a:r>
            <a:fld id="{BC763230-8612-4F82-9598-E8DB08C9F578}" type="slidenum">
              <a:rPr lang="en-US" altLang="ja-JP"/>
              <a:pPr/>
              <a:t>‹#›</a:t>
            </a:fld>
            <a:endParaRPr lang="en-US" altLang="ja-JP" dirty="0"/>
          </a:p>
        </p:txBody>
      </p:sp>
      <p:sp>
        <p:nvSpPr>
          <p:cNvPr id="8" name="Rectangle 5">
            <a:extLst>
              <a:ext uri="{FF2B5EF4-FFF2-40B4-BE49-F238E27FC236}">
                <a16:creationId xmlns:a16="http://schemas.microsoft.com/office/drawing/2014/main" id="{973CDD3C-4A6E-43B1-A08D-D8A63ACB6D14}"/>
              </a:ext>
            </a:extLst>
          </p:cNvPr>
          <p:cNvSpPr>
            <a:spLocks noGrp="1" noChangeArrowheads="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a:t>Takumi Kobayashi(YNU), Ryuji Kohno(YNU/CWC-Nippon)</a:t>
            </a:r>
            <a:endParaRPr lang="en-US" altLang="ja-JP" dirty="0"/>
          </a:p>
        </p:txBody>
      </p:sp>
      <p:sp>
        <p:nvSpPr>
          <p:cNvPr id="10" name="Rectangle 4">
            <a:extLst>
              <a:ext uri="{FF2B5EF4-FFF2-40B4-BE49-F238E27FC236}">
                <a16:creationId xmlns:a16="http://schemas.microsoft.com/office/drawing/2014/main" id="{AAF77D5D-6C5D-4DD5-B494-B645091FCAFB}"/>
              </a:ext>
            </a:extLst>
          </p:cNvPr>
          <p:cNvSpPr>
            <a:spLocks noGrp="1" noChangeArrowheads="1"/>
          </p:cNvSpPr>
          <p:nvPr>
            <p:ph type="dt" sz="half" idx="13"/>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2018</a:t>
            </a:r>
            <a:endParaRPr lang="en-US" altLang="ja-JP" dirty="0"/>
          </a:p>
        </p:txBody>
      </p:sp>
    </p:spTree>
    <p:extLst>
      <p:ext uri="{BB962C8B-B14F-4D97-AF65-F5344CB8AC3E}">
        <p14:creationId xmlns:p14="http://schemas.microsoft.com/office/powerpoint/2010/main" val="1077041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5" name="スライド番号プレースホルダー 4"/>
          <p:cNvSpPr>
            <a:spLocks noGrp="1"/>
          </p:cNvSpPr>
          <p:nvPr>
            <p:ph type="sldNum" sz="quarter" idx="12"/>
          </p:nvPr>
        </p:nvSpPr>
        <p:spPr/>
        <p:txBody>
          <a:bodyPr/>
          <a:lstStyle>
            <a:lvl1pPr>
              <a:defRPr/>
            </a:lvl1pPr>
          </a:lstStyle>
          <a:p>
            <a:r>
              <a:rPr lang="en-US" altLang="ja-JP" dirty="0"/>
              <a:t>Slide </a:t>
            </a:r>
            <a:fld id="{F80C6039-A5FA-4F5B-9853-58798A63706D}" type="slidenum">
              <a:rPr lang="en-US" altLang="ja-JP"/>
              <a:pPr/>
              <a:t>‹#›</a:t>
            </a:fld>
            <a:endParaRPr lang="en-US" altLang="ja-JP" dirty="0"/>
          </a:p>
        </p:txBody>
      </p:sp>
      <p:sp>
        <p:nvSpPr>
          <p:cNvPr id="6" name="Rectangle 5">
            <a:extLst>
              <a:ext uri="{FF2B5EF4-FFF2-40B4-BE49-F238E27FC236}">
                <a16:creationId xmlns:a16="http://schemas.microsoft.com/office/drawing/2014/main" id="{EB3A8EF3-0E6D-4A1A-950A-5D9E18B76CC9}"/>
              </a:ext>
            </a:extLst>
          </p:cNvPr>
          <p:cNvSpPr>
            <a:spLocks noGrp="1" noChangeArrowheads="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a:t>Takumi Kobayashi(YNU), Ryuji Kohno(YNU/CWC-Nippon)</a:t>
            </a:r>
            <a:endParaRPr lang="en-US" altLang="ja-JP" dirty="0"/>
          </a:p>
        </p:txBody>
      </p:sp>
      <p:sp>
        <p:nvSpPr>
          <p:cNvPr id="8" name="Rectangle 4">
            <a:extLst>
              <a:ext uri="{FF2B5EF4-FFF2-40B4-BE49-F238E27FC236}">
                <a16:creationId xmlns:a16="http://schemas.microsoft.com/office/drawing/2014/main" id="{CEF252AD-9861-4529-8BF1-D424A9D77656}"/>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2018</a:t>
            </a:r>
            <a:endParaRPr lang="en-US" altLang="ja-JP" dirty="0"/>
          </a:p>
        </p:txBody>
      </p:sp>
    </p:spTree>
    <p:extLst>
      <p:ext uri="{BB962C8B-B14F-4D97-AF65-F5344CB8AC3E}">
        <p14:creationId xmlns:p14="http://schemas.microsoft.com/office/powerpoint/2010/main" val="2181049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lvl1pPr>
              <a:defRPr/>
            </a:lvl1pPr>
          </a:lstStyle>
          <a:p>
            <a:r>
              <a:rPr lang="en-US" altLang="ja-JP" dirty="0"/>
              <a:t>Slide </a:t>
            </a:r>
            <a:fld id="{266A080E-4E30-4968-B029-7CF782D6220C}" type="slidenum">
              <a:rPr lang="en-US" altLang="ja-JP"/>
              <a:pPr/>
              <a:t>‹#›</a:t>
            </a:fld>
            <a:endParaRPr lang="en-US" altLang="ja-JP" dirty="0"/>
          </a:p>
        </p:txBody>
      </p:sp>
      <p:sp>
        <p:nvSpPr>
          <p:cNvPr id="6" name="Rectangle 5">
            <a:extLst>
              <a:ext uri="{FF2B5EF4-FFF2-40B4-BE49-F238E27FC236}">
                <a16:creationId xmlns:a16="http://schemas.microsoft.com/office/drawing/2014/main" id="{4733A917-AB10-413C-905B-BCEDBC732A62}"/>
              </a:ext>
            </a:extLst>
          </p:cNvPr>
          <p:cNvSpPr>
            <a:spLocks noGrp="1" noChangeArrowheads="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a:t>Takumi Kobayashi(YNU), Ryuji Kohno(YNU/CWC-Nippon)</a:t>
            </a:r>
            <a:endParaRPr lang="en-US" altLang="ja-JP" dirty="0"/>
          </a:p>
        </p:txBody>
      </p:sp>
      <p:sp>
        <p:nvSpPr>
          <p:cNvPr id="7" name="Rectangle 4">
            <a:extLst>
              <a:ext uri="{FF2B5EF4-FFF2-40B4-BE49-F238E27FC236}">
                <a16:creationId xmlns:a16="http://schemas.microsoft.com/office/drawing/2014/main" id="{0756CC2A-6C3C-4AD3-B30B-D918765CB095}"/>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2018</a:t>
            </a:r>
            <a:endParaRPr lang="en-US" altLang="ja-JP" dirty="0"/>
          </a:p>
        </p:txBody>
      </p:sp>
    </p:spTree>
    <p:extLst>
      <p:ext uri="{BB962C8B-B14F-4D97-AF65-F5344CB8AC3E}">
        <p14:creationId xmlns:p14="http://schemas.microsoft.com/office/powerpoint/2010/main" val="25016208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dirty="0"/>
              <a:t>マスター タイトルの書式設定</a:t>
            </a:r>
            <a:endParaRPr lang="en-US" altLang="ja-JP" dirty="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ＭＳ Ｐゴシック" charset="-128"/>
              </a:defRPr>
            </a:lvl1pPr>
          </a:lstStyle>
          <a:p>
            <a:r>
              <a:rPr lang="en-US" altLang="ja-JP" dirty="0"/>
              <a:t>Slide </a:t>
            </a:r>
            <a:fld id="{EAFD9030-C83D-42D9-9BFB-ADDEB84EB1F4}" type="slidenum">
              <a:rPr lang="en-US" altLang="ja-JP"/>
              <a:pPr/>
              <a:t>‹#›</a:t>
            </a:fld>
            <a:endParaRPr lang="en-US" altLang="ja-JP" dirty="0"/>
          </a:p>
        </p:txBody>
      </p:sp>
      <p:sp>
        <p:nvSpPr>
          <p:cNvPr id="1031" name="Rectangle 7"/>
          <p:cNvSpPr>
            <a:spLocks noChangeArrowheads="1"/>
          </p:cNvSpPr>
          <p:nvPr/>
        </p:nvSpPr>
        <p:spPr bwMode="auto">
          <a:xfrm>
            <a:off x="4495800" y="394156"/>
            <a:ext cx="3962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712788" lvl="4" indent="0" algn="r"/>
            <a:r>
              <a:rPr lang="en-US" altLang="ja-JP" sz="1400" b="1" dirty="0">
                <a:ea typeface="ＭＳ Ｐゴシック" charset="-128"/>
              </a:rPr>
              <a:t>doc.: IEEE 802.15-18-0352-00-0dep</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dirty="0">
                <a:ea typeface="ＭＳ Ｐゴシック" charset="-128"/>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1" name="Rectangle 4"/>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2018</a:t>
            </a:r>
            <a:endParaRPr lang="en-US" altLang="ja-JP" dirty="0"/>
          </a:p>
        </p:txBody>
      </p:sp>
      <p:sp>
        <p:nvSpPr>
          <p:cNvPr id="12" name="Rectangle 5">
            <a:extLst>
              <a:ext uri="{FF2B5EF4-FFF2-40B4-BE49-F238E27FC236}">
                <a16:creationId xmlns:a16="http://schemas.microsoft.com/office/drawing/2014/main" id="{2BC45AD9-9BF0-47C6-AC9A-04B3BB126B1B}"/>
              </a:ext>
            </a:extLst>
          </p:cNvPr>
          <p:cNvSpPr>
            <a:spLocks noGrp="1" noChangeArrowheads="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a:t>Takumi Kobayashi(YNU), Ryuji Kohno(YNU/CWC-Nippon)</a:t>
            </a:r>
            <a:endParaRPr lang="en-US" altLang="ja-JP" dirty="0"/>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4" r:id="rId4"/>
    <p:sldLayoutId id="2147483655" r:id="rId5"/>
  </p:sldLayoutIdLst>
  <p:hf hdr="0"/>
  <p:txStyles>
    <p:title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17.png"/><Relationship Id="rId18" Type="http://schemas.openxmlformats.org/officeDocument/2006/relationships/image" Target="../media/image22.png"/><Relationship Id="rId26" Type="http://schemas.openxmlformats.org/officeDocument/2006/relationships/image" Target="../media/image30.png"/><Relationship Id="rId3" Type="http://schemas.openxmlformats.org/officeDocument/2006/relationships/notesSlide" Target="../notesSlides/notesSlide13.xml"/><Relationship Id="rId21" Type="http://schemas.openxmlformats.org/officeDocument/2006/relationships/image" Target="../media/image25.png"/><Relationship Id="rId7" Type="http://schemas.openxmlformats.org/officeDocument/2006/relationships/image" Target="../media/image2.png"/><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29.png"/><Relationship Id="rId2" Type="http://schemas.openxmlformats.org/officeDocument/2006/relationships/slideLayout" Target="../slideLayouts/slideLayout5.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vmlDrawing" Target="../drawings/vmlDrawing2.vml"/><Relationship Id="rId6" Type="http://schemas.openxmlformats.org/officeDocument/2006/relationships/image" Target="../media/image1.png"/><Relationship Id="rId11" Type="http://schemas.openxmlformats.org/officeDocument/2006/relationships/image" Target="../media/image13.wmf"/><Relationship Id="rId24" Type="http://schemas.openxmlformats.org/officeDocument/2006/relationships/image" Target="../media/image28.png"/><Relationship Id="rId5" Type="http://schemas.openxmlformats.org/officeDocument/2006/relationships/image" Target="../media/image15.png"/><Relationship Id="rId15" Type="http://schemas.openxmlformats.org/officeDocument/2006/relationships/image" Target="../media/image19.png"/><Relationship Id="rId23" Type="http://schemas.openxmlformats.org/officeDocument/2006/relationships/image" Target="../media/image27.png"/><Relationship Id="rId10" Type="http://schemas.openxmlformats.org/officeDocument/2006/relationships/oleObject" Target="../embeddings/oleObject3.bin"/><Relationship Id="rId19" Type="http://schemas.openxmlformats.org/officeDocument/2006/relationships/image" Target="../media/image23.png"/><Relationship Id="rId4" Type="http://schemas.openxmlformats.org/officeDocument/2006/relationships/image" Target="../media/image14.png"/><Relationship Id="rId9" Type="http://schemas.openxmlformats.org/officeDocument/2006/relationships/image" Target="../media/image12.wmf"/><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18.png"/><Relationship Id="rId18" Type="http://schemas.openxmlformats.org/officeDocument/2006/relationships/image" Target="../media/image23.png"/><Relationship Id="rId26" Type="http://schemas.openxmlformats.org/officeDocument/2006/relationships/image" Target="../media/image38.png"/><Relationship Id="rId3" Type="http://schemas.openxmlformats.org/officeDocument/2006/relationships/notesSlide" Target="../notesSlides/notesSlide14.xml"/><Relationship Id="rId21" Type="http://schemas.openxmlformats.org/officeDocument/2006/relationships/image" Target="../media/image33.png"/><Relationship Id="rId7" Type="http://schemas.openxmlformats.org/officeDocument/2006/relationships/image" Target="../media/image2.pn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37.png"/><Relationship Id="rId2" Type="http://schemas.openxmlformats.org/officeDocument/2006/relationships/slideLayout" Target="../slideLayouts/slideLayout5.xml"/><Relationship Id="rId16" Type="http://schemas.openxmlformats.org/officeDocument/2006/relationships/image" Target="../media/image21.png"/><Relationship Id="rId20" Type="http://schemas.openxmlformats.org/officeDocument/2006/relationships/image" Target="../media/image25.png"/><Relationship Id="rId29" Type="http://schemas.openxmlformats.org/officeDocument/2006/relationships/image" Target="../media/image41.png"/><Relationship Id="rId1" Type="http://schemas.openxmlformats.org/officeDocument/2006/relationships/vmlDrawing" Target="../drawings/vmlDrawing3.vml"/><Relationship Id="rId6" Type="http://schemas.openxmlformats.org/officeDocument/2006/relationships/image" Target="../media/image1.png"/><Relationship Id="rId11" Type="http://schemas.openxmlformats.org/officeDocument/2006/relationships/image" Target="../media/image13.wmf"/><Relationship Id="rId24" Type="http://schemas.openxmlformats.org/officeDocument/2006/relationships/image" Target="../media/image36.png"/><Relationship Id="rId5" Type="http://schemas.openxmlformats.org/officeDocument/2006/relationships/image" Target="../media/image32.png"/><Relationship Id="rId15" Type="http://schemas.openxmlformats.org/officeDocument/2006/relationships/image" Target="../media/image20.png"/><Relationship Id="rId23" Type="http://schemas.openxmlformats.org/officeDocument/2006/relationships/image" Target="../media/image35.png"/><Relationship Id="rId28" Type="http://schemas.openxmlformats.org/officeDocument/2006/relationships/image" Target="../media/image40.png"/><Relationship Id="rId10" Type="http://schemas.openxmlformats.org/officeDocument/2006/relationships/oleObject" Target="../embeddings/oleObject5.bin"/><Relationship Id="rId19" Type="http://schemas.openxmlformats.org/officeDocument/2006/relationships/image" Target="../media/image24.png"/><Relationship Id="rId4" Type="http://schemas.openxmlformats.org/officeDocument/2006/relationships/image" Target="../media/image14.png"/><Relationship Id="rId9" Type="http://schemas.openxmlformats.org/officeDocument/2006/relationships/image" Target="../media/image12.wmf"/><Relationship Id="rId14" Type="http://schemas.openxmlformats.org/officeDocument/2006/relationships/image" Target="../media/image19.png"/><Relationship Id="rId22" Type="http://schemas.openxmlformats.org/officeDocument/2006/relationships/image" Target="../media/image34.png"/><Relationship Id="rId27" Type="http://schemas.openxmlformats.org/officeDocument/2006/relationships/image" Target="../media/image39.png"/><Relationship Id="rId30" Type="http://schemas.openxmlformats.org/officeDocument/2006/relationships/image" Target="../media/image42.png"/></Relationships>
</file>

<file path=ppt/slides/_rels/slide17.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notesSlide" Target="../notesSlides/notesSlide15.xml"/><Relationship Id="rId21" Type="http://schemas.openxmlformats.org/officeDocument/2006/relationships/image" Target="../media/image37.png"/><Relationship Id="rId7" Type="http://schemas.openxmlformats.org/officeDocument/2006/relationships/oleObject" Target="../embeddings/oleObject6.bin"/><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slideLayout" Target="../slideLayouts/slideLayout5.xml"/><Relationship Id="rId16" Type="http://schemas.openxmlformats.org/officeDocument/2006/relationships/image" Target="../media/image22.png"/><Relationship Id="rId20" Type="http://schemas.openxmlformats.org/officeDocument/2006/relationships/image" Target="../media/image36.png"/><Relationship Id="rId1" Type="http://schemas.openxmlformats.org/officeDocument/2006/relationships/vmlDrawing" Target="../drawings/vmlDrawing4.vml"/><Relationship Id="rId6" Type="http://schemas.openxmlformats.org/officeDocument/2006/relationships/image" Target="../media/image2.png"/><Relationship Id="rId11" Type="http://schemas.openxmlformats.org/officeDocument/2006/relationships/image" Target="../media/image17.png"/><Relationship Id="rId24" Type="http://schemas.openxmlformats.org/officeDocument/2006/relationships/image" Target="../media/image44.png"/><Relationship Id="rId5" Type="http://schemas.openxmlformats.org/officeDocument/2006/relationships/image" Target="../media/image1.png"/><Relationship Id="rId15" Type="http://schemas.openxmlformats.org/officeDocument/2006/relationships/image" Target="../media/image21.png"/><Relationship Id="rId23" Type="http://schemas.openxmlformats.org/officeDocument/2006/relationships/image" Target="../media/image43.png"/><Relationship Id="rId10" Type="http://schemas.openxmlformats.org/officeDocument/2006/relationships/image" Target="../media/image13.wmf"/><Relationship Id="rId19" Type="http://schemas.openxmlformats.org/officeDocument/2006/relationships/image" Target="../media/image25.png"/><Relationship Id="rId4" Type="http://schemas.openxmlformats.org/officeDocument/2006/relationships/image" Target="../media/image14.png"/><Relationship Id="rId9" Type="http://schemas.openxmlformats.org/officeDocument/2006/relationships/oleObject" Target="../embeddings/oleObject7.bin"/><Relationship Id="rId14" Type="http://schemas.openxmlformats.org/officeDocument/2006/relationships/image" Target="../media/image20.png"/><Relationship Id="rId22"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46.png"/><Relationship Id="rId5" Type="http://schemas.openxmlformats.org/officeDocument/2006/relationships/image" Target="../media/image45.emf"/><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48.emf"/><Relationship Id="rId5" Type="http://schemas.openxmlformats.org/officeDocument/2006/relationships/image" Target="../media/image47.emf"/><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50.png"/><Relationship Id="rId5" Type="http://schemas.openxmlformats.org/officeDocument/2006/relationships/image" Target="../media/image2.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52.png"/><Relationship Id="rId5" Type="http://schemas.openxmlformats.org/officeDocument/2006/relationships/image" Target="../media/image2.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54.png"/><Relationship Id="rId5" Type="http://schemas.openxmlformats.org/officeDocument/2006/relationships/image" Target="../media/image2.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56.emf"/><Relationship Id="rId5" Type="http://schemas.openxmlformats.org/officeDocument/2006/relationships/image" Target="../media/image55.emf"/><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56.emf"/></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3.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23.xml"/><Relationship Id="rId7" Type="http://schemas.openxmlformats.org/officeDocument/2006/relationships/image" Target="../media/image59.wmf"/><Relationship Id="rId2" Type="http://schemas.openxmlformats.org/officeDocument/2006/relationships/slideLayout" Target="../slideLayouts/slideLayout5.xml"/><Relationship Id="rId1" Type="http://schemas.openxmlformats.org/officeDocument/2006/relationships/vmlDrawing" Target="../drawings/vmlDrawing5.vml"/><Relationship Id="rId6" Type="http://schemas.openxmlformats.org/officeDocument/2006/relationships/oleObject" Target="../embeddings/oleObject8.bin"/><Relationship Id="rId11" Type="http://schemas.openxmlformats.org/officeDocument/2006/relationships/image" Target="../media/image61.wmf"/><Relationship Id="rId5" Type="http://schemas.openxmlformats.org/officeDocument/2006/relationships/image" Target="../media/image2.png"/><Relationship Id="rId10" Type="http://schemas.openxmlformats.org/officeDocument/2006/relationships/oleObject" Target="../embeddings/oleObject10.bin"/><Relationship Id="rId4" Type="http://schemas.openxmlformats.org/officeDocument/2006/relationships/image" Target="../media/image1.png"/><Relationship Id="rId9" Type="http://schemas.openxmlformats.org/officeDocument/2006/relationships/image" Target="../media/image60.w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66.png"/><Relationship Id="rId3" Type="http://schemas.openxmlformats.org/officeDocument/2006/relationships/notesSlide" Target="../notesSlides/notesSlide24.xml"/><Relationship Id="rId7" Type="http://schemas.openxmlformats.org/officeDocument/2006/relationships/image" Target="../media/image2.png"/><Relationship Id="rId12" Type="http://schemas.openxmlformats.org/officeDocument/2006/relationships/image" Target="../media/image65.png"/><Relationship Id="rId2" Type="http://schemas.openxmlformats.org/officeDocument/2006/relationships/slideLayout" Target="../slideLayouts/slideLayout5.xml"/><Relationship Id="rId1" Type="http://schemas.openxmlformats.org/officeDocument/2006/relationships/vmlDrawing" Target="../drawings/vmlDrawing6.vml"/><Relationship Id="rId6" Type="http://schemas.openxmlformats.org/officeDocument/2006/relationships/image" Target="../media/image1.png"/><Relationship Id="rId11" Type="http://schemas.openxmlformats.org/officeDocument/2006/relationships/image" Target="../media/image62.wmf"/><Relationship Id="rId5" Type="http://schemas.openxmlformats.org/officeDocument/2006/relationships/image" Target="../media/image64.png"/><Relationship Id="rId10" Type="http://schemas.openxmlformats.org/officeDocument/2006/relationships/oleObject" Target="../embeddings/oleObject12.bin"/><Relationship Id="rId4" Type="http://schemas.openxmlformats.org/officeDocument/2006/relationships/image" Target="../media/image63.png"/><Relationship Id="rId9" Type="http://schemas.openxmlformats.org/officeDocument/2006/relationships/image" Target="../media/image60.wmf"/><Relationship Id="rId14" Type="http://schemas.openxmlformats.org/officeDocument/2006/relationships/image" Target="../media/image67.emf"/></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25.xml"/><Relationship Id="rId7" Type="http://schemas.openxmlformats.org/officeDocument/2006/relationships/image" Target="../media/image60.wmf"/><Relationship Id="rId2" Type="http://schemas.openxmlformats.org/officeDocument/2006/relationships/slideLayout" Target="../slideLayouts/slideLayout5.xml"/><Relationship Id="rId1" Type="http://schemas.openxmlformats.org/officeDocument/2006/relationships/vmlDrawing" Target="../drawings/vmlDrawing7.vml"/><Relationship Id="rId6" Type="http://schemas.openxmlformats.org/officeDocument/2006/relationships/oleObject" Target="../embeddings/oleObject13.bin"/><Relationship Id="rId5" Type="http://schemas.openxmlformats.org/officeDocument/2006/relationships/image" Target="../media/image2.png"/><Relationship Id="rId10" Type="http://schemas.openxmlformats.org/officeDocument/2006/relationships/image" Target="../media/image69.png"/><Relationship Id="rId4" Type="http://schemas.openxmlformats.org/officeDocument/2006/relationships/image" Target="../media/image1.png"/><Relationship Id="rId9" Type="http://schemas.openxmlformats.org/officeDocument/2006/relationships/image" Target="../media/image68.w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image" Target="../media/image71.png"/><Relationship Id="rId7"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vmlDrawing" Target="../drawings/vmlDrawing8.vml"/><Relationship Id="rId6" Type="http://schemas.openxmlformats.org/officeDocument/2006/relationships/image" Target="../media/image1.png"/><Relationship Id="rId5" Type="http://schemas.openxmlformats.org/officeDocument/2006/relationships/image" Target="../media/image73.png"/><Relationship Id="rId4" Type="http://schemas.openxmlformats.org/officeDocument/2006/relationships/image" Target="../media/image72.png"/><Relationship Id="rId9" Type="http://schemas.openxmlformats.org/officeDocument/2006/relationships/image" Target="../media/image70.wmf"/></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29.xml"/><Relationship Id="rId7"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vmlDrawing" Target="../drawings/vmlDrawing9.vml"/><Relationship Id="rId6" Type="http://schemas.openxmlformats.org/officeDocument/2006/relationships/image" Target="../media/image1.png"/><Relationship Id="rId11" Type="http://schemas.openxmlformats.org/officeDocument/2006/relationships/image" Target="../media/image76.wmf"/><Relationship Id="rId5" Type="http://schemas.openxmlformats.org/officeDocument/2006/relationships/image" Target="../media/image78.emf"/><Relationship Id="rId10" Type="http://schemas.openxmlformats.org/officeDocument/2006/relationships/oleObject" Target="../embeddings/oleObject17.bin"/><Relationship Id="rId4" Type="http://schemas.openxmlformats.org/officeDocument/2006/relationships/image" Target="../media/image77.png"/><Relationship Id="rId9" Type="http://schemas.openxmlformats.org/officeDocument/2006/relationships/image" Target="../media/image75.wmf"/></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19.bin"/><Relationship Id="rId13" Type="http://schemas.openxmlformats.org/officeDocument/2006/relationships/image" Target="../media/image82.wmf"/><Relationship Id="rId18" Type="http://schemas.openxmlformats.org/officeDocument/2006/relationships/oleObject" Target="../embeddings/oleObject24.bin"/><Relationship Id="rId3" Type="http://schemas.openxmlformats.org/officeDocument/2006/relationships/notesSlide" Target="../notesSlides/notesSlide30.xml"/><Relationship Id="rId7" Type="http://schemas.openxmlformats.org/officeDocument/2006/relationships/image" Target="../media/image79.wmf"/><Relationship Id="rId12" Type="http://schemas.openxmlformats.org/officeDocument/2006/relationships/oleObject" Target="../embeddings/oleObject21.bin"/><Relationship Id="rId17" Type="http://schemas.openxmlformats.org/officeDocument/2006/relationships/image" Target="../media/image84.wmf"/><Relationship Id="rId2" Type="http://schemas.openxmlformats.org/officeDocument/2006/relationships/slideLayout" Target="../slideLayouts/slideLayout5.xml"/><Relationship Id="rId16" Type="http://schemas.openxmlformats.org/officeDocument/2006/relationships/oleObject" Target="../embeddings/oleObject23.bin"/><Relationship Id="rId1" Type="http://schemas.openxmlformats.org/officeDocument/2006/relationships/vmlDrawing" Target="../drawings/vmlDrawing10.vml"/><Relationship Id="rId6" Type="http://schemas.openxmlformats.org/officeDocument/2006/relationships/oleObject" Target="../embeddings/oleObject18.bin"/><Relationship Id="rId11" Type="http://schemas.openxmlformats.org/officeDocument/2006/relationships/image" Target="../media/image81.wmf"/><Relationship Id="rId5" Type="http://schemas.openxmlformats.org/officeDocument/2006/relationships/image" Target="../media/image2.png"/><Relationship Id="rId15" Type="http://schemas.openxmlformats.org/officeDocument/2006/relationships/image" Target="../media/image83.wmf"/><Relationship Id="rId10" Type="http://schemas.openxmlformats.org/officeDocument/2006/relationships/oleObject" Target="../embeddings/oleObject20.bin"/><Relationship Id="rId19" Type="http://schemas.openxmlformats.org/officeDocument/2006/relationships/image" Target="../media/image85.wmf"/><Relationship Id="rId4" Type="http://schemas.openxmlformats.org/officeDocument/2006/relationships/image" Target="../media/image1.png"/><Relationship Id="rId9" Type="http://schemas.openxmlformats.org/officeDocument/2006/relationships/image" Target="../media/image80.wmf"/><Relationship Id="rId14" Type="http://schemas.openxmlformats.org/officeDocument/2006/relationships/oleObject" Target="../embeddings/oleObject22.bin"/></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87.png"/><Relationship Id="rId5" Type="http://schemas.openxmlformats.org/officeDocument/2006/relationships/image" Target="../media/image86.emf"/><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89.emf"/></Relationships>
</file>

<file path=ppt/slides/_rels/slide38.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91.emf"/></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5.xml"/><Relationship Id="rId5" Type="http://schemas.openxmlformats.org/officeDocument/2006/relationships/image" Target="../media/image92.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94.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notesSlide" Target="../notesSlides/notesSlide6.xml"/><Relationship Id="rId7" Type="http://schemas.openxmlformats.org/officeDocument/2006/relationships/image" Target="../media/image8.wmf"/><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9.emf"/><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ChangeArrowheads="1"/>
          </p:cNvSpPr>
          <p:nvPr/>
        </p:nvSpPr>
        <p:spPr bwMode="auto">
          <a:xfrm>
            <a:off x="152400" y="609600"/>
            <a:ext cx="8991600" cy="5873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800" b="1" i="0" u="sng"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ＭＳ Ｐゴシック" charset="-128"/>
                <a:cs typeface="+mn-cs"/>
              </a:rPr>
              <a:t>Project: IEEE P802.15 Working Group for Wireless Personal Area Networks (WPANs)</a:t>
            </a:r>
            <a:endParaRPr kumimoji="0" lang="en-US" altLang="ja-JP" sz="16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endParaRPr>
          </a:p>
          <a:p>
            <a:pPr lvl="0"/>
            <a:endParaRPr kumimoji="0" lang="en-US" altLang="ja-JP" sz="16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endParaRPr>
          </a:p>
          <a:p>
            <a:pPr lvl="0"/>
            <a:r>
              <a:rPr kumimoji="0" lang="en-US" altLang="ja-JP" sz="16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Submission Title:</a:t>
            </a: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 [IG </a:t>
            </a:r>
            <a:r>
              <a:rPr lang="en-US" altLang="ja-JP" sz="1600" dirty="0">
                <a:solidFill>
                  <a:srgbClr val="000000"/>
                </a:solidFill>
                <a:ea typeface="ＭＳ Ｐゴシック" charset="-128"/>
              </a:rPr>
              <a:t>DEP Space-time domain interference mitigation using based on OMF and TDL-AA for dependable UWB-BANs]</a:t>
            </a:r>
          </a:p>
          <a:p>
            <a:pPr lvl="0"/>
            <a:r>
              <a:rPr kumimoji="0" lang="en-US" altLang="ja-JP" sz="16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Date Submitted: </a:t>
            </a: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[10 July 2018]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6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Source:</a:t>
            </a: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  [Takumi Kobayashi1, Ryuji Kohno1,2,3] [1;Yokohama National University, 2;Centre for Wireless Communications(CWC), University of Oulu, 3;University of Oulu Research Institute Japan CWC-Nippon]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Address [1; 79-5 </a:t>
            </a:r>
            <a:r>
              <a:rPr kumimoji="0" lang="en-US" altLang="ja-JP" sz="1600" b="0" i="0" u="none" strike="noStrike" kern="1200" cap="none" spc="0" normalizeH="0" baseline="0" noProof="0" dirty="0" err="1">
                <a:ln>
                  <a:noFill/>
                </a:ln>
                <a:solidFill>
                  <a:srgbClr val="000000"/>
                </a:solidFill>
                <a:effectLst/>
                <a:uLnTx/>
                <a:uFillTx/>
                <a:latin typeface="Times New Roman" pitchFamily="18" charset="0"/>
                <a:ea typeface="ＭＳ Ｐゴシック" charset="-128"/>
                <a:cs typeface="+mn-cs"/>
              </a:rPr>
              <a:t>Tokiwadai</a:t>
            </a: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 Hodogaya-</a:t>
            </a:r>
            <a:r>
              <a:rPr kumimoji="0" lang="en-US" altLang="ja-JP" sz="1600" b="0" i="0" u="none" strike="noStrike" kern="1200" cap="none" spc="0" normalizeH="0" baseline="0" noProof="0" dirty="0" err="1">
                <a:ln>
                  <a:noFill/>
                </a:ln>
                <a:solidFill>
                  <a:srgbClr val="000000"/>
                </a:solidFill>
                <a:effectLst/>
                <a:uLnTx/>
                <a:uFillTx/>
                <a:latin typeface="Times New Roman" pitchFamily="18" charset="0"/>
                <a:ea typeface="ＭＳ Ｐゴシック" charset="-128"/>
                <a:cs typeface="+mn-cs"/>
              </a:rPr>
              <a:t>ku</a:t>
            </a: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 Yokohama, Japan 240-8501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                2; </a:t>
            </a:r>
            <a:r>
              <a:rPr kumimoji="0" lang="en-US" altLang="ja-JP" sz="1600" b="0" i="0" u="none" strike="noStrike" kern="1200" cap="none" spc="0" normalizeH="0" baseline="0" noProof="0" dirty="0" err="1">
                <a:ln>
                  <a:noFill/>
                </a:ln>
                <a:solidFill>
                  <a:srgbClr val="000000"/>
                </a:solidFill>
                <a:effectLst/>
                <a:uLnTx/>
                <a:uFillTx/>
                <a:latin typeface="Times New Roman" pitchFamily="18" charset="0"/>
                <a:ea typeface="ＭＳ Ｐゴシック" charset="-128"/>
                <a:cs typeface="+mn-cs"/>
              </a:rPr>
              <a:t>Linnanmaa</a:t>
            </a: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 P.O. Box 4500, FIN-90570 Oulu, Finland FI-90014</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                3; Yokohama Mitsui Bldg. 15F, 1-1-2 Takashima, Nishi-</a:t>
            </a:r>
            <a:r>
              <a:rPr kumimoji="0" lang="en-US" altLang="ja-JP" sz="1600" b="0" i="0" u="none" strike="noStrike" kern="1200" cap="none" spc="0" normalizeH="0" baseline="0" noProof="0" dirty="0" err="1">
                <a:ln>
                  <a:noFill/>
                </a:ln>
                <a:solidFill>
                  <a:srgbClr val="000000"/>
                </a:solidFill>
                <a:effectLst/>
                <a:uLnTx/>
                <a:uFillTx/>
                <a:latin typeface="Times New Roman" pitchFamily="18" charset="0"/>
                <a:ea typeface="ＭＳ Ｐゴシック" charset="-128"/>
                <a:cs typeface="+mn-cs"/>
              </a:rPr>
              <a:t>ku,Yokohama</a:t>
            </a: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 Japan 220-0011]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Voice:[1; +81-45-339-4115, 2:+358-8-553-2849], FAX: [+81-45-338-1157],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Email:[1: kohno@ynu.ac.jp, 2: Ryuji.Kohno@oulu.fi, 3: ryuji.kohno@cwc-nippon.co.jp] Re: []</a:t>
            </a:r>
          </a:p>
          <a:p>
            <a:pPr marL="0" marR="0" lvl="0" indent="0" algn="l" defTabSz="914400" rtl="0" eaLnBrk="0" fontAlgn="base" latinLnBrk="0" hangingPunct="0">
              <a:lnSpc>
                <a:spcPct val="100000"/>
              </a:lnSpc>
              <a:spcBef>
                <a:spcPts val="600"/>
              </a:spcBef>
              <a:spcAft>
                <a:spcPts val="600"/>
              </a:spcAft>
              <a:buClrTx/>
              <a:buSzTx/>
              <a:buFontTx/>
              <a:buNone/>
              <a:tabLst/>
              <a:defRPr/>
            </a:pPr>
            <a:r>
              <a:rPr kumimoji="0" lang="en-US" altLang="ja-JP" sz="16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Re:</a:t>
            </a: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 []</a:t>
            </a:r>
          </a:p>
          <a:p>
            <a:pPr lvl="0">
              <a:spcBef>
                <a:spcPts val="100"/>
              </a:spcBef>
              <a:spcAft>
                <a:spcPts val="100"/>
              </a:spcAft>
              <a:defRPr/>
            </a:pPr>
            <a:r>
              <a:rPr kumimoji="0" lang="en-US" altLang="ja-JP" sz="16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Abstract:</a:t>
            </a: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	[As a dependable PHY technology for wireless body area network(WBAN), schemes </a:t>
            </a:r>
            <a:r>
              <a:rPr lang="en-US" altLang="ja-JP" sz="1600" dirty="0">
                <a:solidFill>
                  <a:srgbClr val="000000"/>
                </a:solidFill>
                <a:ea typeface="ＭＳ Ｐゴシック" charset="-128"/>
              </a:rPr>
              <a:t>of Space-time domain interference mitigation using based on OMF and TDL-Array Antenna are </a:t>
            </a: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introduced.]</a:t>
            </a:r>
          </a:p>
          <a:p>
            <a:pPr marL="0" marR="0" lvl="0" indent="0" algn="l" defTabSz="914400" rtl="0" eaLnBrk="0" fontAlgn="base" latinLnBrk="0" hangingPunct="0">
              <a:lnSpc>
                <a:spcPct val="100000"/>
              </a:lnSpc>
              <a:spcBef>
                <a:spcPts val="600"/>
              </a:spcBef>
              <a:spcAft>
                <a:spcPts val="600"/>
              </a:spcAft>
              <a:buClrTx/>
              <a:buSzTx/>
              <a:buFontTx/>
              <a:buNone/>
              <a:tabLst/>
              <a:defRPr/>
            </a:pPr>
            <a:r>
              <a:rPr kumimoji="0" lang="en-US" altLang="ja-JP" sz="16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Purpose:</a:t>
            </a: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	[information]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6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Notice:</a:t>
            </a: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6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Release:</a:t>
            </a: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	The contributor acknowledges and accepts that this contribution becomes the property of IEEE and may be made publicly available by P802.15.	</a:t>
            </a:r>
          </a:p>
        </p:txBody>
      </p:sp>
      <p:sp>
        <p:nvSpPr>
          <p:cNvPr id="3" name="スライド番号プレースホルダー 2">
            <a:extLst>
              <a:ext uri="{FF2B5EF4-FFF2-40B4-BE49-F238E27FC236}">
                <a16:creationId xmlns:a16="http://schemas.microsoft.com/office/drawing/2014/main" id="{F6E7C1A1-2531-4A3C-A702-2DED85CC1B83}"/>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a:t>
            </a:fld>
            <a:endParaRPr lang="en-US" altLang="ja-JP" dirty="0"/>
          </a:p>
        </p:txBody>
      </p:sp>
      <p:sp>
        <p:nvSpPr>
          <p:cNvPr id="2" name="フッター プレースホルダー 1">
            <a:extLst>
              <a:ext uri="{FF2B5EF4-FFF2-40B4-BE49-F238E27FC236}">
                <a16:creationId xmlns:a16="http://schemas.microsoft.com/office/drawing/2014/main" id="{971F0A8D-1C8B-4C1A-ADD2-497DFF3E307A}"/>
              </a:ext>
            </a:extLst>
          </p:cNvPr>
          <p:cNvSpPr>
            <a:spLocks noGrp="1"/>
          </p:cNvSpPr>
          <p:nvPr>
            <p:ph type="ftr" sz="quarter" idx="3"/>
          </p:nvPr>
        </p:nvSpPr>
        <p:spPr/>
        <p:txBody>
          <a:bodyPr/>
          <a:lstStyle/>
          <a:p>
            <a:r>
              <a:rPr lang="en-US" altLang="ja-JP"/>
              <a:t>Takumi Kobayashi(YNU), Ryuji Kohno(YNU/CWC-Nippon)</a:t>
            </a:r>
            <a:endParaRPr lang="en-US" altLang="ja-JP" dirty="0"/>
          </a:p>
        </p:txBody>
      </p:sp>
      <p:sp>
        <p:nvSpPr>
          <p:cNvPr id="7" name="Rectangle 4"/>
          <p:cNvSpPr>
            <a:spLocks noGrp="1" noChangeArrowheads="1"/>
          </p:cNvSpPr>
          <p:nvPr>
            <p:ph type="dt" sz="half" idx="2"/>
          </p:nvPr>
        </p:nvSpPr>
        <p:spPr/>
        <p:txBody>
          <a:bodyPr/>
          <a:lstStyle>
            <a:lvl1pPr>
              <a:defRPr sz="1400" b="1">
                <a:ea typeface="ＭＳ Ｐゴシック" charset="-128"/>
              </a:defRPr>
            </a:lvl1pPr>
          </a:lstStyle>
          <a:p>
            <a:pPr lvl="0"/>
            <a:r>
              <a:rPr lang="en-US" altLang="ja-JP" noProof="0"/>
              <a:t>July 2018</a:t>
            </a:r>
            <a:endParaRPr lang="en-US" altLang="ja-JP" noProof="0" dirty="0"/>
          </a:p>
        </p:txBody>
      </p:sp>
    </p:spTree>
    <p:extLst>
      <p:ext uri="{BB962C8B-B14F-4D97-AF65-F5344CB8AC3E}">
        <p14:creationId xmlns:p14="http://schemas.microsoft.com/office/powerpoint/2010/main" val="3408350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BBF5BA8-06B7-4747-BA69-8EF30FD6E16D}"/>
              </a:ext>
            </a:extLst>
          </p:cNvPr>
          <p:cNvSpPr>
            <a:spLocks noGrp="1"/>
          </p:cNvSpPr>
          <p:nvPr>
            <p:ph type="dt" sz="half" idx="2"/>
          </p:nvPr>
        </p:nvSpPr>
        <p:spPr/>
        <p:txBody>
          <a:bodyPr/>
          <a:lstStyle/>
          <a:p>
            <a:r>
              <a:rPr lang="en-US" altLang="ja-JP">
                <a:latin typeface="+mj-lt"/>
              </a:rPr>
              <a:t>July 2018</a:t>
            </a:r>
            <a:endParaRPr lang="en-US" altLang="ja-JP" dirty="0">
              <a:latin typeface="+mj-lt"/>
            </a:endParaRPr>
          </a:p>
        </p:txBody>
      </p:sp>
      <p:sp>
        <p:nvSpPr>
          <p:cNvPr id="43012" name="Oval 2">
            <a:extLst>
              <a:ext uri="{FF2B5EF4-FFF2-40B4-BE49-F238E27FC236}">
                <a16:creationId xmlns:a16="http://schemas.microsoft.com/office/drawing/2014/main" id="{D0CDCCA5-C94A-4C19-875F-E18CA9B86358}"/>
              </a:ext>
            </a:extLst>
          </p:cNvPr>
          <p:cNvSpPr>
            <a:spLocks noChangeArrowheads="1"/>
          </p:cNvSpPr>
          <p:nvPr/>
        </p:nvSpPr>
        <p:spPr bwMode="auto">
          <a:xfrm>
            <a:off x="762000" y="3816350"/>
            <a:ext cx="3505200" cy="2438400"/>
          </a:xfrm>
          <a:prstGeom prst="ellipse">
            <a:avLst/>
          </a:prstGeom>
          <a:solidFill>
            <a:schemeClr val="bg1">
              <a:lumMod val="65000"/>
              <a:alpha val="41960"/>
            </a:schemeClr>
          </a:solidFill>
          <a:ln w="9525">
            <a:solidFill>
              <a:schemeClr val="tx1"/>
            </a:solidFill>
            <a:round/>
            <a:headEnd/>
            <a:tailEnd/>
          </a:ln>
          <a:effectLst/>
          <a:extLst/>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latin typeface="+mj-lt"/>
            </a:endParaRPr>
          </a:p>
        </p:txBody>
      </p:sp>
      <p:sp>
        <p:nvSpPr>
          <p:cNvPr id="43015" name="Rectangle 3">
            <a:extLst>
              <a:ext uri="{FF2B5EF4-FFF2-40B4-BE49-F238E27FC236}">
                <a16:creationId xmlns:a16="http://schemas.microsoft.com/office/drawing/2014/main" id="{E5A60001-2799-402A-8E83-E7695B959A3B}"/>
              </a:ext>
            </a:extLst>
          </p:cNvPr>
          <p:cNvSpPr>
            <a:spLocks noChangeArrowheads="1"/>
          </p:cNvSpPr>
          <p:nvPr/>
        </p:nvSpPr>
        <p:spPr bwMode="auto">
          <a:xfrm>
            <a:off x="152400" y="952500"/>
            <a:ext cx="8686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lnSpc>
                <a:spcPct val="80000"/>
              </a:lnSpc>
            </a:pPr>
            <a:r>
              <a:rPr lang="en-US" altLang="ja-JP" sz="2800" b="0">
                <a:latin typeface="+mj-lt"/>
              </a:rPr>
              <a:t>overview</a:t>
            </a:r>
            <a:endParaRPr lang="ja-JP" altLang="en-US" sz="2000" b="0">
              <a:latin typeface="+mj-lt"/>
            </a:endParaRPr>
          </a:p>
        </p:txBody>
      </p:sp>
      <p:sp>
        <p:nvSpPr>
          <p:cNvPr id="43016" name="Oval 7">
            <a:extLst>
              <a:ext uri="{FF2B5EF4-FFF2-40B4-BE49-F238E27FC236}">
                <a16:creationId xmlns:a16="http://schemas.microsoft.com/office/drawing/2014/main" id="{C6DC987D-71C4-4760-90BB-C276D70F12B6}"/>
              </a:ext>
            </a:extLst>
          </p:cNvPr>
          <p:cNvSpPr>
            <a:spLocks noChangeArrowheads="1"/>
          </p:cNvSpPr>
          <p:nvPr/>
        </p:nvSpPr>
        <p:spPr bwMode="auto">
          <a:xfrm>
            <a:off x="2514600" y="838200"/>
            <a:ext cx="3505200" cy="2438400"/>
          </a:xfrm>
          <a:prstGeom prst="ellipse">
            <a:avLst/>
          </a:prstGeom>
          <a:solidFill>
            <a:schemeClr val="bg1"/>
          </a:solidFill>
          <a:ln w="9525">
            <a:solidFill>
              <a:schemeClr val="tx1"/>
            </a:solidFill>
            <a:round/>
            <a:headEnd/>
            <a:tailEnd/>
          </a:ln>
          <a:effectLst/>
          <a:extLst/>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latin typeface="+mj-lt"/>
            </a:endParaRPr>
          </a:p>
        </p:txBody>
      </p:sp>
      <p:sp>
        <p:nvSpPr>
          <p:cNvPr id="43017" name="Oval 8">
            <a:extLst>
              <a:ext uri="{FF2B5EF4-FFF2-40B4-BE49-F238E27FC236}">
                <a16:creationId xmlns:a16="http://schemas.microsoft.com/office/drawing/2014/main" id="{0A7FBBC2-85D0-4370-9600-B2D52700FAD8}"/>
              </a:ext>
            </a:extLst>
          </p:cNvPr>
          <p:cNvSpPr>
            <a:spLocks noChangeArrowheads="1"/>
          </p:cNvSpPr>
          <p:nvPr/>
        </p:nvSpPr>
        <p:spPr bwMode="auto">
          <a:xfrm>
            <a:off x="4724400" y="3816350"/>
            <a:ext cx="3505200" cy="2438400"/>
          </a:xfrm>
          <a:prstGeom prst="ellipse">
            <a:avLst/>
          </a:prstGeom>
          <a:solidFill>
            <a:schemeClr val="bg1">
              <a:lumMod val="65000"/>
            </a:schemeClr>
          </a:solidFill>
          <a:ln w="9525">
            <a:solidFill>
              <a:schemeClr val="tx1"/>
            </a:solidFill>
            <a:round/>
            <a:headEnd/>
            <a:tailEnd/>
          </a:ln>
          <a:effectLst/>
          <a:extLst/>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latin typeface="+mj-lt"/>
            </a:endParaRPr>
          </a:p>
        </p:txBody>
      </p:sp>
      <p:sp>
        <p:nvSpPr>
          <p:cNvPr id="43021" name="Oval 15">
            <a:extLst>
              <a:ext uri="{FF2B5EF4-FFF2-40B4-BE49-F238E27FC236}">
                <a16:creationId xmlns:a16="http://schemas.microsoft.com/office/drawing/2014/main" id="{40050AC1-F24F-437E-B53B-19E5242BE9F0}"/>
              </a:ext>
            </a:extLst>
          </p:cNvPr>
          <p:cNvSpPr>
            <a:spLocks noChangeArrowheads="1"/>
          </p:cNvSpPr>
          <p:nvPr/>
        </p:nvSpPr>
        <p:spPr bwMode="auto">
          <a:xfrm>
            <a:off x="2697163" y="2108200"/>
            <a:ext cx="3444875" cy="2651125"/>
          </a:xfrm>
          <a:prstGeom prst="ellipse">
            <a:avLst/>
          </a:prstGeom>
          <a:solidFill>
            <a:schemeClr val="bg1">
              <a:lumMod val="95000"/>
            </a:schemeClr>
          </a:solidFill>
          <a:ln w="9525">
            <a:solidFill>
              <a:schemeClr val="tx1"/>
            </a:solidFill>
            <a:round/>
            <a:headEnd/>
            <a:tailEnd/>
          </a:ln>
          <a:effectLst/>
          <a:extLst/>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latin typeface="+mj-lt"/>
            </a:endParaRPr>
          </a:p>
        </p:txBody>
      </p:sp>
      <p:sp>
        <p:nvSpPr>
          <p:cNvPr id="43022" name="Rectangle 16">
            <a:extLst>
              <a:ext uri="{FF2B5EF4-FFF2-40B4-BE49-F238E27FC236}">
                <a16:creationId xmlns:a16="http://schemas.microsoft.com/office/drawing/2014/main" id="{F6FFF767-8E3E-4B7E-A4AE-3EC928BBAB45}"/>
              </a:ext>
            </a:extLst>
          </p:cNvPr>
          <p:cNvSpPr>
            <a:spLocks noChangeArrowheads="1"/>
          </p:cNvSpPr>
          <p:nvPr/>
        </p:nvSpPr>
        <p:spPr bwMode="auto">
          <a:xfrm>
            <a:off x="3313537" y="2190132"/>
            <a:ext cx="2133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ja-JP" sz="2800" i="1" dirty="0">
                <a:latin typeface="+mj-lt"/>
              </a:rPr>
              <a:t>Proposal 2</a:t>
            </a:r>
          </a:p>
          <a:p>
            <a:pPr algn="ctr" eaLnBrk="1" hangingPunct="1">
              <a:spcBef>
                <a:spcPct val="0"/>
              </a:spcBef>
              <a:buFontTx/>
              <a:buNone/>
            </a:pPr>
            <a:r>
              <a:rPr lang="en-US" altLang="ja-JP" sz="1800" i="1" dirty="0">
                <a:latin typeface="+mj-lt"/>
              </a:rPr>
              <a:t>Chapter 4</a:t>
            </a:r>
          </a:p>
        </p:txBody>
      </p:sp>
      <p:sp>
        <p:nvSpPr>
          <p:cNvPr id="43023" name="Rectangle 17">
            <a:extLst>
              <a:ext uri="{FF2B5EF4-FFF2-40B4-BE49-F238E27FC236}">
                <a16:creationId xmlns:a16="http://schemas.microsoft.com/office/drawing/2014/main" id="{575F7531-C95F-4F4D-AA1F-58BFCFB7DD18}"/>
              </a:ext>
            </a:extLst>
          </p:cNvPr>
          <p:cNvSpPr>
            <a:spLocks noChangeArrowheads="1"/>
          </p:cNvSpPr>
          <p:nvPr/>
        </p:nvSpPr>
        <p:spPr bwMode="auto">
          <a:xfrm>
            <a:off x="3002953" y="2836862"/>
            <a:ext cx="3013075" cy="163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ja-JP" sz="2000" b="0" dirty="0">
                <a:latin typeface="+mj-lt"/>
              </a:rPr>
              <a:t>Space-Temporal interference mitigation using TDL AA based on OMF using pulse orthogonality</a:t>
            </a:r>
            <a:endParaRPr lang="ja-JP" altLang="en-US" sz="2000" b="0" dirty="0">
              <a:latin typeface="+mj-lt"/>
            </a:endParaRPr>
          </a:p>
        </p:txBody>
      </p:sp>
      <p:sp>
        <p:nvSpPr>
          <p:cNvPr id="43026" name="Rectangle 8">
            <a:extLst>
              <a:ext uri="{FF2B5EF4-FFF2-40B4-BE49-F238E27FC236}">
                <a16:creationId xmlns:a16="http://schemas.microsoft.com/office/drawing/2014/main" id="{4C2BF1DF-A6E5-4779-B026-7DB8F72C8467}"/>
              </a:ext>
            </a:extLst>
          </p:cNvPr>
          <p:cNvSpPr>
            <a:spLocks noChangeArrowheads="1"/>
          </p:cNvSpPr>
          <p:nvPr/>
        </p:nvSpPr>
        <p:spPr bwMode="auto">
          <a:xfrm>
            <a:off x="2514600" y="1676400"/>
            <a:ext cx="3505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ja-JP" sz="2000" b="0">
                <a:latin typeface="+mj-lt"/>
              </a:rPr>
              <a:t>Pulse shape based OMF</a:t>
            </a:r>
          </a:p>
        </p:txBody>
      </p:sp>
      <p:sp>
        <p:nvSpPr>
          <p:cNvPr id="43027" name="Rectangle 9">
            <a:extLst>
              <a:ext uri="{FF2B5EF4-FFF2-40B4-BE49-F238E27FC236}">
                <a16:creationId xmlns:a16="http://schemas.microsoft.com/office/drawing/2014/main" id="{FA780714-BECC-4F55-A6AB-75E9C43A4E76}"/>
              </a:ext>
            </a:extLst>
          </p:cNvPr>
          <p:cNvSpPr>
            <a:spLocks noChangeArrowheads="1"/>
          </p:cNvSpPr>
          <p:nvPr/>
        </p:nvSpPr>
        <p:spPr bwMode="auto">
          <a:xfrm>
            <a:off x="3235325" y="1049338"/>
            <a:ext cx="2133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ja-JP" sz="2800" i="1" dirty="0">
                <a:latin typeface="+mj-lt"/>
              </a:rPr>
              <a:t>Proposal 1</a:t>
            </a:r>
          </a:p>
          <a:p>
            <a:pPr algn="ctr" eaLnBrk="1" hangingPunct="1">
              <a:spcBef>
                <a:spcPct val="0"/>
              </a:spcBef>
              <a:buFontTx/>
              <a:buNone/>
            </a:pPr>
            <a:r>
              <a:rPr lang="en-US" altLang="ja-JP" sz="1800" i="1" dirty="0">
                <a:latin typeface="+mj-lt"/>
              </a:rPr>
              <a:t>Chapter 3</a:t>
            </a:r>
            <a:endParaRPr lang="en-US" altLang="ja-JP" sz="2800" i="1" dirty="0">
              <a:latin typeface="+mj-lt"/>
            </a:endParaRPr>
          </a:p>
        </p:txBody>
      </p:sp>
      <p:sp>
        <p:nvSpPr>
          <p:cNvPr id="43028" name="Rectangle 10">
            <a:extLst>
              <a:ext uri="{FF2B5EF4-FFF2-40B4-BE49-F238E27FC236}">
                <a16:creationId xmlns:a16="http://schemas.microsoft.com/office/drawing/2014/main" id="{40B919D2-3F36-479C-BCA9-038F61AC87E7}"/>
              </a:ext>
            </a:extLst>
          </p:cNvPr>
          <p:cNvSpPr>
            <a:spLocks noChangeArrowheads="1"/>
          </p:cNvSpPr>
          <p:nvPr/>
        </p:nvSpPr>
        <p:spPr bwMode="auto">
          <a:xfrm>
            <a:off x="1325563" y="4876800"/>
            <a:ext cx="2378075"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ja-JP" sz="2000" b="0">
                <a:latin typeface="+mj-lt"/>
              </a:rPr>
              <a:t>OMF based on orthogonality of random sequence</a:t>
            </a:r>
          </a:p>
          <a:p>
            <a:pPr algn="ctr" eaLnBrk="1" hangingPunct="1">
              <a:spcBef>
                <a:spcPct val="0"/>
              </a:spcBef>
              <a:buFontTx/>
              <a:buNone/>
            </a:pPr>
            <a:r>
              <a:rPr lang="ja-JP" altLang="en-US" sz="2000" b="0">
                <a:latin typeface="+mj-lt"/>
              </a:rPr>
              <a:t>（</a:t>
            </a:r>
            <a:r>
              <a:rPr lang="en-US" altLang="ja-JP" sz="2000" b="0">
                <a:latin typeface="+mj-lt"/>
              </a:rPr>
              <a:t>existing</a:t>
            </a:r>
            <a:r>
              <a:rPr lang="ja-JP" altLang="en-US" sz="2000" b="0">
                <a:latin typeface="+mj-lt"/>
              </a:rPr>
              <a:t>）</a:t>
            </a:r>
          </a:p>
        </p:txBody>
      </p:sp>
      <p:sp>
        <p:nvSpPr>
          <p:cNvPr id="43029" name="Rectangle 17">
            <a:extLst>
              <a:ext uri="{FF2B5EF4-FFF2-40B4-BE49-F238E27FC236}">
                <a16:creationId xmlns:a16="http://schemas.microsoft.com/office/drawing/2014/main" id="{29FFA3A6-4BDA-4444-BB12-6E0467F9FBAE}"/>
              </a:ext>
            </a:extLst>
          </p:cNvPr>
          <p:cNvSpPr>
            <a:spLocks noChangeArrowheads="1"/>
          </p:cNvSpPr>
          <p:nvPr/>
        </p:nvSpPr>
        <p:spPr bwMode="auto">
          <a:xfrm>
            <a:off x="5394325" y="5059363"/>
            <a:ext cx="23780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ja-JP" sz="2000" b="0">
                <a:latin typeface="+mj-lt"/>
              </a:rPr>
              <a:t>TDL</a:t>
            </a:r>
            <a:r>
              <a:rPr lang="ja-JP" altLang="en-US" sz="2000" b="0">
                <a:latin typeface="+mj-lt"/>
              </a:rPr>
              <a:t> </a:t>
            </a:r>
            <a:r>
              <a:rPr lang="en-US" altLang="ja-JP" sz="2000" b="0">
                <a:latin typeface="+mj-lt"/>
              </a:rPr>
              <a:t>Array antenna</a:t>
            </a:r>
            <a:br>
              <a:rPr lang="ja-JP" altLang="en-US" sz="2000" b="0">
                <a:latin typeface="+mj-lt"/>
              </a:rPr>
            </a:br>
            <a:r>
              <a:rPr lang="ja-JP" altLang="en-US" sz="2000" b="0">
                <a:latin typeface="+mj-lt"/>
              </a:rPr>
              <a:t>（</a:t>
            </a:r>
            <a:r>
              <a:rPr lang="en-US" altLang="ja-JP" sz="2000" b="0">
                <a:latin typeface="+mj-lt"/>
              </a:rPr>
              <a:t>existing</a:t>
            </a:r>
            <a:r>
              <a:rPr lang="ja-JP" altLang="en-US" sz="2000" b="0">
                <a:latin typeface="+mj-lt"/>
              </a:rPr>
              <a:t>）</a:t>
            </a:r>
          </a:p>
        </p:txBody>
      </p:sp>
      <p:sp>
        <p:nvSpPr>
          <p:cNvPr id="4" name="フッター プレースホルダー 3">
            <a:extLst>
              <a:ext uri="{FF2B5EF4-FFF2-40B4-BE49-F238E27FC236}">
                <a16:creationId xmlns:a16="http://schemas.microsoft.com/office/drawing/2014/main" id="{AA9336C6-3185-4FF9-8BCE-A5FBB821D6D7}"/>
              </a:ext>
            </a:extLst>
          </p:cNvPr>
          <p:cNvSpPr>
            <a:spLocks noGrp="1"/>
          </p:cNvSpPr>
          <p:nvPr>
            <p:ph type="ftr" sz="quarter" idx="3"/>
          </p:nvPr>
        </p:nvSpPr>
        <p:spPr/>
        <p:txBody>
          <a:bodyPr/>
          <a:lstStyle/>
          <a:p>
            <a:r>
              <a:rPr lang="en-US" altLang="ja-JP">
                <a:latin typeface="+mj-lt"/>
              </a:rPr>
              <a:t>Takumi Kobayashi(YNU), Ryuji Kohno(YNU/CWC-Nippon)</a:t>
            </a:r>
            <a:endParaRPr lang="en-US" altLang="ja-JP" dirty="0">
              <a:latin typeface="+mj-lt"/>
            </a:endParaRPr>
          </a:p>
        </p:txBody>
      </p:sp>
      <p:sp>
        <p:nvSpPr>
          <p:cNvPr id="5" name="スライド番号プレースホルダー 4">
            <a:extLst>
              <a:ext uri="{FF2B5EF4-FFF2-40B4-BE49-F238E27FC236}">
                <a16:creationId xmlns:a16="http://schemas.microsoft.com/office/drawing/2014/main" id="{6F67B258-A362-48CB-AB4D-9EA29CC3E1E5}"/>
              </a:ext>
            </a:extLst>
          </p:cNvPr>
          <p:cNvSpPr>
            <a:spLocks noGrp="1"/>
          </p:cNvSpPr>
          <p:nvPr>
            <p:ph type="sldNum" sz="quarter" idx="12"/>
          </p:nvPr>
        </p:nvSpPr>
        <p:spPr>
          <a:xfrm>
            <a:off x="4355223" y="6475413"/>
            <a:ext cx="509755" cy="184666"/>
          </a:xfrm>
        </p:spPr>
        <p:txBody>
          <a:bodyPr/>
          <a:lstStyle/>
          <a:p>
            <a:r>
              <a:rPr lang="en-US" altLang="ja-JP">
                <a:latin typeface="+mj-lt"/>
              </a:rPr>
              <a:t>Slide </a:t>
            </a:r>
            <a:fld id="{266A080E-4E30-4968-B029-7CF782D6220C}" type="slidenum">
              <a:rPr lang="en-US" altLang="ja-JP" smtClean="0">
                <a:latin typeface="+mj-lt"/>
              </a:rPr>
              <a:pPr/>
              <a:t>10</a:t>
            </a:fld>
            <a:endParaRPr lang="en-US" altLang="ja-JP" dirty="0">
              <a:latin typeface="+mj-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48FBC90-8407-4B1A-AC9D-B57675CA911B}"/>
              </a:ext>
            </a:extLst>
          </p:cNvPr>
          <p:cNvSpPr>
            <a:spLocks noGrp="1"/>
          </p:cNvSpPr>
          <p:nvPr>
            <p:ph type="dt" sz="half" idx="2"/>
          </p:nvPr>
        </p:nvSpPr>
        <p:spPr/>
        <p:txBody>
          <a:bodyPr/>
          <a:lstStyle/>
          <a:p>
            <a:r>
              <a:rPr lang="en-US" altLang="ja-JP">
                <a:latin typeface="+mj-lt"/>
              </a:rPr>
              <a:t>July 2018</a:t>
            </a:r>
            <a:endParaRPr lang="en-US" altLang="ja-JP" dirty="0">
              <a:latin typeface="+mj-lt"/>
            </a:endParaRPr>
          </a:p>
        </p:txBody>
      </p:sp>
      <p:sp>
        <p:nvSpPr>
          <p:cNvPr id="45061" name="Rectangle 3">
            <a:extLst>
              <a:ext uri="{FF2B5EF4-FFF2-40B4-BE49-F238E27FC236}">
                <a16:creationId xmlns:a16="http://schemas.microsoft.com/office/drawing/2014/main" id="{EF3472E9-081D-4997-8667-CB7C3ECAC4A7}"/>
              </a:ext>
            </a:extLst>
          </p:cNvPr>
          <p:cNvSpPr>
            <a:spLocks noChangeArrowheads="1"/>
          </p:cNvSpPr>
          <p:nvPr/>
        </p:nvSpPr>
        <p:spPr bwMode="auto">
          <a:xfrm>
            <a:off x="381000" y="1981200"/>
            <a:ext cx="838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ja-JP" sz="2400" b="0">
                <a:latin typeface="+mj-lt"/>
              </a:rPr>
              <a:t>Time domain interference mitigation for inter-user and inter-system interference</a:t>
            </a:r>
          </a:p>
        </p:txBody>
      </p:sp>
      <p:sp>
        <p:nvSpPr>
          <p:cNvPr id="45062" name="Rectangle 4">
            <a:extLst>
              <a:ext uri="{FF2B5EF4-FFF2-40B4-BE49-F238E27FC236}">
                <a16:creationId xmlns:a16="http://schemas.microsoft.com/office/drawing/2014/main" id="{1D48CB37-14E4-4B02-A0D9-2D6B19CC4482}"/>
              </a:ext>
            </a:extLst>
          </p:cNvPr>
          <p:cNvSpPr>
            <a:spLocks noChangeArrowheads="1"/>
          </p:cNvSpPr>
          <p:nvPr/>
        </p:nvSpPr>
        <p:spPr bwMode="auto">
          <a:xfrm>
            <a:off x="609600" y="3932238"/>
            <a:ext cx="8077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ja-JP" altLang="en-US" sz="4000" b="0" i="1">
                <a:latin typeface="+mj-lt"/>
              </a:rPr>
              <a:t>　　</a:t>
            </a:r>
          </a:p>
        </p:txBody>
      </p:sp>
      <p:sp>
        <p:nvSpPr>
          <p:cNvPr id="45063" name="正方形/長方形 7">
            <a:extLst>
              <a:ext uri="{FF2B5EF4-FFF2-40B4-BE49-F238E27FC236}">
                <a16:creationId xmlns:a16="http://schemas.microsoft.com/office/drawing/2014/main" id="{76649FF1-0C6D-433B-9120-88D777F1D671}"/>
              </a:ext>
            </a:extLst>
          </p:cNvPr>
          <p:cNvSpPr>
            <a:spLocks noChangeArrowheads="1"/>
          </p:cNvSpPr>
          <p:nvPr/>
        </p:nvSpPr>
        <p:spPr bwMode="auto">
          <a:xfrm>
            <a:off x="609600" y="3675063"/>
            <a:ext cx="8382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spcBef>
                <a:spcPct val="0"/>
              </a:spcBef>
              <a:buFontTx/>
              <a:buNone/>
            </a:pPr>
            <a:r>
              <a:rPr lang="en-US" altLang="ja-JP" b="0">
                <a:latin typeface="+mj-lt"/>
              </a:rPr>
              <a:t>3.1 Purpose</a:t>
            </a:r>
          </a:p>
          <a:p>
            <a:pPr lvl="1" eaLnBrk="1" hangingPunct="1">
              <a:spcBef>
                <a:spcPct val="0"/>
              </a:spcBef>
              <a:buFontTx/>
              <a:buNone/>
            </a:pPr>
            <a:endParaRPr lang="en-US" altLang="ja-JP" b="0">
              <a:latin typeface="+mj-lt"/>
            </a:endParaRPr>
          </a:p>
          <a:p>
            <a:pPr lvl="1" eaLnBrk="1" hangingPunct="1">
              <a:spcBef>
                <a:spcPct val="0"/>
              </a:spcBef>
              <a:buFontTx/>
              <a:buNone/>
            </a:pPr>
            <a:r>
              <a:rPr lang="en-US" altLang="ja-JP" b="0">
                <a:latin typeface="+mj-lt"/>
              </a:rPr>
              <a:t>3.2 System model and theoretical analysis</a:t>
            </a:r>
          </a:p>
          <a:p>
            <a:pPr lvl="1" eaLnBrk="1" hangingPunct="1">
              <a:spcBef>
                <a:spcPct val="0"/>
              </a:spcBef>
              <a:buFontTx/>
              <a:buNone/>
            </a:pPr>
            <a:endParaRPr lang="en-US" altLang="ja-JP" b="0">
              <a:latin typeface="+mj-lt"/>
            </a:endParaRPr>
          </a:p>
          <a:p>
            <a:pPr lvl="1" eaLnBrk="1" hangingPunct="1">
              <a:spcBef>
                <a:spcPct val="0"/>
              </a:spcBef>
              <a:buFontTx/>
              <a:buNone/>
            </a:pPr>
            <a:r>
              <a:rPr lang="en-US" altLang="ja-JP" b="0">
                <a:latin typeface="+mj-lt"/>
              </a:rPr>
              <a:t>3.3 Numerical Evaluation and results</a:t>
            </a:r>
          </a:p>
          <a:p>
            <a:pPr lvl="1" eaLnBrk="1" hangingPunct="1">
              <a:spcBef>
                <a:spcPct val="0"/>
              </a:spcBef>
              <a:buFontTx/>
              <a:buNone/>
            </a:pPr>
            <a:r>
              <a:rPr lang="en-US" altLang="ja-JP" b="0">
                <a:latin typeface="+mj-lt"/>
              </a:rPr>
              <a:t>	</a:t>
            </a:r>
            <a:endParaRPr lang="en-US" altLang="ja-JP" sz="2000" b="0">
              <a:latin typeface="+mj-lt"/>
            </a:endParaRPr>
          </a:p>
        </p:txBody>
      </p:sp>
      <p:sp>
        <p:nvSpPr>
          <p:cNvPr id="45066" name="Rectangle 2">
            <a:extLst>
              <a:ext uri="{FF2B5EF4-FFF2-40B4-BE49-F238E27FC236}">
                <a16:creationId xmlns:a16="http://schemas.microsoft.com/office/drawing/2014/main" id="{589C80F6-FDB2-4EF7-9255-8AD241BBCD65}"/>
              </a:ext>
            </a:extLst>
          </p:cNvPr>
          <p:cNvSpPr>
            <a:spLocks noChangeArrowheads="1"/>
          </p:cNvSpPr>
          <p:nvPr/>
        </p:nvSpPr>
        <p:spPr bwMode="auto">
          <a:xfrm>
            <a:off x="0" y="11430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ja-JP" altLang="en-US" sz="3600" b="0" dirty="0">
                <a:solidFill>
                  <a:schemeClr val="tx2"/>
                </a:solidFill>
                <a:latin typeface="+mj-lt"/>
              </a:rPr>
              <a:t> </a:t>
            </a:r>
            <a:r>
              <a:rPr lang="en-US" altLang="ja-JP" sz="3600" dirty="0">
                <a:solidFill>
                  <a:schemeClr val="tx2"/>
                </a:solidFill>
                <a:latin typeface="+mj-lt"/>
              </a:rPr>
              <a:t>Chapter 3</a:t>
            </a:r>
            <a:r>
              <a:rPr lang="ja-JP" altLang="en-US" sz="2400" b="0" dirty="0">
                <a:solidFill>
                  <a:schemeClr val="tx2"/>
                </a:solidFill>
                <a:latin typeface="+mj-lt"/>
              </a:rPr>
              <a:t>　</a:t>
            </a:r>
          </a:p>
        </p:txBody>
      </p:sp>
      <p:sp>
        <p:nvSpPr>
          <p:cNvPr id="45067" name="Rectangle 9">
            <a:extLst>
              <a:ext uri="{FF2B5EF4-FFF2-40B4-BE49-F238E27FC236}">
                <a16:creationId xmlns:a16="http://schemas.microsoft.com/office/drawing/2014/main" id="{0B2AE4A1-C0F3-457D-A283-FB7E396445D6}"/>
              </a:ext>
            </a:extLst>
          </p:cNvPr>
          <p:cNvSpPr>
            <a:spLocks noChangeArrowheads="1"/>
          </p:cNvSpPr>
          <p:nvPr/>
        </p:nvSpPr>
        <p:spPr bwMode="auto">
          <a:xfrm>
            <a:off x="4418013" y="3309938"/>
            <a:ext cx="4725987"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60000"/>
              </a:spcBef>
              <a:buBlip>
                <a:blip r:embed="rId3"/>
              </a:buBlip>
              <a:defRPr kumimoji="1" sz="3200">
                <a:solidFill>
                  <a:schemeClr val="tx1"/>
                </a:solidFill>
                <a:latin typeface="Arial" panose="020B0604020202020204" pitchFamily="34" charset="0"/>
              </a:defRPr>
            </a:lvl1pPr>
            <a:lvl2pPr marL="800100" indent="-34290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257300" indent="-342900">
              <a:spcBef>
                <a:spcPct val="20000"/>
              </a:spcBef>
              <a:buChar char="•"/>
              <a:defRPr kumimoji="1" sz="2400">
                <a:solidFill>
                  <a:schemeClr val="tx1"/>
                </a:solidFill>
                <a:latin typeface="Arial" panose="020B0604020202020204" pitchFamily="34" charset="0"/>
              </a:defRPr>
            </a:lvl3pPr>
            <a:lvl4pPr marL="1714500" indent="-342900">
              <a:spcBef>
                <a:spcPct val="20000"/>
              </a:spcBef>
              <a:buChar char="–"/>
              <a:defRPr kumimoji="1" sz="2000">
                <a:solidFill>
                  <a:schemeClr val="tx1"/>
                </a:solidFill>
                <a:latin typeface="Arial" panose="020B0604020202020204" pitchFamily="34" charset="0"/>
              </a:defRPr>
            </a:lvl4pPr>
            <a:lvl5pPr marL="2171700" indent="-342900">
              <a:spcBef>
                <a:spcPct val="20000"/>
              </a:spcBef>
              <a:buChar char="»"/>
              <a:defRPr kumimoji="1" sz="2000">
                <a:solidFill>
                  <a:schemeClr val="tx1"/>
                </a:solidFill>
                <a:latin typeface="Arial" panose="020B0604020202020204" pitchFamily="34" charset="0"/>
              </a:defRPr>
            </a:lvl5pPr>
            <a:lvl6pPr marL="2628900" indent="-3429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3086100" indent="-3429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543300" indent="-3429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4000500" indent="-3429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AutoNum type="arabicParenBoth"/>
            </a:pPr>
            <a:r>
              <a:rPr lang="en-US" altLang="ja-JP" sz="1600" b="0" i="1">
                <a:latin typeface="+mj-lt"/>
              </a:rPr>
              <a:t>Interference Cancellation for Intra and Inter UWB systems Using Modifed Hermite Polynomials Based Orthogonal Matched Filter</a:t>
            </a:r>
          </a:p>
          <a:p>
            <a:pPr eaLnBrk="1" hangingPunct="1">
              <a:spcBef>
                <a:spcPct val="0"/>
              </a:spcBef>
              <a:buFontTx/>
              <a:buNone/>
            </a:pPr>
            <a:endParaRPr lang="ja-JP" altLang="en-US" sz="1600" b="0">
              <a:latin typeface="+mj-lt"/>
            </a:endParaRPr>
          </a:p>
        </p:txBody>
      </p:sp>
      <p:sp>
        <p:nvSpPr>
          <p:cNvPr id="4" name="フッター プレースホルダー 3">
            <a:extLst>
              <a:ext uri="{FF2B5EF4-FFF2-40B4-BE49-F238E27FC236}">
                <a16:creationId xmlns:a16="http://schemas.microsoft.com/office/drawing/2014/main" id="{28B1E595-088F-499A-81B6-72296A154CAD}"/>
              </a:ext>
            </a:extLst>
          </p:cNvPr>
          <p:cNvSpPr>
            <a:spLocks noGrp="1"/>
          </p:cNvSpPr>
          <p:nvPr>
            <p:ph type="ftr" sz="quarter" idx="3"/>
          </p:nvPr>
        </p:nvSpPr>
        <p:spPr/>
        <p:txBody>
          <a:bodyPr/>
          <a:lstStyle/>
          <a:p>
            <a:r>
              <a:rPr lang="en-US" altLang="ja-JP">
                <a:latin typeface="+mj-lt"/>
              </a:rPr>
              <a:t>Takumi Kobayashi(YNU), Ryuji Kohno(YNU/CWC-Nippon)</a:t>
            </a:r>
            <a:endParaRPr lang="en-US" altLang="ja-JP" dirty="0">
              <a:latin typeface="+mj-lt"/>
            </a:endParaRPr>
          </a:p>
        </p:txBody>
      </p:sp>
      <p:sp>
        <p:nvSpPr>
          <p:cNvPr id="5" name="スライド番号プレースホルダー 4">
            <a:extLst>
              <a:ext uri="{FF2B5EF4-FFF2-40B4-BE49-F238E27FC236}">
                <a16:creationId xmlns:a16="http://schemas.microsoft.com/office/drawing/2014/main" id="{6AA9CBEB-F3A3-404F-905F-89A54BCCA204}"/>
              </a:ext>
            </a:extLst>
          </p:cNvPr>
          <p:cNvSpPr>
            <a:spLocks noGrp="1"/>
          </p:cNvSpPr>
          <p:nvPr>
            <p:ph type="sldNum" sz="quarter" idx="12"/>
          </p:nvPr>
        </p:nvSpPr>
        <p:spPr>
          <a:xfrm>
            <a:off x="4358076" y="6475413"/>
            <a:ext cx="504049" cy="184666"/>
          </a:xfrm>
        </p:spPr>
        <p:txBody>
          <a:bodyPr/>
          <a:lstStyle/>
          <a:p>
            <a:r>
              <a:rPr lang="en-US" altLang="ja-JP">
                <a:latin typeface="+mj-lt"/>
              </a:rPr>
              <a:t>Slide </a:t>
            </a:r>
            <a:fld id="{266A080E-4E30-4968-B029-7CF782D6220C}" type="slidenum">
              <a:rPr lang="en-US" altLang="ja-JP" smtClean="0">
                <a:latin typeface="+mj-lt"/>
              </a:rPr>
              <a:pPr/>
              <a:t>11</a:t>
            </a:fld>
            <a:endParaRPr lang="en-US" altLang="ja-JP" dirty="0">
              <a:latin typeface="+mj-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B716570-49DC-4D8E-B386-E9AEBED1999F}"/>
              </a:ext>
            </a:extLst>
          </p:cNvPr>
          <p:cNvSpPr>
            <a:spLocks noGrp="1"/>
          </p:cNvSpPr>
          <p:nvPr>
            <p:ph type="dt" sz="half" idx="2"/>
          </p:nvPr>
        </p:nvSpPr>
        <p:spPr/>
        <p:txBody>
          <a:bodyPr/>
          <a:lstStyle/>
          <a:p>
            <a:r>
              <a:rPr lang="en-US" altLang="ja-JP"/>
              <a:t>July 2018</a:t>
            </a:r>
            <a:endParaRPr lang="en-US" altLang="ja-JP" dirty="0"/>
          </a:p>
        </p:txBody>
      </p:sp>
      <p:sp>
        <p:nvSpPr>
          <p:cNvPr id="71" name="角丸四角形 47">
            <a:extLst>
              <a:ext uri="{FF2B5EF4-FFF2-40B4-BE49-F238E27FC236}">
                <a16:creationId xmlns:a16="http://schemas.microsoft.com/office/drawing/2014/main" id="{ECE086D4-ED1C-45F6-BFB2-8DC4BB761568}"/>
              </a:ext>
            </a:extLst>
          </p:cNvPr>
          <p:cNvSpPr/>
          <p:nvPr/>
        </p:nvSpPr>
        <p:spPr>
          <a:xfrm>
            <a:off x="5868144" y="3017838"/>
            <a:ext cx="3109341" cy="3108325"/>
          </a:xfrm>
          <a:prstGeom prst="roundRect">
            <a:avLst/>
          </a:prstGeom>
          <a:solidFill>
            <a:schemeClr val="bg1">
              <a:lumMod val="95000"/>
            </a:schemeClr>
          </a:solidFill>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endParaRPr lang="ja-JP" altLang="en-US" dirty="0"/>
          </a:p>
        </p:txBody>
      </p:sp>
      <p:sp>
        <p:nvSpPr>
          <p:cNvPr id="72" name="角丸四角形 43">
            <a:extLst>
              <a:ext uri="{FF2B5EF4-FFF2-40B4-BE49-F238E27FC236}">
                <a16:creationId xmlns:a16="http://schemas.microsoft.com/office/drawing/2014/main" id="{B3A2B85C-56A3-4EAB-B274-4E6A1B07DE35}"/>
              </a:ext>
            </a:extLst>
          </p:cNvPr>
          <p:cNvSpPr/>
          <p:nvPr/>
        </p:nvSpPr>
        <p:spPr>
          <a:xfrm>
            <a:off x="228600" y="3017838"/>
            <a:ext cx="5098206" cy="3108325"/>
          </a:xfrm>
          <a:prstGeom prst="roundRect">
            <a:avLst/>
          </a:prstGeom>
          <a:solidFill>
            <a:schemeClr val="bg1">
              <a:lumMod val="95000"/>
            </a:schemeClr>
          </a:solidFill>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endParaRPr lang="ja-JP" altLang="en-US" dirty="0"/>
          </a:p>
        </p:txBody>
      </p:sp>
      <p:sp>
        <p:nvSpPr>
          <p:cNvPr id="47114" name="Rectangle 3">
            <a:extLst>
              <a:ext uri="{FF2B5EF4-FFF2-40B4-BE49-F238E27FC236}">
                <a16:creationId xmlns:a16="http://schemas.microsoft.com/office/drawing/2014/main" id="{F57EAC91-6307-4182-B17D-80D2CF550D28}"/>
              </a:ext>
            </a:extLst>
          </p:cNvPr>
          <p:cNvSpPr txBox="1">
            <a:spLocks noChangeArrowheads="1"/>
          </p:cNvSpPr>
          <p:nvPr/>
        </p:nvSpPr>
        <p:spPr bwMode="auto">
          <a:xfrm>
            <a:off x="-457200" y="1341438"/>
            <a:ext cx="5334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3"/>
              </a:buBlip>
              <a:defRPr kumimoji="1" sz="3200">
                <a:solidFill>
                  <a:schemeClr val="tx1"/>
                </a:solidFill>
                <a:latin typeface="Arial" panose="020B0604020202020204" pitchFamily="34" charset="0"/>
              </a:defRPr>
            </a:lvl1pPr>
            <a:lvl2pPr>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i="1"/>
              <a:t>Inter-</a:t>
            </a:r>
            <a:r>
              <a:rPr lang="en-US" altLang="ja-JP" i="1">
                <a:solidFill>
                  <a:srgbClr val="0000FF"/>
                </a:solidFill>
              </a:rPr>
              <a:t>user</a:t>
            </a:r>
            <a:r>
              <a:rPr lang="en-US" altLang="ja-JP" i="1"/>
              <a:t> interference</a:t>
            </a:r>
          </a:p>
          <a:p>
            <a:pPr lvl="2" eaLnBrk="1" hangingPunct="1"/>
            <a:r>
              <a:rPr lang="en-US" altLang="ja-JP" sz="2000">
                <a:latin typeface="Times New Roman" panose="02020603050405020304" pitchFamily="18" charset="0"/>
              </a:rPr>
              <a:t>Typical UWB uses same pulse.</a:t>
            </a:r>
          </a:p>
          <a:p>
            <a:pPr lvl="2" eaLnBrk="1" hangingPunct="1"/>
            <a:r>
              <a:rPr lang="en-US" altLang="ja-JP" sz="2000">
                <a:latin typeface="Times New Roman" panose="02020603050405020304" pitchFamily="18" charset="0"/>
              </a:rPr>
              <a:t>The interference</a:t>
            </a:r>
            <a:r>
              <a:rPr lang="en-US" altLang="ja-JP" sz="2000">
                <a:solidFill>
                  <a:srgbClr val="FF0000"/>
                </a:solidFill>
                <a:latin typeface="Times New Roman" panose="02020603050405020304" pitchFamily="18" charset="0"/>
              </a:rPr>
              <a:t> from the other user in same network.</a:t>
            </a:r>
          </a:p>
        </p:txBody>
      </p:sp>
      <p:sp>
        <p:nvSpPr>
          <p:cNvPr id="47115" name="Rectangle 3">
            <a:extLst>
              <a:ext uri="{FF2B5EF4-FFF2-40B4-BE49-F238E27FC236}">
                <a16:creationId xmlns:a16="http://schemas.microsoft.com/office/drawing/2014/main" id="{118421E7-5B09-4FD9-8A22-7C533F8C9506}"/>
              </a:ext>
            </a:extLst>
          </p:cNvPr>
          <p:cNvSpPr txBox="1">
            <a:spLocks noChangeArrowheads="1"/>
          </p:cNvSpPr>
          <p:nvPr/>
        </p:nvSpPr>
        <p:spPr bwMode="auto">
          <a:xfrm>
            <a:off x="3859213" y="1354138"/>
            <a:ext cx="5056187"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3"/>
              </a:buBlip>
              <a:defRPr kumimoji="1" sz="3200">
                <a:solidFill>
                  <a:schemeClr val="tx1"/>
                </a:solidFill>
                <a:latin typeface="Arial" panose="020B0604020202020204" pitchFamily="34" charset="0"/>
              </a:defRPr>
            </a:lvl1pPr>
            <a:lvl2pPr>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i="1"/>
              <a:t>Inter-</a:t>
            </a:r>
            <a:r>
              <a:rPr lang="en-US" altLang="ja-JP" i="1">
                <a:solidFill>
                  <a:srgbClr val="0000FF"/>
                </a:solidFill>
              </a:rPr>
              <a:t>system</a:t>
            </a:r>
            <a:r>
              <a:rPr lang="en-US" altLang="ja-JP" i="1"/>
              <a:t> interference</a:t>
            </a:r>
          </a:p>
          <a:p>
            <a:pPr lvl="2" eaLnBrk="1" hangingPunct="1"/>
            <a:r>
              <a:rPr lang="en-US" altLang="ja-JP" sz="2000">
                <a:latin typeface="Times New Roman" panose="02020603050405020304" pitchFamily="18" charset="0"/>
              </a:rPr>
              <a:t>The interference</a:t>
            </a:r>
            <a:r>
              <a:rPr lang="en-US" altLang="ja-JP" sz="2000">
                <a:solidFill>
                  <a:srgbClr val="FF0000"/>
                </a:solidFill>
                <a:latin typeface="Times New Roman" panose="02020603050405020304" pitchFamily="18" charset="0"/>
              </a:rPr>
              <a:t> from the other system using same frequency band.</a:t>
            </a:r>
          </a:p>
          <a:p>
            <a:pPr lvl="2" eaLnBrk="1" hangingPunct="1"/>
            <a:r>
              <a:rPr lang="en-US" altLang="ja-JP" sz="2000">
                <a:latin typeface="Times New Roman" panose="02020603050405020304" pitchFamily="18" charset="0"/>
              </a:rPr>
              <a:t>Unknown interference.</a:t>
            </a:r>
            <a:endParaRPr lang="en-US" altLang="ja-JP" sz="2800">
              <a:latin typeface="Times New Roman" panose="02020603050405020304" pitchFamily="18" charset="0"/>
            </a:endParaRPr>
          </a:p>
        </p:txBody>
      </p:sp>
      <p:sp>
        <p:nvSpPr>
          <p:cNvPr id="75" name="角丸四角形 15">
            <a:extLst>
              <a:ext uri="{FF2B5EF4-FFF2-40B4-BE49-F238E27FC236}">
                <a16:creationId xmlns:a16="http://schemas.microsoft.com/office/drawing/2014/main" id="{194AF42D-95CE-4DAB-A483-46C6452B7361}"/>
              </a:ext>
            </a:extLst>
          </p:cNvPr>
          <p:cNvSpPr/>
          <p:nvPr/>
        </p:nvSpPr>
        <p:spPr>
          <a:xfrm>
            <a:off x="446088" y="4168775"/>
            <a:ext cx="1066800" cy="609600"/>
          </a:xfrm>
          <a:prstGeom prst="roundRect">
            <a:avLst/>
          </a:prstGeom>
          <a:solidFill>
            <a:schemeClr val="bg1">
              <a:lumMod val="85000"/>
            </a:schemeClr>
          </a:solidFill>
          <a:ln>
            <a:solidFill>
              <a:schemeClr val="tx1">
                <a:lumMod val="50000"/>
                <a:lumOff val="50000"/>
              </a:schemeClr>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a:solidFill>
                  <a:srgbClr val="000000"/>
                </a:solidFill>
              </a:rPr>
              <a:t>user</a:t>
            </a:r>
            <a:r>
              <a:rPr lang="ja-JP" altLang="en-US">
                <a:solidFill>
                  <a:srgbClr val="000000"/>
                </a:solidFill>
              </a:rPr>
              <a:t>　</a:t>
            </a:r>
            <a:r>
              <a:rPr lang="en-US" altLang="ja-JP">
                <a:solidFill>
                  <a:srgbClr val="000000"/>
                </a:solidFill>
              </a:rPr>
              <a:t>C</a:t>
            </a:r>
          </a:p>
        </p:txBody>
      </p:sp>
      <p:sp>
        <p:nvSpPr>
          <p:cNvPr id="76" name="角丸四角形 21">
            <a:extLst>
              <a:ext uri="{FF2B5EF4-FFF2-40B4-BE49-F238E27FC236}">
                <a16:creationId xmlns:a16="http://schemas.microsoft.com/office/drawing/2014/main" id="{B500901F-FCEB-4735-897D-3C5915F684D8}"/>
              </a:ext>
            </a:extLst>
          </p:cNvPr>
          <p:cNvSpPr/>
          <p:nvPr/>
        </p:nvSpPr>
        <p:spPr>
          <a:xfrm>
            <a:off x="6639670" y="4473575"/>
            <a:ext cx="1219200" cy="609600"/>
          </a:xfrm>
          <a:prstGeom prst="roundRect">
            <a:avLst/>
          </a:prstGeom>
          <a:solidFill>
            <a:schemeClr val="bg1">
              <a:lumMod val="85000"/>
            </a:schemeClr>
          </a:solidFill>
          <a:ln>
            <a:solidFill>
              <a:schemeClr val="tx1">
                <a:lumMod val="50000"/>
                <a:lumOff val="50000"/>
              </a:schemeClr>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a:solidFill>
                  <a:srgbClr val="000000"/>
                </a:solidFill>
                <a:latin typeface="Arial" charset="0"/>
                <a:ea typeface="ＭＳ Ｐゴシック" pitchFamily="50" charset="-128"/>
              </a:rPr>
              <a:t>user  </a:t>
            </a:r>
            <a:r>
              <a:rPr lang="ja-JP" altLang="en-US">
                <a:solidFill>
                  <a:srgbClr val="000000"/>
                </a:solidFill>
                <a:latin typeface="Arial" charset="0"/>
                <a:ea typeface="ＭＳ Ｐゴシック" pitchFamily="50" charset="-128"/>
              </a:rPr>
              <a:t>？</a:t>
            </a:r>
          </a:p>
        </p:txBody>
      </p:sp>
      <p:sp>
        <p:nvSpPr>
          <p:cNvPr id="77" name="角丸四角形 22">
            <a:extLst>
              <a:ext uri="{FF2B5EF4-FFF2-40B4-BE49-F238E27FC236}">
                <a16:creationId xmlns:a16="http://schemas.microsoft.com/office/drawing/2014/main" id="{1016434D-C64C-4DA0-B12B-83A995EEC0F7}"/>
              </a:ext>
            </a:extLst>
          </p:cNvPr>
          <p:cNvSpPr/>
          <p:nvPr/>
        </p:nvSpPr>
        <p:spPr>
          <a:xfrm>
            <a:off x="2720975" y="3201988"/>
            <a:ext cx="1066800" cy="609600"/>
          </a:xfrm>
          <a:prstGeom prst="roundRect">
            <a:avLst/>
          </a:prstGeom>
          <a:solidFill>
            <a:schemeClr val="bg1">
              <a:lumMod val="85000"/>
            </a:schemeClr>
          </a:solidFill>
          <a:ln>
            <a:solidFill>
              <a:schemeClr val="tx1">
                <a:lumMod val="50000"/>
                <a:lumOff val="50000"/>
              </a:schemeClr>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a:solidFill>
                  <a:srgbClr val="000000"/>
                </a:solidFill>
              </a:rPr>
              <a:t>user</a:t>
            </a:r>
            <a:r>
              <a:rPr lang="ja-JP" altLang="en-US">
                <a:solidFill>
                  <a:srgbClr val="000000"/>
                </a:solidFill>
              </a:rPr>
              <a:t>　</a:t>
            </a:r>
            <a:r>
              <a:rPr lang="en-US" altLang="ja-JP">
                <a:solidFill>
                  <a:srgbClr val="000000"/>
                </a:solidFill>
              </a:rPr>
              <a:t>B</a:t>
            </a:r>
          </a:p>
        </p:txBody>
      </p:sp>
      <p:sp>
        <p:nvSpPr>
          <p:cNvPr id="78" name="角丸四角形 23">
            <a:extLst>
              <a:ext uri="{FF2B5EF4-FFF2-40B4-BE49-F238E27FC236}">
                <a16:creationId xmlns:a16="http://schemas.microsoft.com/office/drawing/2014/main" id="{68C467A1-5525-48E5-ABF9-BBB2628B1CBF}"/>
              </a:ext>
            </a:extLst>
          </p:cNvPr>
          <p:cNvSpPr/>
          <p:nvPr/>
        </p:nvSpPr>
        <p:spPr>
          <a:xfrm>
            <a:off x="2044700" y="5180013"/>
            <a:ext cx="2298700" cy="828675"/>
          </a:xfrm>
          <a:prstGeom prst="roundRect">
            <a:avLst/>
          </a:prstGeom>
          <a:solidFill>
            <a:schemeClr val="bg1">
              <a:lumMod val="85000"/>
            </a:schemeClr>
          </a:solidFill>
          <a:ln>
            <a:solidFill>
              <a:schemeClr val="tx1">
                <a:lumMod val="50000"/>
                <a:lumOff val="50000"/>
              </a:schemeClr>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User A wants to connect </a:t>
            </a:r>
            <a:r>
              <a:rPr lang="en-US" altLang="ja-JP" dirty="0" err="1">
                <a:solidFill>
                  <a:srgbClr val="000000"/>
                </a:solidFill>
              </a:rPr>
              <a:t>to“B</a:t>
            </a:r>
            <a:r>
              <a:rPr lang="en-US" altLang="ja-JP" dirty="0">
                <a:solidFill>
                  <a:srgbClr val="000000"/>
                </a:solidFill>
              </a:rPr>
              <a:t>”.</a:t>
            </a:r>
          </a:p>
        </p:txBody>
      </p:sp>
      <p:sp>
        <p:nvSpPr>
          <p:cNvPr id="79" name="下矢印 29">
            <a:extLst>
              <a:ext uri="{FF2B5EF4-FFF2-40B4-BE49-F238E27FC236}">
                <a16:creationId xmlns:a16="http://schemas.microsoft.com/office/drawing/2014/main" id="{8C72486A-C0C0-492C-8A1F-060B0677AB51}"/>
              </a:ext>
            </a:extLst>
          </p:cNvPr>
          <p:cNvSpPr/>
          <p:nvPr/>
        </p:nvSpPr>
        <p:spPr>
          <a:xfrm>
            <a:off x="3036888" y="3940175"/>
            <a:ext cx="457200" cy="1196975"/>
          </a:xfrm>
          <a:prstGeom prst="downArrow">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80" name="下矢印 30">
            <a:extLst>
              <a:ext uri="{FF2B5EF4-FFF2-40B4-BE49-F238E27FC236}">
                <a16:creationId xmlns:a16="http://schemas.microsoft.com/office/drawing/2014/main" id="{34888301-CE18-4FD3-B981-C857092B610A}"/>
              </a:ext>
            </a:extLst>
          </p:cNvPr>
          <p:cNvSpPr/>
          <p:nvPr/>
        </p:nvSpPr>
        <p:spPr>
          <a:xfrm rot="17198103">
            <a:off x="2012950" y="4081463"/>
            <a:ext cx="457200" cy="1295400"/>
          </a:xfrm>
          <a:prstGeom prst="downArrow">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81" name="下矢印 36">
            <a:extLst>
              <a:ext uri="{FF2B5EF4-FFF2-40B4-BE49-F238E27FC236}">
                <a16:creationId xmlns:a16="http://schemas.microsoft.com/office/drawing/2014/main" id="{62BAB11B-174F-41AE-ADCF-E5263167E3CD}"/>
              </a:ext>
            </a:extLst>
          </p:cNvPr>
          <p:cNvSpPr/>
          <p:nvPr/>
        </p:nvSpPr>
        <p:spPr>
          <a:xfrm rot="5400000">
            <a:off x="5073539" y="3570499"/>
            <a:ext cx="457200" cy="2428154"/>
          </a:xfrm>
          <a:prstGeom prst="downArrow">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82" name="爆発 1 32">
            <a:extLst>
              <a:ext uri="{FF2B5EF4-FFF2-40B4-BE49-F238E27FC236}">
                <a16:creationId xmlns:a16="http://schemas.microsoft.com/office/drawing/2014/main" id="{014AF25C-CC1A-4042-A060-33EDC1785E49}"/>
              </a:ext>
            </a:extLst>
          </p:cNvPr>
          <p:cNvSpPr/>
          <p:nvPr/>
        </p:nvSpPr>
        <p:spPr>
          <a:xfrm>
            <a:off x="2641600" y="4767263"/>
            <a:ext cx="549275" cy="401637"/>
          </a:xfrm>
          <a:prstGeom prst="irregularSeal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83" name="爆発 1 35">
            <a:extLst>
              <a:ext uri="{FF2B5EF4-FFF2-40B4-BE49-F238E27FC236}">
                <a16:creationId xmlns:a16="http://schemas.microsoft.com/office/drawing/2014/main" id="{6ECB2358-E338-4C34-B263-0CEF8560F5A8}"/>
              </a:ext>
            </a:extLst>
          </p:cNvPr>
          <p:cNvSpPr/>
          <p:nvPr/>
        </p:nvSpPr>
        <p:spPr>
          <a:xfrm>
            <a:off x="3586163" y="4778375"/>
            <a:ext cx="403225" cy="401638"/>
          </a:xfrm>
          <a:prstGeom prst="irregularSeal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47125" name="テキスト ボックス 44">
            <a:extLst>
              <a:ext uri="{FF2B5EF4-FFF2-40B4-BE49-F238E27FC236}">
                <a16:creationId xmlns:a16="http://schemas.microsoft.com/office/drawing/2014/main" id="{FB6B19B8-8552-4E26-A001-DAA111AA7CE1}"/>
              </a:ext>
            </a:extLst>
          </p:cNvPr>
          <p:cNvSpPr txBox="1">
            <a:spLocks noChangeArrowheads="1"/>
          </p:cNvSpPr>
          <p:nvPr/>
        </p:nvSpPr>
        <p:spPr bwMode="auto">
          <a:xfrm>
            <a:off x="369888" y="3201988"/>
            <a:ext cx="25908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a:t>UWB-WBAN</a:t>
            </a:r>
          </a:p>
          <a:p>
            <a:pPr eaLnBrk="1" hangingPunct="1">
              <a:spcBef>
                <a:spcPct val="0"/>
              </a:spcBef>
              <a:buFontTx/>
              <a:buNone/>
            </a:pPr>
            <a:r>
              <a:rPr lang="en-US" altLang="ja-JP" sz="1800"/>
              <a:t>IEEE 802.15.</a:t>
            </a:r>
            <a:r>
              <a:rPr lang="en-US" altLang="ja-JP" sz="2400"/>
              <a:t>6</a:t>
            </a:r>
            <a:endParaRPr lang="ja-JP" altLang="en-US" sz="1800"/>
          </a:p>
        </p:txBody>
      </p:sp>
      <p:sp>
        <p:nvSpPr>
          <p:cNvPr id="47126" name="テキスト ボックス 48">
            <a:extLst>
              <a:ext uri="{FF2B5EF4-FFF2-40B4-BE49-F238E27FC236}">
                <a16:creationId xmlns:a16="http://schemas.microsoft.com/office/drawing/2014/main" id="{C5A9F5EF-33EA-4007-8ACD-51611D80C294}"/>
              </a:ext>
            </a:extLst>
          </p:cNvPr>
          <p:cNvSpPr txBox="1">
            <a:spLocks noChangeArrowheads="1"/>
          </p:cNvSpPr>
          <p:nvPr/>
        </p:nvSpPr>
        <p:spPr bwMode="auto">
          <a:xfrm>
            <a:off x="6269782" y="3201988"/>
            <a:ext cx="2590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a:t>Other UWB system.</a:t>
            </a:r>
          </a:p>
          <a:p>
            <a:pPr eaLnBrk="1" hangingPunct="1">
              <a:spcBef>
                <a:spcPct val="0"/>
              </a:spcBef>
              <a:buFontTx/>
              <a:buNone/>
            </a:pPr>
            <a:r>
              <a:rPr lang="en-US" altLang="ja-JP" sz="1800"/>
              <a:t>e.g. IEEE 802.15.4a</a:t>
            </a:r>
            <a:endParaRPr lang="ja-JP" altLang="en-US" sz="1800"/>
          </a:p>
        </p:txBody>
      </p:sp>
      <p:sp>
        <p:nvSpPr>
          <p:cNvPr id="86" name="角丸四角形 49">
            <a:extLst>
              <a:ext uri="{FF2B5EF4-FFF2-40B4-BE49-F238E27FC236}">
                <a16:creationId xmlns:a16="http://schemas.microsoft.com/office/drawing/2014/main" id="{BDB1459A-26E6-43B0-890C-85A230381DCA}"/>
              </a:ext>
            </a:extLst>
          </p:cNvPr>
          <p:cNvSpPr/>
          <p:nvPr/>
        </p:nvSpPr>
        <p:spPr>
          <a:xfrm>
            <a:off x="7604870" y="3890963"/>
            <a:ext cx="1255712" cy="609600"/>
          </a:xfrm>
          <a:prstGeom prst="roundRect">
            <a:avLst/>
          </a:prstGeom>
          <a:solidFill>
            <a:schemeClr val="bg1">
              <a:lumMod val="85000"/>
            </a:schemeClr>
          </a:solidFill>
          <a:ln>
            <a:solidFill>
              <a:schemeClr val="tx1">
                <a:lumMod val="50000"/>
                <a:lumOff val="50000"/>
              </a:schemeClr>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a:solidFill>
                  <a:srgbClr val="000000"/>
                </a:solidFill>
                <a:latin typeface="Arial" charset="0"/>
                <a:ea typeface="ＭＳ Ｐゴシック" pitchFamily="50" charset="-128"/>
              </a:rPr>
              <a:t>user  </a:t>
            </a:r>
            <a:r>
              <a:rPr lang="ja-JP" altLang="en-US">
                <a:solidFill>
                  <a:srgbClr val="000000"/>
                </a:solidFill>
                <a:latin typeface="Arial" charset="0"/>
                <a:ea typeface="ＭＳ Ｐゴシック" pitchFamily="50" charset="-128"/>
              </a:rPr>
              <a:t>？</a:t>
            </a:r>
          </a:p>
        </p:txBody>
      </p:sp>
      <p:sp>
        <p:nvSpPr>
          <p:cNvPr id="87" name="角丸四角形 50">
            <a:extLst>
              <a:ext uri="{FF2B5EF4-FFF2-40B4-BE49-F238E27FC236}">
                <a16:creationId xmlns:a16="http://schemas.microsoft.com/office/drawing/2014/main" id="{0B6C0FA9-578E-4526-BE63-9316FFA51C48}"/>
              </a:ext>
            </a:extLst>
          </p:cNvPr>
          <p:cNvSpPr/>
          <p:nvPr/>
        </p:nvSpPr>
        <p:spPr>
          <a:xfrm>
            <a:off x="7435007" y="5249863"/>
            <a:ext cx="1349375" cy="609600"/>
          </a:xfrm>
          <a:prstGeom prst="roundRect">
            <a:avLst/>
          </a:prstGeom>
          <a:solidFill>
            <a:schemeClr val="bg1">
              <a:lumMod val="85000"/>
            </a:schemeClr>
          </a:solidFill>
          <a:ln>
            <a:solidFill>
              <a:schemeClr val="tx1">
                <a:lumMod val="50000"/>
                <a:lumOff val="50000"/>
              </a:schemeClr>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a:solidFill>
                  <a:srgbClr val="000000"/>
                </a:solidFill>
                <a:latin typeface="Arial" charset="0"/>
                <a:ea typeface="ＭＳ Ｐゴシック" pitchFamily="50" charset="-128"/>
              </a:rPr>
              <a:t>user  </a:t>
            </a:r>
            <a:r>
              <a:rPr lang="ja-JP" altLang="en-US">
                <a:solidFill>
                  <a:srgbClr val="000000"/>
                </a:solidFill>
                <a:latin typeface="Arial" charset="0"/>
                <a:ea typeface="ＭＳ Ｐゴシック" pitchFamily="50" charset="-128"/>
              </a:rPr>
              <a:t>？</a:t>
            </a:r>
          </a:p>
        </p:txBody>
      </p:sp>
      <p:sp>
        <p:nvSpPr>
          <p:cNvPr id="47129" name="Rectangle 3">
            <a:extLst>
              <a:ext uri="{FF2B5EF4-FFF2-40B4-BE49-F238E27FC236}">
                <a16:creationId xmlns:a16="http://schemas.microsoft.com/office/drawing/2014/main" id="{3CC3F248-B985-413C-944D-5EF413AB59B2}"/>
              </a:ext>
            </a:extLst>
          </p:cNvPr>
          <p:cNvSpPr txBox="1">
            <a:spLocks noChangeArrowheads="1"/>
          </p:cNvSpPr>
          <p:nvPr/>
        </p:nvSpPr>
        <p:spPr bwMode="auto">
          <a:xfrm>
            <a:off x="-457200" y="731838"/>
            <a:ext cx="8991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3"/>
              </a:buBlip>
              <a:defRPr kumimoji="1" sz="3200">
                <a:solidFill>
                  <a:schemeClr val="tx1"/>
                </a:solidFill>
                <a:latin typeface="Arial" panose="020B0604020202020204" pitchFamily="34" charset="0"/>
              </a:defRPr>
            </a:lvl1pPr>
            <a:lvl2pPr>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a:latin typeface="Times New Roman" panose="02020603050405020304" pitchFamily="18" charset="0"/>
              </a:rPr>
              <a:t>UWB system takes several types of interference.</a:t>
            </a:r>
            <a:endParaRPr lang="en-US" altLang="ja-JP">
              <a:solidFill>
                <a:srgbClr val="FF0000"/>
              </a:solidFill>
              <a:latin typeface="Times New Roman" panose="02020603050405020304" pitchFamily="18" charset="0"/>
            </a:endParaRPr>
          </a:p>
        </p:txBody>
      </p:sp>
      <p:sp>
        <p:nvSpPr>
          <p:cNvPr id="47130" name="正方形/長方形 3">
            <a:extLst>
              <a:ext uri="{FF2B5EF4-FFF2-40B4-BE49-F238E27FC236}">
                <a16:creationId xmlns:a16="http://schemas.microsoft.com/office/drawing/2014/main" id="{A8A7F856-B4B1-41BF-BB9E-BB23C6E45A63}"/>
              </a:ext>
            </a:extLst>
          </p:cNvPr>
          <p:cNvSpPr>
            <a:spLocks noChangeArrowheads="1"/>
          </p:cNvSpPr>
          <p:nvPr/>
        </p:nvSpPr>
        <p:spPr bwMode="auto">
          <a:xfrm>
            <a:off x="2058938" y="4355256"/>
            <a:ext cx="1504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dirty="0">
                <a:solidFill>
                  <a:srgbClr val="FF0000"/>
                </a:solidFill>
              </a:rPr>
              <a:t>interference</a:t>
            </a:r>
            <a:endParaRPr lang="ja-JP" altLang="en-US" dirty="0">
              <a:solidFill>
                <a:srgbClr val="FF0000"/>
              </a:solidFill>
            </a:endParaRPr>
          </a:p>
        </p:txBody>
      </p:sp>
      <p:sp>
        <p:nvSpPr>
          <p:cNvPr id="47131" name="正方形/長方形 88">
            <a:extLst>
              <a:ext uri="{FF2B5EF4-FFF2-40B4-BE49-F238E27FC236}">
                <a16:creationId xmlns:a16="http://schemas.microsoft.com/office/drawing/2014/main" id="{62DD7722-838B-437C-8E6A-3CBFA5C0DF6A}"/>
              </a:ext>
            </a:extLst>
          </p:cNvPr>
          <p:cNvSpPr>
            <a:spLocks noChangeArrowheads="1"/>
          </p:cNvSpPr>
          <p:nvPr/>
        </p:nvSpPr>
        <p:spPr bwMode="auto">
          <a:xfrm>
            <a:off x="3913188" y="4941888"/>
            <a:ext cx="1504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a:solidFill>
                  <a:srgbClr val="FF0000"/>
                </a:solidFill>
              </a:rPr>
              <a:t>interference</a:t>
            </a:r>
            <a:endParaRPr lang="ja-JP" altLang="en-US">
              <a:solidFill>
                <a:srgbClr val="FF0000"/>
              </a:solidFill>
            </a:endParaRPr>
          </a:p>
        </p:txBody>
      </p:sp>
      <p:sp>
        <p:nvSpPr>
          <p:cNvPr id="4" name="フッター プレースホルダー 3">
            <a:extLst>
              <a:ext uri="{FF2B5EF4-FFF2-40B4-BE49-F238E27FC236}">
                <a16:creationId xmlns:a16="http://schemas.microsoft.com/office/drawing/2014/main" id="{7F679872-F139-4E45-971D-EEF60C7F67A4}"/>
              </a:ext>
            </a:extLst>
          </p:cNvPr>
          <p:cNvSpPr>
            <a:spLocks noGrp="1"/>
          </p:cNvSpPr>
          <p:nvPr>
            <p:ph type="ftr" sz="quarter" idx="3"/>
          </p:nvPr>
        </p:nvSpPr>
        <p:spPr/>
        <p:txBody>
          <a:bodyPr/>
          <a:lstStyle/>
          <a:p>
            <a:r>
              <a:rPr lang="en-US" altLang="ja-JP"/>
              <a:t>Takumi Kobayashi(YNU), Ryuji Kohno(YNU/CWC-Nippon)</a:t>
            </a:r>
            <a:endParaRPr lang="en-US" altLang="ja-JP" dirty="0"/>
          </a:p>
        </p:txBody>
      </p:sp>
      <p:sp>
        <p:nvSpPr>
          <p:cNvPr id="5" name="スライド番号プレースホルダー 4">
            <a:extLst>
              <a:ext uri="{FF2B5EF4-FFF2-40B4-BE49-F238E27FC236}">
                <a16:creationId xmlns:a16="http://schemas.microsoft.com/office/drawing/2014/main" id="{4BCB5030-DA18-4071-90FD-9CB7A7E252C9}"/>
              </a:ext>
            </a:extLst>
          </p:cNvPr>
          <p:cNvSpPr>
            <a:spLocks noGrp="1"/>
          </p:cNvSpPr>
          <p:nvPr>
            <p:ph type="sldNum" sz="quarter" idx="12"/>
          </p:nvPr>
        </p:nvSpPr>
        <p:spPr>
          <a:xfrm>
            <a:off x="4344988" y="6475413"/>
            <a:ext cx="530225" cy="182562"/>
          </a:xfrm>
        </p:spPr>
        <p:txBody>
          <a:bodyPr/>
          <a:lstStyle/>
          <a:p>
            <a:r>
              <a:rPr lang="en-US" altLang="ja-JP"/>
              <a:t>Slide </a:t>
            </a:r>
            <a:fld id="{266A080E-4E30-4968-B029-7CF782D6220C}" type="slidenum">
              <a:rPr lang="en-US" altLang="ja-JP" smtClean="0"/>
              <a:pPr/>
              <a:t>12</a:t>
            </a:fld>
            <a:endParaRPr lang="en-US" altLang="ja-JP"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DC932B2F-C88A-483E-BD16-6EBB32D9F1F6}"/>
              </a:ext>
            </a:extLst>
          </p:cNvPr>
          <p:cNvSpPr>
            <a:spLocks noGrp="1"/>
          </p:cNvSpPr>
          <p:nvPr>
            <p:ph type="dt" sz="half" idx="2"/>
          </p:nvPr>
        </p:nvSpPr>
        <p:spPr/>
        <p:txBody>
          <a:bodyPr/>
          <a:lstStyle/>
          <a:p>
            <a:r>
              <a:rPr lang="en-US" altLang="ja-JP"/>
              <a:t>July 2018</a:t>
            </a:r>
            <a:endParaRPr lang="en-US" altLang="ja-JP" dirty="0"/>
          </a:p>
        </p:txBody>
      </p:sp>
      <p:sp>
        <p:nvSpPr>
          <p:cNvPr id="49160" name="Rectangle 3">
            <a:extLst>
              <a:ext uri="{FF2B5EF4-FFF2-40B4-BE49-F238E27FC236}">
                <a16:creationId xmlns:a16="http://schemas.microsoft.com/office/drawing/2014/main" id="{2DD0079B-FB8B-41B8-A49F-0FFBAD574B14}"/>
              </a:ext>
            </a:extLst>
          </p:cNvPr>
          <p:cNvSpPr>
            <a:spLocks noGrp="1" noChangeArrowheads="1"/>
          </p:cNvSpPr>
          <p:nvPr>
            <p:ph idx="4294967295"/>
          </p:nvPr>
        </p:nvSpPr>
        <p:spPr>
          <a:xfrm>
            <a:off x="0" y="685800"/>
            <a:ext cx="8686800" cy="1676400"/>
          </a:xfrm>
        </p:spPr>
        <p:txBody>
          <a:bodyPr/>
          <a:lstStyle/>
          <a:p>
            <a:pPr eaLnBrk="1" hangingPunct="1"/>
            <a:r>
              <a:rPr lang="en-US" altLang="ja-JP" sz="2800" dirty="0">
                <a:latin typeface="Arial" panose="020B0604020202020204" pitchFamily="34" charset="0"/>
                <a:ea typeface="ＭＳ Ｐゴシック" panose="020B0600070205080204" pitchFamily="50" charset="-128"/>
              </a:rPr>
              <a:t>Purpose and Suggestion</a:t>
            </a:r>
            <a:endParaRPr lang="ja-JP" altLang="en-US" sz="2800" dirty="0">
              <a:latin typeface="Arial" panose="020B0604020202020204" pitchFamily="34" charset="0"/>
              <a:ea typeface="ＭＳ Ｐゴシック" panose="020B0600070205080204" pitchFamily="50" charset="-128"/>
            </a:endParaRPr>
          </a:p>
          <a:p>
            <a:pPr lvl="1" eaLnBrk="1" hangingPunct="1"/>
            <a:r>
              <a:rPr lang="en-US" altLang="ja-JP" sz="2400" b="1" dirty="0" err="1">
                <a:solidFill>
                  <a:srgbClr val="FF0000"/>
                </a:solidFill>
                <a:latin typeface="Times New Roman" panose="02020603050405020304" pitchFamily="18" charset="0"/>
                <a:ea typeface="ＭＳ Ｐゴシック" panose="020B0600070205080204" pitchFamily="50" charset="-128"/>
              </a:rPr>
              <a:t>Sparate</a:t>
            </a:r>
            <a:r>
              <a:rPr lang="en-US" altLang="ja-JP" sz="2400" b="1" dirty="0">
                <a:solidFill>
                  <a:srgbClr val="FF0000"/>
                </a:solidFill>
                <a:latin typeface="Times New Roman" panose="02020603050405020304" pitchFamily="18" charset="0"/>
                <a:ea typeface="ＭＳ Ｐゴシック" panose="020B0600070205080204" pitchFamily="50" charset="-128"/>
              </a:rPr>
              <a:t> </a:t>
            </a:r>
            <a:r>
              <a:rPr lang="en-US" altLang="ja-JP" sz="2400" dirty="0">
                <a:latin typeface="Times New Roman" panose="02020603050405020304" pitchFamily="18" charset="0"/>
                <a:ea typeface="ＭＳ Ｐゴシック" panose="020B0600070205080204" pitchFamily="50" charset="-128"/>
              </a:rPr>
              <a:t>and </a:t>
            </a:r>
            <a:r>
              <a:rPr lang="en-US" altLang="ja-JP" sz="2400" b="1" dirty="0">
                <a:solidFill>
                  <a:srgbClr val="FF0000"/>
                </a:solidFill>
                <a:latin typeface="Times New Roman" panose="02020603050405020304" pitchFamily="18" charset="0"/>
                <a:ea typeface="ＭＳ Ｐゴシック" panose="020B0600070205080204" pitchFamily="50" charset="-128"/>
              </a:rPr>
              <a:t>Recognize </a:t>
            </a:r>
            <a:r>
              <a:rPr lang="en-US" altLang="ja-JP" sz="2400" dirty="0">
                <a:latin typeface="Times New Roman" panose="02020603050405020304" pitchFamily="18" charset="0"/>
                <a:ea typeface="ＭＳ Ｐゴシック" panose="020B0600070205080204" pitchFamily="50" charset="-128"/>
              </a:rPr>
              <a:t>each interference from different source. </a:t>
            </a:r>
            <a:br>
              <a:rPr lang="en-US" altLang="ja-JP" sz="2400" dirty="0">
                <a:latin typeface="Times New Roman" panose="02020603050405020304" pitchFamily="18" charset="0"/>
                <a:ea typeface="ＭＳ Ｐゴシック" panose="020B0600070205080204" pitchFamily="50" charset="-128"/>
              </a:rPr>
            </a:br>
            <a:r>
              <a:rPr lang="ja-JP" altLang="en-US" sz="2400" dirty="0">
                <a:latin typeface="Times New Roman" panose="02020603050405020304" pitchFamily="18" charset="0"/>
                <a:ea typeface="ＭＳ Ｐゴシック" panose="020B0600070205080204" pitchFamily="50" charset="-128"/>
              </a:rPr>
              <a:t>⇒ </a:t>
            </a:r>
            <a:r>
              <a:rPr lang="en-US" altLang="ja-JP" sz="2400" dirty="0">
                <a:latin typeface="Times New Roman" panose="02020603050405020304" pitchFamily="18" charset="0"/>
                <a:ea typeface="ＭＳ Ｐゴシック" panose="020B0600070205080204" pitchFamily="50" charset="-128"/>
              </a:rPr>
              <a:t>Apply suitable interference mitigation method according to source of interference.</a:t>
            </a:r>
            <a:endParaRPr lang="ja-JP" altLang="en-US" sz="2400" dirty="0">
              <a:latin typeface="Times New Roman" panose="02020603050405020304" pitchFamily="18" charset="0"/>
              <a:ea typeface="ＭＳ Ｐゴシック" panose="020B0600070205080204" pitchFamily="50" charset="-128"/>
            </a:endParaRPr>
          </a:p>
          <a:p>
            <a:pPr lvl="1" eaLnBrk="1" hangingPunct="1"/>
            <a:r>
              <a:rPr lang="en-US" altLang="ja-JP" sz="2400" dirty="0">
                <a:latin typeface="Times New Roman" panose="02020603050405020304" pitchFamily="18" charset="0"/>
                <a:ea typeface="ＭＳ Ｐゴシック" panose="020B0600070205080204" pitchFamily="50" charset="-128"/>
              </a:rPr>
              <a:t>Using both of Spatial and Temporal signal processing</a:t>
            </a:r>
            <a:r>
              <a:rPr lang="en-US" altLang="ja-JP" sz="1600" dirty="0">
                <a:latin typeface="Times New Roman" panose="02020603050405020304" pitchFamily="18" charset="0"/>
                <a:ea typeface="ＭＳ Ｐゴシック" panose="020B0600070205080204" pitchFamily="50" charset="-128"/>
              </a:rPr>
              <a:t>.</a:t>
            </a:r>
            <a:endParaRPr lang="ja-JP" altLang="en-US" sz="2400" dirty="0">
              <a:latin typeface="Times New Roman" panose="02020603050405020304" pitchFamily="18" charset="0"/>
              <a:ea typeface="ＭＳ Ｐゴシック" panose="020B0600070205080204" pitchFamily="50" charset="-128"/>
            </a:endParaRPr>
          </a:p>
        </p:txBody>
      </p:sp>
      <p:sp>
        <p:nvSpPr>
          <p:cNvPr id="49156" name="AutoShape 2">
            <a:extLst>
              <a:ext uri="{FF2B5EF4-FFF2-40B4-BE49-F238E27FC236}">
                <a16:creationId xmlns:a16="http://schemas.microsoft.com/office/drawing/2014/main" id="{38326131-6DF6-41D0-B24E-310A3680DC54}"/>
              </a:ext>
            </a:extLst>
          </p:cNvPr>
          <p:cNvSpPr>
            <a:spLocks noChangeArrowheads="1"/>
          </p:cNvSpPr>
          <p:nvPr/>
        </p:nvSpPr>
        <p:spPr bwMode="auto">
          <a:xfrm>
            <a:off x="160412" y="5129213"/>
            <a:ext cx="3619500" cy="1160462"/>
          </a:xfrm>
          <a:prstGeom prst="roundRect">
            <a:avLst>
              <a:gd name="adj" fmla="val 16667"/>
            </a:avLst>
          </a:prstGeom>
          <a:noFill/>
          <a:ln w="38100">
            <a:solidFill>
              <a:schemeClr val="tx1">
                <a:lumMod val="50000"/>
                <a:lumOff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49157" name="AutoShape 3">
            <a:extLst>
              <a:ext uri="{FF2B5EF4-FFF2-40B4-BE49-F238E27FC236}">
                <a16:creationId xmlns:a16="http://schemas.microsoft.com/office/drawing/2014/main" id="{137969A4-2CC0-4A94-9649-A92E14192F5F}"/>
              </a:ext>
            </a:extLst>
          </p:cNvPr>
          <p:cNvSpPr>
            <a:spLocks noChangeArrowheads="1"/>
          </p:cNvSpPr>
          <p:nvPr/>
        </p:nvSpPr>
        <p:spPr bwMode="auto">
          <a:xfrm>
            <a:off x="160412" y="3505200"/>
            <a:ext cx="3619500" cy="1041400"/>
          </a:xfrm>
          <a:prstGeom prst="roundRect">
            <a:avLst>
              <a:gd name="adj" fmla="val 16667"/>
            </a:avLst>
          </a:prstGeom>
          <a:noFill/>
          <a:ln w="38100">
            <a:solidFill>
              <a:schemeClr val="tx1">
                <a:lumMod val="50000"/>
                <a:lumOff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49158" name="Rectangle 21">
            <a:extLst>
              <a:ext uri="{FF2B5EF4-FFF2-40B4-BE49-F238E27FC236}">
                <a16:creationId xmlns:a16="http://schemas.microsoft.com/office/drawing/2014/main" id="{9BF838DD-5B9F-4BFA-B932-40FDAFC51D2D}"/>
              </a:ext>
            </a:extLst>
          </p:cNvPr>
          <p:cNvSpPr>
            <a:spLocks noChangeArrowheads="1"/>
          </p:cNvSpPr>
          <p:nvPr/>
        </p:nvSpPr>
        <p:spPr bwMode="auto">
          <a:xfrm>
            <a:off x="5119688" y="5270500"/>
            <a:ext cx="3871912" cy="1074738"/>
          </a:xfrm>
          <a:prstGeom prst="rect">
            <a:avLst/>
          </a:prstGeom>
          <a:solidFill>
            <a:schemeClr val="bg1">
              <a:lumMod val="75000"/>
            </a:schemeClr>
          </a:solidFill>
          <a:ln>
            <a:noFill/>
          </a:ln>
          <a:extLst/>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endParaRPr lang="ja-JP" altLang="en-US" sz="1800" b="0"/>
          </a:p>
        </p:txBody>
      </p:sp>
      <p:sp>
        <p:nvSpPr>
          <p:cNvPr id="49159" name="Rectangle 19">
            <a:extLst>
              <a:ext uri="{FF2B5EF4-FFF2-40B4-BE49-F238E27FC236}">
                <a16:creationId xmlns:a16="http://schemas.microsoft.com/office/drawing/2014/main" id="{54135FED-0BAB-46E5-996A-77DF9EE60483}"/>
              </a:ext>
            </a:extLst>
          </p:cNvPr>
          <p:cNvSpPr>
            <a:spLocks noChangeArrowheads="1"/>
          </p:cNvSpPr>
          <p:nvPr/>
        </p:nvSpPr>
        <p:spPr bwMode="auto">
          <a:xfrm>
            <a:off x="5119688" y="3332163"/>
            <a:ext cx="3871912" cy="1597025"/>
          </a:xfrm>
          <a:prstGeom prst="rect">
            <a:avLst/>
          </a:prstGeom>
          <a:solidFill>
            <a:schemeClr val="bg1">
              <a:lumMod val="75000"/>
            </a:schemeClr>
          </a:solidFill>
          <a:ln>
            <a:noFill/>
          </a:ln>
          <a:extLst/>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endParaRPr lang="ja-JP" altLang="en-US" sz="1800" b="0"/>
          </a:p>
        </p:txBody>
      </p:sp>
      <p:sp>
        <p:nvSpPr>
          <p:cNvPr id="7" name="右矢印 6">
            <a:extLst>
              <a:ext uri="{FF2B5EF4-FFF2-40B4-BE49-F238E27FC236}">
                <a16:creationId xmlns:a16="http://schemas.microsoft.com/office/drawing/2014/main" id="{5002B72A-4EF3-4AE7-89E8-D81EE08228EF}"/>
              </a:ext>
            </a:extLst>
          </p:cNvPr>
          <p:cNvSpPr>
            <a:spLocks noChangeArrowheads="1"/>
          </p:cNvSpPr>
          <p:nvPr/>
        </p:nvSpPr>
        <p:spPr bwMode="auto">
          <a:xfrm>
            <a:off x="4052888" y="5357813"/>
            <a:ext cx="990600" cy="708025"/>
          </a:xfrm>
          <a:prstGeom prst="rightArrow">
            <a:avLst>
              <a:gd name="adj1" fmla="val 47537"/>
              <a:gd name="adj2" fmla="val 45069"/>
            </a:avLst>
          </a:prstGeom>
          <a:solidFill>
            <a:schemeClr val="accent1"/>
          </a:solidFill>
          <a:ln w="25400" algn="ctr">
            <a:solidFill>
              <a:srgbClr val="89A4A7"/>
            </a:solidFill>
            <a:miter lim="800000"/>
            <a:headEnd/>
            <a:tailEnd/>
          </a:ln>
        </p:spPr>
        <p:txBody>
          <a:bodyPr anchor="ctr"/>
          <a:lstStyle/>
          <a:p>
            <a:pPr algn="ctr" eaLnBrk="1" hangingPunct="1">
              <a:defRPr/>
            </a:pPr>
            <a:endParaRPr lang="ja-JP" altLang="en-US" b="0">
              <a:solidFill>
                <a:schemeClr val="lt1"/>
              </a:solidFill>
              <a:latin typeface="+mn-lt"/>
              <a:ea typeface="+mn-ea"/>
            </a:endParaRPr>
          </a:p>
        </p:txBody>
      </p:sp>
      <p:sp>
        <p:nvSpPr>
          <p:cNvPr id="49163" name="Rectangle 10">
            <a:extLst>
              <a:ext uri="{FF2B5EF4-FFF2-40B4-BE49-F238E27FC236}">
                <a16:creationId xmlns:a16="http://schemas.microsoft.com/office/drawing/2014/main" id="{1C044822-3A40-483F-AC57-EE05032D81C7}"/>
              </a:ext>
            </a:extLst>
          </p:cNvPr>
          <p:cNvSpPr>
            <a:spLocks noChangeArrowheads="1"/>
          </p:cNvSpPr>
          <p:nvPr/>
        </p:nvSpPr>
        <p:spPr bwMode="auto">
          <a:xfrm>
            <a:off x="510555" y="3230563"/>
            <a:ext cx="2746995"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rgbClr val="0000FF"/>
                </a:solidFill>
              </a:rPr>
              <a:t>Inter-user</a:t>
            </a:r>
            <a:r>
              <a:rPr lang="en-US" altLang="ja-JP" sz="1600" dirty="0">
                <a:solidFill>
                  <a:srgbClr val="0000FF"/>
                </a:solidFill>
              </a:rPr>
              <a:t> </a:t>
            </a:r>
            <a:r>
              <a:rPr lang="en-US" altLang="ja-JP" sz="1600" dirty="0"/>
              <a:t>interference</a:t>
            </a:r>
            <a:endParaRPr lang="ja-JP" altLang="en-US" sz="2400" dirty="0"/>
          </a:p>
        </p:txBody>
      </p:sp>
      <p:sp>
        <p:nvSpPr>
          <p:cNvPr id="49164" name="Rectangle 11">
            <a:extLst>
              <a:ext uri="{FF2B5EF4-FFF2-40B4-BE49-F238E27FC236}">
                <a16:creationId xmlns:a16="http://schemas.microsoft.com/office/drawing/2014/main" id="{74AFC8AE-4C17-4CEF-8434-F5B7509A092F}"/>
              </a:ext>
            </a:extLst>
          </p:cNvPr>
          <p:cNvSpPr>
            <a:spLocks noChangeArrowheads="1"/>
          </p:cNvSpPr>
          <p:nvPr/>
        </p:nvSpPr>
        <p:spPr bwMode="auto">
          <a:xfrm>
            <a:off x="5430838" y="3355975"/>
            <a:ext cx="31940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chemeClr val="bg1"/>
                </a:solidFill>
              </a:rPr>
              <a:t>Recognize and demodulate</a:t>
            </a:r>
            <a:endParaRPr lang="ja-JP" altLang="en-US" sz="2400" dirty="0">
              <a:solidFill>
                <a:schemeClr val="bg1"/>
              </a:solidFill>
            </a:endParaRPr>
          </a:p>
        </p:txBody>
      </p:sp>
      <p:sp>
        <p:nvSpPr>
          <p:cNvPr id="49165" name="Rectangle 13">
            <a:extLst>
              <a:ext uri="{FF2B5EF4-FFF2-40B4-BE49-F238E27FC236}">
                <a16:creationId xmlns:a16="http://schemas.microsoft.com/office/drawing/2014/main" id="{34A78B36-4DF9-4963-AEF1-CCF9507CC9C4}"/>
              </a:ext>
            </a:extLst>
          </p:cNvPr>
          <p:cNvSpPr>
            <a:spLocks noChangeArrowheads="1"/>
          </p:cNvSpPr>
          <p:nvPr/>
        </p:nvSpPr>
        <p:spPr bwMode="auto">
          <a:xfrm>
            <a:off x="6064250" y="5357813"/>
            <a:ext cx="1828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chemeClr val="bg1"/>
                </a:solidFill>
              </a:rPr>
              <a:t>Remove</a:t>
            </a:r>
          </a:p>
        </p:txBody>
      </p:sp>
      <p:sp>
        <p:nvSpPr>
          <p:cNvPr id="49166" name="Rectangle 14">
            <a:extLst>
              <a:ext uri="{FF2B5EF4-FFF2-40B4-BE49-F238E27FC236}">
                <a16:creationId xmlns:a16="http://schemas.microsoft.com/office/drawing/2014/main" id="{DB8B861F-C9C4-4863-A022-8B3300A2CA39}"/>
              </a:ext>
            </a:extLst>
          </p:cNvPr>
          <p:cNvSpPr>
            <a:spLocks noChangeArrowheads="1"/>
          </p:cNvSpPr>
          <p:nvPr/>
        </p:nvSpPr>
        <p:spPr bwMode="auto">
          <a:xfrm>
            <a:off x="5772150" y="5815013"/>
            <a:ext cx="2647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000" b="0" i="1"/>
              <a:t>Interference canceller</a:t>
            </a:r>
            <a:endParaRPr lang="ja-JP" altLang="en-US" sz="2000" b="0" i="1"/>
          </a:p>
        </p:txBody>
      </p:sp>
      <p:sp>
        <p:nvSpPr>
          <p:cNvPr id="49167" name="Rectangle 15">
            <a:extLst>
              <a:ext uri="{FF2B5EF4-FFF2-40B4-BE49-F238E27FC236}">
                <a16:creationId xmlns:a16="http://schemas.microsoft.com/office/drawing/2014/main" id="{583D6050-D396-472F-9B20-1EA28DA9BD84}"/>
              </a:ext>
            </a:extLst>
          </p:cNvPr>
          <p:cNvSpPr>
            <a:spLocks noChangeArrowheads="1"/>
          </p:cNvSpPr>
          <p:nvPr/>
        </p:nvSpPr>
        <p:spPr bwMode="auto">
          <a:xfrm>
            <a:off x="5251450" y="4473575"/>
            <a:ext cx="350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a:spcBef>
                <a:spcPct val="0"/>
              </a:spcBef>
              <a:buFontTx/>
              <a:buNone/>
            </a:pPr>
            <a:r>
              <a:rPr lang="en-US" altLang="ja-JP" sz="2000" b="0" i="1"/>
              <a:t>Multi-user detection</a:t>
            </a:r>
            <a:endParaRPr lang="ja-JP" altLang="en-US" sz="2000" b="0" i="1"/>
          </a:p>
        </p:txBody>
      </p:sp>
      <p:sp>
        <p:nvSpPr>
          <p:cNvPr id="2" name="右矢印 6">
            <a:extLst>
              <a:ext uri="{FF2B5EF4-FFF2-40B4-BE49-F238E27FC236}">
                <a16:creationId xmlns:a16="http://schemas.microsoft.com/office/drawing/2014/main" id="{5AF874A4-74BD-4B40-99FA-9B21155327C0}"/>
              </a:ext>
            </a:extLst>
          </p:cNvPr>
          <p:cNvSpPr>
            <a:spLocks noChangeArrowheads="1"/>
          </p:cNvSpPr>
          <p:nvPr/>
        </p:nvSpPr>
        <p:spPr bwMode="auto">
          <a:xfrm>
            <a:off x="4052888" y="3716338"/>
            <a:ext cx="990600" cy="708025"/>
          </a:xfrm>
          <a:prstGeom prst="rightArrow">
            <a:avLst>
              <a:gd name="adj1" fmla="val 47537"/>
              <a:gd name="adj2" fmla="val 45069"/>
            </a:avLst>
          </a:prstGeom>
          <a:solidFill>
            <a:schemeClr val="accent1"/>
          </a:solidFill>
          <a:ln w="25400" algn="ctr">
            <a:solidFill>
              <a:srgbClr val="89A4A7"/>
            </a:solidFill>
            <a:miter lim="800000"/>
            <a:headEnd/>
            <a:tailEnd/>
          </a:ln>
        </p:spPr>
        <p:txBody>
          <a:bodyPr anchor="ctr"/>
          <a:lstStyle/>
          <a:p>
            <a:pPr algn="ctr" eaLnBrk="1" hangingPunct="1">
              <a:defRPr/>
            </a:pPr>
            <a:endParaRPr lang="ja-JP" altLang="en-US" b="0">
              <a:solidFill>
                <a:schemeClr val="lt1"/>
              </a:solidFill>
              <a:latin typeface="+mn-lt"/>
              <a:ea typeface="+mn-ea"/>
            </a:endParaRPr>
          </a:p>
        </p:txBody>
      </p:sp>
      <p:sp>
        <p:nvSpPr>
          <p:cNvPr id="49169" name="Rectangle 18">
            <a:extLst>
              <a:ext uri="{FF2B5EF4-FFF2-40B4-BE49-F238E27FC236}">
                <a16:creationId xmlns:a16="http://schemas.microsoft.com/office/drawing/2014/main" id="{CB784FF6-F15B-4373-91EE-4B3B87199F6F}"/>
              </a:ext>
            </a:extLst>
          </p:cNvPr>
          <p:cNvSpPr>
            <a:spLocks noChangeArrowheads="1"/>
          </p:cNvSpPr>
          <p:nvPr/>
        </p:nvSpPr>
        <p:spPr bwMode="auto">
          <a:xfrm>
            <a:off x="5205413" y="4217988"/>
            <a:ext cx="350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a:spcBef>
                <a:spcPct val="0"/>
              </a:spcBef>
              <a:buFontTx/>
              <a:buNone/>
            </a:pPr>
            <a:r>
              <a:rPr lang="en-US" altLang="ja-JP" sz="2000" b="0" i="1"/>
              <a:t>Pulse shape multiple access</a:t>
            </a:r>
            <a:endParaRPr lang="ja-JP" altLang="en-US" sz="2000" b="0" i="1"/>
          </a:p>
        </p:txBody>
      </p:sp>
      <p:sp>
        <p:nvSpPr>
          <p:cNvPr id="49170" name="Rectangle 22">
            <a:extLst>
              <a:ext uri="{FF2B5EF4-FFF2-40B4-BE49-F238E27FC236}">
                <a16:creationId xmlns:a16="http://schemas.microsoft.com/office/drawing/2014/main" id="{54479F99-75CD-425D-B418-C040B8D81196}"/>
              </a:ext>
            </a:extLst>
          </p:cNvPr>
          <p:cNvSpPr>
            <a:spLocks noChangeArrowheads="1"/>
          </p:cNvSpPr>
          <p:nvPr/>
        </p:nvSpPr>
        <p:spPr bwMode="auto">
          <a:xfrm>
            <a:off x="576263" y="3616325"/>
            <a:ext cx="2508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a:t>“IUI” </a:t>
            </a:r>
            <a:r>
              <a:rPr lang="en-US" altLang="ja-JP" sz="1800" b="0">
                <a:latin typeface="Times New Roman" panose="02020603050405020304" pitchFamily="18" charset="0"/>
              </a:rPr>
              <a:t>in this presentation</a:t>
            </a:r>
            <a:endParaRPr lang="ja-JP" altLang="en-US" sz="1800" b="0">
              <a:latin typeface="Times New Roman" panose="02020603050405020304" pitchFamily="18" charset="0"/>
            </a:endParaRPr>
          </a:p>
        </p:txBody>
      </p:sp>
      <p:sp>
        <p:nvSpPr>
          <p:cNvPr id="49171" name="Rectangle 23">
            <a:extLst>
              <a:ext uri="{FF2B5EF4-FFF2-40B4-BE49-F238E27FC236}">
                <a16:creationId xmlns:a16="http://schemas.microsoft.com/office/drawing/2014/main" id="{EB172DEF-4332-4A32-8C26-8119A8CC6763}"/>
              </a:ext>
            </a:extLst>
          </p:cNvPr>
          <p:cNvSpPr>
            <a:spLocks noChangeArrowheads="1"/>
          </p:cNvSpPr>
          <p:nvPr/>
        </p:nvSpPr>
        <p:spPr bwMode="auto">
          <a:xfrm>
            <a:off x="549275" y="5286375"/>
            <a:ext cx="249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a:t>“ISI” </a:t>
            </a:r>
            <a:r>
              <a:rPr lang="en-US" altLang="ja-JP" sz="1800" b="0">
                <a:latin typeface="Times New Roman" panose="02020603050405020304" pitchFamily="18" charset="0"/>
              </a:rPr>
              <a:t>in this presentation</a:t>
            </a:r>
            <a:endParaRPr lang="ja-JP" altLang="en-US" sz="1800" b="0">
              <a:latin typeface="Times New Roman" panose="02020603050405020304" pitchFamily="18" charset="0"/>
            </a:endParaRPr>
          </a:p>
        </p:txBody>
      </p:sp>
      <p:sp>
        <p:nvSpPr>
          <p:cNvPr id="49174" name="Rectangle 23">
            <a:extLst>
              <a:ext uri="{FF2B5EF4-FFF2-40B4-BE49-F238E27FC236}">
                <a16:creationId xmlns:a16="http://schemas.microsoft.com/office/drawing/2014/main" id="{C5D5F9AF-FC35-4B9D-A5B8-C58E281E2D51}"/>
              </a:ext>
            </a:extLst>
          </p:cNvPr>
          <p:cNvSpPr>
            <a:spLocks noChangeArrowheads="1"/>
          </p:cNvSpPr>
          <p:nvPr/>
        </p:nvSpPr>
        <p:spPr bwMode="auto">
          <a:xfrm>
            <a:off x="257175" y="3984625"/>
            <a:ext cx="3178175"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a:t>Interference from a system using</a:t>
            </a:r>
            <a:br>
              <a:rPr lang="en-US" altLang="ja-JP" sz="1600" b="0"/>
            </a:br>
            <a:r>
              <a:rPr lang="ja-JP" altLang="en-US" sz="1600" b="0"/>
              <a:t> </a:t>
            </a:r>
            <a:r>
              <a:rPr lang="en-US" altLang="ja-JP" sz="1600" b="0"/>
              <a:t>the</a:t>
            </a:r>
            <a:r>
              <a:rPr lang="ja-JP" altLang="en-US" sz="1600" b="0"/>
              <a:t> </a:t>
            </a:r>
            <a:r>
              <a:rPr lang="en-US" altLang="ja-JP" sz="1600" b="0"/>
              <a:t>same</a:t>
            </a:r>
            <a:r>
              <a:rPr lang="ja-JP" altLang="en-US" sz="1600" b="0"/>
              <a:t> </a:t>
            </a:r>
            <a:r>
              <a:rPr lang="en-US" altLang="ja-JP" sz="1600" b="0"/>
              <a:t>pulse</a:t>
            </a:r>
            <a:r>
              <a:rPr lang="en-US" altLang="ja-JP" sz="1800"/>
              <a:t> </a:t>
            </a:r>
            <a:endParaRPr lang="ja-JP" altLang="en-US" sz="1800"/>
          </a:p>
        </p:txBody>
      </p:sp>
      <p:sp>
        <p:nvSpPr>
          <p:cNvPr id="49176" name="Rectangle 10">
            <a:extLst>
              <a:ext uri="{FF2B5EF4-FFF2-40B4-BE49-F238E27FC236}">
                <a16:creationId xmlns:a16="http://schemas.microsoft.com/office/drawing/2014/main" id="{221EA092-1817-4F42-ABAC-84C2875F62A5}"/>
              </a:ext>
            </a:extLst>
          </p:cNvPr>
          <p:cNvSpPr>
            <a:spLocks noChangeArrowheads="1"/>
          </p:cNvSpPr>
          <p:nvPr/>
        </p:nvSpPr>
        <p:spPr bwMode="auto">
          <a:xfrm>
            <a:off x="485279" y="4840833"/>
            <a:ext cx="3040559"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a:solidFill>
                  <a:srgbClr val="0000FF"/>
                </a:solidFill>
              </a:rPr>
              <a:t>Inter-system</a:t>
            </a:r>
            <a:r>
              <a:rPr lang="en-US" altLang="ja-JP" sz="1600">
                <a:solidFill>
                  <a:srgbClr val="0000FF"/>
                </a:solidFill>
              </a:rPr>
              <a:t> </a:t>
            </a:r>
            <a:r>
              <a:rPr lang="en-US" altLang="ja-JP" sz="1600"/>
              <a:t>interference</a:t>
            </a:r>
            <a:endParaRPr lang="ja-JP" altLang="en-US" sz="2400"/>
          </a:p>
        </p:txBody>
      </p:sp>
      <p:sp>
        <p:nvSpPr>
          <p:cNvPr id="49177" name="Rectangle 23">
            <a:extLst>
              <a:ext uri="{FF2B5EF4-FFF2-40B4-BE49-F238E27FC236}">
                <a16:creationId xmlns:a16="http://schemas.microsoft.com/office/drawing/2014/main" id="{63D7E9A4-26D3-4E6F-A928-EBF6675EC70B}"/>
              </a:ext>
            </a:extLst>
          </p:cNvPr>
          <p:cNvSpPr>
            <a:spLocks noChangeArrowheads="1"/>
          </p:cNvSpPr>
          <p:nvPr/>
        </p:nvSpPr>
        <p:spPr bwMode="auto">
          <a:xfrm>
            <a:off x="257175" y="5665788"/>
            <a:ext cx="3178175"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a:t>Interference from a system using</a:t>
            </a:r>
            <a:br>
              <a:rPr lang="en-US" altLang="ja-JP" sz="1600" b="0"/>
            </a:br>
            <a:r>
              <a:rPr lang="ja-JP" altLang="en-US" sz="1600" b="0"/>
              <a:t> </a:t>
            </a:r>
            <a:r>
              <a:rPr lang="en-US" altLang="ja-JP" sz="1600" b="0"/>
              <a:t>overlapped frequency</a:t>
            </a:r>
            <a:endParaRPr lang="ja-JP" altLang="en-US" sz="1800"/>
          </a:p>
        </p:txBody>
      </p:sp>
      <p:sp>
        <p:nvSpPr>
          <p:cNvPr id="49178" name="正方形/長方形 3">
            <a:extLst>
              <a:ext uri="{FF2B5EF4-FFF2-40B4-BE49-F238E27FC236}">
                <a16:creationId xmlns:a16="http://schemas.microsoft.com/office/drawing/2014/main" id="{C350CF9A-E428-446C-9801-C7B30914F785}"/>
              </a:ext>
            </a:extLst>
          </p:cNvPr>
          <p:cNvSpPr>
            <a:spLocks noChangeArrowheads="1"/>
          </p:cNvSpPr>
          <p:nvPr/>
        </p:nvSpPr>
        <p:spPr bwMode="auto">
          <a:xfrm>
            <a:off x="3800028" y="3460750"/>
            <a:ext cx="7505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sz="1400">
                <a:solidFill>
                  <a:srgbClr val="0000FF"/>
                </a:solidFill>
              </a:rPr>
              <a:t>known</a:t>
            </a:r>
            <a:endParaRPr lang="ja-JP" altLang="en-US" sz="1400"/>
          </a:p>
        </p:txBody>
      </p:sp>
      <p:sp>
        <p:nvSpPr>
          <p:cNvPr id="49179" name="正方形/長方形 30">
            <a:extLst>
              <a:ext uri="{FF2B5EF4-FFF2-40B4-BE49-F238E27FC236}">
                <a16:creationId xmlns:a16="http://schemas.microsoft.com/office/drawing/2014/main" id="{62006714-B8EB-4A0A-B952-D2DB20E17828}"/>
              </a:ext>
            </a:extLst>
          </p:cNvPr>
          <p:cNvSpPr>
            <a:spLocks noChangeArrowheads="1"/>
          </p:cNvSpPr>
          <p:nvPr/>
        </p:nvSpPr>
        <p:spPr bwMode="auto">
          <a:xfrm>
            <a:off x="3803650" y="5013325"/>
            <a:ext cx="9685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sz="1400">
                <a:solidFill>
                  <a:srgbClr val="0000FF"/>
                </a:solidFill>
              </a:rPr>
              <a:t>unknown</a:t>
            </a:r>
            <a:endParaRPr lang="ja-JP" altLang="en-US" sz="1400"/>
          </a:p>
        </p:txBody>
      </p:sp>
      <p:sp>
        <p:nvSpPr>
          <p:cNvPr id="5" name="フッター プレースホルダー 4">
            <a:extLst>
              <a:ext uri="{FF2B5EF4-FFF2-40B4-BE49-F238E27FC236}">
                <a16:creationId xmlns:a16="http://schemas.microsoft.com/office/drawing/2014/main" id="{C9B1C6B3-E5B5-4359-BBAB-C7DC169DEDA7}"/>
              </a:ext>
            </a:extLst>
          </p:cNvPr>
          <p:cNvSpPr>
            <a:spLocks noGrp="1"/>
          </p:cNvSpPr>
          <p:nvPr>
            <p:ph type="ftr" sz="quarter" idx="3"/>
          </p:nvPr>
        </p:nvSpPr>
        <p:spPr/>
        <p:txBody>
          <a:bodyPr/>
          <a:lstStyle/>
          <a:p>
            <a:r>
              <a:rPr lang="en-US" altLang="ja-JP"/>
              <a:t>Takumi Kobayashi(YNU), Ryuji Kohno(YNU/CWC-Nippon)</a:t>
            </a:r>
            <a:endParaRPr lang="en-US" altLang="ja-JP" dirty="0"/>
          </a:p>
        </p:txBody>
      </p:sp>
      <p:sp>
        <p:nvSpPr>
          <p:cNvPr id="6" name="スライド番号プレースホルダー 5">
            <a:extLst>
              <a:ext uri="{FF2B5EF4-FFF2-40B4-BE49-F238E27FC236}">
                <a16:creationId xmlns:a16="http://schemas.microsoft.com/office/drawing/2014/main" id="{057880E3-FA6D-4323-B32F-4596385CBC92}"/>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13</a:t>
            </a:fld>
            <a:endParaRPr lang="en-US" altLang="ja-JP"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66FC086-A3EC-4112-9C6B-19266B83F35C}"/>
              </a:ext>
            </a:extLst>
          </p:cNvPr>
          <p:cNvSpPr>
            <a:spLocks noGrp="1"/>
          </p:cNvSpPr>
          <p:nvPr>
            <p:ph type="dt" sz="half" idx="2"/>
          </p:nvPr>
        </p:nvSpPr>
        <p:spPr/>
        <p:txBody>
          <a:bodyPr/>
          <a:lstStyle/>
          <a:p>
            <a:r>
              <a:rPr lang="en-US" altLang="ja-JP"/>
              <a:t>July 2018</a:t>
            </a:r>
            <a:endParaRPr lang="en-US" altLang="ja-JP" dirty="0"/>
          </a:p>
        </p:txBody>
      </p:sp>
      <p:sp>
        <p:nvSpPr>
          <p:cNvPr id="51210" name="Rectangle 3">
            <a:extLst>
              <a:ext uri="{FF2B5EF4-FFF2-40B4-BE49-F238E27FC236}">
                <a16:creationId xmlns:a16="http://schemas.microsoft.com/office/drawing/2014/main" id="{E7C99167-DC78-4A88-823C-891A11654364}"/>
              </a:ext>
            </a:extLst>
          </p:cNvPr>
          <p:cNvSpPr>
            <a:spLocks noGrp="1" noChangeArrowheads="1"/>
          </p:cNvSpPr>
          <p:nvPr>
            <p:ph idx="4294967295"/>
          </p:nvPr>
        </p:nvSpPr>
        <p:spPr>
          <a:xfrm>
            <a:off x="0" y="914400"/>
            <a:ext cx="8686800" cy="685800"/>
          </a:xfrm>
        </p:spPr>
        <p:txBody>
          <a:bodyPr/>
          <a:lstStyle/>
          <a:p>
            <a:pPr eaLnBrk="1" hangingPunct="1"/>
            <a:r>
              <a:rPr lang="en-US" altLang="ja-JP" dirty="0">
                <a:latin typeface="Arial" panose="020B0604020202020204" pitchFamily="34" charset="0"/>
                <a:ea typeface="ＭＳ Ｐゴシック" panose="020B0600070205080204" pitchFamily="50" charset="-128"/>
              </a:rPr>
              <a:t>Proposed OMF with Multi-user detection</a:t>
            </a:r>
          </a:p>
          <a:p>
            <a:pPr lvl="2" eaLnBrk="1" hangingPunct="1"/>
            <a:endParaRPr lang="en-US" altLang="ja-JP" dirty="0">
              <a:latin typeface="Arial" panose="020B0604020202020204" pitchFamily="34" charset="0"/>
              <a:ea typeface="ＭＳ Ｐゴシック" panose="020B0600070205080204" pitchFamily="50" charset="-128"/>
            </a:endParaRPr>
          </a:p>
        </p:txBody>
      </p:sp>
      <p:pic>
        <p:nvPicPr>
          <p:cNvPr id="51204" name="Picture 21">
            <a:extLst>
              <a:ext uri="{FF2B5EF4-FFF2-40B4-BE49-F238E27FC236}">
                <a16:creationId xmlns:a16="http://schemas.microsoft.com/office/drawing/2014/main" id="{35D98AC4-BDF5-478D-AB6D-D8DC723D481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52800" y="1524000"/>
            <a:ext cx="5791200" cy="3449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08" name="Rectangle 6">
            <a:extLst>
              <a:ext uri="{FF2B5EF4-FFF2-40B4-BE49-F238E27FC236}">
                <a16:creationId xmlns:a16="http://schemas.microsoft.com/office/drawing/2014/main" id="{7551B767-DB8F-4521-96DD-5AF9629F6279}"/>
              </a:ext>
            </a:extLst>
          </p:cNvPr>
          <p:cNvSpPr>
            <a:spLocks noChangeArrowheads="1"/>
          </p:cNvSpPr>
          <p:nvPr/>
        </p:nvSpPr>
        <p:spPr bwMode="auto">
          <a:xfrm>
            <a:off x="3238500" y="5568950"/>
            <a:ext cx="640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2" eaLnBrk="1" hangingPunct="1">
              <a:buFontTx/>
              <a:buNone/>
            </a:pPr>
            <a:r>
              <a:rPr lang="en-US" altLang="ja-JP" i="1">
                <a:solidFill>
                  <a:srgbClr val="FF0000"/>
                </a:solidFill>
              </a:rPr>
              <a:t>MUD</a:t>
            </a:r>
            <a:r>
              <a:rPr lang="ja-JP" altLang="en-US" i="1">
                <a:solidFill>
                  <a:srgbClr val="FF0000"/>
                </a:solidFill>
              </a:rPr>
              <a:t> </a:t>
            </a:r>
            <a:r>
              <a:rPr lang="en-US" altLang="ja-JP" i="1">
                <a:solidFill>
                  <a:srgbClr val="FF0000"/>
                </a:solidFill>
              </a:rPr>
              <a:t>and ISI mitigation</a:t>
            </a:r>
            <a:endParaRPr lang="ja-JP" altLang="en-US" sz="1800" i="1">
              <a:solidFill>
                <a:srgbClr val="FF0000"/>
              </a:solidFill>
            </a:endParaRPr>
          </a:p>
        </p:txBody>
      </p:sp>
      <p:sp>
        <p:nvSpPr>
          <p:cNvPr id="51211" name="Rectangle 5">
            <a:extLst>
              <a:ext uri="{FF2B5EF4-FFF2-40B4-BE49-F238E27FC236}">
                <a16:creationId xmlns:a16="http://schemas.microsoft.com/office/drawing/2014/main" id="{56AB1E1E-CF47-4B26-8BC1-CB6177650600}"/>
              </a:ext>
            </a:extLst>
          </p:cNvPr>
          <p:cNvSpPr>
            <a:spLocks noChangeArrowheads="1"/>
          </p:cNvSpPr>
          <p:nvPr/>
        </p:nvSpPr>
        <p:spPr bwMode="auto">
          <a:xfrm>
            <a:off x="-381000" y="1752600"/>
            <a:ext cx="41148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a:latin typeface="Times New Roman" panose="02020603050405020304" pitchFamily="18" charset="0"/>
              </a:rPr>
              <a:t>As MF and MFG of OMF,</a:t>
            </a:r>
            <a:endParaRPr lang="ja-JP" altLang="en-US">
              <a:latin typeface="Times New Roman" panose="02020603050405020304" pitchFamily="18" charset="0"/>
            </a:endParaRPr>
          </a:p>
          <a:p>
            <a:pPr lvl="2" eaLnBrk="1" hangingPunct="1"/>
            <a:r>
              <a:rPr lang="en-US" altLang="ja-JP" sz="1800">
                <a:solidFill>
                  <a:srgbClr val="FF0000"/>
                </a:solidFill>
                <a:latin typeface="Times New Roman" panose="02020603050405020304" pitchFamily="18" charset="0"/>
              </a:rPr>
              <a:t>Use discrete sampled MHP.</a:t>
            </a:r>
            <a:endParaRPr lang="ja-JP" altLang="en-US" sz="1800">
              <a:solidFill>
                <a:srgbClr val="FF0000"/>
              </a:solidFill>
            </a:endParaRPr>
          </a:p>
          <a:p>
            <a:pPr lvl="2" eaLnBrk="1" hangingPunct="1"/>
            <a:r>
              <a:rPr lang="en-US" altLang="ja-JP" sz="1800">
                <a:latin typeface="Times New Roman" panose="02020603050405020304" pitchFamily="18" charset="0"/>
              </a:rPr>
              <a:t>Gramm-Schmidt orthonormalization is used for fill deficit in MFG.</a:t>
            </a:r>
            <a:endParaRPr lang="ja-JP" altLang="en-US" sz="1800">
              <a:solidFill>
                <a:srgbClr val="FF0000"/>
              </a:solidFill>
              <a:latin typeface="Times New Roman" panose="02020603050405020304" pitchFamily="18" charset="0"/>
            </a:endParaRPr>
          </a:p>
          <a:p>
            <a:pPr lvl="1" eaLnBrk="1" hangingPunct="1"/>
            <a:r>
              <a:rPr lang="en-US" altLang="en-US">
                <a:latin typeface="Times New Roman" panose="02020603050405020304" pitchFamily="18" charset="0"/>
              </a:rPr>
              <a:t>By utilizing the </a:t>
            </a:r>
            <a:r>
              <a:rPr lang="en-US" altLang="ja-JP">
                <a:latin typeface="Times New Roman" panose="02020603050405020304" pitchFamily="18" charset="0"/>
              </a:rPr>
              <a:t>MHP as a MFG…</a:t>
            </a:r>
            <a:endParaRPr lang="ja-JP" altLang="en-US">
              <a:latin typeface="Times New Roman" panose="02020603050405020304" pitchFamily="18" charset="0"/>
            </a:endParaRPr>
          </a:p>
          <a:p>
            <a:pPr lvl="2" eaLnBrk="1" hangingPunct="1"/>
            <a:r>
              <a:rPr lang="en-US" altLang="ja-JP" sz="1800">
                <a:solidFill>
                  <a:srgbClr val="FF0000"/>
                </a:solidFill>
                <a:latin typeface="Times New Roman" panose="02020603050405020304" pitchFamily="18" charset="0"/>
              </a:rPr>
              <a:t>Known user’s signal </a:t>
            </a:r>
            <a:r>
              <a:rPr lang="en-US" altLang="ja-JP" sz="1800">
                <a:latin typeface="Times New Roman" panose="02020603050405020304" pitchFamily="18" charset="0"/>
              </a:rPr>
              <a:t>which uses same MHP as MFG can be</a:t>
            </a:r>
            <a:r>
              <a:rPr lang="en-US" altLang="ja-JP" sz="1800">
                <a:solidFill>
                  <a:srgbClr val="FF0000"/>
                </a:solidFill>
                <a:latin typeface="Times New Roman" panose="02020603050405020304" pitchFamily="18" charset="0"/>
              </a:rPr>
              <a:t> retrieved.</a:t>
            </a:r>
            <a:br>
              <a:rPr lang="en-US" altLang="ja-JP" sz="1800">
                <a:solidFill>
                  <a:srgbClr val="FF0000"/>
                </a:solidFill>
                <a:latin typeface="Times New Roman" panose="02020603050405020304" pitchFamily="18" charset="0"/>
              </a:rPr>
            </a:br>
            <a:endParaRPr lang="en-US" altLang="ja-JP" sz="1800">
              <a:solidFill>
                <a:srgbClr val="FF0000"/>
              </a:solidFill>
              <a:latin typeface="Times New Roman" panose="02020603050405020304" pitchFamily="18" charset="0"/>
            </a:endParaRPr>
          </a:p>
          <a:p>
            <a:pPr lvl="2" eaLnBrk="1" hangingPunct="1"/>
            <a:r>
              <a:rPr lang="en-US" altLang="ja-JP" sz="1800">
                <a:solidFill>
                  <a:srgbClr val="FF0000"/>
                </a:solidFill>
                <a:latin typeface="Times New Roman" panose="02020603050405020304" pitchFamily="18" charset="0"/>
              </a:rPr>
              <a:t>Unknown interference </a:t>
            </a:r>
            <a:r>
              <a:rPr lang="en-US" altLang="ja-JP" sz="1800">
                <a:latin typeface="Times New Roman" panose="02020603050405020304" pitchFamily="18" charset="0"/>
              </a:rPr>
              <a:t>can be</a:t>
            </a:r>
            <a:r>
              <a:rPr lang="en-US" altLang="ja-JP" sz="1800">
                <a:solidFill>
                  <a:srgbClr val="FF0000"/>
                </a:solidFill>
                <a:latin typeface="Times New Roman" panose="02020603050405020304" pitchFamily="18" charset="0"/>
              </a:rPr>
              <a:t> cancelled</a:t>
            </a:r>
          </a:p>
        </p:txBody>
      </p:sp>
      <p:sp>
        <p:nvSpPr>
          <p:cNvPr id="51212" name="Rectangle 6">
            <a:extLst>
              <a:ext uri="{FF2B5EF4-FFF2-40B4-BE49-F238E27FC236}">
                <a16:creationId xmlns:a16="http://schemas.microsoft.com/office/drawing/2014/main" id="{656273DF-73D1-4BD3-8DDC-D86246BD5041}"/>
              </a:ext>
            </a:extLst>
          </p:cNvPr>
          <p:cNvSpPr>
            <a:spLocks noChangeArrowheads="1"/>
          </p:cNvSpPr>
          <p:nvPr/>
        </p:nvSpPr>
        <p:spPr bwMode="auto">
          <a:xfrm>
            <a:off x="3657600" y="6003925"/>
            <a:ext cx="548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2" eaLnBrk="1" hangingPunct="1">
              <a:buFontTx/>
              <a:buNone/>
            </a:pPr>
            <a:r>
              <a:rPr lang="en-US" altLang="ja-JP"/>
              <a:t>Works at the same time</a:t>
            </a:r>
            <a:endParaRPr lang="en-US" altLang="ja-JP" sz="1800"/>
          </a:p>
        </p:txBody>
      </p:sp>
      <p:sp>
        <p:nvSpPr>
          <p:cNvPr id="51213" name="正方形/長方形 10">
            <a:extLst>
              <a:ext uri="{FF2B5EF4-FFF2-40B4-BE49-F238E27FC236}">
                <a16:creationId xmlns:a16="http://schemas.microsoft.com/office/drawing/2014/main" id="{76C2ABE0-E179-48C6-BCDB-3149ACC2C710}"/>
              </a:ext>
            </a:extLst>
          </p:cNvPr>
          <p:cNvSpPr>
            <a:spLocks noChangeArrowheads="1"/>
          </p:cNvSpPr>
          <p:nvPr/>
        </p:nvSpPr>
        <p:spPr bwMode="auto">
          <a:xfrm>
            <a:off x="4397375" y="5157788"/>
            <a:ext cx="3702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a:latin typeface="Times New Roman" panose="02020603050405020304" pitchFamily="18" charset="0"/>
              </a:rPr>
              <a:t>Proposed system for 2 users detection.</a:t>
            </a:r>
          </a:p>
        </p:txBody>
      </p:sp>
      <p:sp>
        <p:nvSpPr>
          <p:cNvPr id="51214" name="Rectangle 16">
            <a:extLst>
              <a:ext uri="{FF2B5EF4-FFF2-40B4-BE49-F238E27FC236}">
                <a16:creationId xmlns:a16="http://schemas.microsoft.com/office/drawing/2014/main" id="{34BAA8A6-ADE2-406F-92FA-BC5B28AA4328}"/>
              </a:ext>
            </a:extLst>
          </p:cNvPr>
          <p:cNvSpPr>
            <a:spLocks noChangeArrowheads="1"/>
          </p:cNvSpPr>
          <p:nvPr/>
        </p:nvSpPr>
        <p:spPr bwMode="auto">
          <a:xfrm>
            <a:off x="2705100" y="5260975"/>
            <a:ext cx="704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i="1">
                <a:solidFill>
                  <a:srgbClr val="0000FF"/>
                </a:solidFill>
              </a:rPr>
              <a:t>MUD</a:t>
            </a:r>
            <a:endParaRPr lang="ja-JP" altLang="en-US" i="1">
              <a:solidFill>
                <a:srgbClr val="0000FF"/>
              </a:solidFill>
            </a:endParaRPr>
          </a:p>
        </p:txBody>
      </p:sp>
      <p:sp>
        <p:nvSpPr>
          <p:cNvPr id="51215" name="Rectangle 17">
            <a:extLst>
              <a:ext uri="{FF2B5EF4-FFF2-40B4-BE49-F238E27FC236}">
                <a16:creationId xmlns:a16="http://schemas.microsoft.com/office/drawing/2014/main" id="{CA4E43D3-B4BD-4CEB-993B-2174FB8FEA6A}"/>
              </a:ext>
            </a:extLst>
          </p:cNvPr>
          <p:cNvSpPr>
            <a:spLocks noChangeArrowheads="1"/>
          </p:cNvSpPr>
          <p:nvPr/>
        </p:nvSpPr>
        <p:spPr bwMode="auto">
          <a:xfrm>
            <a:off x="2381250" y="6048375"/>
            <a:ext cx="161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i="1">
                <a:solidFill>
                  <a:srgbClr val="0000FF"/>
                </a:solidFill>
              </a:rPr>
              <a:t>ISI mitigation</a:t>
            </a:r>
            <a:endParaRPr lang="ja-JP" altLang="en-US" i="1">
              <a:solidFill>
                <a:srgbClr val="0000FF"/>
              </a:solidFill>
            </a:endParaRPr>
          </a:p>
        </p:txBody>
      </p:sp>
      <p:sp>
        <p:nvSpPr>
          <p:cNvPr id="51216" name="Oval 7">
            <a:extLst>
              <a:ext uri="{FF2B5EF4-FFF2-40B4-BE49-F238E27FC236}">
                <a16:creationId xmlns:a16="http://schemas.microsoft.com/office/drawing/2014/main" id="{096B297E-E0E9-4693-B351-E76922A02F85}"/>
              </a:ext>
            </a:extLst>
          </p:cNvPr>
          <p:cNvSpPr>
            <a:spLocks noChangeArrowheads="1"/>
          </p:cNvSpPr>
          <p:nvPr/>
        </p:nvSpPr>
        <p:spPr bwMode="auto">
          <a:xfrm>
            <a:off x="4302125" y="2933700"/>
            <a:ext cx="574675" cy="3048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51217" name="Oval 8">
            <a:extLst>
              <a:ext uri="{FF2B5EF4-FFF2-40B4-BE49-F238E27FC236}">
                <a16:creationId xmlns:a16="http://schemas.microsoft.com/office/drawing/2014/main" id="{786C83E3-5FEC-426C-B7D2-336EA2109ABA}"/>
              </a:ext>
            </a:extLst>
          </p:cNvPr>
          <p:cNvSpPr>
            <a:spLocks noChangeArrowheads="1"/>
          </p:cNvSpPr>
          <p:nvPr/>
        </p:nvSpPr>
        <p:spPr bwMode="auto">
          <a:xfrm>
            <a:off x="4302125" y="2114550"/>
            <a:ext cx="574675" cy="3048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4" name="フッター プレースホルダー 3">
            <a:extLst>
              <a:ext uri="{FF2B5EF4-FFF2-40B4-BE49-F238E27FC236}">
                <a16:creationId xmlns:a16="http://schemas.microsoft.com/office/drawing/2014/main" id="{20E8B799-316B-4DE6-A752-DEABAB43C5E1}"/>
              </a:ext>
            </a:extLst>
          </p:cNvPr>
          <p:cNvSpPr>
            <a:spLocks noGrp="1"/>
          </p:cNvSpPr>
          <p:nvPr>
            <p:ph type="ftr" sz="quarter" idx="3"/>
          </p:nvPr>
        </p:nvSpPr>
        <p:spPr/>
        <p:txBody>
          <a:bodyPr/>
          <a:lstStyle/>
          <a:p>
            <a:r>
              <a:rPr lang="en-US" altLang="ja-JP"/>
              <a:t>Takumi Kobayashi(YNU), Ryuji Kohno(YNU/CWC-Nippon)</a:t>
            </a:r>
            <a:endParaRPr lang="en-US" altLang="ja-JP" dirty="0"/>
          </a:p>
        </p:txBody>
      </p:sp>
      <p:sp>
        <p:nvSpPr>
          <p:cNvPr id="5" name="スライド番号プレースホルダー 4">
            <a:extLst>
              <a:ext uri="{FF2B5EF4-FFF2-40B4-BE49-F238E27FC236}">
                <a16:creationId xmlns:a16="http://schemas.microsoft.com/office/drawing/2014/main" id="{A0A8E2B8-7C98-4D27-9520-C5416227D169}"/>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14</a:t>
            </a:fld>
            <a:endParaRPr lang="en-US" altLang="ja-JP"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E863E33-AE19-41FE-A0C6-AC1C1D15A218}"/>
              </a:ext>
            </a:extLst>
          </p:cNvPr>
          <p:cNvSpPr>
            <a:spLocks noGrp="1"/>
          </p:cNvSpPr>
          <p:nvPr>
            <p:ph type="dt" sz="half" idx="2"/>
          </p:nvPr>
        </p:nvSpPr>
        <p:spPr/>
        <p:txBody>
          <a:bodyPr/>
          <a:lstStyle/>
          <a:p>
            <a:r>
              <a:rPr lang="en-US" altLang="ja-JP"/>
              <a:t>July 2018</a:t>
            </a:r>
            <a:endParaRPr lang="en-US" altLang="ja-JP" dirty="0"/>
          </a:p>
        </p:txBody>
      </p:sp>
      <p:sp>
        <p:nvSpPr>
          <p:cNvPr id="53254" name="Rectangle 3">
            <a:extLst>
              <a:ext uri="{FF2B5EF4-FFF2-40B4-BE49-F238E27FC236}">
                <a16:creationId xmlns:a16="http://schemas.microsoft.com/office/drawing/2014/main" id="{844E1267-C016-41E4-B1C2-AC0A620DEDB7}"/>
              </a:ext>
            </a:extLst>
          </p:cNvPr>
          <p:cNvSpPr>
            <a:spLocks noGrp="1" noChangeArrowheads="1"/>
          </p:cNvSpPr>
          <p:nvPr>
            <p:ph idx="4294967295"/>
          </p:nvPr>
        </p:nvSpPr>
        <p:spPr>
          <a:xfrm>
            <a:off x="0" y="762000"/>
            <a:ext cx="8686800" cy="685800"/>
          </a:xfrm>
        </p:spPr>
        <p:txBody>
          <a:bodyPr/>
          <a:lstStyle/>
          <a:p>
            <a:pPr eaLnBrk="1" hangingPunct="1"/>
            <a:r>
              <a:rPr lang="en-US" altLang="ja-JP" dirty="0">
                <a:latin typeface="Arial" panose="020B0604020202020204" pitchFamily="34" charset="0"/>
                <a:ea typeface="ＭＳ Ｐゴシック" panose="020B0600070205080204" pitchFamily="50" charset="-128"/>
              </a:rPr>
              <a:t>System model and theoretical analysis.</a:t>
            </a:r>
          </a:p>
          <a:p>
            <a:pPr lvl="2" eaLnBrk="1" hangingPunct="1"/>
            <a:endParaRPr lang="en-US" altLang="ja-JP" dirty="0">
              <a:latin typeface="Arial" panose="020B0604020202020204" pitchFamily="34" charset="0"/>
              <a:ea typeface="ＭＳ Ｐゴシック" panose="020B0600070205080204" pitchFamily="50" charset="-128"/>
            </a:endParaRPr>
          </a:p>
        </p:txBody>
      </p:sp>
      <p:pic>
        <p:nvPicPr>
          <p:cNvPr id="53252" name="Picture 55">
            <a:extLst>
              <a:ext uri="{FF2B5EF4-FFF2-40B4-BE49-F238E27FC236}">
                <a16:creationId xmlns:a16="http://schemas.microsoft.com/office/drawing/2014/main" id="{937A3C72-B0A3-4D3B-B28C-ACE9D163D24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0" y="3109913"/>
            <a:ext cx="4494213"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53" name="Picture 42">
            <a:extLst>
              <a:ext uri="{FF2B5EF4-FFF2-40B4-BE49-F238E27FC236}">
                <a16:creationId xmlns:a16="http://schemas.microsoft.com/office/drawing/2014/main" id="{4FEE47D7-D88E-49FF-9E54-650E4B399B9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43088" y="5272088"/>
            <a:ext cx="239395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55" name="Rectangle 5">
            <a:extLst>
              <a:ext uri="{FF2B5EF4-FFF2-40B4-BE49-F238E27FC236}">
                <a16:creationId xmlns:a16="http://schemas.microsoft.com/office/drawing/2014/main" id="{7813416B-AD64-43E4-9935-965467E3AF53}"/>
              </a:ext>
            </a:extLst>
          </p:cNvPr>
          <p:cNvSpPr>
            <a:spLocks noChangeArrowheads="1"/>
          </p:cNvSpPr>
          <p:nvPr/>
        </p:nvSpPr>
        <p:spPr bwMode="auto">
          <a:xfrm>
            <a:off x="-381000" y="1295400"/>
            <a:ext cx="6477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b="0">
                <a:latin typeface="Times New Roman" panose="02020603050405020304" pitchFamily="18" charset="0"/>
              </a:rPr>
              <a:t>Rx signal</a:t>
            </a:r>
            <a:endParaRPr lang="ja-JP" altLang="en-US" b="0">
              <a:latin typeface="Times New Roman" panose="02020603050405020304" pitchFamily="18" charset="0"/>
            </a:endParaRPr>
          </a:p>
        </p:txBody>
      </p:sp>
      <p:sp>
        <p:nvSpPr>
          <p:cNvPr id="53258" name="Rectangle 8">
            <a:extLst>
              <a:ext uri="{FF2B5EF4-FFF2-40B4-BE49-F238E27FC236}">
                <a16:creationId xmlns:a16="http://schemas.microsoft.com/office/drawing/2014/main" id="{FBC8ED48-4923-446C-ADAB-D9744187191C}"/>
              </a:ext>
            </a:extLst>
          </p:cNvPr>
          <p:cNvSpPr>
            <a:spLocks noChangeArrowheads="1"/>
          </p:cNvSpPr>
          <p:nvPr/>
        </p:nvSpPr>
        <p:spPr bwMode="auto">
          <a:xfrm>
            <a:off x="0" y="3852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graphicFrame>
        <p:nvGraphicFramePr>
          <p:cNvPr id="53259" name="Object 13">
            <a:extLst>
              <a:ext uri="{FF2B5EF4-FFF2-40B4-BE49-F238E27FC236}">
                <a16:creationId xmlns:a16="http://schemas.microsoft.com/office/drawing/2014/main" id="{3C4C9817-AED0-4C03-871D-82BCD074644E}"/>
              </a:ext>
            </a:extLst>
          </p:cNvPr>
          <p:cNvGraphicFramePr>
            <a:graphicFrameLocks noChangeAspect="1"/>
          </p:cNvGraphicFramePr>
          <p:nvPr/>
        </p:nvGraphicFramePr>
        <p:xfrm>
          <a:off x="1808163" y="4441825"/>
          <a:ext cx="654050" cy="336550"/>
        </p:xfrm>
        <a:graphic>
          <a:graphicData uri="http://schemas.openxmlformats.org/presentationml/2006/ole">
            <mc:AlternateContent xmlns:mc="http://schemas.openxmlformats.org/markup-compatibility/2006">
              <mc:Choice xmlns:v="urn:schemas-microsoft-com:vml" Requires="v">
                <p:oleObj spid="_x0000_s2062" name="数式" r:id="rId8" imgW="418918" imgH="215806" progId="Equation.3">
                  <p:embed/>
                </p:oleObj>
              </mc:Choice>
              <mc:Fallback>
                <p:oleObj name="数式" r:id="rId8" imgW="418918" imgH="215806" progId="Equation.3">
                  <p:embed/>
                  <p:pic>
                    <p:nvPicPr>
                      <p:cNvPr id="53259" name="Object 13">
                        <a:extLst>
                          <a:ext uri="{FF2B5EF4-FFF2-40B4-BE49-F238E27FC236}">
                            <a16:creationId xmlns:a16="http://schemas.microsoft.com/office/drawing/2014/main" id="{3C4C9817-AED0-4C03-871D-82BCD074644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08163" y="4441825"/>
                        <a:ext cx="654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3260" name="Object 15">
            <a:extLst>
              <a:ext uri="{FF2B5EF4-FFF2-40B4-BE49-F238E27FC236}">
                <a16:creationId xmlns:a16="http://schemas.microsoft.com/office/drawing/2014/main" id="{CA4C6CD7-7F6C-40FC-8A71-50F20629AD0B}"/>
              </a:ext>
            </a:extLst>
          </p:cNvPr>
          <p:cNvGraphicFramePr>
            <a:graphicFrameLocks noChangeAspect="1"/>
          </p:cNvGraphicFramePr>
          <p:nvPr/>
        </p:nvGraphicFramePr>
        <p:xfrm>
          <a:off x="1808163" y="4038600"/>
          <a:ext cx="257175" cy="357188"/>
        </p:xfrm>
        <a:graphic>
          <a:graphicData uri="http://schemas.openxmlformats.org/presentationml/2006/ole">
            <mc:AlternateContent xmlns:mc="http://schemas.openxmlformats.org/markup-compatibility/2006">
              <mc:Choice xmlns:v="urn:schemas-microsoft-com:vml" Requires="v">
                <p:oleObj spid="_x0000_s2063" name="数式" r:id="rId10" imgW="165028" imgH="228501" progId="Equation.3">
                  <p:embed/>
                </p:oleObj>
              </mc:Choice>
              <mc:Fallback>
                <p:oleObj name="数式" r:id="rId10" imgW="165028" imgH="228501" progId="Equation.3">
                  <p:embed/>
                  <p:pic>
                    <p:nvPicPr>
                      <p:cNvPr id="53260" name="Object 15">
                        <a:extLst>
                          <a:ext uri="{FF2B5EF4-FFF2-40B4-BE49-F238E27FC236}">
                            <a16:creationId xmlns:a16="http://schemas.microsoft.com/office/drawing/2014/main" id="{CA4C6CD7-7F6C-40FC-8A71-50F20629AD0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08163" y="4038600"/>
                        <a:ext cx="25717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3261" name="Rectangle 16">
            <a:extLst>
              <a:ext uri="{FF2B5EF4-FFF2-40B4-BE49-F238E27FC236}">
                <a16:creationId xmlns:a16="http://schemas.microsoft.com/office/drawing/2014/main" id="{7A1535EC-D52F-486D-9F5A-4B471793F64D}"/>
              </a:ext>
            </a:extLst>
          </p:cNvPr>
          <p:cNvSpPr>
            <a:spLocks noChangeArrowheads="1"/>
          </p:cNvSpPr>
          <p:nvPr/>
        </p:nvSpPr>
        <p:spPr bwMode="auto">
          <a:xfrm>
            <a:off x="2452688" y="4440238"/>
            <a:ext cx="2197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a:latin typeface="Times New Roman" panose="02020603050405020304" pitchFamily="18" charset="0"/>
              </a:rPr>
              <a:t>is desired user’s pulse</a:t>
            </a:r>
            <a:endParaRPr lang="ja-JP" altLang="en-US" sz="1800" b="0">
              <a:latin typeface="Times New Roman" panose="02020603050405020304" pitchFamily="18" charset="0"/>
            </a:endParaRPr>
          </a:p>
        </p:txBody>
      </p:sp>
      <p:sp>
        <p:nvSpPr>
          <p:cNvPr id="53262" name="Rectangle 17">
            <a:extLst>
              <a:ext uri="{FF2B5EF4-FFF2-40B4-BE49-F238E27FC236}">
                <a16:creationId xmlns:a16="http://schemas.microsoft.com/office/drawing/2014/main" id="{C0CC12C1-21F6-4D72-A67F-5012FB6AD9B2}"/>
              </a:ext>
            </a:extLst>
          </p:cNvPr>
          <p:cNvSpPr>
            <a:spLocks noChangeArrowheads="1"/>
          </p:cNvSpPr>
          <p:nvPr/>
        </p:nvSpPr>
        <p:spPr bwMode="auto">
          <a:xfrm>
            <a:off x="2098675" y="4044950"/>
            <a:ext cx="2216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i="1">
                <a:latin typeface="Times New Roman" panose="02020603050405020304" pitchFamily="18" charset="0"/>
              </a:rPr>
              <a:t>k</a:t>
            </a:r>
            <a:r>
              <a:rPr lang="en-US" altLang="ja-JP" sz="1800" b="0">
                <a:latin typeface="Times New Roman" panose="02020603050405020304" pitchFamily="18" charset="0"/>
              </a:rPr>
              <a:t>-th orthogonal vector</a:t>
            </a:r>
            <a:endParaRPr lang="ja-JP" altLang="en-US" sz="1800" b="0">
              <a:latin typeface="Times New Roman" panose="02020603050405020304" pitchFamily="18" charset="0"/>
            </a:endParaRPr>
          </a:p>
        </p:txBody>
      </p:sp>
      <p:pic>
        <p:nvPicPr>
          <p:cNvPr id="53263" name="Picture 23">
            <a:extLst>
              <a:ext uri="{FF2B5EF4-FFF2-40B4-BE49-F238E27FC236}">
                <a16:creationId xmlns:a16="http://schemas.microsoft.com/office/drawing/2014/main" id="{C4F50F91-F4D9-45FE-8703-80AD900517A7}"/>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843088" y="1665288"/>
            <a:ext cx="2327275"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3264" name="Group 35">
            <a:extLst>
              <a:ext uri="{FF2B5EF4-FFF2-40B4-BE49-F238E27FC236}">
                <a16:creationId xmlns:a16="http://schemas.microsoft.com/office/drawing/2014/main" id="{BF211867-9347-48B5-BD01-CD3A5E5E7D87}"/>
              </a:ext>
            </a:extLst>
          </p:cNvPr>
          <p:cNvGrpSpPr>
            <a:grpSpLocks/>
          </p:cNvGrpSpPr>
          <p:nvPr/>
        </p:nvGrpSpPr>
        <p:grpSpPr bwMode="auto">
          <a:xfrm>
            <a:off x="5349875" y="1466850"/>
            <a:ext cx="2551113" cy="1076325"/>
            <a:chOff x="3370" y="924"/>
            <a:chExt cx="1607" cy="678"/>
          </a:xfrm>
        </p:grpSpPr>
        <p:pic>
          <p:nvPicPr>
            <p:cNvPr id="53277" name="Picture 25">
              <a:extLst>
                <a:ext uri="{FF2B5EF4-FFF2-40B4-BE49-F238E27FC236}">
                  <a16:creationId xmlns:a16="http://schemas.microsoft.com/office/drawing/2014/main" id="{BB74759C-8385-494A-8A99-CEC856502299}"/>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370" y="924"/>
              <a:ext cx="292" cy="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78" name="Picture 26">
              <a:extLst>
                <a:ext uri="{FF2B5EF4-FFF2-40B4-BE49-F238E27FC236}">
                  <a16:creationId xmlns:a16="http://schemas.microsoft.com/office/drawing/2014/main" id="{F7A2E2DE-E3CA-4ADB-A126-28C255FC7611}"/>
                </a:ext>
              </a:extLst>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3370" y="1104"/>
              <a:ext cx="288" cy="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79" name="Picture 27">
              <a:extLst>
                <a:ext uri="{FF2B5EF4-FFF2-40B4-BE49-F238E27FC236}">
                  <a16:creationId xmlns:a16="http://schemas.microsoft.com/office/drawing/2014/main" id="{71D7CF08-185D-42D0-95D1-624485D5DFAE}"/>
                </a:ext>
              </a:extLst>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3456" y="1307"/>
              <a:ext cx="146" cy="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80" name="Picture 28">
              <a:extLst>
                <a:ext uri="{FF2B5EF4-FFF2-40B4-BE49-F238E27FC236}">
                  <a16:creationId xmlns:a16="http://schemas.microsoft.com/office/drawing/2014/main" id="{438C9EA9-BF56-49D9-A37E-D4B233065B55}"/>
                </a:ext>
              </a:extLst>
            </p:cNvP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3456" y="1466"/>
              <a:ext cx="142"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81" name="Picture 29">
              <a:extLst>
                <a:ext uri="{FF2B5EF4-FFF2-40B4-BE49-F238E27FC236}">
                  <a16:creationId xmlns:a16="http://schemas.microsoft.com/office/drawing/2014/main" id="{3B0A19E5-B773-42EE-9CFA-DF9A753FE051}"/>
                </a:ext>
              </a:extLst>
            </p:cNvPr>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3759" y="948"/>
              <a:ext cx="900"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82" name="Picture 30">
              <a:extLst>
                <a:ext uri="{FF2B5EF4-FFF2-40B4-BE49-F238E27FC236}">
                  <a16:creationId xmlns:a16="http://schemas.microsoft.com/office/drawing/2014/main" id="{EFA0882C-4284-43DB-A9D9-2E86BEFB2643}"/>
                </a:ext>
              </a:extLst>
            </p:cNvPr>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3759" y="1105"/>
              <a:ext cx="586"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83" name="Picture 32">
              <a:extLst>
                <a:ext uri="{FF2B5EF4-FFF2-40B4-BE49-F238E27FC236}">
                  <a16:creationId xmlns:a16="http://schemas.microsoft.com/office/drawing/2014/main" id="{F671A030-4570-4139-BEC1-DA3E35BE7A42}"/>
                </a:ext>
              </a:extLst>
            </p:cNvPr>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4617" y="1268"/>
              <a:ext cx="360" cy="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84" name="Picture 33">
              <a:extLst>
                <a:ext uri="{FF2B5EF4-FFF2-40B4-BE49-F238E27FC236}">
                  <a16:creationId xmlns:a16="http://schemas.microsoft.com/office/drawing/2014/main" id="{90A8A5B1-C5F0-49B9-A8E4-DC6712A325F0}"/>
                </a:ext>
              </a:extLst>
            </p:cNvPr>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3759" y="1465"/>
              <a:ext cx="1124" cy="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85" name="Picture 34">
              <a:extLst>
                <a:ext uri="{FF2B5EF4-FFF2-40B4-BE49-F238E27FC236}">
                  <a16:creationId xmlns:a16="http://schemas.microsoft.com/office/drawing/2014/main" id="{97DC564B-AC50-4595-99B3-A82EAA89FD5E}"/>
                </a:ext>
              </a:extLst>
            </p:cNvPr>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3759" y="1288"/>
              <a:ext cx="858" cy="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53265" name="Picture 36">
            <a:extLst>
              <a:ext uri="{FF2B5EF4-FFF2-40B4-BE49-F238E27FC236}">
                <a16:creationId xmlns:a16="http://schemas.microsoft.com/office/drawing/2014/main" id="{FDCDC5DF-1EA8-41BD-AF4C-CDBA16F0DE5C}"/>
              </a:ext>
            </a:extLst>
          </p:cNvPr>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1524000" y="2960688"/>
            <a:ext cx="285115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66" name="Rectangle 37">
            <a:extLst>
              <a:ext uri="{FF2B5EF4-FFF2-40B4-BE49-F238E27FC236}">
                <a16:creationId xmlns:a16="http://schemas.microsoft.com/office/drawing/2014/main" id="{2A4CF291-4D64-427D-B66D-F004949C39C5}"/>
              </a:ext>
            </a:extLst>
          </p:cNvPr>
          <p:cNvSpPr>
            <a:spLocks noChangeArrowheads="1"/>
          </p:cNvSpPr>
          <p:nvPr/>
        </p:nvSpPr>
        <p:spPr bwMode="auto">
          <a:xfrm>
            <a:off x="104775" y="2593975"/>
            <a:ext cx="159543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a:t>In vector form</a:t>
            </a:r>
            <a:endParaRPr lang="ja-JP" altLang="en-US" sz="1800" b="0"/>
          </a:p>
        </p:txBody>
      </p:sp>
      <p:grpSp>
        <p:nvGrpSpPr>
          <p:cNvPr id="53267" name="Group 41">
            <a:extLst>
              <a:ext uri="{FF2B5EF4-FFF2-40B4-BE49-F238E27FC236}">
                <a16:creationId xmlns:a16="http://schemas.microsoft.com/office/drawing/2014/main" id="{A4A89DA1-9F11-40BA-B0A7-D1F438BB9E50}"/>
              </a:ext>
            </a:extLst>
          </p:cNvPr>
          <p:cNvGrpSpPr>
            <a:grpSpLocks/>
          </p:cNvGrpSpPr>
          <p:nvPr/>
        </p:nvGrpSpPr>
        <p:grpSpPr bwMode="auto">
          <a:xfrm>
            <a:off x="381000" y="4929188"/>
            <a:ext cx="3789363" cy="369887"/>
            <a:chOff x="146" y="2640"/>
            <a:chExt cx="2387" cy="233"/>
          </a:xfrm>
        </p:grpSpPr>
        <p:sp>
          <p:nvSpPr>
            <p:cNvPr id="53274" name="Rectangle 38">
              <a:extLst>
                <a:ext uri="{FF2B5EF4-FFF2-40B4-BE49-F238E27FC236}">
                  <a16:creationId xmlns:a16="http://schemas.microsoft.com/office/drawing/2014/main" id="{723AC4D9-D243-41EF-863F-80C23BA4A328}"/>
                </a:ext>
              </a:extLst>
            </p:cNvPr>
            <p:cNvSpPr>
              <a:spLocks noChangeArrowheads="1"/>
            </p:cNvSpPr>
            <p:nvPr/>
          </p:nvSpPr>
          <p:spPr bwMode="auto">
            <a:xfrm>
              <a:off x="1073" y="2640"/>
              <a:ext cx="146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a:t>output included in</a:t>
              </a:r>
              <a:endParaRPr lang="ja-JP" altLang="en-US" sz="1800" b="0"/>
            </a:p>
          </p:txBody>
        </p:sp>
        <p:pic>
          <p:nvPicPr>
            <p:cNvPr id="53275" name="Picture 39">
              <a:extLst>
                <a:ext uri="{FF2B5EF4-FFF2-40B4-BE49-F238E27FC236}">
                  <a16:creationId xmlns:a16="http://schemas.microsoft.com/office/drawing/2014/main" id="{1F876262-45E3-4A34-A064-E9B05E77F9BA}"/>
                </a:ext>
              </a:extLst>
            </p:cNvPr>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146" y="2666"/>
              <a:ext cx="364"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76" name="Picture 40">
              <a:extLst>
                <a:ext uri="{FF2B5EF4-FFF2-40B4-BE49-F238E27FC236}">
                  <a16:creationId xmlns:a16="http://schemas.microsoft.com/office/drawing/2014/main" id="{44313B59-29C4-44FB-98D7-488211E01B0A}"/>
                </a:ext>
              </a:extLst>
            </p:cNvPr>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482" y="2649"/>
              <a:ext cx="576"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53268" name="Picture 44">
            <a:extLst>
              <a:ext uri="{FF2B5EF4-FFF2-40B4-BE49-F238E27FC236}">
                <a16:creationId xmlns:a16="http://schemas.microsoft.com/office/drawing/2014/main" id="{B5973EA9-AE1A-4D79-8813-A83890F9ABF7}"/>
              </a:ext>
            </a:extLst>
          </p:cNvPr>
          <p:cNvPicPr>
            <a:picLocks noChangeAspect="1" noChangeArrowheads="1"/>
          </p:cNvPicPr>
          <p:nvPr/>
        </p:nvPicPr>
        <p:blipFill>
          <a:blip r:embed="rId25" cstate="email">
            <a:extLst>
              <a:ext uri="{28A0092B-C50C-407E-A947-70E740481C1C}">
                <a14:useLocalDpi xmlns:a14="http://schemas.microsoft.com/office/drawing/2010/main"/>
              </a:ext>
            </a:extLst>
          </a:blip>
          <a:srcRect/>
          <a:stretch>
            <a:fillRect/>
          </a:stretch>
        </p:blipFill>
        <p:spPr bwMode="auto">
          <a:xfrm>
            <a:off x="3852863" y="4970463"/>
            <a:ext cx="35242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69" name="Picture 45">
            <a:extLst>
              <a:ext uri="{FF2B5EF4-FFF2-40B4-BE49-F238E27FC236}">
                <a16:creationId xmlns:a16="http://schemas.microsoft.com/office/drawing/2014/main" id="{66219FDB-406D-4845-B62D-81C2D7FD2A2C}"/>
              </a:ext>
            </a:extLst>
          </p:cNvPr>
          <p:cNvPicPr>
            <a:picLocks noChangeAspect="1" noChangeArrowheads="1"/>
          </p:cNvPicPr>
          <p:nvPr/>
        </p:nvPicPr>
        <p:blipFill>
          <a:blip r:embed="rId26" cstate="email">
            <a:extLst>
              <a:ext uri="{28A0092B-C50C-407E-A947-70E740481C1C}">
                <a14:useLocalDpi xmlns:a14="http://schemas.microsoft.com/office/drawing/2010/main"/>
              </a:ext>
            </a:extLst>
          </a:blip>
          <a:srcRect/>
          <a:stretch>
            <a:fillRect/>
          </a:stretch>
        </p:blipFill>
        <p:spPr bwMode="auto">
          <a:xfrm>
            <a:off x="4202113" y="5026025"/>
            <a:ext cx="212725"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70" name="Rectangle 51">
            <a:extLst>
              <a:ext uri="{FF2B5EF4-FFF2-40B4-BE49-F238E27FC236}">
                <a16:creationId xmlns:a16="http://schemas.microsoft.com/office/drawing/2014/main" id="{295E6BF5-34E7-41D5-8BD4-C0C35B4B194C}"/>
              </a:ext>
            </a:extLst>
          </p:cNvPr>
          <p:cNvSpPr>
            <a:spLocks noChangeArrowheads="1"/>
          </p:cNvSpPr>
          <p:nvPr/>
        </p:nvSpPr>
        <p:spPr bwMode="auto">
          <a:xfrm>
            <a:off x="1447800" y="5287963"/>
            <a:ext cx="2867025" cy="801687"/>
          </a:xfrm>
          <a:prstGeom prst="rect">
            <a:avLst/>
          </a:prstGeom>
          <a:noFill/>
          <a:ln w="127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pic>
        <p:nvPicPr>
          <p:cNvPr id="53272" name="Picture 54">
            <a:extLst>
              <a:ext uri="{FF2B5EF4-FFF2-40B4-BE49-F238E27FC236}">
                <a16:creationId xmlns:a16="http://schemas.microsoft.com/office/drawing/2014/main" id="{4B39D410-B9A5-4175-A86F-49D301F8F6B4}"/>
              </a:ext>
            </a:extLst>
          </p:cNvPr>
          <p:cNvPicPr>
            <a:picLocks noChangeAspect="1" noChangeArrowheads="1"/>
          </p:cNvPicPr>
          <p:nvPr/>
        </p:nvPicPr>
        <p:blipFill>
          <a:blip r:embed="rId27" cstate="email">
            <a:extLst>
              <a:ext uri="{28A0092B-C50C-407E-A947-70E740481C1C}">
                <a14:useLocalDpi xmlns:a14="http://schemas.microsoft.com/office/drawing/2010/main"/>
              </a:ext>
            </a:extLst>
          </a:blip>
          <a:srcRect/>
          <a:stretch>
            <a:fillRect/>
          </a:stretch>
        </p:blipFill>
        <p:spPr bwMode="auto">
          <a:xfrm>
            <a:off x="1550988" y="5426075"/>
            <a:ext cx="261937"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フッター プレースホルダー 3">
            <a:extLst>
              <a:ext uri="{FF2B5EF4-FFF2-40B4-BE49-F238E27FC236}">
                <a16:creationId xmlns:a16="http://schemas.microsoft.com/office/drawing/2014/main" id="{3E959E97-4C55-48A9-85C7-7D062769FC38}"/>
              </a:ext>
            </a:extLst>
          </p:cNvPr>
          <p:cNvSpPr>
            <a:spLocks noGrp="1"/>
          </p:cNvSpPr>
          <p:nvPr>
            <p:ph type="ftr" sz="quarter" idx="3"/>
          </p:nvPr>
        </p:nvSpPr>
        <p:spPr/>
        <p:txBody>
          <a:bodyPr/>
          <a:lstStyle/>
          <a:p>
            <a:r>
              <a:rPr lang="en-US" altLang="ja-JP"/>
              <a:t>Takumi Kobayashi(YNU), Ryuji Kohno(YNU/CWC-Nippon)</a:t>
            </a:r>
            <a:endParaRPr lang="en-US" altLang="ja-JP" dirty="0"/>
          </a:p>
        </p:txBody>
      </p:sp>
      <p:sp>
        <p:nvSpPr>
          <p:cNvPr id="5" name="スライド番号プレースホルダー 4">
            <a:extLst>
              <a:ext uri="{FF2B5EF4-FFF2-40B4-BE49-F238E27FC236}">
                <a16:creationId xmlns:a16="http://schemas.microsoft.com/office/drawing/2014/main" id="{A6D31029-C5DD-4BE9-8E8E-5B1A12AC2B48}"/>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15</a:t>
            </a:fld>
            <a:endParaRPr lang="en-US" altLang="ja-JP"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B63F369-B1FF-4CF7-963F-AB60BF86FFA4}"/>
              </a:ext>
            </a:extLst>
          </p:cNvPr>
          <p:cNvSpPr>
            <a:spLocks noGrp="1"/>
          </p:cNvSpPr>
          <p:nvPr>
            <p:ph type="dt" sz="half" idx="2"/>
          </p:nvPr>
        </p:nvSpPr>
        <p:spPr/>
        <p:txBody>
          <a:bodyPr/>
          <a:lstStyle/>
          <a:p>
            <a:r>
              <a:rPr lang="en-US" altLang="ja-JP"/>
              <a:t>July 2018</a:t>
            </a:r>
            <a:endParaRPr lang="en-US" altLang="ja-JP" dirty="0"/>
          </a:p>
        </p:txBody>
      </p:sp>
      <p:sp>
        <p:nvSpPr>
          <p:cNvPr id="55302" name="Rectangle 3">
            <a:extLst>
              <a:ext uri="{FF2B5EF4-FFF2-40B4-BE49-F238E27FC236}">
                <a16:creationId xmlns:a16="http://schemas.microsoft.com/office/drawing/2014/main" id="{B403A34F-BF51-4494-AEE2-28C2810C091A}"/>
              </a:ext>
            </a:extLst>
          </p:cNvPr>
          <p:cNvSpPr>
            <a:spLocks noGrp="1" noChangeArrowheads="1"/>
          </p:cNvSpPr>
          <p:nvPr>
            <p:ph idx="4294967295"/>
          </p:nvPr>
        </p:nvSpPr>
        <p:spPr>
          <a:xfrm>
            <a:off x="0" y="762000"/>
            <a:ext cx="8686800" cy="685800"/>
          </a:xfrm>
        </p:spPr>
        <p:txBody>
          <a:bodyPr/>
          <a:lstStyle/>
          <a:p>
            <a:pPr eaLnBrk="1" hangingPunct="1"/>
            <a:r>
              <a:rPr lang="en-US" altLang="ja-JP" sz="2400">
                <a:latin typeface="Arial" panose="020B0604020202020204" pitchFamily="34" charset="0"/>
                <a:ea typeface="ＭＳ Ｐゴシック" panose="020B0600070205080204" pitchFamily="50" charset="-128"/>
              </a:rPr>
              <a:t>System model and theoretical analysis</a:t>
            </a:r>
          </a:p>
        </p:txBody>
      </p:sp>
      <p:pic>
        <p:nvPicPr>
          <p:cNvPr id="55300" name="Picture 66">
            <a:extLst>
              <a:ext uri="{FF2B5EF4-FFF2-40B4-BE49-F238E27FC236}">
                <a16:creationId xmlns:a16="http://schemas.microsoft.com/office/drawing/2014/main" id="{89396C9F-4B30-4579-B56A-3561028E567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49788" y="3810000"/>
            <a:ext cx="4494212"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1" name="Picture 65">
            <a:extLst>
              <a:ext uri="{FF2B5EF4-FFF2-40B4-BE49-F238E27FC236}">
                <a16:creationId xmlns:a16="http://schemas.microsoft.com/office/drawing/2014/main" id="{B6EC24A3-650E-46D4-A2D3-614EBEDEA30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65225" y="3827463"/>
            <a:ext cx="3100388"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305" name="Rectangle 7">
            <a:extLst>
              <a:ext uri="{FF2B5EF4-FFF2-40B4-BE49-F238E27FC236}">
                <a16:creationId xmlns:a16="http://schemas.microsoft.com/office/drawing/2014/main" id="{93DC62A2-6111-47B0-9E09-DF72C02A9F54}"/>
              </a:ext>
            </a:extLst>
          </p:cNvPr>
          <p:cNvSpPr>
            <a:spLocks noChangeArrowheads="1"/>
          </p:cNvSpPr>
          <p:nvPr/>
        </p:nvSpPr>
        <p:spPr bwMode="auto">
          <a:xfrm>
            <a:off x="0" y="3852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graphicFrame>
        <p:nvGraphicFramePr>
          <p:cNvPr id="55306" name="Object 8">
            <a:extLst>
              <a:ext uri="{FF2B5EF4-FFF2-40B4-BE49-F238E27FC236}">
                <a16:creationId xmlns:a16="http://schemas.microsoft.com/office/drawing/2014/main" id="{5FF83FE6-39B5-4A72-9F94-6E150F9CF328}"/>
              </a:ext>
            </a:extLst>
          </p:cNvPr>
          <p:cNvGraphicFramePr>
            <a:graphicFrameLocks noChangeAspect="1"/>
          </p:cNvGraphicFramePr>
          <p:nvPr/>
        </p:nvGraphicFramePr>
        <p:xfrm>
          <a:off x="6334125" y="2324100"/>
          <a:ext cx="654050" cy="336550"/>
        </p:xfrm>
        <a:graphic>
          <a:graphicData uri="http://schemas.openxmlformats.org/presentationml/2006/ole">
            <mc:AlternateContent xmlns:mc="http://schemas.openxmlformats.org/markup-compatibility/2006">
              <mc:Choice xmlns:v="urn:schemas-microsoft-com:vml" Requires="v">
                <p:oleObj spid="_x0000_s3086" name="数式" r:id="rId8" imgW="418918" imgH="215806" progId="Equation.3">
                  <p:embed/>
                </p:oleObj>
              </mc:Choice>
              <mc:Fallback>
                <p:oleObj name="数式" r:id="rId8" imgW="418918" imgH="215806" progId="Equation.3">
                  <p:embed/>
                  <p:pic>
                    <p:nvPicPr>
                      <p:cNvPr id="55306" name="Object 8">
                        <a:extLst>
                          <a:ext uri="{FF2B5EF4-FFF2-40B4-BE49-F238E27FC236}">
                            <a16:creationId xmlns:a16="http://schemas.microsoft.com/office/drawing/2014/main" id="{5FF83FE6-39B5-4A72-9F94-6E150F9CF32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34125" y="2324100"/>
                        <a:ext cx="654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5307" name="Object 9">
            <a:extLst>
              <a:ext uri="{FF2B5EF4-FFF2-40B4-BE49-F238E27FC236}">
                <a16:creationId xmlns:a16="http://schemas.microsoft.com/office/drawing/2014/main" id="{91C28CE6-040B-4267-B3C0-27E9C3534681}"/>
              </a:ext>
            </a:extLst>
          </p:cNvPr>
          <p:cNvGraphicFramePr>
            <a:graphicFrameLocks noChangeAspect="1"/>
          </p:cNvGraphicFramePr>
          <p:nvPr/>
        </p:nvGraphicFramePr>
        <p:xfrm>
          <a:off x="6334125" y="1920875"/>
          <a:ext cx="257175" cy="357188"/>
        </p:xfrm>
        <a:graphic>
          <a:graphicData uri="http://schemas.openxmlformats.org/presentationml/2006/ole">
            <mc:AlternateContent xmlns:mc="http://schemas.openxmlformats.org/markup-compatibility/2006">
              <mc:Choice xmlns:v="urn:schemas-microsoft-com:vml" Requires="v">
                <p:oleObj spid="_x0000_s3087" name="数式" r:id="rId10" imgW="165028" imgH="228501" progId="Equation.3">
                  <p:embed/>
                </p:oleObj>
              </mc:Choice>
              <mc:Fallback>
                <p:oleObj name="数式" r:id="rId10" imgW="165028" imgH="228501" progId="Equation.3">
                  <p:embed/>
                  <p:pic>
                    <p:nvPicPr>
                      <p:cNvPr id="55307" name="Object 9">
                        <a:extLst>
                          <a:ext uri="{FF2B5EF4-FFF2-40B4-BE49-F238E27FC236}">
                            <a16:creationId xmlns:a16="http://schemas.microsoft.com/office/drawing/2014/main" id="{91C28CE6-040B-4267-B3C0-27E9C353468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34125" y="1920875"/>
                        <a:ext cx="25717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5308" name="Rectangle 10">
            <a:extLst>
              <a:ext uri="{FF2B5EF4-FFF2-40B4-BE49-F238E27FC236}">
                <a16:creationId xmlns:a16="http://schemas.microsoft.com/office/drawing/2014/main" id="{3C5FB0D3-C666-4651-8BB0-74792BAD1791}"/>
              </a:ext>
            </a:extLst>
          </p:cNvPr>
          <p:cNvSpPr>
            <a:spLocks noChangeArrowheads="1"/>
          </p:cNvSpPr>
          <p:nvPr/>
        </p:nvSpPr>
        <p:spPr bwMode="auto">
          <a:xfrm>
            <a:off x="6978650" y="2322513"/>
            <a:ext cx="2197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a:latin typeface="Times New Roman" panose="02020603050405020304" pitchFamily="18" charset="0"/>
              </a:rPr>
              <a:t>is desired user’s pulse</a:t>
            </a:r>
            <a:endParaRPr lang="ja-JP" altLang="en-US" sz="1800" b="0">
              <a:latin typeface="Times New Roman" panose="02020603050405020304" pitchFamily="18" charset="0"/>
            </a:endParaRPr>
          </a:p>
        </p:txBody>
      </p:sp>
      <p:sp>
        <p:nvSpPr>
          <p:cNvPr id="55309" name="Rectangle 11">
            <a:extLst>
              <a:ext uri="{FF2B5EF4-FFF2-40B4-BE49-F238E27FC236}">
                <a16:creationId xmlns:a16="http://schemas.microsoft.com/office/drawing/2014/main" id="{D68922F6-75F6-46AB-8113-578D3FC3389E}"/>
              </a:ext>
            </a:extLst>
          </p:cNvPr>
          <p:cNvSpPr>
            <a:spLocks noChangeArrowheads="1"/>
          </p:cNvSpPr>
          <p:nvPr/>
        </p:nvSpPr>
        <p:spPr bwMode="auto">
          <a:xfrm>
            <a:off x="6624638" y="1927225"/>
            <a:ext cx="2216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i="1">
                <a:latin typeface="Times New Roman" panose="02020603050405020304" pitchFamily="18" charset="0"/>
              </a:rPr>
              <a:t>k</a:t>
            </a:r>
            <a:r>
              <a:rPr lang="en-US" altLang="ja-JP" sz="1800" b="0">
                <a:latin typeface="Times New Roman" panose="02020603050405020304" pitchFamily="18" charset="0"/>
              </a:rPr>
              <a:t>-th orthogonal vector</a:t>
            </a:r>
            <a:endParaRPr lang="ja-JP" altLang="en-US" sz="1800" b="0">
              <a:latin typeface="Times New Roman" panose="02020603050405020304" pitchFamily="18" charset="0"/>
            </a:endParaRPr>
          </a:p>
        </p:txBody>
      </p:sp>
      <p:grpSp>
        <p:nvGrpSpPr>
          <p:cNvPr id="55310" name="Group 14">
            <a:extLst>
              <a:ext uri="{FF2B5EF4-FFF2-40B4-BE49-F238E27FC236}">
                <a16:creationId xmlns:a16="http://schemas.microsoft.com/office/drawing/2014/main" id="{F00D462C-9673-4B25-8725-188C536009B7}"/>
              </a:ext>
            </a:extLst>
          </p:cNvPr>
          <p:cNvGrpSpPr>
            <a:grpSpLocks/>
          </p:cNvGrpSpPr>
          <p:nvPr/>
        </p:nvGrpSpPr>
        <p:grpSpPr bwMode="auto">
          <a:xfrm>
            <a:off x="6475413" y="838200"/>
            <a:ext cx="2551112" cy="1076325"/>
            <a:chOff x="3370" y="924"/>
            <a:chExt cx="1607" cy="678"/>
          </a:xfrm>
        </p:grpSpPr>
        <p:pic>
          <p:nvPicPr>
            <p:cNvPr id="55337" name="Picture 15">
              <a:extLst>
                <a:ext uri="{FF2B5EF4-FFF2-40B4-BE49-F238E27FC236}">
                  <a16:creationId xmlns:a16="http://schemas.microsoft.com/office/drawing/2014/main" id="{CE496E3B-F819-4135-BF49-291D229DF908}"/>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3370" y="924"/>
              <a:ext cx="292" cy="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38" name="Picture 16">
              <a:extLst>
                <a:ext uri="{FF2B5EF4-FFF2-40B4-BE49-F238E27FC236}">
                  <a16:creationId xmlns:a16="http://schemas.microsoft.com/office/drawing/2014/main" id="{E3ADB529-6234-48DA-9373-ABAFF1D16856}"/>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370" y="1104"/>
              <a:ext cx="288" cy="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39" name="Picture 17">
              <a:extLst>
                <a:ext uri="{FF2B5EF4-FFF2-40B4-BE49-F238E27FC236}">
                  <a16:creationId xmlns:a16="http://schemas.microsoft.com/office/drawing/2014/main" id="{1C72AF0C-6DA8-4C60-A137-280AA62E60D0}"/>
                </a:ext>
              </a:extLst>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3456" y="1307"/>
              <a:ext cx="146" cy="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40" name="Picture 18">
              <a:extLst>
                <a:ext uri="{FF2B5EF4-FFF2-40B4-BE49-F238E27FC236}">
                  <a16:creationId xmlns:a16="http://schemas.microsoft.com/office/drawing/2014/main" id="{43FAFAB9-A69B-4327-80AD-46D662F3727A}"/>
                </a:ext>
              </a:extLst>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3456" y="1466"/>
              <a:ext cx="142"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41" name="Picture 19">
              <a:extLst>
                <a:ext uri="{FF2B5EF4-FFF2-40B4-BE49-F238E27FC236}">
                  <a16:creationId xmlns:a16="http://schemas.microsoft.com/office/drawing/2014/main" id="{8B84CB58-7B7F-4FBC-B938-F1775FC3A0CA}"/>
                </a:ext>
              </a:extLst>
            </p:cNvP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3759" y="948"/>
              <a:ext cx="900"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42" name="Picture 20">
              <a:extLst>
                <a:ext uri="{FF2B5EF4-FFF2-40B4-BE49-F238E27FC236}">
                  <a16:creationId xmlns:a16="http://schemas.microsoft.com/office/drawing/2014/main" id="{9836D47B-BB11-441B-BA8F-10A9463003FE}"/>
                </a:ext>
              </a:extLst>
            </p:cNvPr>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3759" y="1105"/>
              <a:ext cx="586"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43" name="Picture 21">
              <a:extLst>
                <a:ext uri="{FF2B5EF4-FFF2-40B4-BE49-F238E27FC236}">
                  <a16:creationId xmlns:a16="http://schemas.microsoft.com/office/drawing/2014/main" id="{9121761B-86D5-416F-AB0A-C577E7EE9FB0}"/>
                </a:ext>
              </a:extLst>
            </p:cNvPr>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4617" y="1268"/>
              <a:ext cx="360" cy="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44" name="Picture 22">
              <a:extLst>
                <a:ext uri="{FF2B5EF4-FFF2-40B4-BE49-F238E27FC236}">
                  <a16:creationId xmlns:a16="http://schemas.microsoft.com/office/drawing/2014/main" id="{EE23F942-083E-402F-A697-6419C1E2F041}"/>
                </a:ext>
              </a:extLst>
            </p:cNvPr>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3759" y="1465"/>
              <a:ext cx="1124" cy="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45" name="Picture 23">
              <a:extLst>
                <a:ext uri="{FF2B5EF4-FFF2-40B4-BE49-F238E27FC236}">
                  <a16:creationId xmlns:a16="http://schemas.microsoft.com/office/drawing/2014/main" id="{84EC125B-78BF-4D8A-8625-CB2C5A558E78}"/>
                </a:ext>
              </a:extLst>
            </p:cNvPr>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3759" y="1288"/>
              <a:ext cx="858" cy="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5311" name="Rectangle 27">
            <a:extLst>
              <a:ext uri="{FF2B5EF4-FFF2-40B4-BE49-F238E27FC236}">
                <a16:creationId xmlns:a16="http://schemas.microsoft.com/office/drawing/2014/main" id="{B232BCD3-FB83-47CD-AD3E-6BDAC9BCA781}"/>
              </a:ext>
            </a:extLst>
          </p:cNvPr>
          <p:cNvSpPr>
            <a:spLocks noChangeArrowheads="1"/>
          </p:cNvSpPr>
          <p:nvPr/>
        </p:nvSpPr>
        <p:spPr bwMode="auto">
          <a:xfrm>
            <a:off x="84138" y="4657725"/>
            <a:ext cx="50450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a:t>Interference is cancelled in condition satisfies…</a:t>
            </a:r>
            <a:endParaRPr lang="ja-JP" altLang="en-US" sz="1800" b="0"/>
          </a:p>
        </p:txBody>
      </p:sp>
      <p:pic>
        <p:nvPicPr>
          <p:cNvPr id="55312" name="Picture 31">
            <a:extLst>
              <a:ext uri="{FF2B5EF4-FFF2-40B4-BE49-F238E27FC236}">
                <a16:creationId xmlns:a16="http://schemas.microsoft.com/office/drawing/2014/main" id="{05E982B3-2273-47B1-B5F7-8B3FD636E643}"/>
              </a:ext>
            </a:extLst>
          </p:cNvPr>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1514475" y="1857375"/>
            <a:ext cx="3124200" cy="153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13" name="Picture 32">
            <a:extLst>
              <a:ext uri="{FF2B5EF4-FFF2-40B4-BE49-F238E27FC236}">
                <a16:creationId xmlns:a16="http://schemas.microsoft.com/office/drawing/2014/main" id="{FC531695-37E1-485A-95C7-2EF164EB0952}"/>
              </a:ext>
            </a:extLst>
          </p:cNvPr>
          <p:cNvPicPr>
            <a:picLocks noChangeAspect="1" noChangeArrowheads="1"/>
          </p:cNvPicPr>
          <p:nvPr/>
        </p:nvPicPr>
        <p:blipFill>
          <a:blip r:embed="rId22">
            <a:extLst>
              <a:ext uri="{28A0092B-C50C-407E-A947-70E740481C1C}">
                <a14:useLocalDpi xmlns:a14="http://schemas.microsoft.com/office/drawing/2010/main"/>
              </a:ext>
            </a:extLst>
          </a:blip>
          <a:srcRect/>
          <a:stretch>
            <a:fillRect/>
          </a:stretch>
        </p:blipFill>
        <p:spPr bwMode="auto">
          <a:xfrm>
            <a:off x="84138" y="1920875"/>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14" name="Picture 41">
            <a:extLst>
              <a:ext uri="{FF2B5EF4-FFF2-40B4-BE49-F238E27FC236}">
                <a16:creationId xmlns:a16="http://schemas.microsoft.com/office/drawing/2014/main" id="{79BD2907-FE54-4591-884D-CA9375846A3D}"/>
              </a:ext>
            </a:extLst>
          </p:cNvPr>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2830513" y="3459163"/>
            <a:ext cx="430212"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315" name="Rectangle 42">
            <a:extLst>
              <a:ext uri="{FF2B5EF4-FFF2-40B4-BE49-F238E27FC236}">
                <a16:creationId xmlns:a16="http://schemas.microsoft.com/office/drawing/2014/main" id="{32FD3C72-02B2-436D-BA28-5FBAF02AC6B4}"/>
              </a:ext>
            </a:extLst>
          </p:cNvPr>
          <p:cNvSpPr>
            <a:spLocks noChangeArrowheads="1"/>
          </p:cNvSpPr>
          <p:nvPr/>
        </p:nvSpPr>
        <p:spPr bwMode="auto">
          <a:xfrm>
            <a:off x="911225" y="3409950"/>
            <a:ext cx="21732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a:t>signal included in</a:t>
            </a:r>
            <a:endParaRPr lang="ja-JP" altLang="en-US" sz="1800" b="0"/>
          </a:p>
        </p:txBody>
      </p:sp>
      <p:pic>
        <p:nvPicPr>
          <p:cNvPr id="55316" name="Picture 44">
            <a:extLst>
              <a:ext uri="{FF2B5EF4-FFF2-40B4-BE49-F238E27FC236}">
                <a16:creationId xmlns:a16="http://schemas.microsoft.com/office/drawing/2014/main" id="{FA9C09B2-19CD-49E1-B2C7-340973275A35}"/>
              </a:ext>
            </a:extLst>
          </p:cNvPr>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6334125" y="2752725"/>
            <a:ext cx="904875"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17" name="Picture 45">
            <a:extLst>
              <a:ext uri="{FF2B5EF4-FFF2-40B4-BE49-F238E27FC236}">
                <a16:creationId xmlns:a16="http://schemas.microsoft.com/office/drawing/2014/main" id="{DB0E9E3C-6D7F-4923-8D8B-E759D72AC82C}"/>
              </a:ext>
            </a:extLst>
          </p:cNvPr>
          <p:cNvPicPr>
            <a:picLocks noChangeAspect="1" noChangeArrowheads="1"/>
          </p:cNvPicPr>
          <p:nvPr/>
        </p:nvPicPr>
        <p:blipFill>
          <a:blip r:embed="rId25" cstate="email">
            <a:extLst>
              <a:ext uri="{28A0092B-C50C-407E-A947-70E740481C1C}">
                <a14:useLocalDpi xmlns:a14="http://schemas.microsoft.com/office/drawing/2010/main"/>
              </a:ext>
            </a:extLst>
          </a:blip>
          <a:srcRect/>
          <a:stretch>
            <a:fillRect/>
          </a:stretch>
        </p:blipFill>
        <p:spPr bwMode="auto">
          <a:xfrm>
            <a:off x="6319838" y="3079750"/>
            <a:ext cx="1223962"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318" name="Rectangle 46">
            <a:extLst>
              <a:ext uri="{FF2B5EF4-FFF2-40B4-BE49-F238E27FC236}">
                <a16:creationId xmlns:a16="http://schemas.microsoft.com/office/drawing/2014/main" id="{698A4E5F-F688-4AD7-98F6-1457D229BA36}"/>
              </a:ext>
            </a:extLst>
          </p:cNvPr>
          <p:cNvSpPr>
            <a:spLocks noChangeArrowheads="1"/>
          </p:cNvSpPr>
          <p:nvPr/>
        </p:nvSpPr>
        <p:spPr bwMode="auto">
          <a:xfrm>
            <a:off x="6296025" y="3079750"/>
            <a:ext cx="1323975" cy="390525"/>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pic>
        <p:nvPicPr>
          <p:cNvPr id="55319" name="Picture 47">
            <a:extLst>
              <a:ext uri="{FF2B5EF4-FFF2-40B4-BE49-F238E27FC236}">
                <a16:creationId xmlns:a16="http://schemas.microsoft.com/office/drawing/2014/main" id="{FF16D7B1-21DD-4397-B88A-A3FC22DCB15A}"/>
              </a:ext>
            </a:extLst>
          </p:cNvPr>
          <p:cNvPicPr>
            <a:picLocks noChangeAspect="1" noChangeArrowheads="1"/>
          </p:cNvPicPr>
          <p:nvPr/>
        </p:nvPicPr>
        <p:blipFill>
          <a:blip r:embed="rId26" cstate="email">
            <a:extLst>
              <a:ext uri="{28A0092B-C50C-407E-A947-70E740481C1C}">
                <a14:useLocalDpi xmlns:a14="http://schemas.microsoft.com/office/drawing/2010/main"/>
              </a:ext>
            </a:extLst>
          </a:blip>
          <a:srcRect/>
          <a:stretch>
            <a:fillRect/>
          </a:stretch>
        </p:blipFill>
        <p:spPr bwMode="auto">
          <a:xfrm>
            <a:off x="1184275" y="5026025"/>
            <a:ext cx="3724275" cy="143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320" name="Rectangle 48">
            <a:extLst>
              <a:ext uri="{FF2B5EF4-FFF2-40B4-BE49-F238E27FC236}">
                <a16:creationId xmlns:a16="http://schemas.microsoft.com/office/drawing/2014/main" id="{FB898714-5928-453B-B9F7-97EF70BE5747}"/>
              </a:ext>
            </a:extLst>
          </p:cNvPr>
          <p:cNvSpPr>
            <a:spLocks noChangeArrowheads="1"/>
          </p:cNvSpPr>
          <p:nvPr/>
        </p:nvSpPr>
        <p:spPr bwMode="auto">
          <a:xfrm>
            <a:off x="2895600" y="2636838"/>
            <a:ext cx="2698750" cy="771525"/>
          </a:xfrm>
          <a:prstGeom prst="rect">
            <a:avLst/>
          </a:prstGeom>
          <a:noFill/>
          <a:ln w="127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55321" name="Rectangle 49">
            <a:extLst>
              <a:ext uri="{FF2B5EF4-FFF2-40B4-BE49-F238E27FC236}">
                <a16:creationId xmlns:a16="http://schemas.microsoft.com/office/drawing/2014/main" id="{AD264A84-A5E2-4745-B93E-E9C62241F13D}"/>
              </a:ext>
            </a:extLst>
          </p:cNvPr>
          <p:cNvSpPr>
            <a:spLocks noChangeArrowheads="1"/>
          </p:cNvSpPr>
          <p:nvPr/>
        </p:nvSpPr>
        <p:spPr bwMode="auto">
          <a:xfrm>
            <a:off x="4197815" y="3028157"/>
            <a:ext cx="141605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dirty="0">
                <a:solidFill>
                  <a:srgbClr val="0000FF"/>
                </a:solidFill>
              </a:rPr>
              <a:t>Interference</a:t>
            </a:r>
            <a:endParaRPr lang="ja-JP" altLang="en-US" sz="1800" b="0" dirty="0">
              <a:solidFill>
                <a:srgbClr val="0000FF"/>
              </a:solidFill>
            </a:endParaRPr>
          </a:p>
        </p:txBody>
      </p:sp>
      <p:sp>
        <p:nvSpPr>
          <p:cNvPr id="55322" name="Line 50">
            <a:extLst>
              <a:ext uri="{FF2B5EF4-FFF2-40B4-BE49-F238E27FC236}">
                <a16:creationId xmlns:a16="http://schemas.microsoft.com/office/drawing/2014/main" id="{ADCF4DE4-ABC5-44F6-861F-0CFF03D840B6}"/>
              </a:ext>
            </a:extLst>
          </p:cNvPr>
          <p:cNvSpPr>
            <a:spLocks noChangeShapeType="1"/>
          </p:cNvSpPr>
          <p:nvPr/>
        </p:nvSpPr>
        <p:spPr bwMode="auto">
          <a:xfrm flipH="1">
            <a:off x="4038600" y="3321050"/>
            <a:ext cx="2133600" cy="430213"/>
          </a:xfrm>
          <a:prstGeom prst="line">
            <a:avLst/>
          </a:prstGeom>
          <a:noFill/>
          <a:ln w="12700" cap="rnd">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323" name="Rectangle 51">
            <a:extLst>
              <a:ext uri="{FF2B5EF4-FFF2-40B4-BE49-F238E27FC236}">
                <a16:creationId xmlns:a16="http://schemas.microsoft.com/office/drawing/2014/main" id="{C72FD0DB-D746-497A-9D94-AE91E167238F}"/>
              </a:ext>
            </a:extLst>
          </p:cNvPr>
          <p:cNvSpPr>
            <a:spLocks noChangeArrowheads="1"/>
          </p:cNvSpPr>
          <p:nvPr/>
        </p:nvSpPr>
        <p:spPr bwMode="auto">
          <a:xfrm>
            <a:off x="84138" y="4633913"/>
            <a:ext cx="4824412" cy="1827212"/>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55324" name="Line 52">
            <a:extLst>
              <a:ext uri="{FF2B5EF4-FFF2-40B4-BE49-F238E27FC236}">
                <a16:creationId xmlns:a16="http://schemas.microsoft.com/office/drawing/2014/main" id="{CA7643D1-C061-4E9B-B2E0-26C09A1A15AB}"/>
              </a:ext>
            </a:extLst>
          </p:cNvPr>
          <p:cNvSpPr>
            <a:spLocks noChangeShapeType="1"/>
          </p:cNvSpPr>
          <p:nvPr/>
        </p:nvSpPr>
        <p:spPr bwMode="auto">
          <a:xfrm>
            <a:off x="1905000" y="5562600"/>
            <a:ext cx="457200"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325" name="Line 53">
            <a:extLst>
              <a:ext uri="{FF2B5EF4-FFF2-40B4-BE49-F238E27FC236}">
                <a16:creationId xmlns:a16="http://schemas.microsoft.com/office/drawing/2014/main" id="{832E29D8-0A21-4B94-9166-9E6A0E860BC1}"/>
              </a:ext>
            </a:extLst>
          </p:cNvPr>
          <p:cNvSpPr>
            <a:spLocks noChangeShapeType="1"/>
          </p:cNvSpPr>
          <p:nvPr/>
        </p:nvSpPr>
        <p:spPr bwMode="auto">
          <a:xfrm>
            <a:off x="3368675" y="5715000"/>
            <a:ext cx="990600"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55326" name="Group 54">
            <a:extLst>
              <a:ext uri="{FF2B5EF4-FFF2-40B4-BE49-F238E27FC236}">
                <a16:creationId xmlns:a16="http://schemas.microsoft.com/office/drawing/2014/main" id="{2C9A612D-BD99-40A1-9D23-F04CE194F2F9}"/>
              </a:ext>
            </a:extLst>
          </p:cNvPr>
          <p:cNvGrpSpPr>
            <a:grpSpLocks/>
          </p:cNvGrpSpPr>
          <p:nvPr/>
        </p:nvGrpSpPr>
        <p:grpSpPr bwMode="auto">
          <a:xfrm>
            <a:off x="3706813" y="1416050"/>
            <a:ext cx="806450" cy="385763"/>
            <a:chOff x="1872" y="2237"/>
            <a:chExt cx="564" cy="252"/>
          </a:xfrm>
        </p:grpSpPr>
        <p:pic>
          <p:nvPicPr>
            <p:cNvPr id="55335" name="Picture 55">
              <a:extLst>
                <a:ext uri="{FF2B5EF4-FFF2-40B4-BE49-F238E27FC236}">
                  <a16:creationId xmlns:a16="http://schemas.microsoft.com/office/drawing/2014/main" id="{86414169-ECFA-4697-8DF1-19F840A37526}"/>
                </a:ext>
              </a:extLst>
            </p:cNvPr>
            <p:cNvPicPr>
              <a:picLocks noChangeAspect="1" noChangeArrowheads="1"/>
            </p:cNvPicPr>
            <p:nvPr/>
          </p:nvPicPr>
          <p:blipFill>
            <a:blip r:embed="rId27" cstate="email">
              <a:extLst>
                <a:ext uri="{28A0092B-C50C-407E-A947-70E740481C1C}">
                  <a14:useLocalDpi xmlns:a14="http://schemas.microsoft.com/office/drawing/2010/main"/>
                </a:ext>
              </a:extLst>
            </a:blip>
            <a:srcRect/>
            <a:stretch>
              <a:fillRect/>
            </a:stretch>
          </p:blipFill>
          <p:spPr bwMode="auto">
            <a:xfrm>
              <a:off x="1872" y="2237"/>
              <a:ext cx="264"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36" name="Picture 56">
              <a:extLst>
                <a:ext uri="{FF2B5EF4-FFF2-40B4-BE49-F238E27FC236}">
                  <a16:creationId xmlns:a16="http://schemas.microsoft.com/office/drawing/2014/main" id="{070DE26A-DBAB-4107-93BB-993E3EFA4F95}"/>
                </a:ext>
              </a:extLst>
            </p:cNvPr>
            <p:cNvPicPr>
              <a:picLocks noChangeAspect="1" noChangeArrowheads="1"/>
            </p:cNvPicPr>
            <p:nvPr/>
          </p:nvPicPr>
          <p:blipFill>
            <a:blip r:embed="rId28" cstate="email">
              <a:extLst>
                <a:ext uri="{28A0092B-C50C-407E-A947-70E740481C1C}">
                  <a14:useLocalDpi xmlns:a14="http://schemas.microsoft.com/office/drawing/2010/main"/>
                </a:ext>
              </a:extLst>
            </a:blip>
            <a:srcRect/>
            <a:stretch>
              <a:fillRect/>
            </a:stretch>
          </p:blipFill>
          <p:spPr bwMode="auto">
            <a:xfrm>
              <a:off x="2136" y="2273"/>
              <a:ext cx="300"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5327" name="Rectangle 57">
            <a:extLst>
              <a:ext uri="{FF2B5EF4-FFF2-40B4-BE49-F238E27FC236}">
                <a16:creationId xmlns:a16="http://schemas.microsoft.com/office/drawing/2014/main" id="{AFB88315-D806-4A59-BC20-2BDC7D95E7CB}"/>
              </a:ext>
            </a:extLst>
          </p:cNvPr>
          <p:cNvSpPr>
            <a:spLocks noChangeArrowheads="1"/>
          </p:cNvSpPr>
          <p:nvPr/>
        </p:nvSpPr>
        <p:spPr bwMode="auto">
          <a:xfrm>
            <a:off x="3706813" y="1411288"/>
            <a:ext cx="806450" cy="390525"/>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55328" name="Rectangle 58">
            <a:extLst>
              <a:ext uri="{FF2B5EF4-FFF2-40B4-BE49-F238E27FC236}">
                <a16:creationId xmlns:a16="http://schemas.microsoft.com/office/drawing/2014/main" id="{E717E2DF-1667-44EA-9AEC-BD16B23CBF71}"/>
              </a:ext>
            </a:extLst>
          </p:cNvPr>
          <p:cNvSpPr>
            <a:spLocks noChangeArrowheads="1"/>
          </p:cNvSpPr>
          <p:nvPr/>
        </p:nvSpPr>
        <p:spPr bwMode="auto">
          <a:xfrm>
            <a:off x="239713" y="1416050"/>
            <a:ext cx="3462337"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a:t>Desired signal is assumed as </a:t>
            </a:r>
            <a:r>
              <a:rPr lang="en-US" altLang="ja-JP" sz="1800"/>
              <a:t>a</a:t>
            </a:r>
            <a:r>
              <a:rPr lang="en-US" altLang="ja-JP" sz="1800" b="0" baseline="-25000"/>
              <a:t>1</a:t>
            </a:r>
            <a:endParaRPr lang="ja-JP" altLang="en-US" sz="1800" b="0"/>
          </a:p>
        </p:txBody>
      </p:sp>
      <p:sp>
        <p:nvSpPr>
          <p:cNvPr id="55330" name="Rectangle 61">
            <a:extLst>
              <a:ext uri="{FF2B5EF4-FFF2-40B4-BE49-F238E27FC236}">
                <a16:creationId xmlns:a16="http://schemas.microsoft.com/office/drawing/2014/main" id="{93A25789-8E60-443E-A09C-E982938EA0B6}"/>
              </a:ext>
            </a:extLst>
          </p:cNvPr>
          <p:cNvSpPr>
            <a:spLocks noChangeArrowheads="1"/>
          </p:cNvSpPr>
          <p:nvPr/>
        </p:nvSpPr>
        <p:spPr bwMode="auto">
          <a:xfrm>
            <a:off x="2281238" y="2825750"/>
            <a:ext cx="430212" cy="390525"/>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55331" name="Rectangle 62">
            <a:extLst>
              <a:ext uri="{FF2B5EF4-FFF2-40B4-BE49-F238E27FC236}">
                <a16:creationId xmlns:a16="http://schemas.microsoft.com/office/drawing/2014/main" id="{CD58C408-4F92-4643-B476-C7B67FBE7E85}"/>
              </a:ext>
            </a:extLst>
          </p:cNvPr>
          <p:cNvSpPr>
            <a:spLocks noChangeArrowheads="1"/>
          </p:cNvSpPr>
          <p:nvPr/>
        </p:nvSpPr>
        <p:spPr bwMode="auto">
          <a:xfrm>
            <a:off x="650875" y="2628900"/>
            <a:ext cx="164623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a:solidFill>
                  <a:srgbClr val="FF0000"/>
                </a:solidFill>
              </a:rPr>
              <a:t>Desired signal</a:t>
            </a:r>
            <a:endParaRPr lang="ja-JP" altLang="en-US" sz="1800" b="0">
              <a:solidFill>
                <a:srgbClr val="FF0000"/>
              </a:solidFill>
            </a:endParaRPr>
          </a:p>
        </p:txBody>
      </p:sp>
      <p:pic>
        <p:nvPicPr>
          <p:cNvPr id="55332" name="Picture 63">
            <a:extLst>
              <a:ext uri="{FF2B5EF4-FFF2-40B4-BE49-F238E27FC236}">
                <a16:creationId xmlns:a16="http://schemas.microsoft.com/office/drawing/2014/main" id="{3A8EE5F5-655E-4C21-B7B8-3B8BBD9C5AED}"/>
              </a:ext>
            </a:extLst>
          </p:cNvPr>
          <p:cNvPicPr>
            <a:picLocks noChangeAspect="1" noChangeArrowheads="1"/>
          </p:cNvPicPr>
          <p:nvPr/>
        </p:nvPicPr>
        <p:blipFill>
          <a:blip r:embed="rId29" cstate="email">
            <a:extLst>
              <a:ext uri="{28A0092B-C50C-407E-A947-70E740481C1C}">
                <a14:useLocalDpi xmlns:a14="http://schemas.microsoft.com/office/drawing/2010/main"/>
              </a:ext>
            </a:extLst>
          </a:blip>
          <a:srcRect/>
          <a:stretch>
            <a:fillRect/>
          </a:stretch>
        </p:blipFill>
        <p:spPr bwMode="auto">
          <a:xfrm>
            <a:off x="542925" y="3570288"/>
            <a:ext cx="344488" cy="15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33" name="Picture 64">
            <a:extLst>
              <a:ext uri="{FF2B5EF4-FFF2-40B4-BE49-F238E27FC236}">
                <a16:creationId xmlns:a16="http://schemas.microsoft.com/office/drawing/2014/main" id="{E093B774-2235-472E-A9B7-C60033FBF697}"/>
              </a:ext>
            </a:extLst>
          </p:cNvPr>
          <p:cNvPicPr>
            <a:picLocks noChangeAspect="1" noChangeArrowheads="1"/>
          </p:cNvPicPr>
          <p:nvPr/>
        </p:nvPicPr>
        <p:blipFill>
          <a:blip r:embed="rId30" cstate="email">
            <a:extLst>
              <a:ext uri="{28A0092B-C50C-407E-A947-70E740481C1C}">
                <a14:useLocalDpi xmlns:a14="http://schemas.microsoft.com/office/drawing/2010/main"/>
              </a:ext>
            </a:extLst>
          </a:blip>
          <a:srcRect/>
          <a:stretch>
            <a:fillRect/>
          </a:stretch>
        </p:blipFill>
        <p:spPr bwMode="auto">
          <a:xfrm>
            <a:off x="185738" y="3465513"/>
            <a:ext cx="358775"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フッター プレースホルダー 3">
            <a:extLst>
              <a:ext uri="{FF2B5EF4-FFF2-40B4-BE49-F238E27FC236}">
                <a16:creationId xmlns:a16="http://schemas.microsoft.com/office/drawing/2014/main" id="{D29B317B-35C8-412C-96AC-AAFF5402A88D}"/>
              </a:ext>
            </a:extLst>
          </p:cNvPr>
          <p:cNvSpPr>
            <a:spLocks noGrp="1"/>
          </p:cNvSpPr>
          <p:nvPr>
            <p:ph type="ftr" sz="quarter" idx="3"/>
          </p:nvPr>
        </p:nvSpPr>
        <p:spPr/>
        <p:txBody>
          <a:bodyPr/>
          <a:lstStyle/>
          <a:p>
            <a:r>
              <a:rPr lang="en-US" altLang="ja-JP"/>
              <a:t>Takumi Kobayashi(YNU), Ryuji Kohno(YNU/CWC-Nippon)</a:t>
            </a:r>
            <a:endParaRPr lang="en-US" altLang="ja-JP" dirty="0"/>
          </a:p>
        </p:txBody>
      </p:sp>
      <p:sp>
        <p:nvSpPr>
          <p:cNvPr id="5" name="スライド番号プレースホルダー 4">
            <a:extLst>
              <a:ext uri="{FF2B5EF4-FFF2-40B4-BE49-F238E27FC236}">
                <a16:creationId xmlns:a16="http://schemas.microsoft.com/office/drawing/2014/main" id="{125E2A5A-A19D-43EA-B1BB-B24507323297}"/>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16</a:t>
            </a:fld>
            <a:endParaRPr lang="en-US" altLang="ja-JP"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1B167BD-D3EC-451E-861E-54C919AD5F7B}"/>
              </a:ext>
            </a:extLst>
          </p:cNvPr>
          <p:cNvSpPr>
            <a:spLocks noGrp="1"/>
          </p:cNvSpPr>
          <p:nvPr>
            <p:ph type="dt" sz="half" idx="2"/>
          </p:nvPr>
        </p:nvSpPr>
        <p:spPr/>
        <p:txBody>
          <a:bodyPr/>
          <a:lstStyle/>
          <a:p>
            <a:r>
              <a:rPr lang="en-US" altLang="ja-JP"/>
              <a:t>July 2018</a:t>
            </a:r>
            <a:endParaRPr lang="en-US" altLang="ja-JP" dirty="0"/>
          </a:p>
        </p:txBody>
      </p:sp>
      <p:sp>
        <p:nvSpPr>
          <p:cNvPr id="57349" name="Rectangle 3">
            <a:extLst>
              <a:ext uri="{FF2B5EF4-FFF2-40B4-BE49-F238E27FC236}">
                <a16:creationId xmlns:a16="http://schemas.microsoft.com/office/drawing/2014/main" id="{EB50B896-C196-4D98-8745-7A8215B0FD18}"/>
              </a:ext>
            </a:extLst>
          </p:cNvPr>
          <p:cNvSpPr>
            <a:spLocks noGrp="1" noChangeArrowheads="1"/>
          </p:cNvSpPr>
          <p:nvPr>
            <p:ph idx="4294967295"/>
          </p:nvPr>
        </p:nvSpPr>
        <p:spPr>
          <a:xfrm>
            <a:off x="0" y="762000"/>
            <a:ext cx="8686800" cy="685800"/>
          </a:xfrm>
        </p:spPr>
        <p:txBody>
          <a:bodyPr/>
          <a:lstStyle/>
          <a:p>
            <a:pPr marL="346075" indent="-346075" eaLnBrk="1" hangingPunct="1">
              <a:spcBef>
                <a:spcPts val="1725"/>
              </a:spcBef>
              <a:buSzPts val="2400"/>
              <a:buFont typeface="Arial" panose="020B0604020202020204" pitchFamily="34" charset="0"/>
              <a:buChar char="●"/>
            </a:pPr>
            <a:r>
              <a:rPr lang="en-US" altLang="ja-JP" sz="2400">
                <a:solidFill>
                  <a:srgbClr val="000000"/>
                </a:solidFill>
                <a:latin typeface="Arial" panose="020B0604020202020204" pitchFamily="34" charset="0"/>
                <a:ea typeface="ＭＳ Ｐゴシック" panose="020B0600070205080204" pitchFamily="50" charset="-128"/>
              </a:rPr>
              <a:t>System model and theoretical analysis</a:t>
            </a:r>
            <a:endParaRPr lang="ja-JP" altLang="ja-JP" sz="2400">
              <a:latin typeface="Arial" panose="020B0604020202020204" pitchFamily="34" charset="0"/>
              <a:ea typeface="ＭＳ Ｐゴシック" panose="020B0600070205080204" pitchFamily="50" charset="-128"/>
            </a:endParaRPr>
          </a:p>
          <a:p>
            <a:pPr lvl="2" eaLnBrk="1" hangingPunct="1"/>
            <a:endParaRPr lang="en-US" altLang="ja-JP" sz="1800">
              <a:latin typeface="Arial" panose="020B0604020202020204" pitchFamily="34" charset="0"/>
              <a:ea typeface="ＭＳ Ｐゴシック" panose="020B0600070205080204" pitchFamily="50" charset="-128"/>
            </a:endParaRPr>
          </a:p>
        </p:txBody>
      </p:sp>
      <p:pic>
        <p:nvPicPr>
          <p:cNvPr id="57348" name="Picture 50">
            <a:extLst>
              <a:ext uri="{FF2B5EF4-FFF2-40B4-BE49-F238E27FC236}">
                <a16:creationId xmlns:a16="http://schemas.microsoft.com/office/drawing/2014/main" id="{BA992F69-D3B5-4223-9702-3DDA0F0EF4A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95813" y="3784600"/>
            <a:ext cx="4494212"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52" name="Rectangle 8">
            <a:extLst>
              <a:ext uri="{FF2B5EF4-FFF2-40B4-BE49-F238E27FC236}">
                <a16:creationId xmlns:a16="http://schemas.microsoft.com/office/drawing/2014/main" id="{50268F64-55E9-4415-8D67-3A788EBC6595}"/>
              </a:ext>
            </a:extLst>
          </p:cNvPr>
          <p:cNvSpPr>
            <a:spLocks noChangeArrowheads="1"/>
          </p:cNvSpPr>
          <p:nvPr/>
        </p:nvSpPr>
        <p:spPr bwMode="auto">
          <a:xfrm>
            <a:off x="0" y="3852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graphicFrame>
        <p:nvGraphicFramePr>
          <p:cNvPr id="57353" name="Object 9">
            <a:extLst>
              <a:ext uri="{FF2B5EF4-FFF2-40B4-BE49-F238E27FC236}">
                <a16:creationId xmlns:a16="http://schemas.microsoft.com/office/drawing/2014/main" id="{CFF04034-0ECC-4C01-BDD9-7F4A4D2F5EC1}"/>
              </a:ext>
            </a:extLst>
          </p:cNvPr>
          <p:cNvGraphicFramePr>
            <a:graphicFrameLocks noChangeAspect="1"/>
          </p:cNvGraphicFramePr>
          <p:nvPr/>
        </p:nvGraphicFramePr>
        <p:xfrm>
          <a:off x="6334125" y="2324100"/>
          <a:ext cx="654050" cy="336550"/>
        </p:xfrm>
        <a:graphic>
          <a:graphicData uri="http://schemas.openxmlformats.org/presentationml/2006/ole">
            <mc:AlternateContent xmlns:mc="http://schemas.openxmlformats.org/markup-compatibility/2006">
              <mc:Choice xmlns:v="urn:schemas-microsoft-com:vml" Requires="v">
                <p:oleObj spid="_x0000_s4110" name="数式" r:id="rId7" imgW="418918" imgH="215806" progId="Equation.3">
                  <p:embed/>
                </p:oleObj>
              </mc:Choice>
              <mc:Fallback>
                <p:oleObj name="数式" r:id="rId7" imgW="418918" imgH="215806" progId="Equation.3">
                  <p:embed/>
                  <p:pic>
                    <p:nvPicPr>
                      <p:cNvPr id="57353" name="Object 9">
                        <a:extLst>
                          <a:ext uri="{FF2B5EF4-FFF2-40B4-BE49-F238E27FC236}">
                            <a16:creationId xmlns:a16="http://schemas.microsoft.com/office/drawing/2014/main" id="{CFF04034-0ECC-4C01-BDD9-7F4A4D2F5EC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34125" y="2324100"/>
                        <a:ext cx="654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7354" name="Object 10">
            <a:extLst>
              <a:ext uri="{FF2B5EF4-FFF2-40B4-BE49-F238E27FC236}">
                <a16:creationId xmlns:a16="http://schemas.microsoft.com/office/drawing/2014/main" id="{ED1887CB-1447-49E7-8D7D-2576EB97F497}"/>
              </a:ext>
            </a:extLst>
          </p:cNvPr>
          <p:cNvGraphicFramePr>
            <a:graphicFrameLocks noChangeAspect="1"/>
          </p:cNvGraphicFramePr>
          <p:nvPr/>
        </p:nvGraphicFramePr>
        <p:xfrm>
          <a:off x="6334125" y="1920875"/>
          <a:ext cx="257175" cy="357188"/>
        </p:xfrm>
        <a:graphic>
          <a:graphicData uri="http://schemas.openxmlformats.org/presentationml/2006/ole">
            <mc:AlternateContent xmlns:mc="http://schemas.openxmlformats.org/markup-compatibility/2006">
              <mc:Choice xmlns:v="urn:schemas-microsoft-com:vml" Requires="v">
                <p:oleObj spid="_x0000_s4111" name="数式" r:id="rId9" imgW="165028" imgH="228501" progId="Equation.3">
                  <p:embed/>
                </p:oleObj>
              </mc:Choice>
              <mc:Fallback>
                <p:oleObj name="数式" r:id="rId9" imgW="165028" imgH="228501" progId="Equation.3">
                  <p:embed/>
                  <p:pic>
                    <p:nvPicPr>
                      <p:cNvPr id="57354" name="Object 10">
                        <a:extLst>
                          <a:ext uri="{FF2B5EF4-FFF2-40B4-BE49-F238E27FC236}">
                            <a16:creationId xmlns:a16="http://schemas.microsoft.com/office/drawing/2014/main" id="{ED1887CB-1447-49E7-8D7D-2576EB97F49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34125" y="1920875"/>
                        <a:ext cx="25717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7355" name="Rectangle 11">
            <a:extLst>
              <a:ext uri="{FF2B5EF4-FFF2-40B4-BE49-F238E27FC236}">
                <a16:creationId xmlns:a16="http://schemas.microsoft.com/office/drawing/2014/main" id="{4C7242CF-F1C3-4205-9AAE-9BF4886D29C5}"/>
              </a:ext>
            </a:extLst>
          </p:cNvPr>
          <p:cNvSpPr>
            <a:spLocks noChangeArrowheads="1"/>
          </p:cNvSpPr>
          <p:nvPr/>
        </p:nvSpPr>
        <p:spPr bwMode="auto">
          <a:xfrm>
            <a:off x="6978650" y="2322513"/>
            <a:ext cx="2197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a:latin typeface="Times New Roman" panose="02020603050405020304" pitchFamily="18" charset="0"/>
              </a:rPr>
              <a:t>is desired user’s pulse</a:t>
            </a:r>
            <a:endParaRPr lang="ja-JP" altLang="en-US" sz="1800" b="0">
              <a:latin typeface="Times New Roman" panose="02020603050405020304" pitchFamily="18" charset="0"/>
            </a:endParaRPr>
          </a:p>
        </p:txBody>
      </p:sp>
      <p:sp>
        <p:nvSpPr>
          <p:cNvPr id="57356" name="Rectangle 12">
            <a:extLst>
              <a:ext uri="{FF2B5EF4-FFF2-40B4-BE49-F238E27FC236}">
                <a16:creationId xmlns:a16="http://schemas.microsoft.com/office/drawing/2014/main" id="{2B067269-38E7-45A9-8F22-68ED3EEC51C0}"/>
              </a:ext>
            </a:extLst>
          </p:cNvPr>
          <p:cNvSpPr>
            <a:spLocks noChangeArrowheads="1"/>
          </p:cNvSpPr>
          <p:nvPr/>
        </p:nvSpPr>
        <p:spPr bwMode="auto">
          <a:xfrm>
            <a:off x="6624638" y="1927225"/>
            <a:ext cx="2216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i="1">
                <a:latin typeface="Times New Roman" panose="02020603050405020304" pitchFamily="18" charset="0"/>
              </a:rPr>
              <a:t>k</a:t>
            </a:r>
            <a:r>
              <a:rPr lang="en-US" altLang="ja-JP" sz="1800" b="0">
                <a:latin typeface="Times New Roman" panose="02020603050405020304" pitchFamily="18" charset="0"/>
              </a:rPr>
              <a:t>-th orthogonal vector</a:t>
            </a:r>
            <a:endParaRPr lang="ja-JP" altLang="en-US" sz="1800" b="0">
              <a:latin typeface="Times New Roman" panose="02020603050405020304" pitchFamily="18" charset="0"/>
            </a:endParaRPr>
          </a:p>
        </p:txBody>
      </p:sp>
      <p:grpSp>
        <p:nvGrpSpPr>
          <p:cNvPr id="57357" name="Group 14">
            <a:extLst>
              <a:ext uri="{FF2B5EF4-FFF2-40B4-BE49-F238E27FC236}">
                <a16:creationId xmlns:a16="http://schemas.microsoft.com/office/drawing/2014/main" id="{50B4F9A4-4004-4D9B-9BBE-80F8001EF025}"/>
              </a:ext>
            </a:extLst>
          </p:cNvPr>
          <p:cNvGrpSpPr>
            <a:grpSpLocks/>
          </p:cNvGrpSpPr>
          <p:nvPr/>
        </p:nvGrpSpPr>
        <p:grpSpPr bwMode="auto">
          <a:xfrm>
            <a:off x="6475413" y="838200"/>
            <a:ext cx="2551112" cy="1076325"/>
            <a:chOff x="3370" y="924"/>
            <a:chExt cx="1607" cy="678"/>
          </a:xfrm>
        </p:grpSpPr>
        <p:pic>
          <p:nvPicPr>
            <p:cNvPr id="57373" name="Picture 15">
              <a:extLst>
                <a:ext uri="{FF2B5EF4-FFF2-40B4-BE49-F238E27FC236}">
                  <a16:creationId xmlns:a16="http://schemas.microsoft.com/office/drawing/2014/main" id="{4D5D9547-862E-4D64-9410-E711B38D4CFA}"/>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370" y="924"/>
              <a:ext cx="292" cy="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74" name="Picture 16">
              <a:extLst>
                <a:ext uri="{FF2B5EF4-FFF2-40B4-BE49-F238E27FC236}">
                  <a16:creationId xmlns:a16="http://schemas.microsoft.com/office/drawing/2014/main" id="{962E3B68-4CF2-4C49-A8BF-16733C525572}"/>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3370" y="1104"/>
              <a:ext cx="288" cy="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75" name="Picture 17">
              <a:extLst>
                <a:ext uri="{FF2B5EF4-FFF2-40B4-BE49-F238E27FC236}">
                  <a16:creationId xmlns:a16="http://schemas.microsoft.com/office/drawing/2014/main" id="{F60A927E-2EE6-49BD-82B8-616F5A0FF337}"/>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456" y="1307"/>
              <a:ext cx="146" cy="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76" name="Picture 18">
              <a:extLst>
                <a:ext uri="{FF2B5EF4-FFF2-40B4-BE49-F238E27FC236}">
                  <a16:creationId xmlns:a16="http://schemas.microsoft.com/office/drawing/2014/main" id="{AFFD0CB4-2C5D-4BB0-8FAD-B26BF7B4ACFC}"/>
                </a:ext>
              </a:extLst>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3456" y="1466"/>
              <a:ext cx="142"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77" name="Picture 19">
              <a:extLst>
                <a:ext uri="{FF2B5EF4-FFF2-40B4-BE49-F238E27FC236}">
                  <a16:creationId xmlns:a16="http://schemas.microsoft.com/office/drawing/2014/main" id="{752B1A6D-9979-4AE0-AA51-C444783C1171}"/>
                </a:ext>
              </a:extLst>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3759" y="948"/>
              <a:ext cx="900"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78" name="Picture 20">
              <a:extLst>
                <a:ext uri="{FF2B5EF4-FFF2-40B4-BE49-F238E27FC236}">
                  <a16:creationId xmlns:a16="http://schemas.microsoft.com/office/drawing/2014/main" id="{EA056BA5-5CE2-4401-93BC-57A9D56B3060}"/>
                </a:ext>
              </a:extLst>
            </p:cNvP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3759" y="1105"/>
              <a:ext cx="586"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79" name="Picture 21">
              <a:extLst>
                <a:ext uri="{FF2B5EF4-FFF2-40B4-BE49-F238E27FC236}">
                  <a16:creationId xmlns:a16="http://schemas.microsoft.com/office/drawing/2014/main" id="{B314BCFE-A326-43EF-AE11-788B4A54C33B}"/>
                </a:ext>
              </a:extLst>
            </p:cNvPr>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4617" y="1268"/>
              <a:ext cx="360" cy="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80" name="Picture 22">
              <a:extLst>
                <a:ext uri="{FF2B5EF4-FFF2-40B4-BE49-F238E27FC236}">
                  <a16:creationId xmlns:a16="http://schemas.microsoft.com/office/drawing/2014/main" id="{9D98B686-2973-4E81-B4B4-0EF66FE5A3EB}"/>
                </a:ext>
              </a:extLst>
            </p:cNvPr>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3759" y="1465"/>
              <a:ext cx="1124" cy="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81" name="Picture 23">
              <a:extLst>
                <a:ext uri="{FF2B5EF4-FFF2-40B4-BE49-F238E27FC236}">
                  <a16:creationId xmlns:a16="http://schemas.microsoft.com/office/drawing/2014/main" id="{98C79677-007A-43D4-8761-383A3343135C}"/>
                </a:ext>
              </a:extLst>
            </p:cNvPr>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3759" y="1288"/>
              <a:ext cx="858" cy="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57358" name="Picture 33">
            <a:extLst>
              <a:ext uri="{FF2B5EF4-FFF2-40B4-BE49-F238E27FC236}">
                <a16:creationId xmlns:a16="http://schemas.microsoft.com/office/drawing/2014/main" id="{0376C7A8-98B0-4873-B910-C7050E10E034}"/>
              </a:ext>
            </a:extLst>
          </p:cNvPr>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6334125" y="2752725"/>
            <a:ext cx="904875"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59" name="Picture 34">
            <a:extLst>
              <a:ext uri="{FF2B5EF4-FFF2-40B4-BE49-F238E27FC236}">
                <a16:creationId xmlns:a16="http://schemas.microsoft.com/office/drawing/2014/main" id="{79A4F971-B8FF-404F-AB67-229729512063}"/>
              </a:ext>
            </a:extLst>
          </p:cNvPr>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6319838" y="3079750"/>
            <a:ext cx="1223962"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60" name="Picture 36">
            <a:extLst>
              <a:ext uri="{FF2B5EF4-FFF2-40B4-BE49-F238E27FC236}">
                <a16:creationId xmlns:a16="http://schemas.microsoft.com/office/drawing/2014/main" id="{B4BC35F0-2C29-4A7E-8CB9-AE2BA57B5D40}"/>
              </a:ext>
            </a:extLst>
          </p:cNvPr>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1184275" y="1831975"/>
            <a:ext cx="3724275" cy="143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61" name="Rectangle 40">
            <a:extLst>
              <a:ext uri="{FF2B5EF4-FFF2-40B4-BE49-F238E27FC236}">
                <a16:creationId xmlns:a16="http://schemas.microsoft.com/office/drawing/2014/main" id="{D9652CF3-E061-4637-B344-B84C94116927}"/>
              </a:ext>
            </a:extLst>
          </p:cNvPr>
          <p:cNvSpPr>
            <a:spLocks noChangeArrowheads="1"/>
          </p:cNvSpPr>
          <p:nvPr/>
        </p:nvSpPr>
        <p:spPr bwMode="auto">
          <a:xfrm>
            <a:off x="84138" y="1439863"/>
            <a:ext cx="4824412" cy="1827212"/>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57362" name="Line 41">
            <a:extLst>
              <a:ext uri="{FF2B5EF4-FFF2-40B4-BE49-F238E27FC236}">
                <a16:creationId xmlns:a16="http://schemas.microsoft.com/office/drawing/2014/main" id="{9407ABA5-2E90-4F3F-A4AD-A37797B0A1BE}"/>
              </a:ext>
            </a:extLst>
          </p:cNvPr>
          <p:cNvSpPr>
            <a:spLocks noChangeShapeType="1"/>
          </p:cNvSpPr>
          <p:nvPr/>
        </p:nvSpPr>
        <p:spPr bwMode="auto">
          <a:xfrm>
            <a:off x="1905000" y="2368550"/>
            <a:ext cx="457200"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7363" name="Line 42">
            <a:extLst>
              <a:ext uri="{FF2B5EF4-FFF2-40B4-BE49-F238E27FC236}">
                <a16:creationId xmlns:a16="http://schemas.microsoft.com/office/drawing/2014/main" id="{841085F4-2F09-4E81-BDA8-822726531005}"/>
              </a:ext>
            </a:extLst>
          </p:cNvPr>
          <p:cNvSpPr>
            <a:spLocks noChangeShapeType="1"/>
          </p:cNvSpPr>
          <p:nvPr/>
        </p:nvSpPr>
        <p:spPr bwMode="auto">
          <a:xfrm>
            <a:off x="3368675" y="2520950"/>
            <a:ext cx="990600"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pic>
        <p:nvPicPr>
          <p:cNvPr id="57364" name="Picture 43">
            <a:extLst>
              <a:ext uri="{FF2B5EF4-FFF2-40B4-BE49-F238E27FC236}">
                <a16:creationId xmlns:a16="http://schemas.microsoft.com/office/drawing/2014/main" id="{E8B714E5-2D02-4C7B-97D6-7894964A9130}"/>
              </a:ext>
            </a:extLst>
          </p:cNvPr>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557213" y="3751263"/>
            <a:ext cx="3802062" cy="117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65" name="AutoShape 44">
            <a:extLst>
              <a:ext uri="{FF2B5EF4-FFF2-40B4-BE49-F238E27FC236}">
                <a16:creationId xmlns:a16="http://schemas.microsoft.com/office/drawing/2014/main" id="{B41BD224-CF59-45A4-B850-3376E0A240B6}"/>
              </a:ext>
            </a:extLst>
          </p:cNvPr>
          <p:cNvSpPr>
            <a:spLocks noChangeArrowheads="1"/>
          </p:cNvSpPr>
          <p:nvPr/>
        </p:nvSpPr>
        <p:spPr bwMode="auto">
          <a:xfrm>
            <a:off x="1371600" y="3402013"/>
            <a:ext cx="2667000" cy="349250"/>
          </a:xfrm>
          <a:prstGeom prst="downArrow">
            <a:avLst>
              <a:gd name="adj1" fmla="val 47972"/>
              <a:gd name="adj2" fmla="val 45454"/>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ja-JP" sz="1800" b="0"/>
              <a:t>In matrix</a:t>
            </a:r>
            <a:endParaRPr lang="ja-JP" altLang="en-US" sz="1800" b="0"/>
          </a:p>
        </p:txBody>
      </p:sp>
      <p:pic>
        <p:nvPicPr>
          <p:cNvPr id="57366" name="Picture 45">
            <a:extLst>
              <a:ext uri="{FF2B5EF4-FFF2-40B4-BE49-F238E27FC236}">
                <a16:creationId xmlns:a16="http://schemas.microsoft.com/office/drawing/2014/main" id="{BBA4F309-1104-41ED-B212-E1A264D81404}"/>
              </a:ext>
            </a:extLst>
          </p:cNvPr>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1676400" y="5373688"/>
            <a:ext cx="1562100" cy="31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67" name="Rectangle 47">
            <a:extLst>
              <a:ext uri="{FF2B5EF4-FFF2-40B4-BE49-F238E27FC236}">
                <a16:creationId xmlns:a16="http://schemas.microsoft.com/office/drawing/2014/main" id="{F0E68B9C-91D3-4E05-85D6-B106020F765E}"/>
              </a:ext>
            </a:extLst>
          </p:cNvPr>
          <p:cNvSpPr>
            <a:spLocks noChangeArrowheads="1"/>
          </p:cNvSpPr>
          <p:nvPr/>
        </p:nvSpPr>
        <p:spPr bwMode="auto">
          <a:xfrm>
            <a:off x="865188" y="5373688"/>
            <a:ext cx="3173412" cy="712787"/>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57368" name="Rectangle 48">
            <a:extLst>
              <a:ext uri="{FF2B5EF4-FFF2-40B4-BE49-F238E27FC236}">
                <a16:creationId xmlns:a16="http://schemas.microsoft.com/office/drawing/2014/main" id="{5AA42AB6-17BE-47D9-9B60-5935F3D633D5}"/>
              </a:ext>
            </a:extLst>
          </p:cNvPr>
          <p:cNvSpPr>
            <a:spLocks noChangeArrowheads="1"/>
          </p:cNvSpPr>
          <p:nvPr/>
        </p:nvSpPr>
        <p:spPr bwMode="auto">
          <a:xfrm>
            <a:off x="1090613" y="5718175"/>
            <a:ext cx="254317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a:solidFill>
                  <a:srgbClr val="FF0000"/>
                </a:solidFill>
              </a:rPr>
              <a:t>Optimum weight vector</a:t>
            </a:r>
            <a:endParaRPr lang="ja-JP" altLang="en-US" sz="1800" b="0">
              <a:solidFill>
                <a:srgbClr val="FF0000"/>
              </a:solidFill>
            </a:endParaRPr>
          </a:p>
        </p:txBody>
      </p:sp>
      <p:sp>
        <p:nvSpPr>
          <p:cNvPr id="57371" name="Rectangle 27">
            <a:extLst>
              <a:ext uri="{FF2B5EF4-FFF2-40B4-BE49-F238E27FC236}">
                <a16:creationId xmlns:a16="http://schemas.microsoft.com/office/drawing/2014/main" id="{0601E604-064B-4CDB-A639-72BD31467046}"/>
              </a:ext>
            </a:extLst>
          </p:cNvPr>
          <p:cNvSpPr>
            <a:spLocks noChangeArrowheads="1"/>
          </p:cNvSpPr>
          <p:nvPr/>
        </p:nvSpPr>
        <p:spPr bwMode="auto">
          <a:xfrm>
            <a:off x="28575" y="1468438"/>
            <a:ext cx="504507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a:t>Interference is cancelled in condition satisfies…</a:t>
            </a:r>
            <a:endParaRPr lang="ja-JP" altLang="en-US" sz="1800" b="0"/>
          </a:p>
        </p:txBody>
      </p:sp>
      <p:sp>
        <p:nvSpPr>
          <p:cNvPr id="57372" name="Rectangle 48">
            <a:extLst>
              <a:ext uri="{FF2B5EF4-FFF2-40B4-BE49-F238E27FC236}">
                <a16:creationId xmlns:a16="http://schemas.microsoft.com/office/drawing/2014/main" id="{A4E32A31-85BB-433D-9C51-2F9BF7AF6020}"/>
              </a:ext>
            </a:extLst>
          </p:cNvPr>
          <p:cNvSpPr>
            <a:spLocks noChangeArrowheads="1"/>
          </p:cNvSpPr>
          <p:nvPr/>
        </p:nvSpPr>
        <p:spPr bwMode="auto">
          <a:xfrm>
            <a:off x="1814513" y="6097588"/>
            <a:ext cx="1620837"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a:solidFill>
                  <a:srgbClr val="FF0000"/>
                </a:solidFill>
              </a:rPr>
              <a:t>*without noise</a:t>
            </a:r>
            <a:endParaRPr lang="ja-JP" altLang="en-US" sz="1800" b="0">
              <a:solidFill>
                <a:srgbClr val="FF0000"/>
              </a:solidFill>
            </a:endParaRPr>
          </a:p>
        </p:txBody>
      </p:sp>
      <p:sp>
        <p:nvSpPr>
          <p:cNvPr id="4" name="フッター プレースホルダー 3">
            <a:extLst>
              <a:ext uri="{FF2B5EF4-FFF2-40B4-BE49-F238E27FC236}">
                <a16:creationId xmlns:a16="http://schemas.microsoft.com/office/drawing/2014/main" id="{E2CA77FE-B275-4E43-AA33-87F9D710435F}"/>
              </a:ext>
            </a:extLst>
          </p:cNvPr>
          <p:cNvSpPr>
            <a:spLocks noGrp="1"/>
          </p:cNvSpPr>
          <p:nvPr>
            <p:ph type="ftr" sz="quarter" idx="3"/>
          </p:nvPr>
        </p:nvSpPr>
        <p:spPr/>
        <p:txBody>
          <a:bodyPr/>
          <a:lstStyle/>
          <a:p>
            <a:r>
              <a:rPr lang="en-US" altLang="ja-JP"/>
              <a:t>Takumi Kobayashi(YNU), Ryuji Kohno(YNU/CWC-Nippon)</a:t>
            </a:r>
            <a:endParaRPr lang="en-US" altLang="ja-JP" dirty="0"/>
          </a:p>
        </p:txBody>
      </p:sp>
      <p:sp>
        <p:nvSpPr>
          <p:cNvPr id="5" name="スライド番号プレースホルダー 4">
            <a:extLst>
              <a:ext uri="{FF2B5EF4-FFF2-40B4-BE49-F238E27FC236}">
                <a16:creationId xmlns:a16="http://schemas.microsoft.com/office/drawing/2014/main" id="{1314ABFA-5F6F-4443-8E79-0B74A868F66E}"/>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17</a:t>
            </a:fld>
            <a:endParaRPr lang="en-US" altLang="ja-JP"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6535EFA-16C7-4CDC-AF19-9087578E885F}"/>
              </a:ext>
            </a:extLst>
          </p:cNvPr>
          <p:cNvSpPr>
            <a:spLocks noGrp="1"/>
          </p:cNvSpPr>
          <p:nvPr>
            <p:ph type="dt" sz="half" idx="2"/>
          </p:nvPr>
        </p:nvSpPr>
        <p:spPr/>
        <p:txBody>
          <a:bodyPr/>
          <a:lstStyle/>
          <a:p>
            <a:r>
              <a:rPr lang="en-US" altLang="ja-JP"/>
              <a:t>July 2018</a:t>
            </a:r>
            <a:endParaRPr lang="en-US" altLang="ja-JP" dirty="0"/>
          </a:p>
        </p:txBody>
      </p:sp>
      <p:sp>
        <p:nvSpPr>
          <p:cNvPr id="59396" name="Rectangle 3">
            <a:extLst>
              <a:ext uri="{FF2B5EF4-FFF2-40B4-BE49-F238E27FC236}">
                <a16:creationId xmlns:a16="http://schemas.microsoft.com/office/drawing/2014/main" id="{D553B3E7-BDAD-488A-9C1F-4D4349D4DA6A}"/>
              </a:ext>
            </a:extLst>
          </p:cNvPr>
          <p:cNvSpPr>
            <a:spLocks noGrp="1" noChangeArrowheads="1"/>
          </p:cNvSpPr>
          <p:nvPr>
            <p:ph idx="4294967295"/>
          </p:nvPr>
        </p:nvSpPr>
        <p:spPr>
          <a:xfrm>
            <a:off x="0" y="914400"/>
            <a:ext cx="8686800" cy="685800"/>
          </a:xfrm>
        </p:spPr>
        <p:txBody>
          <a:bodyPr/>
          <a:lstStyle/>
          <a:p>
            <a:pPr eaLnBrk="1" hangingPunct="1"/>
            <a:r>
              <a:rPr lang="en-US" altLang="ja-JP" sz="2800" dirty="0">
                <a:latin typeface="Arial" panose="020B0604020202020204" pitchFamily="34" charset="0"/>
                <a:ea typeface="ＭＳ Ｐゴシック" panose="020B0600070205080204" pitchFamily="50" charset="-128"/>
              </a:rPr>
              <a:t>Numerical evaluation</a:t>
            </a:r>
            <a:endParaRPr lang="ja-JP" altLang="en-US" sz="2800" dirty="0">
              <a:latin typeface="Arial" panose="020B0604020202020204" pitchFamily="34" charset="0"/>
              <a:ea typeface="ＭＳ Ｐゴシック" panose="020B0600070205080204" pitchFamily="50" charset="-128"/>
            </a:endParaRPr>
          </a:p>
          <a:p>
            <a:pPr lvl="2" eaLnBrk="1" hangingPunct="1"/>
            <a:endParaRPr lang="en-US" altLang="ja-JP" dirty="0">
              <a:latin typeface="Arial" panose="020B0604020202020204" pitchFamily="34" charset="0"/>
              <a:ea typeface="ＭＳ Ｐゴシック" panose="020B0600070205080204" pitchFamily="50" charset="-128"/>
            </a:endParaRPr>
          </a:p>
        </p:txBody>
      </p:sp>
      <p:sp>
        <p:nvSpPr>
          <p:cNvPr id="59397" name="Rectangle 5">
            <a:extLst>
              <a:ext uri="{FF2B5EF4-FFF2-40B4-BE49-F238E27FC236}">
                <a16:creationId xmlns:a16="http://schemas.microsoft.com/office/drawing/2014/main" id="{60371F08-94D5-4B23-9404-68CDA74BA0C0}"/>
              </a:ext>
            </a:extLst>
          </p:cNvPr>
          <p:cNvSpPr>
            <a:spLocks noChangeArrowheads="1"/>
          </p:cNvSpPr>
          <p:nvPr/>
        </p:nvSpPr>
        <p:spPr bwMode="auto">
          <a:xfrm>
            <a:off x="-381000" y="1752600"/>
            <a:ext cx="46482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2" eaLnBrk="1" hangingPunct="1"/>
            <a:r>
              <a:rPr lang="en-US" altLang="ja-JP" sz="1800" b="0" dirty="0">
                <a:solidFill>
                  <a:srgbClr val="FF0000"/>
                </a:solidFill>
              </a:rPr>
              <a:t>Assumed </a:t>
            </a:r>
            <a:r>
              <a:rPr lang="en-US" altLang="ja-JP" sz="1800" dirty="0">
                <a:solidFill>
                  <a:srgbClr val="FF0000"/>
                </a:solidFill>
              </a:rPr>
              <a:t>MHP-UWB</a:t>
            </a:r>
            <a:r>
              <a:rPr lang="en-US" altLang="ja-JP" sz="1800" b="0" dirty="0">
                <a:solidFill>
                  <a:srgbClr val="FF0000"/>
                </a:solidFill>
              </a:rPr>
              <a:t> which uses MHP as transmission pulse</a:t>
            </a:r>
            <a:r>
              <a:rPr lang="en-US" altLang="ja-JP" sz="1800" dirty="0">
                <a:solidFill>
                  <a:srgbClr val="FF0000"/>
                </a:solidFill>
              </a:rPr>
              <a:t>.</a:t>
            </a:r>
            <a:endParaRPr lang="ja-JP" altLang="en-US" sz="1800" dirty="0">
              <a:solidFill>
                <a:srgbClr val="FF0000"/>
              </a:solidFill>
            </a:endParaRPr>
          </a:p>
          <a:p>
            <a:pPr lvl="2" eaLnBrk="1" hangingPunct="1"/>
            <a:r>
              <a:rPr lang="en-US" altLang="ja-JP" sz="1800" b="0" dirty="0"/>
              <a:t>Each user uses unique order MHP as a transmission pulse.</a:t>
            </a:r>
          </a:p>
          <a:p>
            <a:pPr lvl="2" eaLnBrk="1" hangingPunct="1"/>
            <a:r>
              <a:rPr lang="en-US" altLang="ja-JP" sz="1800" b="0" dirty="0"/>
              <a:t>MAC</a:t>
            </a:r>
            <a:r>
              <a:rPr lang="ja-JP" altLang="en-US" sz="1800" b="0" dirty="0"/>
              <a:t> </a:t>
            </a:r>
            <a:r>
              <a:rPr lang="en-US" altLang="ja-JP" sz="1800" b="0" dirty="0"/>
              <a:t>frame has generally known SHR preamble on its head. </a:t>
            </a:r>
            <a:br>
              <a:rPr lang="en-US" altLang="ja-JP" sz="1800" b="0" dirty="0"/>
            </a:br>
            <a:r>
              <a:rPr lang="ja-JP" altLang="en-US" sz="1800" b="0" dirty="0"/>
              <a:t>→</a:t>
            </a:r>
            <a:r>
              <a:rPr lang="en-US" altLang="ja-JP" sz="1800" b="0" dirty="0"/>
              <a:t> Adaptive algorithm estimates an optimum solution by using this known preamble.</a:t>
            </a:r>
            <a:br>
              <a:rPr lang="ja-JP" altLang="en-US" sz="1800" dirty="0">
                <a:solidFill>
                  <a:srgbClr val="FF0000"/>
                </a:solidFill>
              </a:rPr>
            </a:br>
            <a:endParaRPr lang="ja-JP" altLang="en-US" sz="1800" dirty="0">
              <a:solidFill>
                <a:srgbClr val="FF0000"/>
              </a:solidFill>
            </a:endParaRPr>
          </a:p>
          <a:p>
            <a:pPr lvl="2" eaLnBrk="1" hangingPunct="1"/>
            <a:r>
              <a:rPr lang="en-US" altLang="ja-JP" sz="1800" b="0" dirty="0"/>
              <a:t>IUI and ISI exist.</a:t>
            </a:r>
          </a:p>
          <a:p>
            <a:pPr lvl="2" eaLnBrk="1" hangingPunct="1"/>
            <a:endParaRPr lang="en-US" altLang="ja-JP" sz="1800" b="0" dirty="0">
              <a:solidFill>
                <a:srgbClr val="FF0000"/>
              </a:solidFill>
            </a:endParaRPr>
          </a:p>
          <a:p>
            <a:pPr lvl="2" eaLnBrk="1" hangingPunct="1"/>
            <a:endParaRPr lang="en-US" altLang="ja-JP" sz="1800" b="0" dirty="0">
              <a:solidFill>
                <a:srgbClr val="FF0000"/>
              </a:solidFill>
            </a:endParaRPr>
          </a:p>
        </p:txBody>
      </p:sp>
      <p:pic>
        <p:nvPicPr>
          <p:cNvPr id="59400" name="Picture 6">
            <a:extLst>
              <a:ext uri="{FF2B5EF4-FFF2-40B4-BE49-F238E27FC236}">
                <a16:creationId xmlns:a16="http://schemas.microsoft.com/office/drawing/2014/main" id="{501F38EF-E780-4621-9AE2-5BD0B158BEF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72000" y="873125"/>
            <a:ext cx="3810000" cy="145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402" name="Picture 10">
            <a:extLst>
              <a:ext uri="{FF2B5EF4-FFF2-40B4-BE49-F238E27FC236}">
                <a16:creationId xmlns:a16="http://schemas.microsoft.com/office/drawing/2014/main" id="{E006550B-178B-4328-BEBF-E1F8D9BF53EF}"/>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486400" y="2325688"/>
            <a:ext cx="2486025" cy="413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フッター プレースホルダー 3">
            <a:extLst>
              <a:ext uri="{FF2B5EF4-FFF2-40B4-BE49-F238E27FC236}">
                <a16:creationId xmlns:a16="http://schemas.microsoft.com/office/drawing/2014/main" id="{A7C02AB7-F5D0-4C3B-A425-3903BFF58A1A}"/>
              </a:ext>
            </a:extLst>
          </p:cNvPr>
          <p:cNvSpPr>
            <a:spLocks noGrp="1"/>
          </p:cNvSpPr>
          <p:nvPr>
            <p:ph type="ftr" sz="quarter" idx="3"/>
          </p:nvPr>
        </p:nvSpPr>
        <p:spPr/>
        <p:txBody>
          <a:bodyPr/>
          <a:lstStyle/>
          <a:p>
            <a:r>
              <a:rPr lang="en-US" altLang="ja-JP"/>
              <a:t>Takumi Kobayashi(YNU), Ryuji Kohno(YNU/CWC-Nippon)</a:t>
            </a:r>
            <a:endParaRPr lang="en-US" altLang="ja-JP" dirty="0"/>
          </a:p>
        </p:txBody>
      </p:sp>
      <p:sp>
        <p:nvSpPr>
          <p:cNvPr id="5" name="スライド番号プレースホルダー 4">
            <a:extLst>
              <a:ext uri="{FF2B5EF4-FFF2-40B4-BE49-F238E27FC236}">
                <a16:creationId xmlns:a16="http://schemas.microsoft.com/office/drawing/2014/main" id="{4CC7F5EC-993F-4D64-BA8D-BDF10655CE34}"/>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18</a:t>
            </a:fld>
            <a:endParaRPr lang="en-US" altLang="ja-JP"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48BE182-89B2-4430-8B09-7D985D3A53EE}"/>
              </a:ext>
            </a:extLst>
          </p:cNvPr>
          <p:cNvSpPr>
            <a:spLocks noGrp="1"/>
          </p:cNvSpPr>
          <p:nvPr>
            <p:ph type="dt" sz="half" idx="2"/>
          </p:nvPr>
        </p:nvSpPr>
        <p:spPr/>
        <p:txBody>
          <a:bodyPr/>
          <a:lstStyle/>
          <a:p>
            <a:r>
              <a:rPr lang="en-US" altLang="ja-JP"/>
              <a:t>July 2018</a:t>
            </a:r>
            <a:endParaRPr lang="en-US" altLang="ja-JP" dirty="0"/>
          </a:p>
        </p:txBody>
      </p:sp>
      <p:sp>
        <p:nvSpPr>
          <p:cNvPr id="61444" name="Rectangle 3">
            <a:extLst>
              <a:ext uri="{FF2B5EF4-FFF2-40B4-BE49-F238E27FC236}">
                <a16:creationId xmlns:a16="http://schemas.microsoft.com/office/drawing/2014/main" id="{B8DE2518-6422-413D-B6EC-0F864588CB9E}"/>
              </a:ext>
            </a:extLst>
          </p:cNvPr>
          <p:cNvSpPr>
            <a:spLocks noChangeArrowheads="1"/>
          </p:cNvSpPr>
          <p:nvPr/>
        </p:nvSpPr>
        <p:spPr bwMode="auto">
          <a:xfrm>
            <a:off x="-152400" y="838200"/>
            <a:ext cx="9296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a:t>MUD </a:t>
            </a:r>
            <a:r>
              <a:rPr lang="ja-JP" altLang="en-US"/>
              <a:t> </a:t>
            </a:r>
            <a:r>
              <a:rPr lang="en-US" altLang="ja-JP"/>
              <a:t>and ISI canceller – Numerical evaluation.</a:t>
            </a:r>
            <a:br>
              <a:rPr lang="en-US" altLang="ja-JP" sz="1800"/>
            </a:br>
            <a:endParaRPr lang="ja-JP" altLang="en-US" sz="1800"/>
          </a:p>
        </p:txBody>
      </p:sp>
      <p:graphicFrame>
        <p:nvGraphicFramePr>
          <p:cNvPr id="217148" name="Group 60">
            <a:extLst>
              <a:ext uri="{FF2B5EF4-FFF2-40B4-BE49-F238E27FC236}">
                <a16:creationId xmlns:a16="http://schemas.microsoft.com/office/drawing/2014/main" id="{4EDADD38-75F1-4187-8017-263A044DAFA6}"/>
              </a:ext>
            </a:extLst>
          </p:cNvPr>
          <p:cNvGraphicFramePr>
            <a:graphicFrameLocks noGrp="1"/>
          </p:cNvGraphicFramePr>
          <p:nvPr>
            <p:extLst>
              <p:ext uri="{D42A27DB-BD31-4B8C-83A1-F6EECF244321}">
                <p14:modId xmlns:p14="http://schemas.microsoft.com/office/powerpoint/2010/main" val="3456656386"/>
              </p:ext>
            </p:extLst>
          </p:nvPr>
        </p:nvGraphicFramePr>
        <p:xfrm>
          <a:off x="152400" y="4349750"/>
          <a:ext cx="8763000" cy="2079627"/>
        </p:xfrm>
        <a:graphic>
          <a:graphicData uri="http://schemas.openxmlformats.org/drawingml/2006/table">
            <a:tbl>
              <a:tblPr/>
              <a:tblGrid>
                <a:gridCol w="2590800">
                  <a:extLst>
                    <a:ext uri="{9D8B030D-6E8A-4147-A177-3AD203B41FA5}">
                      <a16:colId xmlns:a16="http://schemas.microsoft.com/office/drawing/2014/main" val="3473135703"/>
                    </a:ext>
                  </a:extLst>
                </a:gridCol>
                <a:gridCol w="3455988">
                  <a:extLst>
                    <a:ext uri="{9D8B030D-6E8A-4147-A177-3AD203B41FA5}">
                      <a16:colId xmlns:a16="http://schemas.microsoft.com/office/drawing/2014/main" val="2623461236"/>
                    </a:ext>
                  </a:extLst>
                </a:gridCol>
                <a:gridCol w="2716212">
                  <a:extLst>
                    <a:ext uri="{9D8B030D-6E8A-4147-A177-3AD203B41FA5}">
                      <a16:colId xmlns:a16="http://schemas.microsoft.com/office/drawing/2014/main" val="4239076754"/>
                    </a:ext>
                  </a:extLst>
                </a:gridCol>
              </a:tblGrid>
              <a:tr h="398463">
                <a:tc>
                  <a:txBody>
                    <a:bodyPr/>
                    <a:lstStyle>
                      <a:lvl1pPr eaLnBrk="0" hangingPunct="0">
                        <a:spcBef>
                          <a:spcPct val="60000"/>
                        </a:spcBef>
                        <a:defRPr kumimoji="1" sz="2800">
                          <a:solidFill>
                            <a:schemeClr val="tx1"/>
                          </a:solidFill>
                          <a:latin typeface="Arial" panose="020B0604020202020204" pitchFamily="34" charset="0"/>
                        </a:defRPr>
                      </a:lvl1pPr>
                      <a:lvl2pPr marL="742950" indent="-285750" eaLnBrk="0" hangingPunct="0">
                        <a:spcBef>
                          <a:spcPct val="50000"/>
                        </a:spcBef>
                        <a:buFont typeface="Wingdings" panose="05000000000000000000" pitchFamily="2" charset="2"/>
                        <a:defRPr kumimoji="1" sz="2000">
                          <a:solidFill>
                            <a:schemeClr val="tx1"/>
                          </a:solidFill>
                          <a:latin typeface="Arial" panose="020B0604020202020204" pitchFamily="34" charset="0"/>
                        </a:defRPr>
                      </a:lvl2pPr>
                      <a:lvl3pPr marL="1143000" indent="-228600" eaLnBrk="0" hangingPunct="0">
                        <a:spcBef>
                          <a:spcPct val="20000"/>
                        </a:spcBef>
                        <a:defRPr kumimoji="1" sz="2000">
                          <a:solidFill>
                            <a:schemeClr val="tx1"/>
                          </a:solidFill>
                          <a:latin typeface="Arial" panose="020B0604020202020204" pitchFamily="34" charset="0"/>
                        </a:defRPr>
                      </a:lvl3pPr>
                      <a:lvl4pPr marL="1600200" indent="-228600" eaLnBrk="0" hangingPunct="0">
                        <a:spcBef>
                          <a:spcPct val="20000"/>
                        </a:spcBef>
                        <a:defRPr kumimoji="1">
                          <a:solidFill>
                            <a:schemeClr val="tx1"/>
                          </a:solidFill>
                          <a:latin typeface="Arial" panose="020B0604020202020204" pitchFamily="34" charset="0"/>
                        </a:defRPr>
                      </a:lvl4pPr>
                      <a:lvl5pPr marL="2057400" indent="-228600" eaLnBrk="0" hangingPunct="0">
                        <a:spcBef>
                          <a:spcPct val="20000"/>
                        </a:spcBef>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1" lang="en-US" altLang="ja-JP" sz="1800" b="0" i="0" u="none" strike="noStrike" cap="none" normalizeH="0" baseline="0">
                          <a:ln>
                            <a:noFill/>
                          </a:ln>
                          <a:solidFill>
                            <a:schemeClr val="tx1"/>
                          </a:solidFill>
                          <a:effectLst/>
                          <a:latin typeface="Times New Roman" panose="02020603050405020304" pitchFamily="18" charset="0"/>
                          <a:ea typeface="ＭＳ Ｐ明朝" panose="02020600040205080304" pitchFamily="18" charset="-128"/>
                        </a:rPr>
                        <a:t>DIR [dB]</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eaLnBrk="0" hangingPunct="0">
                        <a:spcBef>
                          <a:spcPct val="60000"/>
                        </a:spcBef>
                        <a:defRPr kumimoji="1" sz="2800">
                          <a:solidFill>
                            <a:schemeClr val="tx1"/>
                          </a:solidFill>
                          <a:latin typeface="Arial" panose="020B0604020202020204" pitchFamily="34" charset="0"/>
                        </a:defRPr>
                      </a:lvl1pPr>
                      <a:lvl2pPr marL="742950" indent="-285750" eaLnBrk="0" hangingPunct="0">
                        <a:spcBef>
                          <a:spcPct val="50000"/>
                        </a:spcBef>
                        <a:buFont typeface="Wingdings" panose="05000000000000000000" pitchFamily="2" charset="2"/>
                        <a:defRPr kumimoji="1" sz="2000">
                          <a:solidFill>
                            <a:schemeClr val="tx1"/>
                          </a:solidFill>
                          <a:latin typeface="Arial" panose="020B0604020202020204" pitchFamily="34" charset="0"/>
                        </a:defRPr>
                      </a:lvl2pPr>
                      <a:lvl3pPr marL="1143000" indent="-228600" eaLnBrk="0" hangingPunct="0">
                        <a:spcBef>
                          <a:spcPct val="20000"/>
                        </a:spcBef>
                        <a:defRPr kumimoji="1" sz="2000">
                          <a:solidFill>
                            <a:schemeClr val="tx1"/>
                          </a:solidFill>
                          <a:latin typeface="Arial" panose="020B0604020202020204" pitchFamily="34" charset="0"/>
                        </a:defRPr>
                      </a:lvl3pPr>
                      <a:lvl4pPr marL="1600200" indent="-228600" eaLnBrk="0" hangingPunct="0">
                        <a:spcBef>
                          <a:spcPct val="20000"/>
                        </a:spcBef>
                        <a:defRPr kumimoji="1">
                          <a:solidFill>
                            <a:schemeClr val="tx1"/>
                          </a:solidFill>
                          <a:latin typeface="Arial" panose="020B0604020202020204" pitchFamily="34" charset="0"/>
                        </a:defRPr>
                      </a:lvl4pPr>
                      <a:lvl5pPr marL="2057400" indent="-228600" eaLnBrk="0" hangingPunct="0">
                        <a:spcBef>
                          <a:spcPct val="20000"/>
                        </a:spcBef>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1" lang="en-US" altLang="ja-JP" sz="1800" b="0" i="0" u="none" strike="noStrike" cap="none" normalizeH="0" baseline="0">
                          <a:ln>
                            <a:noFill/>
                          </a:ln>
                          <a:solidFill>
                            <a:schemeClr val="tx1"/>
                          </a:solidFill>
                          <a:effectLst/>
                          <a:latin typeface="Times New Roman" panose="02020603050405020304" pitchFamily="18" charset="0"/>
                          <a:ea typeface="ＭＳ Ｐ明朝" panose="02020600040205080304" pitchFamily="18" charset="-128"/>
                        </a:rPr>
                        <a:t>-40 to +40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97630392"/>
                  </a:ext>
                </a:extLst>
              </a:tr>
              <a:tr h="398463">
                <a:tc>
                  <a:txBody>
                    <a:bodyPr/>
                    <a:lstStyle>
                      <a:lvl1pPr eaLnBrk="0" hangingPunct="0">
                        <a:spcBef>
                          <a:spcPct val="60000"/>
                        </a:spcBef>
                        <a:defRPr kumimoji="1" sz="2800">
                          <a:solidFill>
                            <a:schemeClr val="tx1"/>
                          </a:solidFill>
                          <a:latin typeface="Arial" panose="020B0604020202020204" pitchFamily="34" charset="0"/>
                        </a:defRPr>
                      </a:lvl1pPr>
                      <a:lvl2pPr marL="742950" indent="-285750" eaLnBrk="0" hangingPunct="0">
                        <a:spcBef>
                          <a:spcPct val="50000"/>
                        </a:spcBef>
                        <a:buFont typeface="Wingdings" panose="05000000000000000000" pitchFamily="2" charset="2"/>
                        <a:defRPr kumimoji="1" sz="2000">
                          <a:solidFill>
                            <a:schemeClr val="tx1"/>
                          </a:solidFill>
                          <a:latin typeface="Arial" panose="020B0604020202020204" pitchFamily="34" charset="0"/>
                        </a:defRPr>
                      </a:lvl2pPr>
                      <a:lvl3pPr marL="1143000" indent="-228600" eaLnBrk="0" hangingPunct="0">
                        <a:spcBef>
                          <a:spcPct val="20000"/>
                        </a:spcBef>
                        <a:defRPr kumimoji="1" sz="2000">
                          <a:solidFill>
                            <a:schemeClr val="tx1"/>
                          </a:solidFill>
                          <a:latin typeface="Arial" panose="020B0604020202020204" pitchFamily="34" charset="0"/>
                        </a:defRPr>
                      </a:lvl3pPr>
                      <a:lvl4pPr marL="1600200" indent="-228600" eaLnBrk="0" hangingPunct="0">
                        <a:spcBef>
                          <a:spcPct val="20000"/>
                        </a:spcBef>
                        <a:defRPr kumimoji="1">
                          <a:solidFill>
                            <a:schemeClr val="tx1"/>
                          </a:solidFill>
                          <a:latin typeface="Arial" panose="020B0604020202020204" pitchFamily="34" charset="0"/>
                        </a:defRPr>
                      </a:lvl4pPr>
                      <a:lvl5pPr marL="2057400" indent="-228600" eaLnBrk="0" hangingPunct="0">
                        <a:spcBef>
                          <a:spcPct val="20000"/>
                        </a:spcBef>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1" lang="en-US" altLang="ja-JP" sz="1800" b="0" i="0" u="none" strike="noStrike" cap="none" normalizeH="0" baseline="0">
                          <a:ln>
                            <a:noFill/>
                          </a:ln>
                          <a:solidFill>
                            <a:schemeClr val="tx1"/>
                          </a:solidFill>
                          <a:effectLst/>
                          <a:latin typeface="Times New Roman" panose="02020603050405020304" pitchFamily="18" charset="0"/>
                          <a:ea typeface="ＭＳ Ｐ明朝" panose="02020600040205080304" pitchFamily="18" charset="-128"/>
                        </a:rPr>
                        <a:t>Known user</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60000"/>
                        </a:spcBef>
                        <a:defRPr kumimoji="1" sz="2800">
                          <a:solidFill>
                            <a:schemeClr val="tx1"/>
                          </a:solidFill>
                          <a:latin typeface="Arial" panose="020B0604020202020204" pitchFamily="34" charset="0"/>
                        </a:defRPr>
                      </a:lvl1pPr>
                      <a:lvl2pPr marL="742950" indent="-285750" eaLnBrk="0" hangingPunct="0">
                        <a:spcBef>
                          <a:spcPct val="50000"/>
                        </a:spcBef>
                        <a:buFont typeface="Wingdings" panose="05000000000000000000" pitchFamily="2" charset="2"/>
                        <a:defRPr kumimoji="1" sz="2000">
                          <a:solidFill>
                            <a:schemeClr val="tx1"/>
                          </a:solidFill>
                          <a:latin typeface="Arial" panose="020B0604020202020204" pitchFamily="34" charset="0"/>
                        </a:defRPr>
                      </a:lvl2pPr>
                      <a:lvl3pPr marL="1143000" indent="-228600" eaLnBrk="0" hangingPunct="0">
                        <a:spcBef>
                          <a:spcPct val="20000"/>
                        </a:spcBef>
                        <a:defRPr kumimoji="1" sz="2000">
                          <a:solidFill>
                            <a:schemeClr val="tx1"/>
                          </a:solidFill>
                          <a:latin typeface="Arial" panose="020B0604020202020204" pitchFamily="34" charset="0"/>
                        </a:defRPr>
                      </a:lvl3pPr>
                      <a:lvl4pPr marL="1600200" indent="-228600" eaLnBrk="0" hangingPunct="0">
                        <a:spcBef>
                          <a:spcPct val="20000"/>
                        </a:spcBef>
                        <a:defRPr kumimoji="1">
                          <a:solidFill>
                            <a:schemeClr val="tx1"/>
                          </a:solidFill>
                          <a:latin typeface="Arial" panose="020B0604020202020204" pitchFamily="34" charset="0"/>
                        </a:defRPr>
                      </a:lvl4pPr>
                      <a:lvl5pPr marL="2057400" indent="-228600" eaLnBrk="0" hangingPunct="0">
                        <a:spcBef>
                          <a:spcPct val="20000"/>
                        </a:spcBef>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1" lang="en-US" altLang="ja-JP" sz="1800" b="0" i="0" u="none" strike="noStrike" cap="none" normalizeH="0" baseline="0" dirty="0">
                          <a:ln>
                            <a:noFill/>
                          </a:ln>
                          <a:solidFill>
                            <a:schemeClr val="tx1"/>
                          </a:solidFill>
                          <a:effectLst/>
                          <a:latin typeface="Times New Roman" panose="02020603050405020304" pitchFamily="18" charset="0"/>
                          <a:ea typeface="ＭＳ Ｐ明朝" panose="02020600040205080304" pitchFamily="18" charset="-128"/>
                        </a:rPr>
                        <a:t>2 (0</a:t>
                      </a:r>
                      <a:r>
                        <a:rPr kumimoji="1" lang="en-US" altLang="ja-JP" sz="1800" b="0" i="0" u="none" strike="noStrike" cap="none" normalizeH="0" baseline="30000" dirty="0">
                          <a:ln>
                            <a:noFill/>
                          </a:ln>
                          <a:solidFill>
                            <a:schemeClr val="tx1"/>
                          </a:solidFill>
                          <a:effectLst/>
                          <a:latin typeface="Times New Roman" panose="02020603050405020304" pitchFamily="18" charset="0"/>
                          <a:ea typeface="ＭＳ Ｐ明朝" panose="02020600040205080304" pitchFamily="18" charset="-128"/>
                        </a:rPr>
                        <a:t>th</a:t>
                      </a:r>
                      <a:r>
                        <a:rPr kumimoji="1" lang="en-US" altLang="ja-JP" sz="1800" b="0" i="0" u="none" strike="noStrike" cap="none" normalizeH="0" baseline="0" dirty="0">
                          <a:ln>
                            <a:noFill/>
                          </a:ln>
                          <a:solidFill>
                            <a:schemeClr val="tx1"/>
                          </a:solidFill>
                          <a:effectLst/>
                          <a:latin typeface="Times New Roman" panose="02020603050405020304" pitchFamily="18" charset="0"/>
                          <a:ea typeface="ＭＳ Ｐ明朝" panose="02020600040205080304" pitchFamily="18" charset="-128"/>
                        </a:rPr>
                        <a:t> and 3</a:t>
                      </a:r>
                      <a:r>
                        <a:rPr kumimoji="1" lang="en-US" altLang="ja-JP" sz="1800" b="0" i="0" u="none" strike="noStrike" cap="none" normalizeH="0" baseline="30000" dirty="0">
                          <a:ln>
                            <a:noFill/>
                          </a:ln>
                          <a:solidFill>
                            <a:schemeClr val="tx1"/>
                          </a:solidFill>
                          <a:effectLst/>
                          <a:latin typeface="Times New Roman" panose="02020603050405020304" pitchFamily="18" charset="0"/>
                          <a:ea typeface="ＭＳ Ｐ明朝" panose="02020600040205080304" pitchFamily="18" charset="-128"/>
                        </a:rPr>
                        <a:t>rd</a:t>
                      </a:r>
                      <a:r>
                        <a:rPr kumimoji="1" lang="en-US" altLang="ja-JP" sz="1800" b="0" i="0" u="none" strike="noStrike" cap="none" normalizeH="0" baseline="0" dirty="0">
                          <a:ln>
                            <a:noFill/>
                          </a:ln>
                          <a:solidFill>
                            <a:schemeClr val="tx1"/>
                          </a:solidFill>
                          <a:effectLst/>
                          <a:latin typeface="Times New Roman" panose="02020603050405020304" pitchFamily="18" charset="0"/>
                          <a:ea typeface="ＭＳ Ｐ明朝" panose="02020600040205080304" pitchFamily="18" charset="-128"/>
                        </a:rPr>
                        <a:t> MHP)</a:t>
                      </a:r>
                      <a:endParaRPr kumimoji="1" lang="ja-JP" altLang="en-US" sz="1800" b="0" i="0" u="none" strike="noStrike" cap="none" normalizeH="0" baseline="0" dirty="0">
                        <a:ln>
                          <a:noFill/>
                        </a:ln>
                        <a:solidFill>
                          <a:schemeClr val="tx1"/>
                        </a:solidFill>
                        <a:effectLst/>
                        <a:latin typeface="Times New Roman" panose="02020603050405020304" pitchFamily="18" charset="0"/>
                        <a:ea typeface="ＭＳ Ｐ明朝" panose="02020600040205080304" pitchFamily="18"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eaLnBrk="0" hangingPunct="0">
                        <a:spcBef>
                          <a:spcPct val="60000"/>
                        </a:spcBef>
                        <a:defRPr kumimoji="1" sz="2800">
                          <a:solidFill>
                            <a:schemeClr val="tx1"/>
                          </a:solidFill>
                          <a:latin typeface="Arial" panose="020B0604020202020204" pitchFamily="34" charset="0"/>
                        </a:defRPr>
                      </a:lvl1pPr>
                      <a:lvl2pPr marL="742950" indent="-285750" eaLnBrk="0" hangingPunct="0">
                        <a:spcBef>
                          <a:spcPct val="50000"/>
                        </a:spcBef>
                        <a:buFont typeface="Wingdings" panose="05000000000000000000" pitchFamily="2" charset="2"/>
                        <a:defRPr kumimoji="1" sz="2000">
                          <a:solidFill>
                            <a:schemeClr val="tx1"/>
                          </a:solidFill>
                          <a:latin typeface="Arial" panose="020B0604020202020204" pitchFamily="34" charset="0"/>
                        </a:defRPr>
                      </a:lvl2pPr>
                      <a:lvl3pPr marL="1143000" indent="-228600" eaLnBrk="0" hangingPunct="0">
                        <a:spcBef>
                          <a:spcPct val="20000"/>
                        </a:spcBef>
                        <a:defRPr kumimoji="1" sz="2000">
                          <a:solidFill>
                            <a:schemeClr val="tx1"/>
                          </a:solidFill>
                          <a:latin typeface="Arial" panose="020B0604020202020204" pitchFamily="34" charset="0"/>
                        </a:defRPr>
                      </a:lvl3pPr>
                      <a:lvl4pPr marL="1600200" indent="-228600" eaLnBrk="0" hangingPunct="0">
                        <a:spcBef>
                          <a:spcPct val="20000"/>
                        </a:spcBef>
                        <a:defRPr kumimoji="1">
                          <a:solidFill>
                            <a:schemeClr val="tx1"/>
                          </a:solidFill>
                          <a:latin typeface="Arial" panose="020B0604020202020204" pitchFamily="34" charset="0"/>
                        </a:defRPr>
                      </a:lvl4pPr>
                      <a:lvl5pPr marL="2057400" indent="-228600" eaLnBrk="0" hangingPunct="0">
                        <a:spcBef>
                          <a:spcPct val="20000"/>
                        </a:spcBef>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1" lang="ja-JP" altLang="en-US" sz="1800" b="0" i="0" u="none" strike="noStrike" cap="none" normalizeH="0" baseline="0" dirty="0">
                          <a:ln>
                            <a:noFill/>
                          </a:ln>
                          <a:solidFill>
                            <a:schemeClr val="tx1"/>
                          </a:solidFill>
                          <a:effectLst/>
                          <a:latin typeface="Times New Roman" panose="02020603050405020304" pitchFamily="18" charset="0"/>
                          <a:ea typeface="ＭＳ Ｐ明朝" panose="02020600040205080304" pitchFamily="18" charset="-128"/>
                        </a:rPr>
                        <a:t>１ </a:t>
                      </a:r>
                      <a:r>
                        <a:rPr kumimoji="1" lang="en-US" altLang="ja-JP" sz="1800" b="0" i="0" u="none" strike="noStrike" cap="none" normalizeH="0" baseline="0" dirty="0">
                          <a:ln>
                            <a:noFill/>
                          </a:ln>
                          <a:solidFill>
                            <a:schemeClr val="tx1"/>
                          </a:solidFill>
                          <a:effectLst/>
                          <a:latin typeface="Times New Roman" panose="02020603050405020304" pitchFamily="18" charset="0"/>
                          <a:ea typeface="ＭＳ Ｐ明朝" panose="02020600040205080304" pitchFamily="18" charset="-128"/>
                        </a:rPr>
                        <a:t>(0</a:t>
                      </a:r>
                      <a:r>
                        <a:rPr kumimoji="1" lang="en-US" altLang="ja-JP" sz="1800" b="0" i="0" u="none" strike="noStrike" cap="none" normalizeH="0" baseline="30000" dirty="0">
                          <a:ln>
                            <a:noFill/>
                          </a:ln>
                          <a:solidFill>
                            <a:schemeClr val="tx1"/>
                          </a:solidFill>
                          <a:effectLst/>
                          <a:latin typeface="Times New Roman" panose="02020603050405020304" pitchFamily="18" charset="0"/>
                          <a:ea typeface="ＭＳ Ｐ明朝" panose="02020600040205080304" pitchFamily="18" charset="-128"/>
                        </a:rPr>
                        <a:t>th</a:t>
                      </a:r>
                      <a:r>
                        <a:rPr kumimoji="1" lang="en-US" altLang="ja-JP" sz="1800" b="0" i="0" u="none" strike="noStrike" cap="none" normalizeH="0" baseline="0" dirty="0">
                          <a:ln>
                            <a:noFill/>
                          </a:ln>
                          <a:solidFill>
                            <a:schemeClr val="tx1"/>
                          </a:solidFill>
                          <a:effectLst/>
                          <a:latin typeface="Times New Roman" panose="02020603050405020304" pitchFamily="18" charset="0"/>
                          <a:ea typeface="ＭＳ Ｐ明朝" panose="02020600040205080304" pitchFamily="18" charset="-128"/>
                        </a:rPr>
                        <a:t> MHP)</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61447535"/>
                  </a:ext>
                </a:extLst>
              </a:tr>
              <a:tr h="398463">
                <a:tc>
                  <a:txBody>
                    <a:bodyPr/>
                    <a:lstStyle>
                      <a:lvl1pPr eaLnBrk="0" hangingPunct="0">
                        <a:spcBef>
                          <a:spcPct val="60000"/>
                        </a:spcBef>
                        <a:defRPr kumimoji="1" sz="2800">
                          <a:solidFill>
                            <a:schemeClr val="tx1"/>
                          </a:solidFill>
                          <a:latin typeface="Arial" panose="020B0604020202020204" pitchFamily="34" charset="0"/>
                        </a:defRPr>
                      </a:lvl1pPr>
                      <a:lvl2pPr marL="742950" indent="-285750" eaLnBrk="0" hangingPunct="0">
                        <a:spcBef>
                          <a:spcPct val="50000"/>
                        </a:spcBef>
                        <a:buFont typeface="Wingdings" panose="05000000000000000000" pitchFamily="2" charset="2"/>
                        <a:defRPr kumimoji="1" sz="2000">
                          <a:solidFill>
                            <a:schemeClr val="tx1"/>
                          </a:solidFill>
                          <a:latin typeface="Arial" panose="020B0604020202020204" pitchFamily="34" charset="0"/>
                        </a:defRPr>
                      </a:lvl2pPr>
                      <a:lvl3pPr marL="1143000" indent="-228600" eaLnBrk="0" hangingPunct="0">
                        <a:spcBef>
                          <a:spcPct val="20000"/>
                        </a:spcBef>
                        <a:defRPr kumimoji="1" sz="2000">
                          <a:solidFill>
                            <a:schemeClr val="tx1"/>
                          </a:solidFill>
                          <a:latin typeface="Arial" panose="020B0604020202020204" pitchFamily="34" charset="0"/>
                        </a:defRPr>
                      </a:lvl3pPr>
                      <a:lvl4pPr marL="1600200" indent="-228600" eaLnBrk="0" hangingPunct="0">
                        <a:spcBef>
                          <a:spcPct val="20000"/>
                        </a:spcBef>
                        <a:defRPr kumimoji="1">
                          <a:solidFill>
                            <a:schemeClr val="tx1"/>
                          </a:solidFill>
                          <a:latin typeface="Arial" panose="020B0604020202020204" pitchFamily="34" charset="0"/>
                        </a:defRPr>
                      </a:lvl4pPr>
                      <a:lvl5pPr marL="2057400" indent="-228600" eaLnBrk="0" hangingPunct="0">
                        <a:spcBef>
                          <a:spcPct val="20000"/>
                        </a:spcBef>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1" lang="en-US" altLang="ja-JP" sz="1800" b="0" i="0" u="none" strike="noStrike" cap="none" normalizeH="0" baseline="0">
                          <a:ln>
                            <a:noFill/>
                          </a:ln>
                          <a:solidFill>
                            <a:schemeClr val="tx1"/>
                          </a:solidFill>
                          <a:effectLst/>
                          <a:latin typeface="Times New Roman" panose="02020603050405020304" pitchFamily="18" charset="0"/>
                          <a:ea typeface="ＭＳ Ｐ明朝" panose="02020600040205080304" pitchFamily="18" charset="-128"/>
                        </a:rPr>
                        <a:t>Unknown interference</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60000"/>
                        </a:spcBef>
                        <a:defRPr kumimoji="1" sz="2800">
                          <a:solidFill>
                            <a:schemeClr val="tx1"/>
                          </a:solidFill>
                          <a:latin typeface="Arial" panose="020B0604020202020204" pitchFamily="34" charset="0"/>
                        </a:defRPr>
                      </a:lvl1pPr>
                      <a:lvl2pPr marL="742950" indent="-285750" eaLnBrk="0" hangingPunct="0">
                        <a:spcBef>
                          <a:spcPct val="50000"/>
                        </a:spcBef>
                        <a:buFont typeface="Wingdings" panose="05000000000000000000" pitchFamily="2" charset="2"/>
                        <a:defRPr kumimoji="1" sz="2000">
                          <a:solidFill>
                            <a:schemeClr val="tx1"/>
                          </a:solidFill>
                          <a:latin typeface="Arial" panose="020B0604020202020204" pitchFamily="34" charset="0"/>
                        </a:defRPr>
                      </a:lvl2pPr>
                      <a:lvl3pPr marL="1143000" indent="-228600" eaLnBrk="0" hangingPunct="0">
                        <a:spcBef>
                          <a:spcPct val="20000"/>
                        </a:spcBef>
                        <a:defRPr kumimoji="1" sz="2000">
                          <a:solidFill>
                            <a:schemeClr val="tx1"/>
                          </a:solidFill>
                          <a:latin typeface="Arial" panose="020B0604020202020204" pitchFamily="34" charset="0"/>
                        </a:defRPr>
                      </a:lvl3pPr>
                      <a:lvl4pPr marL="1600200" indent="-228600" eaLnBrk="0" hangingPunct="0">
                        <a:spcBef>
                          <a:spcPct val="20000"/>
                        </a:spcBef>
                        <a:defRPr kumimoji="1">
                          <a:solidFill>
                            <a:schemeClr val="tx1"/>
                          </a:solidFill>
                          <a:latin typeface="Arial" panose="020B0604020202020204" pitchFamily="34" charset="0"/>
                        </a:defRPr>
                      </a:lvl4pPr>
                      <a:lvl5pPr marL="2057400" indent="-228600" eaLnBrk="0" hangingPunct="0">
                        <a:spcBef>
                          <a:spcPct val="20000"/>
                        </a:spcBef>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1" lang="en-US" altLang="ja-JP" sz="1800" b="0" i="0" u="none" strike="noStrike" cap="none" normalizeH="0" baseline="0" dirty="0">
                          <a:ln>
                            <a:noFill/>
                          </a:ln>
                          <a:solidFill>
                            <a:schemeClr val="tx1"/>
                          </a:solidFill>
                          <a:effectLst/>
                          <a:latin typeface="Times New Roman" panose="02020603050405020304" pitchFamily="18" charset="0"/>
                          <a:ea typeface="ＭＳ Ｐ明朝" panose="02020600040205080304" pitchFamily="18" charset="-128"/>
                        </a:rPr>
                        <a:t>Gold sequence </a:t>
                      </a:r>
                      <a:r>
                        <a:rPr kumimoji="1" lang="en-US" altLang="ja-JP" sz="1800" b="0" i="0" u="none" strike="noStrike" cap="none" normalizeH="0" baseline="0" dirty="0">
                          <a:ln>
                            <a:noFill/>
                          </a:ln>
                          <a:solidFill>
                            <a:srgbClr val="FF0000"/>
                          </a:solidFill>
                          <a:effectLst/>
                          <a:latin typeface="Times New Roman" panose="02020603050405020304" pitchFamily="18" charset="0"/>
                          <a:ea typeface="ＭＳ Ｐ明朝" panose="02020600040205080304" pitchFamily="18" charset="-128"/>
                        </a:rPr>
                        <a:t>DS-UWB</a:t>
                      </a:r>
                      <a:r>
                        <a:rPr kumimoji="1" lang="en-US" altLang="ja-JP" sz="1800" b="0" i="0" u="none" strike="noStrike" cap="none" normalizeH="0" baseline="0" dirty="0">
                          <a:ln>
                            <a:noFill/>
                          </a:ln>
                          <a:solidFill>
                            <a:schemeClr val="tx1"/>
                          </a:solidFill>
                          <a:effectLst/>
                          <a:latin typeface="Times New Roman" panose="02020603050405020304" pitchFamily="18" charset="0"/>
                          <a:ea typeface="ＭＳ Ｐ明朝" panose="02020600040205080304" pitchFamily="18" charset="-128"/>
                        </a:rPr>
                        <a:t>, 29 users</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eaLnBrk="0" hangingPunct="0">
                        <a:spcBef>
                          <a:spcPct val="60000"/>
                        </a:spcBef>
                        <a:defRPr kumimoji="1" sz="2800">
                          <a:solidFill>
                            <a:schemeClr val="tx1"/>
                          </a:solidFill>
                          <a:latin typeface="Arial" panose="020B0604020202020204" pitchFamily="34" charset="0"/>
                        </a:defRPr>
                      </a:lvl1pPr>
                      <a:lvl2pPr marL="742950" indent="-285750" eaLnBrk="0" hangingPunct="0">
                        <a:spcBef>
                          <a:spcPct val="50000"/>
                        </a:spcBef>
                        <a:buFont typeface="Wingdings" panose="05000000000000000000" pitchFamily="2" charset="2"/>
                        <a:defRPr kumimoji="1" sz="2000">
                          <a:solidFill>
                            <a:schemeClr val="tx1"/>
                          </a:solidFill>
                          <a:latin typeface="Arial" panose="020B0604020202020204" pitchFamily="34" charset="0"/>
                        </a:defRPr>
                      </a:lvl2pPr>
                      <a:lvl3pPr marL="1143000" indent="-228600" eaLnBrk="0" hangingPunct="0">
                        <a:spcBef>
                          <a:spcPct val="20000"/>
                        </a:spcBef>
                        <a:defRPr kumimoji="1" sz="2000">
                          <a:solidFill>
                            <a:schemeClr val="tx1"/>
                          </a:solidFill>
                          <a:latin typeface="Arial" panose="020B0604020202020204" pitchFamily="34" charset="0"/>
                        </a:defRPr>
                      </a:lvl3pPr>
                      <a:lvl4pPr marL="1600200" indent="-228600" eaLnBrk="0" hangingPunct="0">
                        <a:spcBef>
                          <a:spcPct val="20000"/>
                        </a:spcBef>
                        <a:defRPr kumimoji="1">
                          <a:solidFill>
                            <a:schemeClr val="tx1"/>
                          </a:solidFill>
                          <a:latin typeface="Arial" panose="020B0604020202020204" pitchFamily="34" charset="0"/>
                        </a:defRPr>
                      </a:lvl4pPr>
                      <a:lvl5pPr marL="2057400" indent="-228600" eaLnBrk="0" hangingPunct="0">
                        <a:spcBef>
                          <a:spcPct val="20000"/>
                        </a:spcBef>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1" lang="en-US" altLang="ja-JP" sz="1800" b="0" i="0" u="none" strike="noStrike" cap="none" normalizeH="0" baseline="0" dirty="0">
                          <a:ln>
                            <a:noFill/>
                          </a:ln>
                          <a:solidFill>
                            <a:srgbClr val="FF0000"/>
                          </a:solidFill>
                          <a:effectLst/>
                          <a:latin typeface="Times New Roman" panose="02020603050405020304" pitchFamily="18" charset="0"/>
                          <a:ea typeface="ＭＳ Ｐ明朝" panose="02020600040205080304" pitchFamily="18" charset="-128"/>
                        </a:rPr>
                        <a:t>Chirped pulse</a:t>
                      </a:r>
                      <a:r>
                        <a:rPr kumimoji="1" lang="en-US" altLang="ja-JP" sz="1800" b="0" i="0" u="none" strike="noStrike" cap="none" normalizeH="0" baseline="0" dirty="0">
                          <a:ln>
                            <a:noFill/>
                          </a:ln>
                          <a:solidFill>
                            <a:schemeClr val="tx1"/>
                          </a:solidFill>
                          <a:effectLst/>
                          <a:latin typeface="Times New Roman" panose="02020603050405020304" pitchFamily="18" charset="0"/>
                          <a:ea typeface="ＭＳ Ｐ明朝" panose="02020600040205080304" pitchFamily="18" charset="-128"/>
                        </a:rPr>
                        <a:t> UWB, 1user</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2939314530"/>
                  </a:ext>
                </a:extLst>
              </a:tr>
              <a:tr h="441325">
                <a:tc>
                  <a:txBody>
                    <a:bodyPr/>
                    <a:lstStyle>
                      <a:lvl1pPr eaLnBrk="0" hangingPunct="0">
                        <a:spcBef>
                          <a:spcPct val="60000"/>
                        </a:spcBef>
                        <a:defRPr kumimoji="1" sz="2800">
                          <a:solidFill>
                            <a:schemeClr val="tx1"/>
                          </a:solidFill>
                          <a:latin typeface="Arial" panose="020B0604020202020204" pitchFamily="34" charset="0"/>
                        </a:defRPr>
                      </a:lvl1pPr>
                      <a:lvl2pPr marL="742950" indent="-285750" eaLnBrk="0" hangingPunct="0">
                        <a:spcBef>
                          <a:spcPct val="50000"/>
                        </a:spcBef>
                        <a:buFont typeface="Wingdings" panose="05000000000000000000" pitchFamily="2" charset="2"/>
                        <a:defRPr kumimoji="1" sz="2000">
                          <a:solidFill>
                            <a:schemeClr val="tx1"/>
                          </a:solidFill>
                          <a:latin typeface="Arial" panose="020B0604020202020204" pitchFamily="34" charset="0"/>
                        </a:defRPr>
                      </a:lvl2pPr>
                      <a:lvl3pPr marL="1143000" indent="-228600" eaLnBrk="0" hangingPunct="0">
                        <a:spcBef>
                          <a:spcPct val="20000"/>
                        </a:spcBef>
                        <a:defRPr kumimoji="1" sz="2000">
                          <a:solidFill>
                            <a:schemeClr val="tx1"/>
                          </a:solidFill>
                          <a:latin typeface="Arial" panose="020B0604020202020204" pitchFamily="34" charset="0"/>
                        </a:defRPr>
                      </a:lvl3pPr>
                      <a:lvl4pPr marL="1600200" indent="-228600" eaLnBrk="0" hangingPunct="0">
                        <a:spcBef>
                          <a:spcPct val="20000"/>
                        </a:spcBef>
                        <a:defRPr kumimoji="1">
                          <a:solidFill>
                            <a:schemeClr val="tx1"/>
                          </a:solidFill>
                          <a:latin typeface="Arial" panose="020B0604020202020204" pitchFamily="34" charset="0"/>
                        </a:defRPr>
                      </a:lvl4pPr>
                      <a:lvl5pPr marL="2057400" indent="-228600" eaLnBrk="0" hangingPunct="0">
                        <a:spcBef>
                          <a:spcPct val="20000"/>
                        </a:spcBef>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1" lang="en-US" altLang="ja-JP" sz="1600" b="0" i="0" u="none" strike="noStrike" cap="none" normalizeH="0" baseline="0">
                          <a:ln>
                            <a:noFill/>
                          </a:ln>
                          <a:solidFill>
                            <a:schemeClr val="tx1"/>
                          </a:solidFill>
                          <a:effectLst/>
                          <a:latin typeface="Times New Roman" panose="02020603050405020304" pitchFamily="18" charset="0"/>
                          <a:ea typeface="ＭＳ Ｐ明朝" panose="02020600040205080304" pitchFamily="18" charset="-128"/>
                        </a:rPr>
                        <a:t>Channel (dist. / noise)</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eaLnBrk="0" hangingPunct="0">
                        <a:spcBef>
                          <a:spcPct val="60000"/>
                        </a:spcBef>
                        <a:defRPr kumimoji="1" sz="2800">
                          <a:solidFill>
                            <a:schemeClr val="tx1"/>
                          </a:solidFill>
                          <a:latin typeface="Arial" panose="020B0604020202020204" pitchFamily="34" charset="0"/>
                        </a:defRPr>
                      </a:lvl1pPr>
                      <a:lvl2pPr marL="742950" indent="-285750" eaLnBrk="0" hangingPunct="0">
                        <a:spcBef>
                          <a:spcPct val="50000"/>
                        </a:spcBef>
                        <a:buFont typeface="Wingdings" panose="05000000000000000000" pitchFamily="2" charset="2"/>
                        <a:defRPr kumimoji="1" sz="2000">
                          <a:solidFill>
                            <a:schemeClr val="tx1"/>
                          </a:solidFill>
                          <a:latin typeface="Arial" panose="020B0604020202020204" pitchFamily="34" charset="0"/>
                        </a:defRPr>
                      </a:lvl2pPr>
                      <a:lvl3pPr marL="1143000" indent="-228600" eaLnBrk="0" hangingPunct="0">
                        <a:spcBef>
                          <a:spcPct val="20000"/>
                        </a:spcBef>
                        <a:defRPr kumimoji="1" sz="2000">
                          <a:solidFill>
                            <a:schemeClr val="tx1"/>
                          </a:solidFill>
                          <a:latin typeface="Arial" panose="020B0604020202020204" pitchFamily="34" charset="0"/>
                        </a:defRPr>
                      </a:lvl3pPr>
                      <a:lvl4pPr marL="1600200" indent="-228600" eaLnBrk="0" hangingPunct="0">
                        <a:spcBef>
                          <a:spcPct val="20000"/>
                        </a:spcBef>
                        <a:defRPr kumimoji="1">
                          <a:solidFill>
                            <a:schemeClr val="tx1"/>
                          </a:solidFill>
                          <a:latin typeface="Arial" panose="020B0604020202020204" pitchFamily="34" charset="0"/>
                        </a:defRPr>
                      </a:lvl4pPr>
                      <a:lvl5pPr marL="2057400" indent="-228600" eaLnBrk="0" hangingPunct="0">
                        <a:spcBef>
                          <a:spcPct val="20000"/>
                        </a:spcBef>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1" lang="en-US" altLang="ja-JP" sz="1800" b="0" i="0" u="none" strike="noStrike" cap="none" normalizeH="0" baseline="0">
                          <a:ln>
                            <a:noFill/>
                          </a:ln>
                          <a:solidFill>
                            <a:schemeClr val="tx1"/>
                          </a:solidFill>
                          <a:effectLst/>
                          <a:latin typeface="Times New Roman" panose="02020603050405020304" pitchFamily="18" charset="0"/>
                          <a:ea typeface="ＭＳ Ｐ明朝" panose="02020600040205080304" pitchFamily="18" charset="-128"/>
                        </a:rPr>
                        <a:t>IEEE 802.15.6 CM3 path loss model  + AWGN</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269310721"/>
                  </a:ext>
                </a:extLst>
              </a:tr>
              <a:tr h="442913">
                <a:tc>
                  <a:txBody>
                    <a:bodyPr/>
                    <a:lstStyle>
                      <a:lvl1pPr eaLnBrk="0" hangingPunct="0">
                        <a:spcBef>
                          <a:spcPct val="60000"/>
                        </a:spcBef>
                        <a:defRPr kumimoji="1" sz="2800">
                          <a:solidFill>
                            <a:schemeClr val="tx1"/>
                          </a:solidFill>
                          <a:latin typeface="Arial" panose="020B0604020202020204" pitchFamily="34" charset="0"/>
                        </a:defRPr>
                      </a:lvl1pPr>
                      <a:lvl2pPr marL="742950" indent="-285750" eaLnBrk="0" hangingPunct="0">
                        <a:spcBef>
                          <a:spcPct val="50000"/>
                        </a:spcBef>
                        <a:buFont typeface="Wingdings" panose="05000000000000000000" pitchFamily="2" charset="2"/>
                        <a:defRPr kumimoji="1" sz="2000">
                          <a:solidFill>
                            <a:schemeClr val="tx1"/>
                          </a:solidFill>
                          <a:latin typeface="Arial" panose="020B0604020202020204" pitchFamily="34" charset="0"/>
                        </a:defRPr>
                      </a:lvl2pPr>
                      <a:lvl3pPr marL="1143000" indent="-228600" eaLnBrk="0" hangingPunct="0">
                        <a:spcBef>
                          <a:spcPct val="20000"/>
                        </a:spcBef>
                        <a:defRPr kumimoji="1" sz="2000">
                          <a:solidFill>
                            <a:schemeClr val="tx1"/>
                          </a:solidFill>
                          <a:latin typeface="Arial" panose="020B0604020202020204" pitchFamily="34" charset="0"/>
                        </a:defRPr>
                      </a:lvl3pPr>
                      <a:lvl4pPr marL="1600200" indent="-228600" eaLnBrk="0" hangingPunct="0">
                        <a:spcBef>
                          <a:spcPct val="20000"/>
                        </a:spcBef>
                        <a:defRPr kumimoji="1">
                          <a:solidFill>
                            <a:schemeClr val="tx1"/>
                          </a:solidFill>
                          <a:latin typeface="Arial" panose="020B0604020202020204" pitchFamily="34" charset="0"/>
                        </a:defRPr>
                      </a:lvl4pPr>
                      <a:lvl5pPr marL="2057400" indent="-228600" eaLnBrk="0" hangingPunct="0">
                        <a:spcBef>
                          <a:spcPct val="20000"/>
                        </a:spcBef>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1" lang="en-US" altLang="ja-JP" sz="1600" b="0" i="0" u="none" strike="noStrike" cap="none" normalizeH="0" baseline="0">
                          <a:ln>
                            <a:noFill/>
                          </a:ln>
                          <a:solidFill>
                            <a:schemeClr val="tx1"/>
                          </a:solidFill>
                          <a:effectLst/>
                          <a:latin typeface="Times New Roman" panose="02020603050405020304" pitchFamily="18" charset="0"/>
                          <a:ea typeface="ＭＳ Ｐ明朝" panose="02020600040205080304" pitchFamily="18" charset="-128"/>
                        </a:rPr>
                        <a:t>Iteration for LMS / NLMS</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60000"/>
                        </a:spcBef>
                        <a:defRPr kumimoji="1" sz="2800">
                          <a:solidFill>
                            <a:schemeClr val="tx1"/>
                          </a:solidFill>
                          <a:latin typeface="Arial" panose="020B0604020202020204" pitchFamily="34" charset="0"/>
                        </a:defRPr>
                      </a:lvl1pPr>
                      <a:lvl2pPr marL="742950" indent="-285750" eaLnBrk="0" hangingPunct="0">
                        <a:spcBef>
                          <a:spcPct val="50000"/>
                        </a:spcBef>
                        <a:buFont typeface="Wingdings" panose="05000000000000000000" pitchFamily="2" charset="2"/>
                        <a:defRPr kumimoji="1" sz="2000">
                          <a:solidFill>
                            <a:schemeClr val="tx1"/>
                          </a:solidFill>
                          <a:latin typeface="Arial" panose="020B0604020202020204" pitchFamily="34" charset="0"/>
                        </a:defRPr>
                      </a:lvl2pPr>
                      <a:lvl3pPr marL="1143000" indent="-228600" eaLnBrk="0" hangingPunct="0">
                        <a:spcBef>
                          <a:spcPct val="20000"/>
                        </a:spcBef>
                        <a:defRPr kumimoji="1" sz="2000">
                          <a:solidFill>
                            <a:schemeClr val="tx1"/>
                          </a:solidFill>
                          <a:latin typeface="Arial" panose="020B0604020202020204" pitchFamily="34" charset="0"/>
                        </a:defRPr>
                      </a:lvl3pPr>
                      <a:lvl4pPr marL="1600200" indent="-228600" eaLnBrk="0" hangingPunct="0">
                        <a:spcBef>
                          <a:spcPct val="20000"/>
                        </a:spcBef>
                        <a:defRPr kumimoji="1">
                          <a:solidFill>
                            <a:schemeClr val="tx1"/>
                          </a:solidFill>
                          <a:latin typeface="Arial" panose="020B0604020202020204" pitchFamily="34" charset="0"/>
                        </a:defRPr>
                      </a:lvl4pPr>
                      <a:lvl5pPr marL="2057400" indent="-228600" eaLnBrk="0" hangingPunct="0">
                        <a:spcBef>
                          <a:spcPct val="20000"/>
                        </a:spcBef>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1" lang="en-US" altLang="ja-JP" sz="1800" b="0" i="0" u="none" strike="noStrike" cap="none" normalizeH="0" baseline="0">
                          <a:ln>
                            <a:noFill/>
                          </a:ln>
                          <a:solidFill>
                            <a:schemeClr val="tx1"/>
                          </a:solidFill>
                          <a:effectLst/>
                          <a:latin typeface="Times New Roman" panose="02020603050405020304" pitchFamily="18" charset="0"/>
                          <a:ea typeface="ＭＳ Ｐ明朝" panose="02020600040205080304" pitchFamily="18" charset="-128"/>
                        </a:rPr>
                        <a:t>2,000 ~ 32,000 / 4,000 ~ 64,000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60000"/>
                        </a:spcBef>
                        <a:defRPr kumimoji="1" sz="2800">
                          <a:solidFill>
                            <a:schemeClr val="tx1"/>
                          </a:solidFill>
                          <a:latin typeface="Arial" panose="020B0604020202020204" pitchFamily="34" charset="0"/>
                        </a:defRPr>
                      </a:lvl1pPr>
                      <a:lvl2pPr marL="742950" indent="-285750" eaLnBrk="0" hangingPunct="0">
                        <a:spcBef>
                          <a:spcPct val="50000"/>
                        </a:spcBef>
                        <a:buFont typeface="Wingdings" panose="05000000000000000000" pitchFamily="2" charset="2"/>
                        <a:defRPr kumimoji="1" sz="2000">
                          <a:solidFill>
                            <a:schemeClr val="tx1"/>
                          </a:solidFill>
                          <a:latin typeface="Arial" panose="020B0604020202020204" pitchFamily="34" charset="0"/>
                        </a:defRPr>
                      </a:lvl2pPr>
                      <a:lvl3pPr marL="1143000" indent="-228600" eaLnBrk="0" hangingPunct="0">
                        <a:spcBef>
                          <a:spcPct val="20000"/>
                        </a:spcBef>
                        <a:defRPr kumimoji="1" sz="2000">
                          <a:solidFill>
                            <a:schemeClr val="tx1"/>
                          </a:solidFill>
                          <a:latin typeface="Arial" panose="020B0604020202020204" pitchFamily="34" charset="0"/>
                        </a:defRPr>
                      </a:lvl3pPr>
                      <a:lvl4pPr marL="1600200" indent="-228600" eaLnBrk="0" hangingPunct="0">
                        <a:spcBef>
                          <a:spcPct val="20000"/>
                        </a:spcBef>
                        <a:defRPr kumimoji="1">
                          <a:solidFill>
                            <a:schemeClr val="tx1"/>
                          </a:solidFill>
                          <a:latin typeface="Arial" panose="020B0604020202020204" pitchFamily="34" charset="0"/>
                        </a:defRPr>
                      </a:lvl4pPr>
                      <a:lvl5pPr marL="2057400" indent="-228600" eaLnBrk="0" hangingPunct="0">
                        <a:spcBef>
                          <a:spcPct val="20000"/>
                        </a:spcBef>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1" lang="en-US" altLang="ja-JP" sz="1800" b="0" i="0" u="none" strike="noStrike" cap="none" normalizeH="0" baseline="0" dirty="0">
                          <a:ln>
                            <a:noFill/>
                          </a:ln>
                          <a:solidFill>
                            <a:schemeClr val="tx1"/>
                          </a:solidFill>
                          <a:effectLst/>
                          <a:latin typeface="Times New Roman" panose="02020603050405020304" pitchFamily="18" charset="0"/>
                          <a:ea typeface="ＭＳ Ｐ明朝" panose="02020600040205080304" pitchFamily="18" charset="-128"/>
                        </a:rPr>
                        <a:t>250 ~ 3,000 / 80 ~ 1280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46701120"/>
                  </a:ext>
                </a:extLst>
              </a:tr>
            </a:tbl>
          </a:graphicData>
        </a:graphic>
      </p:graphicFrame>
      <p:sp>
        <p:nvSpPr>
          <p:cNvPr id="61473" name="Rectangle 39">
            <a:extLst>
              <a:ext uri="{FF2B5EF4-FFF2-40B4-BE49-F238E27FC236}">
                <a16:creationId xmlns:a16="http://schemas.microsoft.com/office/drawing/2014/main" id="{8A936886-24D1-4BDA-AE68-37CC46EAF8D9}"/>
              </a:ext>
            </a:extLst>
          </p:cNvPr>
          <p:cNvSpPr>
            <a:spLocks noChangeArrowheads="1"/>
          </p:cNvSpPr>
          <p:nvPr/>
        </p:nvSpPr>
        <p:spPr bwMode="auto">
          <a:xfrm>
            <a:off x="1563242" y="1462088"/>
            <a:ext cx="1339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i="1"/>
              <a:t>Scenario 1</a:t>
            </a:r>
          </a:p>
        </p:txBody>
      </p:sp>
      <p:sp>
        <p:nvSpPr>
          <p:cNvPr id="61474" name="Rectangle 40">
            <a:extLst>
              <a:ext uri="{FF2B5EF4-FFF2-40B4-BE49-F238E27FC236}">
                <a16:creationId xmlns:a16="http://schemas.microsoft.com/office/drawing/2014/main" id="{2E9E0DA8-5B68-44C2-B24B-87F87C339A0A}"/>
              </a:ext>
            </a:extLst>
          </p:cNvPr>
          <p:cNvSpPr>
            <a:spLocks noChangeArrowheads="1"/>
          </p:cNvSpPr>
          <p:nvPr/>
        </p:nvSpPr>
        <p:spPr bwMode="auto">
          <a:xfrm>
            <a:off x="6324600" y="1462088"/>
            <a:ext cx="1339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i="1"/>
              <a:t>Scenario 2</a:t>
            </a:r>
          </a:p>
        </p:txBody>
      </p:sp>
      <p:sp>
        <p:nvSpPr>
          <p:cNvPr id="61475" name="Line 41">
            <a:extLst>
              <a:ext uri="{FF2B5EF4-FFF2-40B4-BE49-F238E27FC236}">
                <a16:creationId xmlns:a16="http://schemas.microsoft.com/office/drawing/2014/main" id="{264974AE-90F2-48AF-9477-7E0A84DF9E0A}"/>
              </a:ext>
            </a:extLst>
          </p:cNvPr>
          <p:cNvSpPr>
            <a:spLocks noChangeShapeType="1"/>
          </p:cNvSpPr>
          <p:nvPr/>
        </p:nvSpPr>
        <p:spPr bwMode="auto">
          <a:xfrm>
            <a:off x="4788024" y="1524000"/>
            <a:ext cx="0" cy="2560638"/>
          </a:xfrm>
          <a:prstGeom prst="line">
            <a:avLst/>
          </a:prstGeom>
          <a:noFill/>
          <a:ln w="25400">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pic>
        <p:nvPicPr>
          <p:cNvPr id="61477" name="Picture 49">
            <a:extLst>
              <a:ext uri="{FF2B5EF4-FFF2-40B4-BE49-F238E27FC236}">
                <a16:creationId xmlns:a16="http://schemas.microsoft.com/office/drawing/2014/main" id="{BA7A30FB-BEF7-4431-B61D-BEBC1F22D25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2267" y="1828800"/>
            <a:ext cx="4572000" cy="226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8" name="Picture 56">
            <a:extLst>
              <a:ext uri="{FF2B5EF4-FFF2-40B4-BE49-F238E27FC236}">
                <a16:creationId xmlns:a16="http://schemas.microsoft.com/office/drawing/2014/main" id="{556F8406-B29B-478B-9CB0-A1C69DBBCBC0}"/>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724400" y="1828800"/>
            <a:ext cx="4191000"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79" name="Oval 61">
            <a:extLst>
              <a:ext uri="{FF2B5EF4-FFF2-40B4-BE49-F238E27FC236}">
                <a16:creationId xmlns:a16="http://schemas.microsoft.com/office/drawing/2014/main" id="{1937880A-ACC0-4365-A637-0826D3EEFBBB}"/>
              </a:ext>
            </a:extLst>
          </p:cNvPr>
          <p:cNvSpPr>
            <a:spLocks noChangeArrowheads="1"/>
          </p:cNvSpPr>
          <p:nvPr/>
        </p:nvSpPr>
        <p:spPr bwMode="auto">
          <a:xfrm>
            <a:off x="5029200" y="2438400"/>
            <a:ext cx="762000" cy="381000"/>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ja-JP" sz="1800" b="0">
                <a:latin typeface="Times New Roman" panose="02020603050405020304" pitchFamily="18" charset="0"/>
              </a:rPr>
              <a:t>user 1</a:t>
            </a:r>
          </a:p>
        </p:txBody>
      </p:sp>
      <p:sp>
        <p:nvSpPr>
          <p:cNvPr id="61480" name="Oval 62">
            <a:extLst>
              <a:ext uri="{FF2B5EF4-FFF2-40B4-BE49-F238E27FC236}">
                <a16:creationId xmlns:a16="http://schemas.microsoft.com/office/drawing/2014/main" id="{CDE1B5F5-3BCD-4045-9D08-DB8B271F8E3D}"/>
              </a:ext>
            </a:extLst>
          </p:cNvPr>
          <p:cNvSpPr>
            <a:spLocks noChangeArrowheads="1"/>
          </p:cNvSpPr>
          <p:nvPr/>
        </p:nvSpPr>
        <p:spPr bwMode="auto">
          <a:xfrm>
            <a:off x="5029200" y="3124200"/>
            <a:ext cx="762000" cy="381000"/>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ja-JP" sz="1800" b="0">
                <a:latin typeface="Times New Roman" panose="02020603050405020304" pitchFamily="18" charset="0"/>
              </a:rPr>
              <a:t>user 2</a:t>
            </a:r>
          </a:p>
        </p:txBody>
      </p:sp>
      <p:sp>
        <p:nvSpPr>
          <p:cNvPr id="61481" name="Oval 63">
            <a:extLst>
              <a:ext uri="{FF2B5EF4-FFF2-40B4-BE49-F238E27FC236}">
                <a16:creationId xmlns:a16="http://schemas.microsoft.com/office/drawing/2014/main" id="{67EF2708-B5BD-4988-89C1-F6C5F966F2C6}"/>
              </a:ext>
            </a:extLst>
          </p:cNvPr>
          <p:cNvSpPr>
            <a:spLocks noChangeArrowheads="1"/>
          </p:cNvSpPr>
          <p:nvPr/>
        </p:nvSpPr>
        <p:spPr bwMode="auto">
          <a:xfrm>
            <a:off x="174180" y="2735263"/>
            <a:ext cx="646112" cy="315912"/>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ja-JP" sz="1800" b="0">
                <a:latin typeface="Times New Roman" panose="02020603050405020304" pitchFamily="18" charset="0"/>
              </a:rPr>
              <a:t>user 2</a:t>
            </a:r>
          </a:p>
        </p:txBody>
      </p:sp>
      <p:sp>
        <p:nvSpPr>
          <p:cNvPr id="61482" name="Oval 64">
            <a:extLst>
              <a:ext uri="{FF2B5EF4-FFF2-40B4-BE49-F238E27FC236}">
                <a16:creationId xmlns:a16="http://schemas.microsoft.com/office/drawing/2014/main" id="{12E1461E-3E03-42B0-B692-9B1B884EA966}"/>
              </a:ext>
            </a:extLst>
          </p:cNvPr>
          <p:cNvSpPr>
            <a:spLocks noChangeArrowheads="1"/>
          </p:cNvSpPr>
          <p:nvPr/>
        </p:nvSpPr>
        <p:spPr bwMode="auto">
          <a:xfrm>
            <a:off x="107504" y="2174875"/>
            <a:ext cx="646113" cy="315913"/>
          </a:xfrm>
          <a:prstGeom prst="ellipse">
            <a:avLst/>
          </a:prstGeom>
          <a:solidFill>
            <a:srgbClr val="FBBBBB"/>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ja-JP" sz="1800" b="0">
                <a:latin typeface="Times New Roman" panose="02020603050405020304" pitchFamily="18" charset="0"/>
              </a:rPr>
              <a:t>user 5</a:t>
            </a:r>
          </a:p>
        </p:txBody>
      </p:sp>
      <p:sp>
        <p:nvSpPr>
          <p:cNvPr id="4" name="フッター プレースホルダー 3">
            <a:extLst>
              <a:ext uri="{FF2B5EF4-FFF2-40B4-BE49-F238E27FC236}">
                <a16:creationId xmlns:a16="http://schemas.microsoft.com/office/drawing/2014/main" id="{CE62D183-76C4-43F1-8CBA-FAB69A2FD28D}"/>
              </a:ext>
            </a:extLst>
          </p:cNvPr>
          <p:cNvSpPr>
            <a:spLocks noGrp="1"/>
          </p:cNvSpPr>
          <p:nvPr>
            <p:ph type="ftr" sz="quarter" idx="3"/>
          </p:nvPr>
        </p:nvSpPr>
        <p:spPr/>
        <p:txBody>
          <a:bodyPr/>
          <a:lstStyle/>
          <a:p>
            <a:r>
              <a:rPr lang="en-US" altLang="ja-JP"/>
              <a:t>Takumi Kobayashi(YNU), Ryuji Kohno(YNU/CWC-Nippon)</a:t>
            </a:r>
            <a:endParaRPr lang="en-US" altLang="ja-JP" dirty="0"/>
          </a:p>
        </p:txBody>
      </p:sp>
      <p:sp>
        <p:nvSpPr>
          <p:cNvPr id="5" name="スライド番号プレースホルダー 4">
            <a:extLst>
              <a:ext uri="{FF2B5EF4-FFF2-40B4-BE49-F238E27FC236}">
                <a16:creationId xmlns:a16="http://schemas.microsoft.com/office/drawing/2014/main" id="{0EFC5DF0-55AA-40A2-AC47-89BBAE4545B3}"/>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19</a:t>
            </a:fld>
            <a:endParaRPr lang="en-US" altLang="ja-JP"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29DE4D-D70F-3A43-9DE5-EEC3A9148AAB}"/>
              </a:ext>
            </a:extLst>
          </p:cNvPr>
          <p:cNvSpPr>
            <a:spLocks noGrp="1"/>
          </p:cNvSpPr>
          <p:nvPr>
            <p:ph type="ctrTitle"/>
          </p:nvPr>
        </p:nvSpPr>
        <p:spPr>
          <a:xfrm>
            <a:off x="684483" y="1412776"/>
            <a:ext cx="7773717" cy="2691730"/>
          </a:xfrm>
        </p:spPr>
        <p:txBody>
          <a:bodyPr/>
          <a:lstStyle/>
          <a:p>
            <a:r>
              <a:rPr lang="ja-JP" altLang="ja-JP" dirty="0"/>
              <a:t>Space-</a:t>
            </a:r>
            <a:r>
              <a:rPr lang="en-US" altLang="ja-JP" dirty="0"/>
              <a:t>T</a:t>
            </a:r>
            <a:r>
              <a:rPr lang="ja-JP" altLang="ja-JP" dirty="0"/>
              <a:t>ime </a:t>
            </a:r>
            <a:r>
              <a:rPr lang="en-US" altLang="ja-JP" dirty="0"/>
              <a:t>D</a:t>
            </a:r>
            <a:r>
              <a:rPr lang="ja-JP" altLang="ja-JP" dirty="0"/>
              <a:t>omain </a:t>
            </a:r>
            <a:r>
              <a:rPr lang="en-US" altLang="ja-JP" dirty="0"/>
              <a:t>I</a:t>
            </a:r>
            <a:r>
              <a:rPr lang="ja-JP" altLang="ja-JP" dirty="0"/>
              <a:t>nterference </a:t>
            </a:r>
            <a:r>
              <a:rPr lang="en-US" altLang="ja-JP" dirty="0"/>
              <a:t>M</a:t>
            </a:r>
            <a:r>
              <a:rPr lang="ja-JP" altLang="ja-JP" dirty="0"/>
              <a:t>itigation </a:t>
            </a:r>
            <a:r>
              <a:rPr lang="en-US" altLang="ja-JP" dirty="0"/>
              <a:t>U</a:t>
            </a:r>
            <a:r>
              <a:rPr lang="ja-JP" altLang="ja-JP" dirty="0"/>
              <a:t>sing </a:t>
            </a:r>
            <a:r>
              <a:rPr lang="en-US" altLang="ja-JP" dirty="0"/>
              <a:t>Based on OMF and TDL-AA for Dependable UWB Wireless Body Area Networks (UWB-WBANs)</a:t>
            </a:r>
            <a:endParaRPr kumimoji="1" lang="ja-JP" altLang="en-US" dirty="0"/>
          </a:p>
        </p:txBody>
      </p:sp>
      <p:sp>
        <p:nvSpPr>
          <p:cNvPr id="6" name="日付プレースホルダー 5">
            <a:extLst>
              <a:ext uri="{FF2B5EF4-FFF2-40B4-BE49-F238E27FC236}">
                <a16:creationId xmlns:a16="http://schemas.microsoft.com/office/drawing/2014/main" id="{46D18D98-48FA-CE43-B057-7075966EA01A}"/>
              </a:ext>
            </a:extLst>
          </p:cNvPr>
          <p:cNvSpPr>
            <a:spLocks noGrp="1"/>
          </p:cNvSpPr>
          <p:nvPr>
            <p:ph type="dt" sz="half" idx="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400" b="1" i="0" u="none" strike="noStrike" kern="1200" cap="none" spc="0" normalizeH="0" baseline="0" noProof="0">
                <a:ln>
                  <a:noFill/>
                </a:ln>
                <a:solidFill>
                  <a:srgbClr val="000000"/>
                </a:solidFill>
                <a:effectLst/>
                <a:uLnTx/>
                <a:uFillTx/>
                <a:latin typeface="Times New Roman" pitchFamily="18" charset="0"/>
                <a:ea typeface="ＭＳ Ｐゴシック" charset="-128"/>
                <a:cs typeface="+mn-cs"/>
              </a:rPr>
              <a:t>July 2018</a:t>
            </a:r>
            <a:endParaRPr kumimoji="0" lang="en-US" altLang="ja-JP" sz="14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endParaRPr>
          </a:p>
        </p:txBody>
      </p:sp>
      <p:sp>
        <p:nvSpPr>
          <p:cNvPr id="7" name="テキスト ボックス 5">
            <a:extLst>
              <a:ext uri="{FF2B5EF4-FFF2-40B4-BE49-F238E27FC236}">
                <a16:creationId xmlns:a16="http://schemas.microsoft.com/office/drawing/2014/main" id="{45B30508-C4EA-4ADB-9C7F-E08BA6BBE49D}"/>
              </a:ext>
            </a:extLst>
          </p:cNvPr>
          <p:cNvSpPr txBox="1"/>
          <p:nvPr/>
        </p:nvSpPr>
        <p:spPr>
          <a:xfrm>
            <a:off x="395536" y="4293096"/>
            <a:ext cx="8424936" cy="1323435"/>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sz="2400">
                <a:latin typeface="Times New Roman"/>
                <a:ea typeface="Times New Roman"/>
                <a:cs typeface="Times New Roman"/>
                <a:sym typeface="Times New Roman"/>
              </a:defRPr>
            </a:pPr>
            <a:r>
              <a:rPr kumimoji="0" lang="en-US" altLang="ja-JP" sz="2000" b="0" i="0" u="none" strike="noStrike" kern="1200" cap="none" spc="0" normalizeH="0" baseline="0" noProof="0" dirty="0">
                <a:ln>
                  <a:noFill/>
                </a:ln>
                <a:solidFill>
                  <a:srgbClr val="000000"/>
                </a:solidFill>
                <a:effectLst/>
                <a:uLnTx/>
                <a:uFillTx/>
                <a:latin typeface="Hiragino Sans W5" panose="020B0400000000000000" pitchFamily="34" charset="-128"/>
                <a:ea typeface="Hiragino Sans W5" panose="020B0400000000000000" pitchFamily="34" charset="-128"/>
                <a:cs typeface="Times New Roman"/>
                <a:sym typeface="Times New Roman"/>
              </a:rPr>
              <a:t>Takumi Kobayashi*, Ryuji Kohno*†</a:t>
            </a:r>
          </a:p>
          <a:p>
            <a:pPr marL="0" marR="0" lvl="0" indent="0" algn="ctr" defTabSz="914400" rtl="0" eaLnBrk="0" fontAlgn="base" latinLnBrk="0" hangingPunct="0">
              <a:lnSpc>
                <a:spcPct val="100000"/>
              </a:lnSpc>
              <a:spcBef>
                <a:spcPct val="0"/>
              </a:spcBef>
              <a:spcAft>
                <a:spcPct val="0"/>
              </a:spcAft>
              <a:buClrTx/>
              <a:buSzTx/>
              <a:buFontTx/>
              <a:buNone/>
              <a:tabLst/>
              <a:defRPr sz="2400">
                <a:latin typeface="Times New Roman"/>
                <a:ea typeface="Times New Roman"/>
                <a:cs typeface="Times New Roman"/>
                <a:sym typeface="Times New Roman"/>
              </a:defRPr>
            </a:pPr>
            <a:endParaRPr kumimoji="0" lang="en-US" altLang="ja-JP" sz="2000" b="0" i="0" u="none" strike="noStrike" kern="1200" cap="none" spc="0" normalizeH="0" baseline="0" noProof="0" dirty="0">
              <a:ln>
                <a:noFill/>
              </a:ln>
              <a:solidFill>
                <a:srgbClr val="000000"/>
              </a:solidFill>
              <a:effectLst/>
              <a:uLnTx/>
              <a:uFillTx/>
              <a:latin typeface="Hiragino Sans W5" panose="020B0400000000000000" pitchFamily="34" charset="-128"/>
              <a:ea typeface="Hiragino Sans W5" panose="020B0400000000000000" pitchFamily="34" charset="-128"/>
              <a:cs typeface="Times New Roman"/>
              <a:sym typeface="Times New Roman"/>
            </a:endParaRPr>
          </a:p>
          <a:p>
            <a:pPr marL="0" marR="0" lvl="0" indent="0" algn="ctr" defTabSz="914400" rtl="0" eaLnBrk="0" fontAlgn="base" latinLnBrk="0" hangingPunct="0">
              <a:lnSpc>
                <a:spcPct val="100000"/>
              </a:lnSpc>
              <a:spcBef>
                <a:spcPct val="0"/>
              </a:spcBef>
              <a:spcAft>
                <a:spcPct val="0"/>
              </a:spcAft>
              <a:buClrTx/>
              <a:buSzTx/>
              <a:buFontTx/>
              <a:buNone/>
              <a:tabLst/>
              <a:defRPr sz="2400">
                <a:latin typeface="Times New Roman"/>
                <a:ea typeface="Times New Roman"/>
                <a:cs typeface="Times New Roman"/>
                <a:sym typeface="Times New Roman"/>
              </a:defRPr>
            </a:pPr>
            <a:r>
              <a:rPr kumimoji="0" lang="ja-JP" altLang="en-US" sz="2000" b="0" i="0" u="none" strike="noStrike" kern="1200" cap="none" spc="0" normalizeH="0" baseline="0" noProof="0" dirty="0">
                <a:ln>
                  <a:noFill/>
                </a:ln>
                <a:solidFill>
                  <a:srgbClr val="000000"/>
                </a:solidFill>
                <a:effectLst/>
                <a:uLnTx/>
                <a:uFillTx/>
                <a:latin typeface="Hiragino Sans W5" panose="020B0400000000000000" pitchFamily="34" charset="-128"/>
                <a:ea typeface="Hiragino Sans W5" panose="020B0400000000000000" pitchFamily="34" charset="-128"/>
                <a:cs typeface="Times New Roman"/>
                <a:sym typeface="Times New Roman"/>
              </a:rPr>
              <a:t>＊</a:t>
            </a:r>
            <a:r>
              <a:rPr kumimoji="0" lang="en-US" altLang="ja-JP" sz="2000" b="0" i="0" u="none" strike="noStrike" kern="1200" cap="none" spc="0" normalizeH="0" baseline="0" noProof="0" dirty="0">
                <a:ln>
                  <a:noFill/>
                </a:ln>
                <a:solidFill>
                  <a:srgbClr val="000000"/>
                </a:solidFill>
                <a:effectLst/>
                <a:uLnTx/>
                <a:uFillTx/>
                <a:latin typeface="Hiragino Sans W5" panose="020B0400000000000000" pitchFamily="34" charset="-128"/>
                <a:ea typeface="Hiragino Sans W5" panose="020B0400000000000000" pitchFamily="34" charset="-128"/>
                <a:cs typeface="Times New Roman"/>
                <a:sym typeface="Times New Roman"/>
              </a:rPr>
              <a:t>Yokohama National University</a:t>
            </a:r>
          </a:p>
          <a:p>
            <a:pPr marL="0" marR="0" lvl="0" indent="0" algn="ctr" defTabSz="914400" rtl="0" eaLnBrk="0" fontAlgn="base" latinLnBrk="0" hangingPunct="0">
              <a:lnSpc>
                <a:spcPct val="100000"/>
              </a:lnSpc>
              <a:spcBef>
                <a:spcPct val="0"/>
              </a:spcBef>
              <a:spcAft>
                <a:spcPct val="0"/>
              </a:spcAft>
              <a:buClrTx/>
              <a:buSzTx/>
              <a:buFontTx/>
              <a:buNone/>
              <a:tabLst/>
              <a:defRPr sz="2400">
                <a:latin typeface="Times New Roman"/>
                <a:ea typeface="Times New Roman"/>
                <a:cs typeface="Times New Roman"/>
                <a:sym typeface="Times New Roman"/>
              </a:defRPr>
            </a:pPr>
            <a:r>
              <a:rPr kumimoji="0" lang="en-US" altLang="ja-JP" sz="2000" b="0" i="0" u="none" strike="noStrike" kern="1200" cap="none" spc="0" normalizeH="0" baseline="0" noProof="0" dirty="0">
                <a:ln>
                  <a:noFill/>
                </a:ln>
                <a:solidFill>
                  <a:srgbClr val="000000"/>
                </a:solidFill>
                <a:effectLst/>
                <a:uLnTx/>
                <a:uFillTx/>
                <a:latin typeface="Hiragino Sans W5" panose="020B0400000000000000" pitchFamily="34" charset="-128"/>
                <a:ea typeface="Hiragino Sans W5" panose="020B0400000000000000" pitchFamily="34" charset="-128"/>
                <a:cs typeface="Times New Roman"/>
                <a:sym typeface="Times New Roman"/>
              </a:rPr>
              <a:t>† University of Oulu Research Institute Japan – CWC-Nippon, Co. Ltd.</a:t>
            </a:r>
          </a:p>
        </p:txBody>
      </p:sp>
      <p:sp>
        <p:nvSpPr>
          <p:cNvPr id="3" name="フッター プレースホルダー 2">
            <a:extLst>
              <a:ext uri="{FF2B5EF4-FFF2-40B4-BE49-F238E27FC236}">
                <a16:creationId xmlns:a16="http://schemas.microsoft.com/office/drawing/2014/main" id="{6C8A002F-0B2D-4067-BB45-3EA68E4F4BD9}"/>
              </a:ext>
            </a:extLst>
          </p:cNvPr>
          <p:cNvSpPr>
            <a:spLocks noGrp="1"/>
          </p:cNvSpPr>
          <p:nvPr>
            <p:ph type="ftr" sz="quarter" idx="3"/>
          </p:nvPr>
        </p:nvSpPr>
        <p:spPr/>
        <p:txBody>
          <a:bodyPr/>
          <a:lstStyle/>
          <a:p>
            <a:r>
              <a:rPr lang="en-US" altLang="ja-JP"/>
              <a:t>Takumi Kobayashi(YNU), Ryuji Kohno(YNU/CWC-Nippon)</a:t>
            </a:r>
            <a:endParaRPr lang="en-US" altLang="ja-JP" dirty="0"/>
          </a:p>
        </p:txBody>
      </p:sp>
      <p:sp>
        <p:nvSpPr>
          <p:cNvPr id="4" name="スライド番号プレースホルダー 3">
            <a:extLst>
              <a:ext uri="{FF2B5EF4-FFF2-40B4-BE49-F238E27FC236}">
                <a16:creationId xmlns:a16="http://schemas.microsoft.com/office/drawing/2014/main" id="{987DD31B-D9C4-432F-B0DB-1CB4D2C04342}"/>
              </a:ext>
            </a:extLst>
          </p:cNvPr>
          <p:cNvSpPr>
            <a:spLocks noGrp="1"/>
          </p:cNvSpPr>
          <p:nvPr>
            <p:ph type="sldNum" sz="quarter" idx="12"/>
          </p:nvPr>
        </p:nvSpPr>
        <p:spPr/>
        <p:txBody>
          <a:bodyPr/>
          <a:lstStyle/>
          <a:p>
            <a:r>
              <a:rPr lang="en-US" altLang="ja-JP"/>
              <a:t>Slide </a:t>
            </a:r>
            <a:fld id="{018E0977-DC1B-42DD-B45E-59C02A783531}" type="slidenum">
              <a:rPr lang="en-US" altLang="ja-JP" smtClean="0"/>
              <a:pPr/>
              <a:t>2</a:t>
            </a:fld>
            <a:endParaRPr lang="en-US" altLang="ja-JP" dirty="0"/>
          </a:p>
        </p:txBody>
      </p:sp>
    </p:spTree>
    <p:extLst>
      <p:ext uri="{BB962C8B-B14F-4D97-AF65-F5344CB8AC3E}">
        <p14:creationId xmlns:p14="http://schemas.microsoft.com/office/powerpoint/2010/main" val="1095541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AE8EF61-3DB8-4929-AE63-DDDD5DBC92F2}"/>
              </a:ext>
            </a:extLst>
          </p:cNvPr>
          <p:cNvSpPr>
            <a:spLocks noGrp="1"/>
          </p:cNvSpPr>
          <p:nvPr>
            <p:ph type="dt" sz="half" idx="2"/>
          </p:nvPr>
        </p:nvSpPr>
        <p:spPr/>
        <p:txBody>
          <a:bodyPr/>
          <a:lstStyle/>
          <a:p>
            <a:r>
              <a:rPr lang="en-US" altLang="ja-JP"/>
              <a:t>July 2018</a:t>
            </a:r>
            <a:endParaRPr lang="en-US" altLang="ja-JP" dirty="0"/>
          </a:p>
        </p:txBody>
      </p:sp>
      <p:pic>
        <p:nvPicPr>
          <p:cNvPr id="63492" name="Picture 27">
            <a:extLst>
              <a:ext uri="{FF2B5EF4-FFF2-40B4-BE49-F238E27FC236}">
                <a16:creationId xmlns:a16="http://schemas.microsoft.com/office/drawing/2014/main" id="{3E431EF6-86CC-446A-AC9B-5D557F6E1A7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363" y="1060996"/>
            <a:ext cx="4437062" cy="336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493" name="Rectangle 4">
            <a:extLst>
              <a:ext uri="{FF2B5EF4-FFF2-40B4-BE49-F238E27FC236}">
                <a16:creationId xmlns:a16="http://schemas.microsoft.com/office/drawing/2014/main" id="{05501273-EFCA-4A7E-B9BB-E95B370F777D}"/>
              </a:ext>
            </a:extLst>
          </p:cNvPr>
          <p:cNvSpPr>
            <a:spLocks noChangeArrowheads="1"/>
          </p:cNvSpPr>
          <p:nvPr/>
        </p:nvSpPr>
        <p:spPr bwMode="auto">
          <a:xfrm>
            <a:off x="0" y="2164309"/>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b="0"/>
          </a:p>
        </p:txBody>
      </p:sp>
      <p:sp>
        <p:nvSpPr>
          <p:cNvPr id="63494" name="Rectangle 5">
            <a:extLst>
              <a:ext uri="{FF2B5EF4-FFF2-40B4-BE49-F238E27FC236}">
                <a16:creationId xmlns:a16="http://schemas.microsoft.com/office/drawing/2014/main" id="{86A8A060-373A-44CA-B111-AD0F167CE59D}"/>
              </a:ext>
            </a:extLst>
          </p:cNvPr>
          <p:cNvSpPr>
            <a:spLocks noChangeArrowheads="1"/>
          </p:cNvSpPr>
          <p:nvPr/>
        </p:nvSpPr>
        <p:spPr bwMode="auto">
          <a:xfrm>
            <a:off x="-331788" y="620688"/>
            <a:ext cx="3886201"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sz="2800" b="0" dirty="0"/>
              <a:t>Results</a:t>
            </a:r>
            <a:r>
              <a:rPr lang="ja-JP" altLang="en-US" sz="2800" b="0" dirty="0"/>
              <a:t> </a:t>
            </a:r>
            <a:r>
              <a:rPr lang="en-US" altLang="ja-JP" sz="2800" b="0" dirty="0"/>
              <a:t>of </a:t>
            </a:r>
            <a:r>
              <a:rPr lang="en-US" altLang="ja-JP" sz="2800" b="0" i="1" dirty="0"/>
              <a:t>SC.1</a:t>
            </a:r>
            <a:endParaRPr lang="en-US" altLang="ja-JP" sz="2800" b="0" i="1" dirty="0">
              <a:latin typeface="Times New Roman" panose="02020603050405020304" pitchFamily="18" charset="0"/>
            </a:endParaRPr>
          </a:p>
        </p:txBody>
      </p:sp>
      <p:sp>
        <p:nvSpPr>
          <p:cNvPr id="63495" name="Rectangle 6">
            <a:extLst>
              <a:ext uri="{FF2B5EF4-FFF2-40B4-BE49-F238E27FC236}">
                <a16:creationId xmlns:a16="http://schemas.microsoft.com/office/drawing/2014/main" id="{1751D215-12B3-41C9-A17E-35E2C93C7B4A}"/>
              </a:ext>
            </a:extLst>
          </p:cNvPr>
          <p:cNvSpPr>
            <a:spLocks noChangeArrowheads="1"/>
          </p:cNvSpPr>
          <p:nvPr/>
        </p:nvSpPr>
        <p:spPr bwMode="auto">
          <a:xfrm>
            <a:off x="1638300" y="4312196"/>
            <a:ext cx="2371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i="1">
                <a:latin typeface="Times New Roman" panose="02020603050405020304" pitchFamily="18" charset="0"/>
              </a:rPr>
              <a:t>Square error (SC.1).</a:t>
            </a:r>
          </a:p>
        </p:txBody>
      </p:sp>
      <p:sp>
        <p:nvSpPr>
          <p:cNvPr id="63497" name="正方形/長方形 25">
            <a:extLst>
              <a:ext uri="{FF2B5EF4-FFF2-40B4-BE49-F238E27FC236}">
                <a16:creationId xmlns:a16="http://schemas.microsoft.com/office/drawing/2014/main" id="{4BCB391F-B031-41C2-A8B7-94D34EC51F0D}"/>
              </a:ext>
            </a:extLst>
          </p:cNvPr>
          <p:cNvSpPr>
            <a:spLocks noChangeArrowheads="1"/>
          </p:cNvSpPr>
          <p:nvPr/>
        </p:nvSpPr>
        <p:spPr bwMode="auto">
          <a:xfrm>
            <a:off x="4460875" y="5696347"/>
            <a:ext cx="45593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2000">
                <a:solidFill>
                  <a:srgbClr val="FF0000"/>
                </a:solidFill>
              </a:rPr>
              <a:t>Adaptive algorithm makes approx. solution.</a:t>
            </a:r>
            <a:endParaRPr lang="ja-JP" altLang="en-US" sz="2000">
              <a:solidFill>
                <a:srgbClr val="FF0000"/>
              </a:solidFill>
            </a:endParaRPr>
          </a:p>
        </p:txBody>
      </p:sp>
      <p:sp>
        <p:nvSpPr>
          <p:cNvPr id="63498" name="Rectangle 6">
            <a:extLst>
              <a:ext uri="{FF2B5EF4-FFF2-40B4-BE49-F238E27FC236}">
                <a16:creationId xmlns:a16="http://schemas.microsoft.com/office/drawing/2014/main" id="{E6C99CDC-3D0A-4C5B-94A9-DD2C9A70AEB4}"/>
              </a:ext>
            </a:extLst>
          </p:cNvPr>
          <p:cNvSpPr>
            <a:spLocks noChangeArrowheads="1"/>
          </p:cNvSpPr>
          <p:nvPr/>
        </p:nvSpPr>
        <p:spPr bwMode="auto">
          <a:xfrm>
            <a:off x="4724400" y="4902597"/>
            <a:ext cx="42957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dirty="0">
                <a:latin typeface="Times New Roman" panose="02020603050405020304" pitchFamily="18" charset="0"/>
              </a:rPr>
              <a:t>Weight coefficients converge to optimum solution </a:t>
            </a:r>
            <a:r>
              <a:rPr lang="en-US" altLang="ja-JP" sz="1800" dirty="0" err="1">
                <a:latin typeface="Times New Roman" panose="02020603050405020304" pitchFamily="18" charset="0"/>
              </a:rPr>
              <a:t>w</a:t>
            </a:r>
            <a:r>
              <a:rPr lang="en-US" altLang="ja-JP" sz="1800" b="0" baseline="-25000" dirty="0" err="1">
                <a:latin typeface="Times New Roman" panose="02020603050405020304" pitchFamily="18" charset="0"/>
              </a:rPr>
              <a:t>opt</a:t>
            </a:r>
            <a:r>
              <a:rPr lang="en-US" altLang="ja-JP" sz="1800" b="0" dirty="0">
                <a:latin typeface="Times New Roman" panose="02020603050405020304" pitchFamily="18" charset="0"/>
              </a:rPr>
              <a:t>.</a:t>
            </a:r>
            <a:endParaRPr lang="ja-JP" altLang="en-US" sz="1800" b="0" dirty="0">
              <a:latin typeface="Times New Roman" panose="02020603050405020304" pitchFamily="18" charset="0"/>
            </a:endParaRPr>
          </a:p>
        </p:txBody>
      </p:sp>
      <p:sp>
        <p:nvSpPr>
          <p:cNvPr id="63499" name="正方形/長方形 28">
            <a:extLst>
              <a:ext uri="{FF2B5EF4-FFF2-40B4-BE49-F238E27FC236}">
                <a16:creationId xmlns:a16="http://schemas.microsoft.com/office/drawing/2014/main" id="{5BF060AB-10D4-4387-803E-D2679C6EC844}"/>
              </a:ext>
            </a:extLst>
          </p:cNvPr>
          <p:cNvSpPr>
            <a:spLocks noChangeArrowheads="1"/>
          </p:cNvSpPr>
          <p:nvPr/>
        </p:nvSpPr>
        <p:spPr bwMode="auto">
          <a:xfrm>
            <a:off x="219075" y="5670947"/>
            <a:ext cx="3895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2000" b="0"/>
              <a:t>Multiple user’s signal retrieved with interference reduction.</a:t>
            </a:r>
            <a:endParaRPr lang="ja-JP" altLang="en-US" sz="2000" b="0"/>
          </a:p>
        </p:txBody>
      </p:sp>
      <p:sp>
        <p:nvSpPr>
          <p:cNvPr id="31" name="二等辺三角形 30">
            <a:extLst>
              <a:ext uri="{FF2B5EF4-FFF2-40B4-BE49-F238E27FC236}">
                <a16:creationId xmlns:a16="http://schemas.microsoft.com/office/drawing/2014/main" id="{9BF93943-8374-45ED-8226-43BFAF908169}"/>
              </a:ext>
            </a:extLst>
          </p:cNvPr>
          <p:cNvSpPr>
            <a:spLocks noChangeArrowheads="1"/>
          </p:cNvSpPr>
          <p:nvPr/>
        </p:nvSpPr>
        <p:spPr bwMode="auto">
          <a:xfrm rot="10800000">
            <a:off x="1295400" y="5509022"/>
            <a:ext cx="2259013" cy="228600"/>
          </a:xfrm>
          <a:prstGeom prst="triangle">
            <a:avLst>
              <a:gd name="adj" fmla="val 50000"/>
            </a:avLst>
          </a:prstGeom>
          <a:solidFill>
            <a:srgbClr val="FBBBBB"/>
          </a:solidFill>
          <a:ln w="25400" algn="ctr">
            <a:solidFill>
              <a:srgbClr val="FF0000"/>
            </a:solidFill>
            <a:miter lim="800000"/>
            <a:headEnd/>
            <a:tailEnd/>
          </a:ln>
        </p:spPr>
        <p:txBody>
          <a:bodyPr rot="10800000" anchor="ctr"/>
          <a:lstStyle/>
          <a:p>
            <a:pPr algn="ctr" eaLnBrk="1" hangingPunct="1">
              <a:defRPr/>
            </a:pPr>
            <a:endParaRPr lang="ja-JP" altLang="en-US" b="0">
              <a:solidFill>
                <a:schemeClr val="lt1"/>
              </a:solidFill>
              <a:latin typeface="+mn-lt"/>
              <a:ea typeface="+mn-ea"/>
            </a:endParaRPr>
          </a:p>
        </p:txBody>
      </p:sp>
      <p:sp>
        <p:nvSpPr>
          <p:cNvPr id="32" name="二等辺三角形 31">
            <a:extLst>
              <a:ext uri="{FF2B5EF4-FFF2-40B4-BE49-F238E27FC236}">
                <a16:creationId xmlns:a16="http://schemas.microsoft.com/office/drawing/2014/main" id="{95361532-F0CC-443E-B825-2DC2F5C116E2}"/>
              </a:ext>
            </a:extLst>
          </p:cNvPr>
          <p:cNvSpPr>
            <a:spLocks noChangeArrowheads="1"/>
          </p:cNvSpPr>
          <p:nvPr/>
        </p:nvSpPr>
        <p:spPr bwMode="auto">
          <a:xfrm rot="10800000">
            <a:off x="6343650" y="5356622"/>
            <a:ext cx="2259013" cy="360362"/>
          </a:xfrm>
          <a:prstGeom prst="triangle">
            <a:avLst>
              <a:gd name="adj" fmla="val 50000"/>
            </a:avLst>
          </a:prstGeom>
          <a:solidFill>
            <a:srgbClr val="FBBBBB"/>
          </a:solidFill>
          <a:ln w="25400" algn="ctr">
            <a:solidFill>
              <a:srgbClr val="FF0000"/>
            </a:solidFill>
            <a:miter lim="800000"/>
            <a:headEnd/>
            <a:tailEnd/>
          </a:ln>
        </p:spPr>
        <p:txBody>
          <a:bodyPr rot="10800000" anchor="ctr"/>
          <a:lstStyle/>
          <a:p>
            <a:pPr algn="ctr" eaLnBrk="1" hangingPunct="1">
              <a:defRPr/>
            </a:pPr>
            <a:endParaRPr lang="ja-JP" altLang="en-US" b="0">
              <a:solidFill>
                <a:schemeClr val="lt1"/>
              </a:solidFill>
              <a:latin typeface="+mn-lt"/>
              <a:ea typeface="+mn-ea"/>
            </a:endParaRPr>
          </a:p>
        </p:txBody>
      </p:sp>
      <p:sp>
        <p:nvSpPr>
          <p:cNvPr id="63503" name="Rectangle 6">
            <a:extLst>
              <a:ext uri="{FF2B5EF4-FFF2-40B4-BE49-F238E27FC236}">
                <a16:creationId xmlns:a16="http://schemas.microsoft.com/office/drawing/2014/main" id="{A67C9539-577F-4B5B-9674-57F2348721BA}"/>
              </a:ext>
            </a:extLst>
          </p:cNvPr>
          <p:cNvSpPr>
            <a:spLocks noChangeArrowheads="1"/>
          </p:cNvSpPr>
          <p:nvPr/>
        </p:nvSpPr>
        <p:spPr bwMode="auto">
          <a:xfrm>
            <a:off x="4308475" y="4596359"/>
            <a:ext cx="46894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ja-JP" sz="1600" b="0">
                <a:latin typeface="Times New Roman" panose="02020603050405020304" pitchFamily="18" charset="0"/>
              </a:rPr>
              <a:t>Weight coefficients </a:t>
            </a:r>
            <a:r>
              <a:rPr lang="en-US" altLang="ja-JP" sz="1600" b="0" i="1">
                <a:latin typeface="Times New Roman" panose="02020603050405020304" pitchFamily="18" charset="0"/>
              </a:rPr>
              <a:t>(SC.1) E</a:t>
            </a:r>
            <a:r>
              <a:rPr lang="en-US" altLang="ja-JP" sz="1600" b="0" i="1" baseline="-25000">
                <a:latin typeface="Times New Roman" panose="02020603050405020304" pitchFamily="18" charset="0"/>
              </a:rPr>
              <a:t>b</a:t>
            </a:r>
            <a:r>
              <a:rPr lang="en-US" altLang="ja-JP" sz="1600" b="0" i="1">
                <a:latin typeface="Times New Roman" panose="02020603050405020304" pitchFamily="18" charset="0"/>
              </a:rPr>
              <a:t>/N</a:t>
            </a:r>
            <a:r>
              <a:rPr lang="en-US" altLang="ja-JP" sz="1600" b="0" baseline="-25000">
                <a:latin typeface="Times New Roman" panose="02020603050405020304" pitchFamily="18" charset="0"/>
              </a:rPr>
              <a:t>0</a:t>
            </a:r>
            <a:r>
              <a:rPr lang="en-US" altLang="ja-JP" sz="1600" b="0" i="1">
                <a:latin typeface="Times New Roman" panose="02020603050405020304" pitchFamily="18" charset="0"/>
              </a:rPr>
              <a:t>=+</a:t>
            </a:r>
            <a:r>
              <a:rPr lang="en-US" altLang="ja-JP" sz="1600" b="0">
                <a:latin typeface="Times New Roman" panose="02020603050405020304" pitchFamily="18" charset="0"/>
              </a:rPr>
              <a:t>60dB, DIR=0dB</a:t>
            </a:r>
            <a:r>
              <a:rPr lang="en-US" altLang="ja-JP" sz="1600" b="0" i="1">
                <a:latin typeface="Times New Roman" panose="02020603050405020304" pitchFamily="18" charset="0"/>
              </a:rPr>
              <a:t>.</a:t>
            </a:r>
            <a:endParaRPr lang="ja-JP" altLang="en-US" sz="1600" b="0">
              <a:latin typeface="Times New Roman" panose="02020603050405020304" pitchFamily="18" charset="0"/>
            </a:endParaRPr>
          </a:p>
        </p:txBody>
      </p:sp>
      <p:sp>
        <p:nvSpPr>
          <p:cNvPr id="63504" name="Rectangle 6">
            <a:extLst>
              <a:ext uri="{FF2B5EF4-FFF2-40B4-BE49-F238E27FC236}">
                <a16:creationId xmlns:a16="http://schemas.microsoft.com/office/drawing/2014/main" id="{7B03A4FE-41C2-4C9D-96F7-92AD2FC56B40}"/>
              </a:ext>
            </a:extLst>
          </p:cNvPr>
          <p:cNvSpPr>
            <a:spLocks noChangeArrowheads="1"/>
          </p:cNvSpPr>
          <p:nvPr/>
        </p:nvSpPr>
        <p:spPr bwMode="auto">
          <a:xfrm>
            <a:off x="219075" y="4867672"/>
            <a:ext cx="38195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en-US" sz="1800" b="0">
                <a:latin typeface="Times New Roman" panose="02020603050405020304" pitchFamily="18" charset="0"/>
              </a:rPr>
              <a:t>LMS &amp; NLMS algorithm towards to minimum square error.</a:t>
            </a:r>
            <a:endParaRPr lang="ja-JP" altLang="en-US" sz="1800" b="0">
              <a:latin typeface="Times New Roman" panose="02020603050405020304" pitchFamily="18" charset="0"/>
            </a:endParaRPr>
          </a:p>
        </p:txBody>
      </p:sp>
      <p:pic>
        <p:nvPicPr>
          <p:cNvPr id="63506" name="Picture 24">
            <a:extLst>
              <a:ext uri="{FF2B5EF4-FFF2-40B4-BE49-F238E27FC236}">
                <a16:creationId xmlns:a16="http://schemas.microsoft.com/office/drawing/2014/main" id="{8C1CEC0C-FA5E-438E-9B42-C2EC97A75F5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43425" y="1060996"/>
            <a:ext cx="4476750" cy="340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507" name="Rectangle 26">
            <a:extLst>
              <a:ext uri="{FF2B5EF4-FFF2-40B4-BE49-F238E27FC236}">
                <a16:creationId xmlns:a16="http://schemas.microsoft.com/office/drawing/2014/main" id="{7601D7C2-D977-4FBA-ACA7-211D29623838}"/>
              </a:ext>
            </a:extLst>
          </p:cNvPr>
          <p:cNvSpPr>
            <a:spLocks noChangeArrowheads="1"/>
          </p:cNvSpPr>
          <p:nvPr/>
        </p:nvSpPr>
        <p:spPr bwMode="auto">
          <a:xfrm>
            <a:off x="1066800" y="4628109"/>
            <a:ext cx="1993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400" b="0" i="1">
                <a:latin typeface="Times New Roman" panose="02020603050405020304" pitchFamily="18" charset="0"/>
              </a:rPr>
              <a:t>E</a:t>
            </a:r>
            <a:r>
              <a:rPr lang="en-US" altLang="ja-JP" sz="1400" b="0" i="1" baseline="-25000">
                <a:latin typeface="Times New Roman" panose="02020603050405020304" pitchFamily="18" charset="0"/>
              </a:rPr>
              <a:t>b</a:t>
            </a:r>
            <a:r>
              <a:rPr lang="en-US" altLang="ja-JP" sz="1400" b="0" i="1">
                <a:latin typeface="Times New Roman" panose="02020603050405020304" pitchFamily="18" charset="0"/>
              </a:rPr>
              <a:t>/N</a:t>
            </a:r>
            <a:r>
              <a:rPr lang="en-US" altLang="ja-JP" sz="1400" b="0" baseline="-25000">
                <a:latin typeface="Times New Roman" panose="02020603050405020304" pitchFamily="18" charset="0"/>
              </a:rPr>
              <a:t>0</a:t>
            </a:r>
            <a:r>
              <a:rPr lang="en-US" altLang="ja-JP" sz="1400" b="0" i="1">
                <a:latin typeface="Times New Roman" panose="02020603050405020304" pitchFamily="18" charset="0"/>
              </a:rPr>
              <a:t>=+</a:t>
            </a:r>
            <a:r>
              <a:rPr lang="en-US" altLang="ja-JP" sz="1400" b="0">
                <a:latin typeface="Times New Roman" panose="02020603050405020304" pitchFamily="18" charset="0"/>
              </a:rPr>
              <a:t>60dB, DIR=0dB</a:t>
            </a:r>
            <a:endParaRPr lang="ja-JP" altLang="en-US" sz="1400" b="0">
              <a:latin typeface="Times New Roman" panose="02020603050405020304" pitchFamily="18" charset="0"/>
            </a:endParaRPr>
          </a:p>
        </p:txBody>
      </p:sp>
      <p:sp>
        <p:nvSpPr>
          <p:cNvPr id="4" name="フッター プレースホルダー 3">
            <a:extLst>
              <a:ext uri="{FF2B5EF4-FFF2-40B4-BE49-F238E27FC236}">
                <a16:creationId xmlns:a16="http://schemas.microsoft.com/office/drawing/2014/main" id="{250FC810-27B6-44EF-A1FB-466DC3FEB557}"/>
              </a:ext>
            </a:extLst>
          </p:cNvPr>
          <p:cNvSpPr>
            <a:spLocks noGrp="1"/>
          </p:cNvSpPr>
          <p:nvPr>
            <p:ph type="ftr" sz="quarter" idx="3"/>
          </p:nvPr>
        </p:nvSpPr>
        <p:spPr/>
        <p:txBody>
          <a:bodyPr/>
          <a:lstStyle/>
          <a:p>
            <a:r>
              <a:rPr lang="en-US" altLang="ja-JP"/>
              <a:t>Takumi Kobayashi(YNU), Ryuji Kohno(YNU/CWC-Nippon)</a:t>
            </a:r>
            <a:endParaRPr lang="en-US" altLang="ja-JP" dirty="0"/>
          </a:p>
        </p:txBody>
      </p:sp>
      <p:sp>
        <p:nvSpPr>
          <p:cNvPr id="5" name="スライド番号プレースホルダー 4">
            <a:extLst>
              <a:ext uri="{FF2B5EF4-FFF2-40B4-BE49-F238E27FC236}">
                <a16:creationId xmlns:a16="http://schemas.microsoft.com/office/drawing/2014/main" id="{C5C6FEB3-E914-4D68-B72B-65CDFC3DD1B8}"/>
              </a:ext>
            </a:extLst>
          </p:cNvPr>
          <p:cNvSpPr>
            <a:spLocks noGrp="1"/>
          </p:cNvSpPr>
          <p:nvPr>
            <p:ph type="sldNum" sz="quarter" idx="12"/>
          </p:nvPr>
        </p:nvSpPr>
        <p:spPr>
          <a:xfrm>
            <a:off x="4344988" y="6299597"/>
            <a:ext cx="530225" cy="182562"/>
          </a:xfrm>
        </p:spPr>
        <p:txBody>
          <a:bodyPr/>
          <a:lstStyle/>
          <a:p>
            <a:r>
              <a:rPr lang="en-US" altLang="ja-JP"/>
              <a:t>Slide </a:t>
            </a:r>
            <a:fld id="{266A080E-4E30-4968-B029-7CF782D6220C}" type="slidenum">
              <a:rPr lang="en-US" altLang="ja-JP" smtClean="0"/>
              <a:pPr/>
              <a:t>20</a:t>
            </a:fld>
            <a:endParaRPr lang="en-US" altLang="ja-JP"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84D154B-D01A-4CFF-9F01-C90723B23BFD}"/>
              </a:ext>
            </a:extLst>
          </p:cNvPr>
          <p:cNvSpPr>
            <a:spLocks noGrp="1"/>
          </p:cNvSpPr>
          <p:nvPr>
            <p:ph type="dt" sz="half" idx="2"/>
          </p:nvPr>
        </p:nvSpPr>
        <p:spPr/>
        <p:txBody>
          <a:bodyPr/>
          <a:lstStyle/>
          <a:p>
            <a:r>
              <a:rPr lang="en-US" altLang="ja-JP"/>
              <a:t>July 2018</a:t>
            </a:r>
            <a:endParaRPr lang="en-US" altLang="ja-JP" dirty="0"/>
          </a:p>
        </p:txBody>
      </p:sp>
      <p:pic>
        <p:nvPicPr>
          <p:cNvPr id="65540" name="Picture 23">
            <a:extLst>
              <a:ext uri="{FF2B5EF4-FFF2-40B4-BE49-F238E27FC236}">
                <a16:creationId xmlns:a16="http://schemas.microsoft.com/office/drawing/2014/main" id="{126AC818-5F25-43EA-8594-CA2B41D7DE5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388" y="1268413"/>
            <a:ext cx="4386262" cy="339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41" name="Rectangle 4">
            <a:extLst>
              <a:ext uri="{FF2B5EF4-FFF2-40B4-BE49-F238E27FC236}">
                <a16:creationId xmlns:a16="http://schemas.microsoft.com/office/drawing/2014/main" id="{1988D47A-C71C-48EC-B7D0-1003F8AFD024}"/>
              </a:ext>
            </a:extLst>
          </p:cNvPr>
          <p:cNvSpPr>
            <a:spLocks noChangeArrowheads="1"/>
          </p:cNvSpPr>
          <p:nvPr/>
        </p:nvSpPr>
        <p:spPr bwMode="auto">
          <a:xfrm>
            <a:off x="0" y="2309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b="0"/>
          </a:p>
        </p:txBody>
      </p:sp>
      <p:sp>
        <p:nvSpPr>
          <p:cNvPr id="65542" name="Rectangle 5">
            <a:extLst>
              <a:ext uri="{FF2B5EF4-FFF2-40B4-BE49-F238E27FC236}">
                <a16:creationId xmlns:a16="http://schemas.microsoft.com/office/drawing/2014/main" id="{ADA5E47D-B05B-4507-996E-B9D60158798C}"/>
              </a:ext>
            </a:extLst>
          </p:cNvPr>
          <p:cNvSpPr>
            <a:spLocks noChangeArrowheads="1"/>
          </p:cNvSpPr>
          <p:nvPr/>
        </p:nvSpPr>
        <p:spPr bwMode="auto">
          <a:xfrm>
            <a:off x="-331788" y="762000"/>
            <a:ext cx="5056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sz="2800" b="0"/>
              <a:t>Results</a:t>
            </a:r>
            <a:r>
              <a:rPr lang="ja-JP" altLang="en-US" sz="2800" b="0"/>
              <a:t> </a:t>
            </a:r>
            <a:r>
              <a:rPr lang="en-US" altLang="ja-JP" sz="2800" b="0"/>
              <a:t>(LMS algorithm)</a:t>
            </a:r>
            <a:endParaRPr lang="en-US" altLang="ja-JP" sz="2800" b="0" i="1">
              <a:latin typeface="Times New Roman" panose="02020603050405020304" pitchFamily="18" charset="0"/>
            </a:endParaRPr>
          </a:p>
        </p:txBody>
      </p:sp>
      <p:sp>
        <p:nvSpPr>
          <p:cNvPr id="65545" name="Rectangle 6">
            <a:extLst>
              <a:ext uri="{FF2B5EF4-FFF2-40B4-BE49-F238E27FC236}">
                <a16:creationId xmlns:a16="http://schemas.microsoft.com/office/drawing/2014/main" id="{101DC52D-70FD-4E8E-9056-545467DA46AA}"/>
              </a:ext>
            </a:extLst>
          </p:cNvPr>
          <p:cNvSpPr>
            <a:spLocks noChangeArrowheads="1"/>
          </p:cNvSpPr>
          <p:nvPr/>
        </p:nvSpPr>
        <p:spPr bwMode="auto">
          <a:xfrm>
            <a:off x="219075" y="4597400"/>
            <a:ext cx="421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ja-JP" sz="1600" b="0">
                <a:latin typeface="Times New Roman" panose="02020603050405020304" pitchFamily="18" charset="0"/>
              </a:rPr>
              <a:t>DIR</a:t>
            </a:r>
            <a:r>
              <a:rPr lang="ja-JP" altLang="en-US" sz="1600" b="0">
                <a:latin typeface="Times New Roman" panose="02020603050405020304" pitchFamily="18" charset="0"/>
              </a:rPr>
              <a:t> </a:t>
            </a:r>
            <a:r>
              <a:rPr lang="en-US" altLang="ja-JP" sz="1600" b="0">
                <a:latin typeface="Times New Roman" panose="02020603050405020304" pitchFamily="18" charset="0"/>
              </a:rPr>
              <a:t>vs. BER</a:t>
            </a:r>
            <a:r>
              <a:rPr lang="ja-JP" altLang="en-US" sz="1600" b="0">
                <a:latin typeface="Times New Roman" panose="02020603050405020304" pitchFamily="18" charset="0"/>
              </a:rPr>
              <a:t> </a:t>
            </a:r>
            <a:r>
              <a:rPr lang="en-US" altLang="ja-JP" sz="1600" b="0" i="1">
                <a:latin typeface="Times New Roman" panose="02020603050405020304" pitchFamily="18" charset="0"/>
              </a:rPr>
              <a:t>(SC.1) E</a:t>
            </a:r>
            <a:r>
              <a:rPr lang="en-US" altLang="ja-JP" sz="1600" b="0" i="1" baseline="-25000">
                <a:latin typeface="Times New Roman" panose="02020603050405020304" pitchFamily="18" charset="0"/>
              </a:rPr>
              <a:t>b</a:t>
            </a:r>
            <a:r>
              <a:rPr lang="en-US" altLang="ja-JP" sz="1600" b="0" i="1">
                <a:latin typeface="Times New Roman" panose="02020603050405020304" pitchFamily="18" charset="0"/>
              </a:rPr>
              <a:t>/N</a:t>
            </a:r>
            <a:r>
              <a:rPr lang="en-US" altLang="ja-JP" sz="1600" b="0" baseline="-25000">
                <a:latin typeface="Times New Roman" panose="02020603050405020304" pitchFamily="18" charset="0"/>
              </a:rPr>
              <a:t>0</a:t>
            </a:r>
            <a:r>
              <a:rPr lang="en-US" altLang="ja-JP" sz="1600" b="0" i="1">
                <a:latin typeface="Times New Roman" panose="02020603050405020304" pitchFamily="18" charset="0"/>
              </a:rPr>
              <a:t>=+</a:t>
            </a:r>
            <a:r>
              <a:rPr lang="en-US" altLang="ja-JP" sz="1600" b="0">
                <a:latin typeface="Times New Roman" panose="02020603050405020304" pitchFamily="18" charset="0"/>
              </a:rPr>
              <a:t>35dB</a:t>
            </a:r>
            <a:r>
              <a:rPr lang="en-US" altLang="ja-JP" sz="1600" b="0" i="1">
                <a:latin typeface="Times New Roman" panose="02020603050405020304" pitchFamily="18" charset="0"/>
              </a:rPr>
              <a:t>.</a:t>
            </a:r>
            <a:endParaRPr lang="ja-JP" altLang="en-US" sz="1600" b="0">
              <a:latin typeface="Times New Roman" panose="02020603050405020304" pitchFamily="18" charset="0"/>
            </a:endParaRPr>
          </a:p>
        </p:txBody>
      </p:sp>
      <p:sp>
        <p:nvSpPr>
          <p:cNvPr id="65546" name="Rectangle 6">
            <a:extLst>
              <a:ext uri="{FF2B5EF4-FFF2-40B4-BE49-F238E27FC236}">
                <a16:creationId xmlns:a16="http://schemas.microsoft.com/office/drawing/2014/main" id="{39756613-194C-4B77-89FA-05963B98DE47}"/>
              </a:ext>
            </a:extLst>
          </p:cNvPr>
          <p:cNvSpPr>
            <a:spLocks noChangeArrowheads="1"/>
          </p:cNvSpPr>
          <p:nvPr/>
        </p:nvSpPr>
        <p:spPr bwMode="auto">
          <a:xfrm>
            <a:off x="1530350" y="5632450"/>
            <a:ext cx="6257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ja-JP" sz="1800" b="0">
                <a:latin typeface="Times New Roman" panose="02020603050405020304" pitchFamily="18" charset="0"/>
              </a:rPr>
              <a:t>In low DIR situation, this system LMS algorithm cannot be used.</a:t>
            </a:r>
            <a:endParaRPr lang="ja-JP" altLang="en-US" sz="1800" b="0">
              <a:latin typeface="Times New Roman" panose="02020603050405020304" pitchFamily="18" charset="0"/>
            </a:endParaRPr>
          </a:p>
        </p:txBody>
      </p:sp>
      <p:pic>
        <p:nvPicPr>
          <p:cNvPr id="65548" name="Picture 20">
            <a:extLst>
              <a:ext uri="{FF2B5EF4-FFF2-40B4-BE49-F238E27FC236}">
                <a16:creationId xmlns:a16="http://schemas.microsoft.com/office/drawing/2014/main" id="{29242239-98E3-4D07-BB43-07C084C3CDE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59313" y="1266825"/>
            <a:ext cx="4338637" cy="339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49" name="Rectangle 6">
            <a:extLst>
              <a:ext uri="{FF2B5EF4-FFF2-40B4-BE49-F238E27FC236}">
                <a16:creationId xmlns:a16="http://schemas.microsoft.com/office/drawing/2014/main" id="{574E9C7E-7BD3-4703-965D-1658CCDF80D0}"/>
              </a:ext>
            </a:extLst>
          </p:cNvPr>
          <p:cNvSpPr>
            <a:spLocks noChangeArrowheads="1"/>
          </p:cNvSpPr>
          <p:nvPr/>
        </p:nvSpPr>
        <p:spPr bwMode="auto">
          <a:xfrm>
            <a:off x="4924425" y="4589463"/>
            <a:ext cx="421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ja-JP" sz="1600" b="0">
                <a:latin typeface="Times New Roman" panose="02020603050405020304" pitchFamily="18" charset="0"/>
              </a:rPr>
              <a:t>DIR</a:t>
            </a:r>
            <a:r>
              <a:rPr lang="ja-JP" altLang="en-US" sz="1600" b="0">
                <a:latin typeface="Times New Roman" panose="02020603050405020304" pitchFamily="18" charset="0"/>
              </a:rPr>
              <a:t> </a:t>
            </a:r>
            <a:r>
              <a:rPr lang="en-US" altLang="ja-JP" sz="1600" b="0">
                <a:latin typeface="Times New Roman" panose="02020603050405020304" pitchFamily="18" charset="0"/>
              </a:rPr>
              <a:t>vs. BER </a:t>
            </a:r>
            <a:r>
              <a:rPr lang="en-US" altLang="ja-JP" sz="1600" b="0" i="1">
                <a:latin typeface="Times New Roman" panose="02020603050405020304" pitchFamily="18" charset="0"/>
              </a:rPr>
              <a:t>(SC.2) E</a:t>
            </a:r>
            <a:r>
              <a:rPr lang="en-US" altLang="ja-JP" sz="1600" b="0" i="1" baseline="-25000">
                <a:latin typeface="Times New Roman" panose="02020603050405020304" pitchFamily="18" charset="0"/>
              </a:rPr>
              <a:t>b</a:t>
            </a:r>
            <a:r>
              <a:rPr lang="en-US" altLang="ja-JP" sz="1600" b="0" i="1">
                <a:latin typeface="Times New Roman" panose="02020603050405020304" pitchFamily="18" charset="0"/>
              </a:rPr>
              <a:t>/N</a:t>
            </a:r>
            <a:r>
              <a:rPr lang="en-US" altLang="ja-JP" sz="1600" b="0" baseline="-25000">
                <a:latin typeface="Times New Roman" panose="02020603050405020304" pitchFamily="18" charset="0"/>
              </a:rPr>
              <a:t>0</a:t>
            </a:r>
            <a:r>
              <a:rPr lang="en-US" altLang="ja-JP" sz="1600" b="0" i="1">
                <a:latin typeface="Times New Roman" panose="02020603050405020304" pitchFamily="18" charset="0"/>
              </a:rPr>
              <a:t>=+</a:t>
            </a:r>
            <a:r>
              <a:rPr lang="en-US" altLang="ja-JP" sz="1600" b="0">
                <a:latin typeface="Times New Roman" panose="02020603050405020304" pitchFamily="18" charset="0"/>
              </a:rPr>
              <a:t>25dB</a:t>
            </a:r>
            <a:r>
              <a:rPr lang="en-US" altLang="ja-JP" sz="1600" b="0" i="1">
                <a:latin typeface="Times New Roman" panose="02020603050405020304" pitchFamily="18" charset="0"/>
              </a:rPr>
              <a:t>.</a:t>
            </a:r>
            <a:endParaRPr lang="ja-JP" altLang="en-US" sz="1600" b="0">
              <a:latin typeface="Times New Roman" panose="02020603050405020304" pitchFamily="18" charset="0"/>
            </a:endParaRPr>
          </a:p>
        </p:txBody>
      </p:sp>
      <p:sp>
        <p:nvSpPr>
          <p:cNvPr id="65550" name="Rectangle 6">
            <a:extLst>
              <a:ext uri="{FF2B5EF4-FFF2-40B4-BE49-F238E27FC236}">
                <a16:creationId xmlns:a16="http://schemas.microsoft.com/office/drawing/2014/main" id="{4E900632-A803-4748-B165-1F99A659B734}"/>
              </a:ext>
            </a:extLst>
          </p:cNvPr>
          <p:cNvSpPr>
            <a:spLocks noChangeArrowheads="1"/>
          </p:cNvSpPr>
          <p:nvPr/>
        </p:nvSpPr>
        <p:spPr bwMode="auto">
          <a:xfrm>
            <a:off x="1530350" y="5011738"/>
            <a:ext cx="6699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ja-JP" sz="1800" b="0">
                <a:latin typeface="Times New Roman" panose="02020603050405020304" pitchFamily="18" charset="0"/>
              </a:rPr>
              <a:t>More iteration number makes higer capacity of interference reduction</a:t>
            </a:r>
            <a:endParaRPr lang="ja-JP" altLang="en-US" sz="1800" b="0">
              <a:latin typeface="Times New Roman" panose="02020603050405020304" pitchFamily="18" charset="0"/>
            </a:endParaRPr>
          </a:p>
        </p:txBody>
      </p:sp>
      <p:sp>
        <p:nvSpPr>
          <p:cNvPr id="4" name="フッター プレースホルダー 3">
            <a:extLst>
              <a:ext uri="{FF2B5EF4-FFF2-40B4-BE49-F238E27FC236}">
                <a16:creationId xmlns:a16="http://schemas.microsoft.com/office/drawing/2014/main" id="{7B81246A-BB6E-4F79-9C27-55BD94467AF2}"/>
              </a:ext>
            </a:extLst>
          </p:cNvPr>
          <p:cNvSpPr>
            <a:spLocks noGrp="1"/>
          </p:cNvSpPr>
          <p:nvPr>
            <p:ph type="ftr" sz="quarter" idx="3"/>
          </p:nvPr>
        </p:nvSpPr>
        <p:spPr/>
        <p:txBody>
          <a:bodyPr/>
          <a:lstStyle/>
          <a:p>
            <a:r>
              <a:rPr lang="en-US" altLang="ja-JP"/>
              <a:t>Takumi Kobayashi(YNU), Ryuji Kohno(YNU/CWC-Nippon)</a:t>
            </a:r>
            <a:endParaRPr lang="en-US" altLang="ja-JP" dirty="0"/>
          </a:p>
        </p:txBody>
      </p:sp>
      <p:sp>
        <p:nvSpPr>
          <p:cNvPr id="5" name="スライド番号プレースホルダー 4">
            <a:extLst>
              <a:ext uri="{FF2B5EF4-FFF2-40B4-BE49-F238E27FC236}">
                <a16:creationId xmlns:a16="http://schemas.microsoft.com/office/drawing/2014/main" id="{8CB01D7E-5391-43A1-8647-63DFDAD2AE01}"/>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21</a:t>
            </a:fld>
            <a:endParaRPr lang="en-US" altLang="ja-JP"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B81191F-50C4-444B-BEC4-151F08921745}"/>
              </a:ext>
            </a:extLst>
          </p:cNvPr>
          <p:cNvSpPr>
            <a:spLocks noGrp="1"/>
          </p:cNvSpPr>
          <p:nvPr>
            <p:ph type="dt" sz="half" idx="2"/>
          </p:nvPr>
        </p:nvSpPr>
        <p:spPr/>
        <p:txBody>
          <a:bodyPr/>
          <a:lstStyle/>
          <a:p>
            <a:r>
              <a:rPr lang="en-US" altLang="ja-JP"/>
              <a:t>July 2018</a:t>
            </a:r>
            <a:endParaRPr lang="en-US" altLang="ja-JP" dirty="0"/>
          </a:p>
        </p:txBody>
      </p:sp>
      <p:pic>
        <p:nvPicPr>
          <p:cNvPr id="67588" name="Picture 17">
            <a:extLst>
              <a:ext uri="{FF2B5EF4-FFF2-40B4-BE49-F238E27FC236}">
                <a16:creationId xmlns:a16="http://schemas.microsoft.com/office/drawing/2014/main" id="{C5E0ECAB-7591-48B7-8719-F1D342239DA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8650" y="990600"/>
            <a:ext cx="4705350" cy="365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589" name="Rectangle 4">
            <a:extLst>
              <a:ext uri="{FF2B5EF4-FFF2-40B4-BE49-F238E27FC236}">
                <a16:creationId xmlns:a16="http://schemas.microsoft.com/office/drawing/2014/main" id="{04FB18E2-2FF4-4318-A68A-9247611698FF}"/>
              </a:ext>
            </a:extLst>
          </p:cNvPr>
          <p:cNvSpPr>
            <a:spLocks noChangeArrowheads="1"/>
          </p:cNvSpPr>
          <p:nvPr/>
        </p:nvSpPr>
        <p:spPr bwMode="auto">
          <a:xfrm>
            <a:off x="0" y="2309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b="0"/>
          </a:p>
        </p:txBody>
      </p:sp>
      <p:sp>
        <p:nvSpPr>
          <p:cNvPr id="67590" name="Rectangle 5">
            <a:extLst>
              <a:ext uri="{FF2B5EF4-FFF2-40B4-BE49-F238E27FC236}">
                <a16:creationId xmlns:a16="http://schemas.microsoft.com/office/drawing/2014/main" id="{9F8B77EA-0CEA-490E-8FA8-BFCCA3B30CF9}"/>
              </a:ext>
            </a:extLst>
          </p:cNvPr>
          <p:cNvSpPr>
            <a:spLocks noChangeArrowheads="1"/>
          </p:cNvSpPr>
          <p:nvPr/>
        </p:nvSpPr>
        <p:spPr bwMode="auto">
          <a:xfrm>
            <a:off x="-331788" y="762000"/>
            <a:ext cx="5056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sz="2800" b="0"/>
              <a:t>Results</a:t>
            </a:r>
            <a:r>
              <a:rPr lang="ja-JP" altLang="en-US" sz="2800" b="0"/>
              <a:t> </a:t>
            </a:r>
            <a:r>
              <a:rPr lang="en-US" altLang="ja-JP" sz="2800" b="0"/>
              <a:t>(</a:t>
            </a:r>
            <a:r>
              <a:rPr lang="en-US" altLang="ja-JP" sz="2800">
                <a:solidFill>
                  <a:srgbClr val="FF0000"/>
                </a:solidFill>
              </a:rPr>
              <a:t>N</a:t>
            </a:r>
            <a:r>
              <a:rPr lang="en-US" altLang="ja-JP" sz="2800" b="0"/>
              <a:t>LMS algorithm)</a:t>
            </a:r>
            <a:endParaRPr lang="en-US" altLang="ja-JP" sz="2800" b="0" i="1">
              <a:latin typeface="Times New Roman" panose="02020603050405020304" pitchFamily="18" charset="0"/>
            </a:endParaRPr>
          </a:p>
        </p:txBody>
      </p:sp>
      <p:sp>
        <p:nvSpPr>
          <p:cNvPr id="67593" name="Rectangle 6">
            <a:extLst>
              <a:ext uri="{FF2B5EF4-FFF2-40B4-BE49-F238E27FC236}">
                <a16:creationId xmlns:a16="http://schemas.microsoft.com/office/drawing/2014/main" id="{5DFDDFFB-69CA-4E56-A00F-4096C71BC798}"/>
              </a:ext>
            </a:extLst>
          </p:cNvPr>
          <p:cNvSpPr>
            <a:spLocks noChangeArrowheads="1"/>
          </p:cNvSpPr>
          <p:nvPr/>
        </p:nvSpPr>
        <p:spPr bwMode="auto">
          <a:xfrm>
            <a:off x="219075" y="4573588"/>
            <a:ext cx="421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ja-JP" sz="1600" b="0">
                <a:latin typeface="Times New Roman" panose="02020603050405020304" pitchFamily="18" charset="0"/>
              </a:rPr>
              <a:t>DIR</a:t>
            </a:r>
            <a:r>
              <a:rPr lang="ja-JP" altLang="en-US" sz="1600" b="0">
                <a:latin typeface="Times New Roman" panose="02020603050405020304" pitchFamily="18" charset="0"/>
              </a:rPr>
              <a:t> </a:t>
            </a:r>
            <a:r>
              <a:rPr lang="en-US" altLang="ja-JP" sz="1600" b="0">
                <a:latin typeface="Times New Roman" panose="02020603050405020304" pitchFamily="18" charset="0"/>
              </a:rPr>
              <a:t>vs. BER </a:t>
            </a:r>
            <a:r>
              <a:rPr lang="en-US" altLang="ja-JP" sz="1600" b="0" i="1">
                <a:latin typeface="Times New Roman" panose="02020603050405020304" pitchFamily="18" charset="0"/>
              </a:rPr>
              <a:t>(SC.1) E</a:t>
            </a:r>
            <a:r>
              <a:rPr lang="en-US" altLang="ja-JP" sz="1600" b="0" i="1" baseline="-25000">
                <a:latin typeface="Times New Roman" panose="02020603050405020304" pitchFamily="18" charset="0"/>
              </a:rPr>
              <a:t>b</a:t>
            </a:r>
            <a:r>
              <a:rPr lang="en-US" altLang="ja-JP" sz="1600" b="0" i="1">
                <a:latin typeface="Times New Roman" panose="02020603050405020304" pitchFamily="18" charset="0"/>
              </a:rPr>
              <a:t>/N</a:t>
            </a:r>
            <a:r>
              <a:rPr lang="en-US" altLang="ja-JP" sz="1600" b="0" baseline="-25000">
                <a:latin typeface="Times New Roman" panose="02020603050405020304" pitchFamily="18" charset="0"/>
              </a:rPr>
              <a:t>0</a:t>
            </a:r>
            <a:r>
              <a:rPr lang="en-US" altLang="ja-JP" sz="1600" b="0" i="1">
                <a:latin typeface="Times New Roman" panose="02020603050405020304" pitchFamily="18" charset="0"/>
              </a:rPr>
              <a:t>=+</a:t>
            </a:r>
            <a:r>
              <a:rPr lang="en-US" altLang="ja-JP" sz="1600" b="0">
                <a:latin typeface="Times New Roman" panose="02020603050405020304" pitchFamily="18" charset="0"/>
              </a:rPr>
              <a:t>35dB</a:t>
            </a:r>
            <a:r>
              <a:rPr lang="en-US" altLang="ja-JP" sz="1600" b="0" i="1">
                <a:latin typeface="Times New Roman" panose="02020603050405020304" pitchFamily="18" charset="0"/>
              </a:rPr>
              <a:t>.</a:t>
            </a:r>
            <a:endParaRPr lang="ja-JP" altLang="en-US" sz="1600" b="0">
              <a:latin typeface="Times New Roman" panose="02020603050405020304" pitchFamily="18" charset="0"/>
            </a:endParaRPr>
          </a:p>
        </p:txBody>
      </p:sp>
      <p:sp>
        <p:nvSpPr>
          <p:cNvPr id="67595" name="Rectangle 6">
            <a:extLst>
              <a:ext uri="{FF2B5EF4-FFF2-40B4-BE49-F238E27FC236}">
                <a16:creationId xmlns:a16="http://schemas.microsoft.com/office/drawing/2014/main" id="{0C9B22D9-A7CC-4AFD-880B-D17D793DAFE4}"/>
              </a:ext>
            </a:extLst>
          </p:cNvPr>
          <p:cNvSpPr>
            <a:spLocks noChangeArrowheads="1"/>
          </p:cNvSpPr>
          <p:nvPr/>
        </p:nvSpPr>
        <p:spPr bwMode="auto">
          <a:xfrm>
            <a:off x="4924425" y="4573588"/>
            <a:ext cx="421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ja-JP" sz="1600" b="0">
                <a:latin typeface="Times New Roman" panose="02020603050405020304" pitchFamily="18" charset="0"/>
              </a:rPr>
              <a:t>DIR</a:t>
            </a:r>
            <a:r>
              <a:rPr lang="ja-JP" altLang="en-US" sz="1600" b="0">
                <a:latin typeface="Times New Roman" panose="02020603050405020304" pitchFamily="18" charset="0"/>
              </a:rPr>
              <a:t> </a:t>
            </a:r>
            <a:r>
              <a:rPr lang="en-US" altLang="ja-JP" sz="1600" b="0">
                <a:latin typeface="Times New Roman" panose="02020603050405020304" pitchFamily="18" charset="0"/>
              </a:rPr>
              <a:t>vs. BER </a:t>
            </a:r>
            <a:r>
              <a:rPr lang="en-US" altLang="ja-JP" sz="1600" b="0" i="1">
                <a:latin typeface="Times New Roman" panose="02020603050405020304" pitchFamily="18" charset="0"/>
              </a:rPr>
              <a:t>(SC.2) E</a:t>
            </a:r>
            <a:r>
              <a:rPr lang="en-US" altLang="ja-JP" sz="1600" b="0" i="1" baseline="-25000">
                <a:latin typeface="Times New Roman" panose="02020603050405020304" pitchFamily="18" charset="0"/>
              </a:rPr>
              <a:t>b</a:t>
            </a:r>
            <a:r>
              <a:rPr lang="en-US" altLang="ja-JP" sz="1600" b="0" i="1">
                <a:latin typeface="Times New Roman" panose="02020603050405020304" pitchFamily="18" charset="0"/>
              </a:rPr>
              <a:t>/N</a:t>
            </a:r>
            <a:r>
              <a:rPr lang="en-US" altLang="ja-JP" sz="1600" b="0" baseline="-25000">
                <a:latin typeface="Times New Roman" panose="02020603050405020304" pitchFamily="18" charset="0"/>
              </a:rPr>
              <a:t>0</a:t>
            </a:r>
            <a:r>
              <a:rPr lang="en-US" altLang="ja-JP" sz="1600" b="0" i="1">
                <a:latin typeface="Times New Roman" panose="02020603050405020304" pitchFamily="18" charset="0"/>
              </a:rPr>
              <a:t>=+</a:t>
            </a:r>
            <a:r>
              <a:rPr lang="en-US" altLang="ja-JP" sz="1600" b="0">
                <a:latin typeface="Times New Roman" panose="02020603050405020304" pitchFamily="18" charset="0"/>
              </a:rPr>
              <a:t>25dB</a:t>
            </a:r>
            <a:r>
              <a:rPr lang="en-US" altLang="ja-JP" sz="1600" b="0" i="1">
                <a:latin typeface="Times New Roman" panose="02020603050405020304" pitchFamily="18" charset="0"/>
              </a:rPr>
              <a:t>.</a:t>
            </a:r>
            <a:endParaRPr lang="ja-JP" altLang="en-US" sz="1600" b="0">
              <a:latin typeface="Times New Roman" panose="02020603050405020304" pitchFamily="18" charset="0"/>
            </a:endParaRPr>
          </a:p>
        </p:txBody>
      </p:sp>
      <p:pic>
        <p:nvPicPr>
          <p:cNvPr id="67596" name="Picture 15">
            <a:extLst>
              <a:ext uri="{FF2B5EF4-FFF2-40B4-BE49-F238E27FC236}">
                <a16:creationId xmlns:a16="http://schemas.microsoft.com/office/drawing/2014/main" id="{E55483D7-2B8E-48A5-8D65-8D0FFCA3542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5250" y="1230313"/>
            <a:ext cx="4343400" cy="334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598" name="Rectangle 6">
            <a:extLst>
              <a:ext uri="{FF2B5EF4-FFF2-40B4-BE49-F238E27FC236}">
                <a16:creationId xmlns:a16="http://schemas.microsoft.com/office/drawing/2014/main" id="{95BDCF0B-8E52-4294-B62A-234200686BD2}"/>
              </a:ext>
            </a:extLst>
          </p:cNvPr>
          <p:cNvSpPr>
            <a:spLocks noChangeArrowheads="1"/>
          </p:cNvSpPr>
          <p:nvPr/>
        </p:nvSpPr>
        <p:spPr bwMode="auto">
          <a:xfrm>
            <a:off x="1530350" y="5011738"/>
            <a:ext cx="6699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ja-JP" sz="1800" b="0">
                <a:latin typeface="Times New Roman" panose="02020603050405020304" pitchFamily="18" charset="0"/>
              </a:rPr>
              <a:t>More iteration number makes higer capacity of interference reduction</a:t>
            </a:r>
            <a:endParaRPr lang="ja-JP" altLang="en-US" sz="1800" b="0">
              <a:latin typeface="Times New Roman" panose="02020603050405020304" pitchFamily="18" charset="0"/>
            </a:endParaRPr>
          </a:p>
        </p:txBody>
      </p:sp>
      <p:sp>
        <p:nvSpPr>
          <p:cNvPr id="67599" name="Rectangle 6">
            <a:extLst>
              <a:ext uri="{FF2B5EF4-FFF2-40B4-BE49-F238E27FC236}">
                <a16:creationId xmlns:a16="http://schemas.microsoft.com/office/drawing/2014/main" id="{853BC01D-D8CB-451F-97FA-35418C736184}"/>
              </a:ext>
            </a:extLst>
          </p:cNvPr>
          <p:cNvSpPr>
            <a:spLocks noChangeArrowheads="1"/>
          </p:cNvSpPr>
          <p:nvPr/>
        </p:nvSpPr>
        <p:spPr bwMode="auto">
          <a:xfrm>
            <a:off x="757238" y="5621338"/>
            <a:ext cx="80057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ja-JP" sz="1800">
                <a:solidFill>
                  <a:srgbClr val="FF0000"/>
                </a:solidFill>
                <a:latin typeface="Times New Roman" panose="02020603050405020304" pitchFamily="18" charset="0"/>
              </a:rPr>
              <a:t>Normalized </a:t>
            </a:r>
            <a:r>
              <a:rPr lang="en-US" altLang="ja-JP" sz="1800" b="0">
                <a:solidFill>
                  <a:srgbClr val="FF0000"/>
                </a:solidFill>
                <a:latin typeface="Times New Roman" panose="02020603050405020304" pitchFamily="18" charset="0"/>
              </a:rPr>
              <a:t>LMS algorithm </a:t>
            </a:r>
            <a:r>
              <a:rPr lang="en-US" altLang="ja-JP" sz="1800" b="0">
                <a:latin typeface="Times New Roman" panose="02020603050405020304" pitchFamily="18" charset="0"/>
              </a:rPr>
              <a:t>can be used even in </a:t>
            </a:r>
            <a:r>
              <a:rPr lang="en-US" altLang="ja-JP" sz="1800">
                <a:solidFill>
                  <a:srgbClr val="FF0000"/>
                </a:solidFill>
                <a:latin typeface="Times New Roman" panose="02020603050405020304" pitchFamily="18" charset="0"/>
              </a:rPr>
              <a:t>extremely low DIR condition.</a:t>
            </a:r>
            <a:endParaRPr lang="ja-JP" altLang="en-US" sz="1800">
              <a:solidFill>
                <a:srgbClr val="FF0000"/>
              </a:solidFill>
              <a:latin typeface="Times New Roman" panose="02020603050405020304" pitchFamily="18" charset="0"/>
            </a:endParaRPr>
          </a:p>
        </p:txBody>
      </p:sp>
      <p:sp>
        <p:nvSpPr>
          <p:cNvPr id="4" name="フッター プレースホルダー 3">
            <a:extLst>
              <a:ext uri="{FF2B5EF4-FFF2-40B4-BE49-F238E27FC236}">
                <a16:creationId xmlns:a16="http://schemas.microsoft.com/office/drawing/2014/main" id="{1BDA5A08-6E04-45CB-8717-60D372B81020}"/>
              </a:ext>
            </a:extLst>
          </p:cNvPr>
          <p:cNvSpPr>
            <a:spLocks noGrp="1"/>
          </p:cNvSpPr>
          <p:nvPr>
            <p:ph type="ftr" sz="quarter" idx="3"/>
          </p:nvPr>
        </p:nvSpPr>
        <p:spPr/>
        <p:txBody>
          <a:bodyPr/>
          <a:lstStyle/>
          <a:p>
            <a:r>
              <a:rPr lang="en-US" altLang="ja-JP"/>
              <a:t>Takumi Kobayashi(YNU), Ryuji Kohno(YNU/CWC-Nippon)</a:t>
            </a:r>
            <a:endParaRPr lang="en-US" altLang="ja-JP" dirty="0"/>
          </a:p>
        </p:txBody>
      </p:sp>
      <p:sp>
        <p:nvSpPr>
          <p:cNvPr id="5" name="スライド番号プレースホルダー 4">
            <a:extLst>
              <a:ext uri="{FF2B5EF4-FFF2-40B4-BE49-F238E27FC236}">
                <a16:creationId xmlns:a16="http://schemas.microsoft.com/office/drawing/2014/main" id="{0F8AEC04-216C-47EF-A1FD-69201D247FC4}"/>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22</a:t>
            </a:fld>
            <a:endParaRPr lang="en-US" altLang="ja-JP"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61C2AE6-2297-49B6-86AA-57D50A6670D8}"/>
              </a:ext>
            </a:extLst>
          </p:cNvPr>
          <p:cNvSpPr>
            <a:spLocks noGrp="1"/>
          </p:cNvSpPr>
          <p:nvPr>
            <p:ph type="dt" sz="half" idx="2"/>
          </p:nvPr>
        </p:nvSpPr>
        <p:spPr/>
        <p:txBody>
          <a:bodyPr/>
          <a:lstStyle/>
          <a:p>
            <a:r>
              <a:rPr lang="en-US" altLang="ja-JP"/>
              <a:t>July 2018</a:t>
            </a:r>
            <a:endParaRPr lang="en-US" altLang="ja-JP" dirty="0"/>
          </a:p>
        </p:txBody>
      </p:sp>
      <p:sp>
        <p:nvSpPr>
          <p:cNvPr id="69636" name="Rectangle 4">
            <a:extLst>
              <a:ext uri="{FF2B5EF4-FFF2-40B4-BE49-F238E27FC236}">
                <a16:creationId xmlns:a16="http://schemas.microsoft.com/office/drawing/2014/main" id="{3CA00B6B-3784-4D31-83F0-ADA53B89713F}"/>
              </a:ext>
            </a:extLst>
          </p:cNvPr>
          <p:cNvSpPr>
            <a:spLocks noChangeArrowheads="1"/>
          </p:cNvSpPr>
          <p:nvPr/>
        </p:nvSpPr>
        <p:spPr bwMode="auto">
          <a:xfrm>
            <a:off x="0" y="2309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b="0"/>
          </a:p>
        </p:txBody>
      </p:sp>
      <p:sp>
        <p:nvSpPr>
          <p:cNvPr id="69637" name="Rectangle 5">
            <a:extLst>
              <a:ext uri="{FF2B5EF4-FFF2-40B4-BE49-F238E27FC236}">
                <a16:creationId xmlns:a16="http://schemas.microsoft.com/office/drawing/2014/main" id="{F4445CFA-1C50-43AC-8500-C9C32D93E8FD}"/>
              </a:ext>
            </a:extLst>
          </p:cNvPr>
          <p:cNvSpPr>
            <a:spLocks noChangeArrowheads="1"/>
          </p:cNvSpPr>
          <p:nvPr/>
        </p:nvSpPr>
        <p:spPr bwMode="auto">
          <a:xfrm>
            <a:off x="-331788" y="762000"/>
            <a:ext cx="5056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sz="2800" b="0"/>
              <a:t>Results</a:t>
            </a:r>
            <a:r>
              <a:rPr lang="ja-JP" altLang="en-US" sz="2800" b="0"/>
              <a:t> </a:t>
            </a:r>
            <a:r>
              <a:rPr lang="en-US" altLang="ja-JP" sz="2800" b="0"/>
              <a:t>(</a:t>
            </a:r>
            <a:r>
              <a:rPr lang="en-US" altLang="ja-JP" sz="2800" b="0">
                <a:solidFill>
                  <a:srgbClr val="FF0000"/>
                </a:solidFill>
              </a:rPr>
              <a:t>Without noise</a:t>
            </a:r>
            <a:r>
              <a:rPr lang="en-US" altLang="ja-JP" sz="2800" b="0"/>
              <a:t>)</a:t>
            </a:r>
            <a:endParaRPr lang="en-US" altLang="ja-JP" sz="2800" b="0" i="1">
              <a:latin typeface="Times New Roman" panose="02020603050405020304" pitchFamily="18" charset="0"/>
            </a:endParaRPr>
          </a:p>
        </p:txBody>
      </p:sp>
      <p:sp>
        <p:nvSpPr>
          <p:cNvPr id="69640" name="Rectangle 6">
            <a:extLst>
              <a:ext uri="{FF2B5EF4-FFF2-40B4-BE49-F238E27FC236}">
                <a16:creationId xmlns:a16="http://schemas.microsoft.com/office/drawing/2014/main" id="{0CF6F217-FD55-47C4-B741-2BDE42A4D102}"/>
              </a:ext>
            </a:extLst>
          </p:cNvPr>
          <p:cNvSpPr>
            <a:spLocks noChangeArrowheads="1"/>
          </p:cNvSpPr>
          <p:nvPr/>
        </p:nvSpPr>
        <p:spPr bwMode="auto">
          <a:xfrm>
            <a:off x="219075" y="4597400"/>
            <a:ext cx="421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ja-JP" sz="1600" b="0">
                <a:latin typeface="Times New Roman" panose="02020603050405020304" pitchFamily="18" charset="0"/>
              </a:rPr>
              <a:t>DIR</a:t>
            </a:r>
            <a:r>
              <a:rPr lang="ja-JP" altLang="en-US" sz="1600" b="0">
                <a:latin typeface="Times New Roman" panose="02020603050405020304" pitchFamily="18" charset="0"/>
              </a:rPr>
              <a:t> </a:t>
            </a:r>
            <a:r>
              <a:rPr lang="en-US" altLang="ja-JP" sz="1600" b="0">
                <a:latin typeface="Times New Roman" panose="02020603050405020304" pitchFamily="18" charset="0"/>
              </a:rPr>
              <a:t>vs. BER </a:t>
            </a:r>
            <a:r>
              <a:rPr lang="en-US" altLang="ja-JP" sz="1600" b="0" i="1">
                <a:latin typeface="Times New Roman" panose="02020603050405020304" pitchFamily="18" charset="0"/>
              </a:rPr>
              <a:t>(SC.1) E</a:t>
            </a:r>
            <a:r>
              <a:rPr lang="en-US" altLang="ja-JP" sz="1600" b="0" i="1" baseline="-25000">
                <a:latin typeface="Times New Roman" panose="02020603050405020304" pitchFamily="18" charset="0"/>
              </a:rPr>
              <a:t>b</a:t>
            </a:r>
            <a:r>
              <a:rPr lang="en-US" altLang="ja-JP" sz="1600" b="0" i="1">
                <a:latin typeface="Times New Roman" panose="02020603050405020304" pitchFamily="18" charset="0"/>
              </a:rPr>
              <a:t>/N</a:t>
            </a:r>
            <a:r>
              <a:rPr lang="en-US" altLang="ja-JP" sz="1600" b="0" baseline="-25000">
                <a:latin typeface="Times New Roman" panose="02020603050405020304" pitchFamily="18" charset="0"/>
              </a:rPr>
              <a:t>0</a:t>
            </a:r>
            <a:r>
              <a:rPr lang="en-US" altLang="ja-JP" sz="1600" b="0" i="1">
                <a:latin typeface="Times New Roman" panose="02020603050405020304" pitchFamily="18" charset="0"/>
              </a:rPr>
              <a:t>=+</a:t>
            </a:r>
            <a:r>
              <a:rPr lang="ja-JP" altLang="en-US" sz="1600" b="0">
                <a:latin typeface="Times New Roman" panose="02020603050405020304" pitchFamily="18" charset="0"/>
              </a:rPr>
              <a:t>∞</a:t>
            </a:r>
            <a:r>
              <a:rPr lang="en-US" altLang="ja-JP" sz="1600" b="0">
                <a:latin typeface="Times New Roman" panose="02020603050405020304" pitchFamily="18" charset="0"/>
              </a:rPr>
              <a:t>dB</a:t>
            </a:r>
            <a:r>
              <a:rPr lang="en-US" altLang="ja-JP" sz="1600" b="0" i="1">
                <a:latin typeface="Times New Roman" panose="02020603050405020304" pitchFamily="18" charset="0"/>
              </a:rPr>
              <a:t>.</a:t>
            </a:r>
            <a:endParaRPr lang="ja-JP" altLang="en-US" sz="1600" b="0">
              <a:latin typeface="Times New Roman" panose="02020603050405020304" pitchFamily="18" charset="0"/>
            </a:endParaRPr>
          </a:p>
        </p:txBody>
      </p:sp>
      <p:sp>
        <p:nvSpPr>
          <p:cNvPr id="69642" name="Rectangle 6">
            <a:extLst>
              <a:ext uri="{FF2B5EF4-FFF2-40B4-BE49-F238E27FC236}">
                <a16:creationId xmlns:a16="http://schemas.microsoft.com/office/drawing/2014/main" id="{D2D5851A-184D-4418-AACE-EDCB15B64B5B}"/>
              </a:ext>
            </a:extLst>
          </p:cNvPr>
          <p:cNvSpPr>
            <a:spLocks noChangeArrowheads="1"/>
          </p:cNvSpPr>
          <p:nvPr/>
        </p:nvSpPr>
        <p:spPr bwMode="auto">
          <a:xfrm>
            <a:off x="4924425" y="4589463"/>
            <a:ext cx="421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ja-JP" sz="1600" b="0">
                <a:latin typeface="Times New Roman" panose="02020603050405020304" pitchFamily="18" charset="0"/>
              </a:rPr>
              <a:t>DIR</a:t>
            </a:r>
            <a:r>
              <a:rPr lang="ja-JP" altLang="en-US" sz="1600" b="0">
                <a:latin typeface="Times New Roman" panose="02020603050405020304" pitchFamily="18" charset="0"/>
              </a:rPr>
              <a:t> </a:t>
            </a:r>
            <a:r>
              <a:rPr lang="en-US" altLang="ja-JP" sz="1600" b="0">
                <a:latin typeface="Times New Roman" panose="02020603050405020304" pitchFamily="18" charset="0"/>
              </a:rPr>
              <a:t>vs. BER </a:t>
            </a:r>
            <a:r>
              <a:rPr lang="en-US" altLang="ja-JP" sz="1600" b="0" i="1">
                <a:latin typeface="Times New Roman" panose="02020603050405020304" pitchFamily="18" charset="0"/>
              </a:rPr>
              <a:t>(SC.2) E</a:t>
            </a:r>
            <a:r>
              <a:rPr lang="en-US" altLang="ja-JP" sz="1600" b="0" i="1" baseline="-25000">
                <a:latin typeface="Times New Roman" panose="02020603050405020304" pitchFamily="18" charset="0"/>
              </a:rPr>
              <a:t>b</a:t>
            </a:r>
            <a:r>
              <a:rPr lang="en-US" altLang="ja-JP" sz="1600" b="0" i="1">
                <a:latin typeface="Times New Roman" panose="02020603050405020304" pitchFamily="18" charset="0"/>
              </a:rPr>
              <a:t>/N</a:t>
            </a:r>
            <a:r>
              <a:rPr lang="en-US" altLang="ja-JP" sz="1600" b="0" baseline="-25000">
                <a:latin typeface="Times New Roman" panose="02020603050405020304" pitchFamily="18" charset="0"/>
              </a:rPr>
              <a:t>0</a:t>
            </a:r>
            <a:r>
              <a:rPr lang="en-US" altLang="ja-JP" sz="1600" b="0" i="1">
                <a:latin typeface="Times New Roman" panose="02020603050405020304" pitchFamily="18" charset="0"/>
              </a:rPr>
              <a:t>=+</a:t>
            </a:r>
            <a:r>
              <a:rPr lang="ja-JP" altLang="en-US" sz="1600" b="0">
                <a:latin typeface="Times New Roman" panose="02020603050405020304" pitchFamily="18" charset="0"/>
              </a:rPr>
              <a:t>∞</a:t>
            </a:r>
            <a:r>
              <a:rPr lang="en-US" altLang="ja-JP" sz="1600" b="0">
                <a:latin typeface="Times New Roman" panose="02020603050405020304" pitchFamily="18" charset="0"/>
              </a:rPr>
              <a:t>dB</a:t>
            </a:r>
            <a:r>
              <a:rPr lang="en-US" altLang="ja-JP" sz="1600" b="0" i="1">
                <a:latin typeface="Times New Roman" panose="02020603050405020304" pitchFamily="18" charset="0"/>
              </a:rPr>
              <a:t>.</a:t>
            </a:r>
            <a:endParaRPr lang="ja-JP" altLang="en-US" sz="1600" b="0">
              <a:latin typeface="Times New Roman" panose="02020603050405020304" pitchFamily="18" charset="0"/>
            </a:endParaRPr>
          </a:p>
        </p:txBody>
      </p:sp>
      <p:pic>
        <p:nvPicPr>
          <p:cNvPr id="69643" name="Picture 12">
            <a:extLst>
              <a:ext uri="{FF2B5EF4-FFF2-40B4-BE49-F238E27FC236}">
                <a16:creationId xmlns:a16="http://schemas.microsoft.com/office/drawing/2014/main" id="{9F6FECC0-69AA-4E00-98CA-19F16DDD698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1189038"/>
            <a:ext cx="4405313" cy="340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644" name="Picture 13">
            <a:extLst>
              <a:ext uri="{FF2B5EF4-FFF2-40B4-BE49-F238E27FC236}">
                <a16:creationId xmlns:a16="http://schemas.microsoft.com/office/drawing/2014/main" id="{AFBAB933-E92C-4CD0-94D6-675F0B7AADA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724400" y="1189038"/>
            <a:ext cx="4405313" cy="340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646" name="Rectangle 6">
            <a:extLst>
              <a:ext uri="{FF2B5EF4-FFF2-40B4-BE49-F238E27FC236}">
                <a16:creationId xmlns:a16="http://schemas.microsoft.com/office/drawing/2014/main" id="{D7A06E80-07D2-4CDD-B4A2-17E8821659CE}"/>
              </a:ext>
            </a:extLst>
          </p:cNvPr>
          <p:cNvSpPr>
            <a:spLocks noChangeArrowheads="1"/>
          </p:cNvSpPr>
          <p:nvPr/>
        </p:nvSpPr>
        <p:spPr bwMode="auto">
          <a:xfrm>
            <a:off x="1524000" y="5414963"/>
            <a:ext cx="6699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ja-JP" sz="1800" b="0">
                <a:latin typeface="Times New Roman" panose="02020603050405020304" pitchFamily="18" charset="0"/>
              </a:rPr>
              <a:t>More iteration number makes higer capacity of interference reduction</a:t>
            </a:r>
            <a:endParaRPr lang="ja-JP" altLang="en-US" sz="1800" b="0">
              <a:latin typeface="Times New Roman" panose="02020603050405020304" pitchFamily="18" charset="0"/>
            </a:endParaRPr>
          </a:p>
        </p:txBody>
      </p:sp>
      <p:sp>
        <p:nvSpPr>
          <p:cNvPr id="4" name="フッター プレースホルダー 3">
            <a:extLst>
              <a:ext uri="{FF2B5EF4-FFF2-40B4-BE49-F238E27FC236}">
                <a16:creationId xmlns:a16="http://schemas.microsoft.com/office/drawing/2014/main" id="{D5155C46-FCEE-45EE-AAEF-50B804B52F2B}"/>
              </a:ext>
            </a:extLst>
          </p:cNvPr>
          <p:cNvSpPr>
            <a:spLocks noGrp="1"/>
          </p:cNvSpPr>
          <p:nvPr>
            <p:ph type="ftr" sz="quarter" idx="3"/>
          </p:nvPr>
        </p:nvSpPr>
        <p:spPr/>
        <p:txBody>
          <a:bodyPr/>
          <a:lstStyle/>
          <a:p>
            <a:r>
              <a:rPr lang="en-US" altLang="ja-JP"/>
              <a:t>Takumi Kobayashi(YNU), Ryuji Kohno(YNU/CWC-Nippon)</a:t>
            </a:r>
            <a:endParaRPr lang="en-US" altLang="ja-JP" dirty="0"/>
          </a:p>
        </p:txBody>
      </p:sp>
      <p:sp>
        <p:nvSpPr>
          <p:cNvPr id="5" name="スライド番号プレースホルダー 4">
            <a:extLst>
              <a:ext uri="{FF2B5EF4-FFF2-40B4-BE49-F238E27FC236}">
                <a16:creationId xmlns:a16="http://schemas.microsoft.com/office/drawing/2014/main" id="{37F6A332-39DD-4B25-BF60-5EB77C7ACB2C}"/>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23</a:t>
            </a:fld>
            <a:endParaRPr lang="en-US" altLang="ja-JP"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53A4858-C70C-4A47-AA78-7E6A24998DDE}"/>
              </a:ext>
            </a:extLst>
          </p:cNvPr>
          <p:cNvSpPr>
            <a:spLocks noGrp="1"/>
          </p:cNvSpPr>
          <p:nvPr>
            <p:ph type="dt" sz="half" idx="2"/>
          </p:nvPr>
        </p:nvSpPr>
        <p:spPr/>
        <p:txBody>
          <a:bodyPr/>
          <a:lstStyle/>
          <a:p>
            <a:r>
              <a:rPr lang="en-US" altLang="ja-JP"/>
              <a:t>July 2018</a:t>
            </a:r>
            <a:endParaRPr lang="en-US" altLang="ja-JP" dirty="0"/>
          </a:p>
        </p:txBody>
      </p:sp>
      <p:sp>
        <p:nvSpPr>
          <p:cNvPr id="71684" name="Rectangle 4">
            <a:extLst>
              <a:ext uri="{FF2B5EF4-FFF2-40B4-BE49-F238E27FC236}">
                <a16:creationId xmlns:a16="http://schemas.microsoft.com/office/drawing/2014/main" id="{EFA548F8-8009-4BD7-944E-FF2522B031B5}"/>
              </a:ext>
            </a:extLst>
          </p:cNvPr>
          <p:cNvSpPr>
            <a:spLocks noChangeArrowheads="1"/>
          </p:cNvSpPr>
          <p:nvPr/>
        </p:nvSpPr>
        <p:spPr bwMode="auto">
          <a:xfrm>
            <a:off x="0" y="2164309"/>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b="0"/>
          </a:p>
        </p:txBody>
      </p:sp>
      <p:sp>
        <p:nvSpPr>
          <p:cNvPr id="71685" name="Rectangle 5">
            <a:extLst>
              <a:ext uri="{FF2B5EF4-FFF2-40B4-BE49-F238E27FC236}">
                <a16:creationId xmlns:a16="http://schemas.microsoft.com/office/drawing/2014/main" id="{9AE2BF63-B733-438A-87A9-FBE3564D8431}"/>
              </a:ext>
            </a:extLst>
          </p:cNvPr>
          <p:cNvSpPr>
            <a:spLocks noChangeArrowheads="1"/>
          </p:cNvSpPr>
          <p:nvPr/>
        </p:nvSpPr>
        <p:spPr bwMode="auto">
          <a:xfrm>
            <a:off x="-331788" y="692696"/>
            <a:ext cx="3886201"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sz="2800" b="0"/>
              <a:t>Results</a:t>
            </a:r>
            <a:r>
              <a:rPr lang="ja-JP" altLang="en-US" sz="2800" b="0"/>
              <a:t> </a:t>
            </a:r>
            <a:r>
              <a:rPr lang="en-US" altLang="ja-JP" sz="2800" b="0"/>
              <a:t>of </a:t>
            </a:r>
            <a:r>
              <a:rPr lang="en-US" altLang="ja-JP" sz="2800" b="0" i="1"/>
              <a:t>SC.1</a:t>
            </a:r>
            <a:endParaRPr lang="en-US" altLang="ja-JP" sz="2800" b="0" i="1">
              <a:latin typeface="Times New Roman" panose="02020603050405020304" pitchFamily="18" charset="0"/>
            </a:endParaRPr>
          </a:p>
        </p:txBody>
      </p:sp>
      <p:sp>
        <p:nvSpPr>
          <p:cNvPr id="71686" name="Rectangle 6">
            <a:extLst>
              <a:ext uri="{FF2B5EF4-FFF2-40B4-BE49-F238E27FC236}">
                <a16:creationId xmlns:a16="http://schemas.microsoft.com/office/drawing/2014/main" id="{D2DFF96E-28DE-4755-893B-288E15D91C17}"/>
              </a:ext>
            </a:extLst>
          </p:cNvPr>
          <p:cNvSpPr>
            <a:spLocks noChangeArrowheads="1"/>
          </p:cNvSpPr>
          <p:nvPr/>
        </p:nvSpPr>
        <p:spPr bwMode="auto">
          <a:xfrm>
            <a:off x="218281" y="4440159"/>
            <a:ext cx="42195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dirty="0">
                <a:latin typeface="Times New Roman" panose="02020603050405020304" pitchFamily="18" charset="0"/>
              </a:rPr>
              <a:t>Square error characteristics in various DIR</a:t>
            </a:r>
            <a:r>
              <a:rPr lang="en-US" altLang="ja-JP" sz="1600" b="0" i="1" dirty="0">
                <a:latin typeface="Times New Roman" panose="02020603050405020304" pitchFamily="18" charset="0"/>
              </a:rPr>
              <a:t>(SC.1).</a:t>
            </a:r>
          </a:p>
        </p:txBody>
      </p:sp>
      <p:sp>
        <p:nvSpPr>
          <p:cNvPr id="71688" name="正方形/長方形 28">
            <a:extLst>
              <a:ext uri="{FF2B5EF4-FFF2-40B4-BE49-F238E27FC236}">
                <a16:creationId xmlns:a16="http://schemas.microsoft.com/office/drawing/2014/main" id="{D7B03F61-BF03-4205-B940-4043747F4016}"/>
              </a:ext>
            </a:extLst>
          </p:cNvPr>
          <p:cNvSpPr>
            <a:spLocks noChangeArrowheads="1"/>
          </p:cNvSpPr>
          <p:nvPr/>
        </p:nvSpPr>
        <p:spPr bwMode="auto">
          <a:xfrm>
            <a:off x="219075" y="5502821"/>
            <a:ext cx="8712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2000" b="0" dirty="0"/>
              <a:t>Adaptive algorithm does not find an optimum weights in</a:t>
            </a:r>
            <a:r>
              <a:rPr lang="ja-JP" altLang="en-US" sz="2000" b="0" dirty="0"/>
              <a:t> </a:t>
            </a:r>
            <a:r>
              <a:rPr lang="en-US" altLang="ja-JP" sz="2000" b="0" dirty="0"/>
              <a:t>low DIR</a:t>
            </a:r>
            <a:r>
              <a:rPr lang="ja-JP" altLang="en-US" sz="2000" b="0" dirty="0"/>
              <a:t> </a:t>
            </a:r>
            <a:r>
              <a:rPr lang="en-US" altLang="ja-JP" sz="2000" b="0" dirty="0"/>
              <a:t>and</a:t>
            </a:r>
            <a:r>
              <a:rPr lang="ja-JP" altLang="en-US" sz="2000" b="0" dirty="0"/>
              <a:t> </a:t>
            </a:r>
            <a:r>
              <a:rPr lang="en-US" altLang="ja-JP" sz="2000" b="0" dirty="0"/>
              <a:t>low</a:t>
            </a:r>
            <a:r>
              <a:rPr lang="ja-JP" altLang="en-US" sz="2000" b="0" dirty="0"/>
              <a:t> </a:t>
            </a:r>
            <a:r>
              <a:rPr lang="en-US" altLang="ja-JP" sz="2000" b="0" i="1" dirty="0" err="1"/>
              <a:t>E</a:t>
            </a:r>
            <a:r>
              <a:rPr lang="en-US" altLang="ja-JP" sz="2000" b="0" i="1" baseline="-25000" dirty="0" err="1"/>
              <a:t>b</a:t>
            </a:r>
            <a:r>
              <a:rPr lang="en-US" altLang="ja-JP" sz="2000" b="0" i="1" dirty="0"/>
              <a:t>/N</a:t>
            </a:r>
            <a:r>
              <a:rPr lang="en-US" altLang="ja-JP" sz="2000" b="0" i="1" baseline="-25000" dirty="0"/>
              <a:t>0</a:t>
            </a:r>
            <a:r>
              <a:rPr lang="en-US" altLang="ja-JP" sz="2000" b="0" dirty="0"/>
              <a:t>.</a:t>
            </a:r>
            <a:r>
              <a:rPr lang="ja-JP" altLang="en-US" sz="2000" b="0" dirty="0"/>
              <a:t> 　　⇒ </a:t>
            </a:r>
            <a:r>
              <a:rPr lang="ja-JP" altLang="en-US" sz="1800" b="0" dirty="0"/>
              <a:t>⇒ ⇒　</a:t>
            </a:r>
            <a:r>
              <a:rPr lang="en-US" altLang="ja-JP" sz="2400" dirty="0">
                <a:solidFill>
                  <a:srgbClr val="FF0000"/>
                </a:solidFill>
              </a:rPr>
              <a:t>Theoretical analysis with Noise</a:t>
            </a:r>
          </a:p>
        </p:txBody>
      </p:sp>
      <p:sp>
        <p:nvSpPr>
          <p:cNvPr id="32" name="二等辺三角形 31">
            <a:extLst>
              <a:ext uri="{FF2B5EF4-FFF2-40B4-BE49-F238E27FC236}">
                <a16:creationId xmlns:a16="http://schemas.microsoft.com/office/drawing/2014/main" id="{D774B288-7F8C-4909-B46C-47382BBE985F}"/>
              </a:ext>
            </a:extLst>
          </p:cNvPr>
          <p:cNvSpPr>
            <a:spLocks noChangeArrowheads="1"/>
          </p:cNvSpPr>
          <p:nvPr/>
        </p:nvSpPr>
        <p:spPr bwMode="auto">
          <a:xfrm rot="10800000">
            <a:off x="3308350" y="5047209"/>
            <a:ext cx="2259013" cy="360362"/>
          </a:xfrm>
          <a:prstGeom prst="triangle">
            <a:avLst>
              <a:gd name="adj" fmla="val 50000"/>
            </a:avLst>
          </a:prstGeom>
          <a:solidFill>
            <a:srgbClr val="FBBBBB"/>
          </a:solidFill>
          <a:ln w="25400" algn="ctr">
            <a:solidFill>
              <a:srgbClr val="FF0000"/>
            </a:solidFill>
            <a:miter lim="800000"/>
            <a:headEnd/>
            <a:tailEnd/>
          </a:ln>
        </p:spPr>
        <p:txBody>
          <a:bodyPr rot="10800000" anchor="ctr"/>
          <a:lstStyle/>
          <a:p>
            <a:pPr algn="ctr" eaLnBrk="1" hangingPunct="1">
              <a:defRPr/>
            </a:pPr>
            <a:endParaRPr lang="ja-JP" altLang="en-US" b="0">
              <a:solidFill>
                <a:schemeClr val="lt1"/>
              </a:solidFill>
              <a:latin typeface="+mn-lt"/>
              <a:ea typeface="+mn-ea"/>
            </a:endParaRPr>
          </a:p>
        </p:txBody>
      </p:sp>
      <p:sp>
        <p:nvSpPr>
          <p:cNvPr id="71692" name="Rectangle 17">
            <a:extLst>
              <a:ext uri="{FF2B5EF4-FFF2-40B4-BE49-F238E27FC236}">
                <a16:creationId xmlns:a16="http://schemas.microsoft.com/office/drawing/2014/main" id="{3E31FD60-8F01-4918-AB7A-F5250A02D562}"/>
              </a:ext>
            </a:extLst>
          </p:cNvPr>
          <p:cNvSpPr>
            <a:spLocks noChangeArrowheads="1"/>
          </p:cNvSpPr>
          <p:nvPr/>
        </p:nvSpPr>
        <p:spPr bwMode="auto">
          <a:xfrm>
            <a:off x="1066800" y="4628109"/>
            <a:ext cx="2901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400" b="0" i="1">
                <a:latin typeface="Times New Roman" panose="02020603050405020304" pitchFamily="18" charset="0"/>
              </a:rPr>
              <a:t>E</a:t>
            </a:r>
            <a:r>
              <a:rPr lang="en-US" altLang="ja-JP" sz="1400" b="0" i="1" baseline="-25000">
                <a:latin typeface="Times New Roman" panose="02020603050405020304" pitchFamily="18" charset="0"/>
              </a:rPr>
              <a:t>b</a:t>
            </a:r>
            <a:r>
              <a:rPr lang="en-US" altLang="ja-JP" sz="1400" b="0" i="1">
                <a:latin typeface="Times New Roman" panose="02020603050405020304" pitchFamily="18" charset="0"/>
              </a:rPr>
              <a:t>/N</a:t>
            </a:r>
            <a:r>
              <a:rPr lang="en-US" altLang="ja-JP" sz="1400" b="0" baseline="-25000">
                <a:latin typeface="Times New Roman" panose="02020603050405020304" pitchFamily="18" charset="0"/>
              </a:rPr>
              <a:t>0</a:t>
            </a:r>
            <a:r>
              <a:rPr lang="en-US" altLang="ja-JP" sz="1400" b="0" i="1">
                <a:latin typeface="Times New Roman" panose="02020603050405020304" pitchFamily="18" charset="0"/>
              </a:rPr>
              <a:t>=+</a:t>
            </a:r>
            <a:r>
              <a:rPr lang="en-US" altLang="ja-JP" sz="1400" b="0">
                <a:latin typeface="Times New Roman" panose="02020603050405020304" pitchFamily="18" charset="0"/>
              </a:rPr>
              <a:t>120dB, DIR=-40dB ~ +40dB</a:t>
            </a:r>
            <a:endParaRPr lang="ja-JP" altLang="en-US" sz="1400" b="0">
              <a:latin typeface="Times New Roman" panose="02020603050405020304" pitchFamily="18" charset="0"/>
            </a:endParaRPr>
          </a:p>
        </p:txBody>
      </p:sp>
      <p:pic>
        <p:nvPicPr>
          <p:cNvPr id="71693" name="Picture 18">
            <a:extLst>
              <a:ext uri="{FF2B5EF4-FFF2-40B4-BE49-F238E27FC236}">
                <a16:creationId xmlns:a16="http://schemas.microsoft.com/office/drawing/2014/main" id="{14DC64CD-DD77-430F-B047-F9EB7F1A58A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38650" y="1159421"/>
            <a:ext cx="4705350" cy="326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694" name="Picture 19">
            <a:extLst>
              <a:ext uri="{FF2B5EF4-FFF2-40B4-BE49-F238E27FC236}">
                <a16:creationId xmlns:a16="http://schemas.microsoft.com/office/drawing/2014/main" id="{81BF3197-5203-4095-8AB3-DEE0F23D602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8575" y="1208634"/>
            <a:ext cx="4410075" cy="318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695" name="Rectangle 6">
            <a:extLst>
              <a:ext uri="{FF2B5EF4-FFF2-40B4-BE49-F238E27FC236}">
                <a16:creationId xmlns:a16="http://schemas.microsoft.com/office/drawing/2014/main" id="{14C0970E-68C6-4E9F-AF12-CF296ADD8A04}"/>
              </a:ext>
            </a:extLst>
          </p:cNvPr>
          <p:cNvSpPr>
            <a:spLocks noChangeArrowheads="1"/>
          </p:cNvSpPr>
          <p:nvPr/>
        </p:nvSpPr>
        <p:spPr bwMode="auto">
          <a:xfrm>
            <a:off x="4591050" y="4428084"/>
            <a:ext cx="43402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dirty="0">
                <a:latin typeface="Times New Roman" panose="02020603050405020304" pitchFamily="18" charset="0"/>
              </a:rPr>
              <a:t>Square error characteristics in various DIR</a:t>
            </a:r>
            <a:r>
              <a:rPr lang="ja-JP" altLang="en-US" sz="1600" b="0" dirty="0">
                <a:latin typeface="Times New Roman" panose="02020603050405020304" pitchFamily="18" charset="0"/>
              </a:rPr>
              <a:t>  </a:t>
            </a:r>
            <a:r>
              <a:rPr lang="en-US" altLang="ja-JP" sz="1600" b="0" i="1" dirty="0">
                <a:latin typeface="Times New Roman" panose="02020603050405020304" pitchFamily="18" charset="0"/>
              </a:rPr>
              <a:t>(SC.1).</a:t>
            </a:r>
          </a:p>
        </p:txBody>
      </p:sp>
      <p:sp>
        <p:nvSpPr>
          <p:cNvPr id="71696" name="Rectangle 21">
            <a:extLst>
              <a:ext uri="{FF2B5EF4-FFF2-40B4-BE49-F238E27FC236}">
                <a16:creationId xmlns:a16="http://schemas.microsoft.com/office/drawing/2014/main" id="{F9B6BBD7-166C-4530-89BD-93BFF6588E5F}"/>
              </a:ext>
            </a:extLst>
          </p:cNvPr>
          <p:cNvSpPr>
            <a:spLocks noChangeArrowheads="1"/>
          </p:cNvSpPr>
          <p:nvPr/>
        </p:nvSpPr>
        <p:spPr bwMode="auto">
          <a:xfrm>
            <a:off x="5438775" y="4628109"/>
            <a:ext cx="281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400" b="0" i="1">
                <a:latin typeface="Times New Roman" panose="02020603050405020304" pitchFamily="18" charset="0"/>
              </a:rPr>
              <a:t>E</a:t>
            </a:r>
            <a:r>
              <a:rPr lang="en-US" altLang="ja-JP" sz="1400" b="0" i="1" baseline="-25000">
                <a:latin typeface="Times New Roman" panose="02020603050405020304" pitchFamily="18" charset="0"/>
              </a:rPr>
              <a:t>b</a:t>
            </a:r>
            <a:r>
              <a:rPr lang="en-US" altLang="ja-JP" sz="1400" b="0" i="1">
                <a:latin typeface="Times New Roman" panose="02020603050405020304" pitchFamily="18" charset="0"/>
              </a:rPr>
              <a:t>/N</a:t>
            </a:r>
            <a:r>
              <a:rPr lang="en-US" altLang="ja-JP" sz="1400" b="0" baseline="-25000">
                <a:latin typeface="Times New Roman" panose="02020603050405020304" pitchFamily="18" charset="0"/>
              </a:rPr>
              <a:t>0</a:t>
            </a:r>
            <a:r>
              <a:rPr lang="en-US" altLang="ja-JP" sz="1400" b="0" i="1">
                <a:latin typeface="Times New Roman" panose="02020603050405020304" pitchFamily="18" charset="0"/>
              </a:rPr>
              <a:t>=+25</a:t>
            </a:r>
            <a:r>
              <a:rPr lang="en-US" altLang="ja-JP" sz="1400" b="0">
                <a:latin typeface="Times New Roman" panose="02020603050405020304" pitchFamily="18" charset="0"/>
              </a:rPr>
              <a:t>dB, DIR=-40dB ~ +40dB</a:t>
            </a:r>
            <a:endParaRPr lang="ja-JP" altLang="en-US" sz="1400" b="0">
              <a:latin typeface="Times New Roman" panose="02020603050405020304" pitchFamily="18" charset="0"/>
            </a:endParaRPr>
          </a:p>
        </p:txBody>
      </p:sp>
      <p:sp>
        <p:nvSpPr>
          <p:cNvPr id="4" name="フッター プレースホルダー 3">
            <a:extLst>
              <a:ext uri="{FF2B5EF4-FFF2-40B4-BE49-F238E27FC236}">
                <a16:creationId xmlns:a16="http://schemas.microsoft.com/office/drawing/2014/main" id="{2DA55E32-EE46-4F69-AFA1-E3B8166309AB}"/>
              </a:ext>
            </a:extLst>
          </p:cNvPr>
          <p:cNvSpPr>
            <a:spLocks noGrp="1"/>
          </p:cNvSpPr>
          <p:nvPr>
            <p:ph type="ftr" sz="quarter" idx="3"/>
          </p:nvPr>
        </p:nvSpPr>
        <p:spPr/>
        <p:txBody>
          <a:bodyPr/>
          <a:lstStyle/>
          <a:p>
            <a:r>
              <a:rPr lang="en-US" altLang="ja-JP"/>
              <a:t>Takumi Kobayashi(YNU), Ryuji Kohno(YNU/CWC-Nippon)</a:t>
            </a:r>
            <a:endParaRPr lang="en-US" altLang="ja-JP" dirty="0"/>
          </a:p>
        </p:txBody>
      </p:sp>
      <p:sp>
        <p:nvSpPr>
          <p:cNvPr id="5" name="スライド番号プレースホルダー 4">
            <a:extLst>
              <a:ext uri="{FF2B5EF4-FFF2-40B4-BE49-F238E27FC236}">
                <a16:creationId xmlns:a16="http://schemas.microsoft.com/office/drawing/2014/main" id="{2992339E-1BE0-4EFE-BC69-A06876F096CD}"/>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24</a:t>
            </a:fld>
            <a:endParaRPr lang="en-US" altLang="ja-JP"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DE7C1923-F79A-47A1-B794-1851083802BB}"/>
              </a:ext>
            </a:extLst>
          </p:cNvPr>
          <p:cNvSpPr>
            <a:spLocks noGrp="1"/>
          </p:cNvSpPr>
          <p:nvPr>
            <p:ph type="dt" sz="half" idx="2"/>
          </p:nvPr>
        </p:nvSpPr>
        <p:spPr/>
        <p:txBody>
          <a:bodyPr/>
          <a:lstStyle/>
          <a:p>
            <a:r>
              <a:rPr lang="en-US" altLang="ja-JP"/>
              <a:t>July 2018</a:t>
            </a:r>
            <a:endParaRPr lang="en-US" altLang="ja-JP" dirty="0"/>
          </a:p>
        </p:txBody>
      </p:sp>
      <p:sp>
        <p:nvSpPr>
          <p:cNvPr id="3" name="タイトル 4">
            <a:extLst>
              <a:ext uri="{FF2B5EF4-FFF2-40B4-BE49-F238E27FC236}">
                <a16:creationId xmlns:a16="http://schemas.microsoft.com/office/drawing/2014/main" id="{34EFFC71-EB54-4378-8469-EA86E2939A62}"/>
              </a:ext>
            </a:extLst>
          </p:cNvPr>
          <p:cNvSpPr txBox="1">
            <a:spLocks/>
          </p:cNvSpPr>
          <p:nvPr/>
        </p:nvSpPr>
        <p:spPr>
          <a:xfrm>
            <a:off x="82236" y="743489"/>
            <a:ext cx="3041964" cy="430212"/>
          </a:xfrm>
          <a:prstGeom prst="rect">
            <a:avLst/>
          </a:prstGeom>
        </p:spPr>
        <p:txBody>
          <a:bodyPr/>
          <a:lstStyle>
            <a:lvl1pPr algn="l" rtl="0" eaLnBrk="0" fontAlgn="base" hangingPunct="0">
              <a:spcBef>
                <a:spcPct val="0"/>
              </a:spcBef>
              <a:spcAft>
                <a:spcPct val="0"/>
              </a:spcAft>
              <a:defRPr kumimoji="1" sz="3600">
                <a:solidFill>
                  <a:schemeClr val="tx2"/>
                </a:solidFill>
                <a:latin typeface="Arial" charset="0"/>
                <a:ea typeface="+mj-ea"/>
                <a:cs typeface="+mj-cs"/>
              </a:defRPr>
            </a:lvl1pPr>
            <a:lvl2pPr algn="l" rtl="0" eaLnBrk="0" fontAlgn="base" hangingPunct="0">
              <a:spcBef>
                <a:spcPct val="0"/>
              </a:spcBef>
              <a:spcAft>
                <a:spcPct val="0"/>
              </a:spcAft>
              <a:defRPr kumimoji="1" sz="3600">
                <a:solidFill>
                  <a:schemeClr val="tx2"/>
                </a:solidFill>
                <a:latin typeface="Arial" charset="0"/>
                <a:ea typeface="ＭＳ Ｐゴシック" pitchFamily="50" charset="-128"/>
              </a:defRPr>
            </a:lvl2pPr>
            <a:lvl3pPr algn="l" rtl="0" eaLnBrk="0" fontAlgn="base" hangingPunct="0">
              <a:spcBef>
                <a:spcPct val="0"/>
              </a:spcBef>
              <a:spcAft>
                <a:spcPct val="0"/>
              </a:spcAft>
              <a:defRPr kumimoji="1" sz="3600">
                <a:solidFill>
                  <a:schemeClr val="tx2"/>
                </a:solidFill>
                <a:latin typeface="Arial" charset="0"/>
                <a:ea typeface="ＭＳ Ｐゴシック" pitchFamily="50" charset="-128"/>
              </a:defRPr>
            </a:lvl3pPr>
            <a:lvl4pPr algn="l" rtl="0" eaLnBrk="0" fontAlgn="base" hangingPunct="0">
              <a:spcBef>
                <a:spcPct val="0"/>
              </a:spcBef>
              <a:spcAft>
                <a:spcPct val="0"/>
              </a:spcAft>
              <a:defRPr kumimoji="1" sz="3600">
                <a:solidFill>
                  <a:schemeClr val="tx2"/>
                </a:solidFill>
                <a:latin typeface="Arial" charset="0"/>
                <a:ea typeface="ＭＳ Ｐゴシック" pitchFamily="50" charset="-128"/>
              </a:defRPr>
            </a:lvl4pPr>
            <a:lvl5pPr algn="l" rtl="0" eaLnBrk="0" fontAlgn="base" hangingPunct="0">
              <a:spcBef>
                <a:spcPct val="0"/>
              </a:spcBef>
              <a:spcAft>
                <a:spcPct val="0"/>
              </a:spcAft>
              <a:defRPr kumimoji="1" sz="3600">
                <a:solidFill>
                  <a:schemeClr val="tx2"/>
                </a:solidFill>
                <a:latin typeface="Arial" charset="0"/>
                <a:ea typeface="ＭＳ Ｐゴシック" pitchFamily="50" charset="-128"/>
              </a:defRPr>
            </a:lvl5pPr>
            <a:lvl6pPr marL="457200" algn="l" rtl="0" fontAlgn="base">
              <a:spcBef>
                <a:spcPct val="0"/>
              </a:spcBef>
              <a:spcAft>
                <a:spcPct val="0"/>
              </a:spcAft>
              <a:defRPr kumimoji="1" sz="3600">
                <a:solidFill>
                  <a:schemeClr val="tx2"/>
                </a:solidFill>
                <a:latin typeface="Arial" charset="0"/>
                <a:ea typeface="ＭＳ Ｐゴシック" pitchFamily="50" charset="-128"/>
              </a:defRPr>
            </a:lvl6pPr>
            <a:lvl7pPr marL="914400" algn="l" rtl="0" fontAlgn="base">
              <a:spcBef>
                <a:spcPct val="0"/>
              </a:spcBef>
              <a:spcAft>
                <a:spcPct val="0"/>
              </a:spcAft>
              <a:defRPr kumimoji="1" sz="3600">
                <a:solidFill>
                  <a:schemeClr val="tx2"/>
                </a:solidFill>
                <a:latin typeface="Arial" charset="0"/>
                <a:ea typeface="ＭＳ Ｐゴシック" pitchFamily="50" charset="-128"/>
              </a:defRPr>
            </a:lvl7pPr>
            <a:lvl8pPr marL="1371600" algn="l" rtl="0" fontAlgn="base">
              <a:spcBef>
                <a:spcPct val="0"/>
              </a:spcBef>
              <a:spcAft>
                <a:spcPct val="0"/>
              </a:spcAft>
              <a:defRPr kumimoji="1" sz="3600">
                <a:solidFill>
                  <a:schemeClr val="tx2"/>
                </a:solidFill>
                <a:latin typeface="Arial" charset="0"/>
                <a:ea typeface="ＭＳ Ｐゴシック" pitchFamily="50" charset="-128"/>
              </a:defRPr>
            </a:lvl8pPr>
            <a:lvl9pPr marL="1828800" algn="l" rtl="0" fontAlgn="base">
              <a:spcBef>
                <a:spcPct val="0"/>
              </a:spcBef>
              <a:spcAft>
                <a:spcPct val="0"/>
              </a:spcAft>
              <a:defRPr kumimoji="1" sz="3600">
                <a:solidFill>
                  <a:schemeClr val="tx2"/>
                </a:solidFill>
                <a:latin typeface="Arial" charset="0"/>
                <a:ea typeface="ＭＳ Ｐゴシック" pitchFamily="50" charset="-128"/>
              </a:defRPr>
            </a:lvl9pPr>
          </a:lstStyle>
          <a:p>
            <a:r>
              <a:rPr lang="en-US" altLang="ja-JP" sz="2400" b="0" kern="0" dirty="0"/>
              <a:t>Simulation results</a:t>
            </a:r>
            <a:endParaRPr lang="ja-JP" altLang="en-US" sz="2400" b="0" kern="0" dirty="0"/>
          </a:p>
        </p:txBody>
      </p:sp>
      <p:sp>
        <p:nvSpPr>
          <p:cNvPr id="7" name="Rectangle 5">
            <a:extLst>
              <a:ext uri="{FF2B5EF4-FFF2-40B4-BE49-F238E27FC236}">
                <a16:creationId xmlns:a16="http://schemas.microsoft.com/office/drawing/2014/main" id="{559C8B37-7248-4980-9C01-989E44DEC43E}"/>
              </a:ext>
            </a:extLst>
          </p:cNvPr>
          <p:cNvSpPr>
            <a:spLocks noChangeArrowheads="1"/>
          </p:cNvSpPr>
          <p:nvPr/>
        </p:nvSpPr>
        <p:spPr bwMode="auto">
          <a:xfrm>
            <a:off x="2133600" y="749839"/>
            <a:ext cx="5688014"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marL="457200" lvl="1" indent="0" eaLnBrk="1" hangingPunct="1">
              <a:buNone/>
            </a:pPr>
            <a:r>
              <a:rPr lang="ja-JP" altLang="en-US" sz="2800" b="0" dirty="0"/>
              <a:t> </a:t>
            </a:r>
            <a:r>
              <a:rPr lang="en-US" altLang="ja-JP" sz="2800" b="0" dirty="0"/>
              <a:t>(</a:t>
            </a:r>
            <a:r>
              <a:rPr lang="en-US" altLang="ja-JP" dirty="0">
                <a:solidFill>
                  <a:srgbClr val="FF0000"/>
                </a:solidFill>
              </a:rPr>
              <a:t>noise free </a:t>
            </a:r>
            <a:r>
              <a:rPr lang="en-US" altLang="ja-JP" b="0" dirty="0">
                <a:solidFill>
                  <a:srgbClr val="FF0000"/>
                </a:solidFill>
              </a:rPr>
              <a:t>channel</a:t>
            </a:r>
            <a:r>
              <a:rPr lang="en-US" altLang="ja-JP" b="0" dirty="0"/>
              <a:t>)</a:t>
            </a:r>
            <a:endParaRPr lang="en-US" altLang="ja-JP" sz="2800" b="0" i="1" dirty="0">
              <a:latin typeface="Times New Roman" panose="02020603050405020304" pitchFamily="18" charset="0"/>
            </a:endParaRPr>
          </a:p>
        </p:txBody>
      </p:sp>
      <p:sp>
        <p:nvSpPr>
          <p:cNvPr id="14" name="四角形: 角を丸くする 13">
            <a:extLst>
              <a:ext uri="{FF2B5EF4-FFF2-40B4-BE49-F238E27FC236}">
                <a16:creationId xmlns:a16="http://schemas.microsoft.com/office/drawing/2014/main" id="{54BC2C68-AF6C-4DD3-A097-F17FD128A533}"/>
              </a:ext>
            </a:extLst>
          </p:cNvPr>
          <p:cNvSpPr/>
          <p:nvPr/>
        </p:nvSpPr>
        <p:spPr>
          <a:xfrm>
            <a:off x="742949" y="5315746"/>
            <a:ext cx="7606665" cy="1011236"/>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Rectangle 6">
            <a:extLst>
              <a:ext uri="{FF2B5EF4-FFF2-40B4-BE49-F238E27FC236}">
                <a16:creationId xmlns:a16="http://schemas.microsoft.com/office/drawing/2014/main" id="{477255FB-F9F0-4657-9E9A-780C516CCF5E}"/>
              </a:ext>
            </a:extLst>
          </p:cNvPr>
          <p:cNvSpPr>
            <a:spLocks noChangeArrowheads="1"/>
          </p:cNvSpPr>
          <p:nvPr/>
        </p:nvSpPr>
        <p:spPr bwMode="auto">
          <a:xfrm>
            <a:off x="2609850" y="4874025"/>
            <a:ext cx="421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ja-JP" sz="1600" b="0" dirty="0">
                <a:latin typeface="Times New Roman" panose="02020603050405020304" pitchFamily="18" charset="0"/>
              </a:rPr>
              <a:t>DIR</a:t>
            </a:r>
            <a:r>
              <a:rPr lang="ja-JP" altLang="en-US" sz="1600" b="0" dirty="0">
                <a:latin typeface="Times New Roman" panose="02020603050405020304" pitchFamily="18" charset="0"/>
              </a:rPr>
              <a:t> </a:t>
            </a:r>
            <a:r>
              <a:rPr lang="en-US" altLang="ja-JP" sz="1600" b="0" dirty="0">
                <a:latin typeface="Times New Roman" panose="02020603050405020304" pitchFamily="18" charset="0"/>
              </a:rPr>
              <a:t>vs. BER</a:t>
            </a:r>
            <a:r>
              <a:rPr lang="en-US" altLang="ja-JP" sz="1600" b="0" i="1" dirty="0">
                <a:latin typeface="Times New Roman" panose="02020603050405020304" pitchFamily="18" charset="0"/>
              </a:rPr>
              <a:t> </a:t>
            </a:r>
            <a:r>
              <a:rPr lang="en-US" altLang="ja-JP" sz="1600" b="0" i="1" dirty="0" err="1">
                <a:solidFill>
                  <a:srgbClr val="FF0000"/>
                </a:solidFill>
                <a:latin typeface="Times New Roman" panose="02020603050405020304" pitchFamily="18" charset="0"/>
              </a:rPr>
              <a:t>E</a:t>
            </a:r>
            <a:r>
              <a:rPr lang="en-US" altLang="ja-JP" sz="1600" b="0" i="1" baseline="-25000" dirty="0" err="1">
                <a:solidFill>
                  <a:srgbClr val="FF0000"/>
                </a:solidFill>
                <a:latin typeface="Times New Roman" panose="02020603050405020304" pitchFamily="18" charset="0"/>
              </a:rPr>
              <a:t>b</a:t>
            </a:r>
            <a:r>
              <a:rPr lang="en-US" altLang="ja-JP" sz="1600" b="0" i="1" dirty="0">
                <a:solidFill>
                  <a:srgbClr val="FF0000"/>
                </a:solidFill>
                <a:latin typeface="Times New Roman" panose="02020603050405020304" pitchFamily="18" charset="0"/>
              </a:rPr>
              <a:t>/N</a:t>
            </a:r>
            <a:r>
              <a:rPr lang="en-US" altLang="ja-JP" sz="1600" b="0" baseline="-25000" dirty="0">
                <a:solidFill>
                  <a:srgbClr val="FF0000"/>
                </a:solidFill>
                <a:latin typeface="Times New Roman" panose="02020603050405020304" pitchFamily="18" charset="0"/>
              </a:rPr>
              <a:t>0</a:t>
            </a:r>
            <a:r>
              <a:rPr lang="en-US" altLang="ja-JP" sz="1600" b="0" i="1" dirty="0">
                <a:solidFill>
                  <a:srgbClr val="FF0000"/>
                </a:solidFill>
                <a:latin typeface="Times New Roman" panose="02020603050405020304" pitchFamily="18" charset="0"/>
              </a:rPr>
              <a:t>=+</a:t>
            </a:r>
            <a:r>
              <a:rPr lang="ja-JP" altLang="en-US" sz="1600" b="0" dirty="0">
                <a:solidFill>
                  <a:srgbClr val="FF0000"/>
                </a:solidFill>
                <a:latin typeface="Times New Roman" panose="02020603050405020304" pitchFamily="18" charset="0"/>
              </a:rPr>
              <a:t>∞</a:t>
            </a:r>
            <a:r>
              <a:rPr lang="en-US" altLang="ja-JP" sz="1600" b="0" dirty="0" err="1">
                <a:solidFill>
                  <a:srgbClr val="FF0000"/>
                </a:solidFill>
                <a:latin typeface="Times New Roman" panose="02020603050405020304" pitchFamily="18" charset="0"/>
              </a:rPr>
              <a:t>dB</a:t>
            </a:r>
            <a:r>
              <a:rPr lang="en-US" altLang="ja-JP" sz="1600" b="0" i="1" dirty="0" err="1">
                <a:solidFill>
                  <a:srgbClr val="FF0000"/>
                </a:solidFill>
                <a:latin typeface="Times New Roman" panose="02020603050405020304" pitchFamily="18" charset="0"/>
              </a:rPr>
              <a:t>.</a:t>
            </a:r>
            <a:endParaRPr lang="ja-JP" altLang="en-US" sz="1600" b="0" dirty="0">
              <a:solidFill>
                <a:srgbClr val="FF0000"/>
              </a:solidFill>
              <a:latin typeface="Times New Roman" panose="02020603050405020304" pitchFamily="18" charset="0"/>
            </a:endParaRPr>
          </a:p>
        </p:txBody>
      </p:sp>
      <p:pic>
        <p:nvPicPr>
          <p:cNvPr id="16" name="Picture 13">
            <a:extLst>
              <a:ext uri="{FF2B5EF4-FFF2-40B4-BE49-F238E27FC236}">
                <a16:creationId xmlns:a16="http://schemas.microsoft.com/office/drawing/2014/main" id="{31F01326-4F88-4E84-BDCC-D49E584D492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16843" y="1225120"/>
            <a:ext cx="6310313" cy="3688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正方形/長方形 16">
            <a:extLst>
              <a:ext uri="{FF2B5EF4-FFF2-40B4-BE49-F238E27FC236}">
                <a16:creationId xmlns:a16="http://schemas.microsoft.com/office/drawing/2014/main" id="{F356C91F-5A51-4561-9BFC-2FA8ADDA0B69}"/>
              </a:ext>
            </a:extLst>
          </p:cNvPr>
          <p:cNvSpPr/>
          <p:nvPr/>
        </p:nvSpPr>
        <p:spPr>
          <a:xfrm>
            <a:off x="805815" y="5361841"/>
            <a:ext cx="7543800" cy="830997"/>
          </a:xfrm>
          <a:prstGeom prst="rect">
            <a:avLst/>
          </a:prstGeom>
        </p:spPr>
        <p:txBody>
          <a:bodyPr wrap="square">
            <a:spAutoFit/>
          </a:bodyPr>
          <a:lstStyle/>
          <a:p>
            <a:r>
              <a:rPr lang="ja-JP" altLang="en-US" sz="2400" dirty="0"/>
              <a:t>More iteration number makes higer capacity of interference reduction</a:t>
            </a:r>
          </a:p>
        </p:txBody>
      </p:sp>
      <p:sp>
        <p:nvSpPr>
          <p:cNvPr id="6" name="フッター プレースホルダー 5">
            <a:extLst>
              <a:ext uri="{FF2B5EF4-FFF2-40B4-BE49-F238E27FC236}">
                <a16:creationId xmlns:a16="http://schemas.microsoft.com/office/drawing/2014/main" id="{B3BC8DD7-BBCA-4EE8-8241-7223B9B45655}"/>
              </a:ext>
            </a:extLst>
          </p:cNvPr>
          <p:cNvSpPr>
            <a:spLocks noGrp="1"/>
          </p:cNvSpPr>
          <p:nvPr>
            <p:ph type="ftr" sz="quarter" idx="3"/>
          </p:nvPr>
        </p:nvSpPr>
        <p:spPr/>
        <p:txBody>
          <a:bodyPr/>
          <a:lstStyle/>
          <a:p>
            <a:r>
              <a:rPr lang="en-US" altLang="ja-JP"/>
              <a:t>Takumi Kobayashi(YNU), Ryuji Kohno(YNU/CWC-Nippon)</a:t>
            </a:r>
            <a:endParaRPr lang="en-US" altLang="ja-JP" dirty="0"/>
          </a:p>
        </p:txBody>
      </p:sp>
      <p:sp>
        <p:nvSpPr>
          <p:cNvPr id="8" name="スライド番号プレースホルダー 7">
            <a:extLst>
              <a:ext uri="{FF2B5EF4-FFF2-40B4-BE49-F238E27FC236}">
                <a16:creationId xmlns:a16="http://schemas.microsoft.com/office/drawing/2014/main" id="{E5B9E154-3FA1-443F-90FD-BF8803A2C2CE}"/>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25</a:t>
            </a:fld>
            <a:endParaRPr lang="en-US" altLang="ja-JP" dirty="0"/>
          </a:p>
        </p:txBody>
      </p:sp>
    </p:spTree>
    <p:extLst>
      <p:ext uri="{BB962C8B-B14F-4D97-AF65-F5344CB8AC3E}">
        <p14:creationId xmlns:p14="http://schemas.microsoft.com/office/powerpoint/2010/main" val="39180319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日付プレースホルダー 13">
            <a:extLst>
              <a:ext uri="{FF2B5EF4-FFF2-40B4-BE49-F238E27FC236}">
                <a16:creationId xmlns:a16="http://schemas.microsoft.com/office/drawing/2014/main" id="{BCDC6E77-3404-4993-882C-0CD8209F221C}"/>
              </a:ext>
            </a:extLst>
          </p:cNvPr>
          <p:cNvSpPr>
            <a:spLocks noGrp="1"/>
          </p:cNvSpPr>
          <p:nvPr>
            <p:ph type="dt" sz="half" idx="2"/>
          </p:nvPr>
        </p:nvSpPr>
        <p:spPr/>
        <p:txBody>
          <a:bodyPr/>
          <a:lstStyle/>
          <a:p>
            <a:r>
              <a:rPr lang="en-US" altLang="ja-JP"/>
              <a:t>July 2018</a:t>
            </a:r>
            <a:endParaRPr lang="en-US" altLang="ja-JP" dirty="0"/>
          </a:p>
        </p:txBody>
      </p:sp>
      <p:sp>
        <p:nvSpPr>
          <p:cNvPr id="3" name="タイトル 4">
            <a:extLst>
              <a:ext uri="{FF2B5EF4-FFF2-40B4-BE49-F238E27FC236}">
                <a16:creationId xmlns:a16="http://schemas.microsoft.com/office/drawing/2014/main" id="{34EFFC71-EB54-4378-8469-EA86E2939A62}"/>
              </a:ext>
            </a:extLst>
          </p:cNvPr>
          <p:cNvSpPr txBox="1">
            <a:spLocks/>
          </p:cNvSpPr>
          <p:nvPr/>
        </p:nvSpPr>
        <p:spPr>
          <a:xfrm>
            <a:off x="82236" y="743489"/>
            <a:ext cx="3041964" cy="430212"/>
          </a:xfrm>
          <a:prstGeom prst="rect">
            <a:avLst/>
          </a:prstGeom>
        </p:spPr>
        <p:txBody>
          <a:bodyPr/>
          <a:lstStyle>
            <a:lvl1pPr algn="l" rtl="0" eaLnBrk="0" fontAlgn="base" hangingPunct="0">
              <a:spcBef>
                <a:spcPct val="0"/>
              </a:spcBef>
              <a:spcAft>
                <a:spcPct val="0"/>
              </a:spcAft>
              <a:defRPr kumimoji="1" sz="3600">
                <a:solidFill>
                  <a:schemeClr val="tx2"/>
                </a:solidFill>
                <a:latin typeface="Arial" charset="0"/>
                <a:ea typeface="+mj-ea"/>
                <a:cs typeface="+mj-cs"/>
              </a:defRPr>
            </a:lvl1pPr>
            <a:lvl2pPr algn="l" rtl="0" eaLnBrk="0" fontAlgn="base" hangingPunct="0">
              <a:spcBef>
                <a:spcPct val="0"/>
              </a:spcBef>
              <a:spcAft>
                <a:spcPct val="0"/>
              </a:spcAft>
              <a:defRPr kumimoji="1" sz="3600">
                <a:solidFill>
                  <a:schemeClr val="tx2"/>
                </a:solidFill>
                <a:latin typeface="Arial" charset="0"/>
                <a:ea typeface="ＭＳ Ｐゴシック" pitchFamily="50" charset="-128"/>
              </a:defRPr>
            </a:lvl2pPr>
            <a:lvl3pPr algn="l" rtl="0" eaLnBrk="0" fontAlgn="base" hangingPunct="0">
              <a:spcBef>
                <a:spcPct val="0"/>
              </a:spcBef>
              <a:spcAft>
                <a:spcPct val="0"/>
              </a:spcAft>
              <a:defRPr kumimoji="1" sz="3600">
                <a:solidFill>
                  <a:schemeClr val="tx2"/>
                </a:solidFill>
                <a:latin typeface="Arial" charset="0"/>
                <a:ea typeface="ＭＳ Ｐゴシック" pitchFamily="50" charset="-128"/>
              </a:defRPr>
            </a:lvl3pPr>
            <a:lvl4pPr algn="l" rtl="0" eaLnBrk="0" fontAlgn="base" hangingPunct="0">
              <a:spcBef>
                <a:spcPct val="0"/>
              </a:spcBef>
              <a:spcAft>
                <a:spcPct val="0"/>
              </a:spcAft>
              <a:defRPr kumimoji="1" sz="3600">
                <a:solidFill>
                  <a:schemeClr val="tx2"/>
                </a:solidFill>
                <a:latin typeface="Arial" charset="0"/>
                <a:ea typeface="ＭＳ Ｐゴシック" pitchFamily="50" charset="-128"/>
              </a:defRPr>
            </a:lvl4pPr>
            <a:lvl5pPr algn="l" rtl="0" eaLnBrk="0" fontAlgn="base" hangingPunct="0">
              <a:spcBef>
                <a:spcPct val="0"/>
              </a:spcBef>
              <a:spcAft>
                <a:spcPct val="0"/>
              </a:spcAft>
              <a:defRPr kumimoji="1" sz="3600">
                <a:solidFill>
                  <a:schemeClr val="tx2"/>
                </a:solidFill>
                <a:latin typeface="Arial" charset="0"/>
                <a:ea typeface="ＭＳ Ｐゴシック" pitchFamily="50" charset="-128"/>
              </a:defRPr>
            </a:lvl5pPr>
            <a:lvl6pPr marL="457200" algn="l" rtl="0" fontAlgn="base">
              <a:spcBef>
                <a:spcPct val="0"/>
              </a:spcBef>
              <a:spcAft>
                <a:spcPct val="0"/>
              </a:spcAft>
              <a:defRPr kumimoji="1" sz="3600">
                <a:solidFill>
                  <a:schemeClr val="tx2"/>
                </a:solidFill>
                <a:latin typeface="Arial" charset="0"/>
                <a:ea typeface="ＭＳ Ｐゴシック" pitchFamily="50" charset="-128"/>
              </a:defRPr>
            </a:lvl6pPr>
            <a:lvl7pPr marL="914400" algn="l" rtl="0" fontAlgn="base">
              <a:spcBef>
                <a:spcPct val="0"/>
              </a:spcBef>
              <a:spcAft>
                <a:spcPct val="0"/>
              </a:spcAft>
              <a:defRPr kumimoji="1" sz="3600">
                <a:solidFill>
                  <a:schemeClr val="tx2"/>
                </a:solidFill>
                <a:latin typeface="Arial" charset="0"/>
                <a:ea typeface="ＭＳ Ｐゴシック" pitchFamily="50" charset="-128"/>
              </a:defRPr>
            </a:lvl7pPr>
            <a:lvl8pPr marL="1371600" algn="l" rtl="0" fontAlgn="base">
              <a:spcBef>
                <a:spcPct val="0"/>
              </a:spcBef>
              <a:spcAft>
                <a:spcPct val="0"/>
              </a:spcAft>
              <a:defRPr kumimoji="1" sz="3600">
                <a:solidFill>
                  <a:schemeClr val="tx2"/>
                </a:solidFill>
                <a:latin typeface="Arial" charset="0"/>
                <a:ea typeface="ＭＳ Ｐゴシック" pitchFamily="50" charset="-128"/>
              </a:defRPr>
            </a:lvl8pPr>
            <a:lvl9pPr marL="1828800" algn="l" rtl="0" fontAlgn="base">
              <a:spcBef>
                <a:spcPct val="0"/>
              </a:spcBef>
              <a:spcAft>
                <a:spcPct val="0"/>
              </a:spcAft>
              <a:defRPr kumimoji="1" sz="3600">
                <a:solidFill>
                  <a:schemeClr val="tx2"/>
                </a:solidFill>
                <a:latin typeface="Arial" charset="0"/>
                <a:ea typeface="ＭＳ Ｐゴシック" pitchFamily="50" charset="-128"/>
              </a:defRPr>
            </a:lvl9pPr>
          </a:lstStyle>
          <a:p>
            <a:r>
              <a:rPr lang="en-US" altLang="ja-JP" sz="2400" b="0" kern="0" dirty="0"/>
              <a:t>Simulation results</a:t>
            </a:r>
            <a:endParaRPr lang="ja-JP" altLang="en-US" sz="2400" b="0" kern="0" dirty="0"/>
          </a:p>
        </p:txBody>
      </p:sp>
      <p:sp>
        <p:nvSpPr>
          <p:cNvPr id="4" name="四角形: 角を丸くする 3">
            <a:extLst>
              <a:ext uri="{FF2B5EF4-FFF2-40B4-BE49-F238E27FC236}">
                <a16:creationId xmlns:a16="http://schemas.microsoft.com/office/drawing/2014/main" id="{9E085890-31E6-4402-9498-CB8BDCC14636}"/>
              </a:ext>
            </a:extLst>
          </p:cNvPr>
          <p:cNvSpPr/>
          <p:nvPr/>
        </p:nvSpPr>
        <p:spPr>
          <a:xfrm>
            <a:off x="188594" y="5170349"/>
            <a:ext cx="8879205" cy="1226779"/>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pic>
        <p:nvPicPr>
          <p:cNvPr id="5" name="Picture 17">
            <a:extLst>
              <a:ext uri="{FF2B5EF4-FFF2-40B4-BE49-F238E27FC236}">
                <a16:creationId xmlns:a16="http://schemas.microsoft.com/office/drawing/2014/main" id="{26FFF3CF-7A95-4D14-BB06-B4435548E27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1213" y="1301187"/>
            <a:ext cx="6750504" cy="365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4">
            <a:extLst>
              <a:ext uri="{FF2B5EF4-FFF2-40B4-BE49-F238E27FC236}">
                <a16:creationId xmlns:a16="http://schemas.microsoft.com/office/drawing/2014/main" id="{7FD3A133-87E3-4E7E-8BCA-6DD5E812F6A2}"/>
              </a:ext>
            </a:extLst>
          </p:cNvPr>
          <p:cNvSpPr>
            <a:spLocks noChangeArrowheads="1"/>
          </p:cNvSpPr>
          <p:nvPr/>
        </p:nvSpPr>
        <p:spPr bwMode="auto">
          <a:xfrm>
            <a:off x="0" y="2309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b="0"/>
          </a:p>
        </p:txBody>
      </p:sp>
      <p:sp>
        <p:nvSpPr>
          <p:cNvPr id="7" name="Rectangle 5">
            <a:extLst>
              <a:ext uri="{FF2B5EF4-FFF2-40B4-BE49-F238E27FC236}">
                <a16:creationId xmlns:a16="http://schemas.microsoft.com/office/drawing/2014/main" id="{559C8B37-7248-4980-9C01-989E44DEC43E}"/>
              </a:ext>
            </a:extLst>
          </p:cNvPr>
          <p:cNvSpPr>
            <a:spLocks noChangeArrowheads="1"/>
          </p:cNvSpPr>
          <p:nvPr/>
        </p:nvSpPr>
        <p:spPr bwMode="auto">
          <a:xfrm>
            <a:off x="2133600" y="749839"/>
            <a:ext cx="5688014"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marL="457200" lvl="1" indent="0" eaLnBrk="1" hangingPunct="1">
              <a:buNone/>
            </a:pPr>
            <a:r>
              <a:rPr lang="ja-JP" altLang="en-US" sz="2800" b="0" dirty="0"/>
              <a:t> </a:t>
            </a:r>
            <a:r>
              <a:rPr lang="en-US" altLang="ja-JP" sz="2800" b="0" dirty="0"/>
              <a:t>(</a:t>
            </a:r>
            <a:r>
              <a:rPr lang="en-US" altLang="ja-JP" dirty="0">
                <a:solidFill>
                  <a:srgbClr val="FF0000"/>
                </a:solidFill>
              </a:rPr>
              <a:t>noise &amp; interference channel</a:t>
            </a:r>
            <a:r>
              <a:rPr lang="en-US" altLang="ja-JP" b="0" dirty="0"/>
              <a:t>)</a:t>
            </a:r>
            <a:endParaRPr lang="en-US" altLang="ja-JP" sz="2800" b="0" i="1" dirty="0">
              <a:latin typeface="Times New Roman" panose="02020603050405020304" pitchFamily="18" charset="0"/>
            </a:endParaRPr>
          </a:p>
        </p:txBody>
      </p:sp>
      <p:sp>
        <p:nvSpPr>
          <p:cNvPr id="8" name="Rectangle 6">
            <a:extLst>
              <a:ext uri="{FF2B5EF4-FFF2-40B4-BE49-F238E27FC236}">
                <a16:creationId xmlns:a16="http://schemas.microsoft.com/office/drawing/2014/main" id="{7C99C25E-04D6-4A53-80EC-5B7467A1D74E}"/>
              </a:ext>
            </a:extLst>
          </p:cNvPr>
          <p:cNvSpPr>
            <a:spLocks noChangeArrowheads="1"/>
          </p:cNvSpPr>
          <p:nvPr/>
        </p:nvSpPr>
        <p:spPr bwMode="auto">
          <a:xfrm>
            <a:off x="2319565" y="4884175"/>
            <a:ext cx="421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ja-JP" sz="1600" b="0" dirty="0">
                <a:latin typeface="Times New Roman" panose="02020603050405020304" pitchFamily="18" charset="0"/>
              </a:rPr>
              <a:t>DIR</a:t>
            </a:r>
            <a:r>
              <a:rPr lang="ja-JP" altLang="en-US" sz="1600" b="0" dirty="0">
                <a:latin typeface="Times New Roman" panose="02020603050405020304" pitchFamily="18" charset="0"/>
              </a:rPr>
              <a:t> </a:t>
            </a:r>
            <a:r>
              <a:rPr lang="en-US" altLang="ja-JP" sz="1600" b="0" dirty="0">
                <a:latin typeface="Times New Roman" panose="02020603050405020304" pitchFamily="18" charset="0"/>
              </a:rPr>
              <a:t>vs. BER </a:t>
            </a:r>
            <a:r>
              <a:rPr lang="en-US" altLang="ja-JP" sz="1600" b="0" i="1" dirty="0">
                <a:latin typeface="Times New Roman" panose="02020603050405020304" pitchFamily="18" charset="0"/>
              </a:rPr>
              <a:t>(SC.2) </a:t>
            </a:r>
            <a:r>
              <a:rPr lang="en-US" altLang="ja-JP" sz="1600" i="1" dirty="0" err="1">
                <a:latin typeface="Times New Roman" panose="02020603050405020304" pitchFamily="18" charset="0"/>
              </a:rPr>
              <a:t>E</a:t>
            </a:r>
            <a:r>
              <a:rPr lang="en-US" altLang="ja-JP" sz="1600" i="1" baseline="-25000" dirty="0" err="1">
                <a:latin typeface="Times New Roman" panose="02020603050405020304" pitchFamily="18" charset="0"/>
              </a:rPr>
              <a:t>b</a:t>
            </a:r>
            <a:r>
              <a:rPr lang="en-US" altLang="ja-JP" sz="1600" i="1" dirty="0">
                <a:latin typeface="Times New Roman" panose="02020603050405020304" pitchFamily="18" charset="0"/>
              </a:rPr>
              <a:t>/N</a:t>
            </a:r>
            <a:r>
              <a:rPr lang="en-US" altLang="ja-JP" sz="1600" baseline="-25000" dirty="0">
                <a:latin typeface="Times New Roman" panose="02020603050405020304" pitchFamily="18" charset="0"/>
              </a:rPr>
              <a:t>0</a:t>
            </a:r>
            <a:r>
              <a:rPr lang="en-US" altLang="ja-JP" sz="1600" i="1" dirty="0">
                <a:latin typeface="Times New Roman" panose="02020603050405020304" pitchFamily="18" charset="0"/>
              </a:rPr>
              <a:t>=+</a:t>
            </a:r>
            <a:r>
              <a:rPr lang="en-US" altLang="ja-JP" sz="1600" dirty="0">
                <a:latin typeface="Times New Roman" panose="02020603050405020304" pitchFamily="18" charset="0"/>
              </a:rPr>
              <a:t>25dB</a:t>
            </a:r>
            <a:r>
              <a:rPr lang="en-US" altLang="ja-JP" sz="1600" b="0" i="1" dirty="0">
                <a:latin typeface="Times New Roman" panose="02020603050405020304" pitchFamily="18" charset="0"/>
              </a:rPr>
              <a:t>.</a:t>
            </a:r>
            <a:endParaRPr lang="ja-JP" altLang="en-US" sz="1600" b="0" dirty="0">
              <a:latin typeface="Times New Roman" panose="02020603050405020304" pitchFamily="18" charset="0"/>
            </a:endParaRPr>
          </a:p>
        </p:txBody>
      </p:sp>
      <p:cxnSp>
        <p:nvCxnSpPr>
          <p:cNvPr id="9" name="直線コネクタ 8">
            <a:extLst>
              <a:ext uri="{FF2B5EF4-FFF2-40B4-BE49-F238E27FC236}">
                <a16:creationId xmlns:a16="http://schemas.microsoft.com/office/drawing/2014/main" id="{4284521D-44CF-44F3-BE7F-45255BEF7CF9}"/>
              </a:ext>
            </a:extLst>
          </p:cNvPr>
          <p:cNvCxnSpPr>
            <a:cxnSpLocks/>
          </p:cNvCxnSpPr>
          <p:nvPr/>
        </p:nvCxnSpPr>
        <p:spPr>
          <a:xfrm>
            <a:off x="5791200" y="1671074"/>
            <a:ext cx="0" cy="2438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436C8256-8597-4F52-B827-656E2B2A8738}"/>
              </a:ext>
            </a:extLst>
          </p:cNvPr>
          <p:cNvSpPr/>
          <p:nvPr/>
        </p:nvSpPr>
        <p:spPr>
          <a:xfrm>
            <a:off x="341692" y="5157192"/>
            <a:ext cx="8766812" cy="769441"/>
          </a:xfrm>
          <a:prstGeom prst="rect">
            <a:avLst/>
          </a:prstGeom>
        </p:spPr>
        <p:txBody>
          <a:bodyPr wrap="square">
            <a:spAutoFit/>
          </a:bodyPr>
          <a:lstStyle/>
          <a:p>
            <a:r>
              <a:rPr lang="en-US" altLang="ja-JP" sz="2400" dirty="0" err="1">
                <a:solidFill>
                  <a:srgbClr val="0000FF"/>
                </a:solidFill>
              </a:rPr>
              <a:t>W</a:t>
            </a:r>
            <a:r>
              <a:rPr lang="en-US" altLang="ja-JP" sz="2400" baseline="-25000" dirty="0" err="1">
                <a:solidFill>
                  <a:srgbClr val="0000FF"/>
                </a:solidFill>
              </a:rPr>
              <a:t>opt</a:t>
            </a:r>
            <a:r>
              <a:rPr lang="en-US" altLang="ja-JP" sz="1400" dirty="0"/>
              <a:t> </a:t>
            </a:r>
            <a:r>
              <a:rPr lang="en-US" altLang="ja-JP" sz="2000" dirty="0"/>
              <a:t>which is generated by theory </a:t>
            </a:r>
            <a:r>
              <a:rPr lang="en-US" altLang="ja-JP" sz="2000" dirty="0">
                <a:solidFill>
                  <a:srgbClr val="FF0000"/>
                </a:solidFill>
              </a:rPr>
              <a:t>does not </a:t>
            </a:r>
            <a:r>
              <a:rPr lang="en-US" altLang="ja-JP" sz="2000" dirty="0"/>
              <a:t>satisfies minimum error In </a:t>
            </a:r>
            <a:r>
              <a:rPr lang="en-US" altLang="ja-JP" sz="2000" dirty="0">
                <a:solidFill>
                  <a:srgbClr val="FF0000"/>
                </a:solidFill>
              </a:rPr>
              <a:t>high DIR condition</a:t>
            </a:r>
            <a:r>
              <a:rPr lang="en-US" altLang="ja-JP" sz="2000" dirty="0"/>
              <a:t>. </a:t>
            </a:r>
            <a:r>
              <a:rPr lang="ja-JP" altLang="en-US" sz="2000" dirty="0"/>
              <a:t>⇒ </a:t>
            </a:r>
            <a:r>
              <a:rPr lang="en-US" altLang="ja-JP" sz="2000" dirty="0" err="1"/>
              <a:t>W</a:t>
            </a:r>
            <a:r>
              <a:rPr lang="en-US" altLang="ja-JP" sz="2000" baseline="-25000" dirty="0" err="1"/>
              <a:t>opt</a:t>
            </a:r>
            <a:r>
              <a:rPr lang="ja-JP" altLang="en-US" sz="2000" baseline="-25000" dirty="0"/>
              <a:t> </a:t>
            </a:r>
            <a:r>
              <a:rPr lang="en-US" altLang="ja-JP" sz="2000" dirty="0"/>
              <a:t>is</a:t>
            </a:r>
            <a:r>
              <a:rPr lang="ja-JP" altLang="en-US" sz="2000" dirty="0"/>
              <a:t> </a:t>
            </a:r>
            <a:r>
              <a:rPr lang="en-US" altLang="ja-JP" sz="2000" dirty="0"/>
              <a:t>not</a:t>
            </a:r>
            <a:r>
              <a:rPr lang="ja-JP" altLang="en-US" sz="2000" dirty="0"/>
              <a:t> </a:t>
            </a:r>
            <a:r>
              <a:rPr lang="en-US" altLang="ja-JP" sz="2000" dirty="0"/>
              <a:t>optimal</a:t>
            </a:r>
            <a:r>
              <a:rPr lang="ja-JP" altLang="en-US" sz="2000" dirty="0"/>
              <a:t> </a:t>
            </a:r>
            <a:r>
              <a:rPr lang="en-US" altLang="ja-JP" sz="2000" dirty="0"/>
              <a:t>solution</a:t>
            </a:r>
            <a:r>
              <a:rPr lang="ja-JP" altLang="en-US" sz="2000" dirty="0"/>
              <a:t> </a:t>
            </a:r>
            <a:r>
              <a:rPr lang="en-US" altLang="ja-JP" sz="2000" dirty="0"/>
              <a:t>in</a:t>
            </a:r>
            <a:r>
              <a:rPr lang="ja-JP" altLang="en-US" sz="2000" dirty="0"/>
              <a:t> </a:t>
            </a:r>
            <a:r>
              <a:rPr lang="en-US" altLang="ja-JP" sz="2000" dirty="0"/>
              <a:t>environment in which noise exists.</a:t>
            </a:r>
            <a:endParaRPr lang="ja-JP" altLang="en-US" sz="2000" dirty="0"/>
          </a:p>
        </p:txBody>
      </p:sp>
      <p:sp>
        <p:nvSpPr>
          <p:cNvPr id="11" name="正方形/長方形 10">
            <a:extLst>
              <a:ext uri="{FF2B5EF4-FFF2-40B4-BE49-F238E27FC236}">
                <a16:creationId xmlns:a16="http://schemas.microsoft.com/office/drawing/2014/main" id="{1DF2A834-F6D6-4DCC-8961-CCEC706A6F96}"/>
              </a:ext>
            </a:extLst>
          </p:cNvPr>
          <p:cNvSpPr/>
          <p:nvPr/>
        </p:nvSpPr>
        <p:spPr>
          <a:xfrm>
            <a:off x="1640891" y="5949280"/>
            <a:ext cx="5216493" cy="400110"/>
          </a:xfrm>
          <a:prstGeom prst="rect">
            <a:avLst/>
          </a:prstGeom>
        </p:spPr>
        <p:txBody>
          <a:bodyPr wrap="none">
            <a:spAutoFit/>
          </a:bodyPr>
          <a:lstStyle/>
          <a:p>
            <a:r>
              <a:rPr lang="en-US" altLang="ja-JP" sz="2000" dirty="0"/>
              <a:t>High DIR </a:t>
            </a:r>
            <a:r>
              <a:rPr lang="en-US" altLang="ja-JP" sz="2000" dirty="0">
                <a:sym typeface="Wingdings" panose="05000000000000000000" pitchFamily="2" charset="2"/>
              </a:rPr>
              <a:t> </a:t>
            </a:r>
            <a:r>
              <a:rPr lang="en-US" altLang="ja-JP" sz="2000" b="0" dirty="0">
                <a:sym typeface="Wingdings" panose="05000000000000000000" pitchFamily="2" charset="2"/>
              </a:rPr>
              <a:t>dominant cause of bit error is </a:t>
            </a:r>
            <a:r>
              <a:rPr lang="en-US" altLang="ja-JP" sz="2000" dirty="0">
                <a:solidFill>
                  <a:srgbClr val="FF0000"/>
                </a:solidFill>
                <a:sym typeface="Wingdings" panose="05000000000000000000" pitchFamily="2" charset="2"/>
              </a:rPr>
              <a:t>noise</a:t>
            </a:r>
            <a:endParaRPr lang="ja-JP" altLang="en-US" sz="2000" dirty="0">
              <a:solidFill>
                <a:srgbClr val="FF0000"/>
              </a:solidFill>
            </a:endParaRPr>
          </a:p>
        </p:txBody>
      </p:sp>
      <p:sp>
        <p:nvSpPr>
          <p:cNvPr id="12" name="正方形/長方形 11">
            <a:extLst>
              <a:ext uri="{FF2B5EF4-FFF2-40B4-BE49-F238E27FC236}">
                <a16:creationId xmlns:a16="http://schemas.microsoft.com/office/drawing/2014/main" id="{38869C44-F598-415B-9A26-E1AEC33B83F5}"/>
              </a:ext>
            </a:extLst>
          </p:cNvPr>
          <p:cNvSpPr/>
          <p:nvPr/>
        </p:nvSpPr>
        <p:spPr>
          <a:xfrm>
            <a:off x="7485315" y="2389170"/>
            <a:ext cx="1582484" cy="646331"/>
          </a:xfrm>
          <a:prstGeom prst="rect">
            <a:avLst/>
          </a:prstGeom>
          <a:ln w="19050">
            <a:solidFill>
              <a:srgbClr val="FF0000"/>
            </a:solidFill>
          </a:ln>
        </p:spPr>
        <p:txBody>
          <a:bodyPr wrap="none">
            <a:spAutoFit/>
          </a:bodyPr>
          <a:lstStyle/>
          <a:p>
            <a:r>
              <a:rPr lang="en-US" altLang="ja-JP" b="0" dirty="0">
                <a:sym typeface="Wingdings" panose="05000000000000000000" pitchFamily="2" charset="2"/>
              </a:rPr>
              <a:t>Noise</a:t>
            </a:r>
          </a:p>
          <a:p>
            <a:r>
              <a:rPr lang="en-US" altLang="ja-JP" b="0" dirty="0">
                <a:sym typeface="Wingdings" panose="05000000000000000000" pitchFamily="2" charset="2"/>
              </a:rPr>
              <a:t>enhancement</a:t>
            </a:r>
            <a:endParaRPr lang="ja-JP" altLang="en-US" dirty="0"/>
          </a:p>
        </p:txBody>
      </p:sp>
      <p:cxnSp>
        <p:nvCxnSpPr>
          <p:cNvPr id="13" name="直線矢印コネクタ 12">
            <a:extLst>
              <a:ext uri="{FF2B5EF4-FFF2-40B4-BE49-F238E27FC236}">
                <a16:creationId xmlns:a16="http://schemas.microsoft.com/office/drawing/2014/main" id="{1CD743F0-DD27-41EA-9569-D84545932ACC}"/>
              </a:ext>
            </a:extLst>
          </p:cNvPr>
          <p:cNvCxnSpPr/>
          <p:nvPr/>
        </p:nvCxnSpPr>
        <p:spPr>
          <a:xfrm flipH="1">
            <a:off x="7224589" y="3024166"/>
            <a:ext cx="269067" cy="19162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フッター プレースホルダー 15">
            <a:extLst>
              <a:ext uri="{FF2B5EF4-FFF2-40B4-BE49-F238E27FC236}">
                <a16:creationId xmlns:a16="http://schemas.microsoft.com/office/drawing/2014/main" id="{44D86ED7-8EDE-4C0B-80F1-A694455C5B4E}"/>
              </a:ext>
            </a:extLst>
          </p:cNvPr>
          <p:cNvSpPr>
            <a:spLocks noGrp="1"/>
          </p:cNvSpPr>
          <p:nvPr>
            <p:ph type="ftr" sz="quarter" idx="3"/>
          </p:nvPr>
        </p:nvSpPr>
        <p:spPr/>
        <p:txBody>
          <a:bodyPr/>
          <a:lstStyle/>
          <a:p>
            <a:r>
              <a:rPr lang="en-US" altLang="ja-JP"/>
              <a:t>Takumi Kobayashi(YNU), Ryuji Kohno(YNU/CWC-Nippon)</a:t>
            </a:r>
            <a:endParaRPr lang="en-US" altLang="ja-JP" dirty="0"/>
          </a:p>
        </p:txBody>
      </p:sp>
      <p:sp>
        <p:nvSpPr>
          <p:cNvPr id="17" name="スライド番号プレースホルダー 16">
            <a:extLst>
              <a:ext uri="{FF2B5EF4-FFF2-40B4-BE49-F238E27FC236}">
                <a16:creationId xmlns:a16="http://schemas.microsoft.com/office/drawing/2014/main" id="{0EBBD0F2-0ABC-4DF6-8BAB-A072E4C2E189}"/>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26</a:t>
            </a:fld>
            <a:endParaRPr lang="en-US" altLang="ja-JP" dirty="0"/>
          </a:p>
        </p:txBody>
      </p:sp>
    </p:spTree>
    <p:extLst>
      <p:ext uri="{BB962C8B-B14F-4D97-AF65-F5344CB8AC3E}">
        <p14:creationId xmlns:p14="http://schemas.microsoft.com/office/powerpoint/2010/main" val="18811992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57E6074E-1955-424B-A50B-C1C3F5460DBB}"/>
              </a:ext>
            </a:extLst>
          </p:cNvPr>
          <p:cNvSpPr>
            <a:spLocks noGrp="1"/>
          </p:cNvSpPr>
          <p:nvPr>
            <p:ph type="dt" sz="half" idx="2"/>
          </p:nvPr>
        </p:nvSpPr>
        <p:spPr/>
        <p:txBody>
          <a:bodyPr/>
          <a:lstStyle/>
          <a:p>
            <a:r>
              <a:rPr lang="en-US" altLang="ja-JP">
                <a:latin typeface="+mj-lt"/>
              </a:rPr>
              <a:t>July 2018</a:t>
            </a:r>
            <a:endParaRPr lang="en-US" altLang="ja-JP" dirty="0">
              <a:latin typeface="+mj-lt"/>
            </a:endParaRPr>
          </a:p>
        </p:txBody>
      </p:sp>
      <p:sp>
        <p:nvSpPr>
          <p:cNvPr id="73732" name="Rectangle 5">
            <a:extLst>
              <a:ext uri="{FF2B5EF4-FFF2-40B4-BE49-F238E27FC236}">
                <a16:creationId xmlns:a16="http://schemas.microsoft.com/office/drawing/2014/main" id="{FC9AE7ED-923A-4B4F-B201-E2C1FE284BFE}"/>
              </a:ext>
            </a:extLst>
          </p:cNvPr>
          <p:cNvSpPr>
            <a:spLocks noChangeArrowheads="1"/>
          </p:cNvSpPr>
          <p:nvPr/>
        </p:nvSpPr>
        <p:spPr bwMode="auto">
          <a:xfrm>
            <a:off x="-331788" y="838200"/>
            <a:ext cx="45989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b="0" dirty="0">
                <a:latin typeface="+mj-lt"/>
              </a:rPr>
              <a:t>Theoretical analysis</a:t>
            </a:r>
            <a:endParaRPr lang="ja-JP" altLang="en-US" b="0" i="1" dirty="0">
              <a:latin typeface="+mj-lt"/>
            </a:endParaRPr>
          </a:p>
        </p:txBody>
      </p:sp>
      <p:sp>
        <p:nvSpPr>
          <p:cNvPr id="73734" name="正方形/長方形 28">
            <a:extLst>
              <a:ext uri="{FF2B5EF4-FFF2-40B4-BE49-F238E27FC236}">
                <a16:creationId xmlns:a16="http://schemas.microsoft.com/office/drawing/2014/main" id="{78100A76-D274-4979-BF72-F27A5A36D207}"/>
              </a:ext>
            </a:extLst>
          </p:cNvPr>
          <p:cNvSpPr>
            <a:spLocks noChangeArrowheads="1"/>
          </p:cNvSpPr>
          <p:nvPr/>
        </p:nvSpPr>
        <p:spPr bwMode="auto">
          <a:xfrm>
            <a:off x="193675" y="5911850"/>
            <a:ext cx="8696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ja-JP" sz="2000" b="0" dirty="0">
                <a:latin typeface="+mj-lt"/>
              </a:rPr>
              <a:t>Analyze a theoretical solution which satisfies MMSE criteria</a:t>
            </a:r>
            <a:endParaRPr lang="ja-JP" altLang="en-US" sz="2000" b="0" dirty="0">
              <a:latin typeface="+mj-lt"/>
            </a:endParaRPr>
          </a:p>
        </p:txBody>
      </p:sp>
      <p:sp>
        <p:nvSpPr>
          <p:cNvPr id="32" name="二等辺三角形 31">
            <a:extLst>
              <a:ext uri="{FF2B5EF4-FFF2-40B4-BE49-F238E27FC236}">
                <a16:creationId xmlns:a16="http://schemas.microsoft.com/office/drawing/2014/main" id="{E0F6CDDE-E18D-4E54-88ED-E975D50569D7}"/>
              </a:ext>
            </a:extLst>
          </p:cNvPr>
          <p:cNvSpPr>
            <a:spLocks noChangeArrowheads="1"/>
          </p:cNvSpPr>
          <p:nvPr/>
        </p:nvSpPr>
        <p:spPr bwMode="auto">
          <a:xfrm rot="10800000">
            <a:off x="3308350" y="5551488"/>
            <a:ext cx="2259013" cy="360362"/>
          </a:xfrm>
          <a:prstGeom prst="triangle">
            <a:avLst>
              <a:gd name="adj" fmla="val 50000"/>
            </a:avLst>
          </a:prstGeom>
          <a:solidFill>
            <a:srgbClr val="FBBBBB"/>
          </a:solidFill>
          <a:ln w="25400" algn="ctr">
            <a:solidFill>
              <a:srgbClr val="FF0000"/>
            </a:solidFill>
            <a:miter lim="800000"/>
            <a:headEnd/>
            <a:tailEnd/>
          </a:ln>
        </p:spPr>
        <p:txBody>
          <a:bodyPr rot="10800000" anchor="ctr"/>
          <a:lstStyle/>
          <a:p>
            <a:pPr algn="ctr" eaLnBrk="1" hangingPunct="1">
              <a:defRPr/>
            </a:pPr>
            <a:endParaRPr lang="ja-JP" altLang="en-US" b="0">
              <a:solidFill>
                <a:schemeClr val="lt1"/>
              </a:solidFill>
              <a:latin typeface="+mj-lt"/>
              <a:ea typeface="+mn-ea"/>
            </a:endParaRPr>
          </a:p>
        </p:txBody>
      </p:sp>
      <p:graphicFrame>
        <p:nvGraphicFramePr>
          <p:cNvPr id="73738" name="Object 2">
            <a:extLst>
              <a:ext uri="{FF2B5EF4-FFF2-40B4-BE49-F238E27FC236}">
                <a16:creationId xmlns:a16="http://schemas.microsoft.com/office/drawing/2014/main" id="{4A8E96D7-F670-4585-9E1D-52332067EFE0}"/>
              </a:ext>
            </a:extLst>
          </p:cNvPr>
          <p:cNvGraphicFramePr>
            <a:graphicFrameLocks noChangeAspect="1"/>
          </p:cNvGraphicFramePr>
          <p:nvPr/>
        </p:nvGraphicFramePr>
        <p:xfrm>
          <a:off x="152400" y="1620838"/>
          <a:ext cx="8389938" cy="788987"/>
        </p:xfrm>
        <a:graphic>
          <a:graphicData uri="http://schemas.openxmlformats.org/presentationml/2006/ole">
            <mc:AlternateContent xmlns:mc="http://schemas.openxmlformats.org/markup-compatibility/2006">
              <mc:Choice xmlns:v="urn:schemas-microsoft-com:vml" Requires="v">
                <p:oleObj spid="_x0000_s5140" name="数式" r:id="rId6" imgW="5143500" imgH="482600" progId="Equation.3">
                  <p:embed/>
                </p:oleObj>
              </mc:Choice>
              <mc:Fallback>
                <p:oleObj name="数式" r:id="rId6" imgW="5143500" imgH="482600" progId="Equation.3">
                  <p:embed/>
                  <p:pic>
                    <p:nvPicPr>
                      <p:cNvPr id="73738" name="Object 2">
                        <a:extLst>
                          <a:ext uri="{FF2B5EF4-FFF2-40B4-BE49-F238E27FC236}">
                            <a16:creationId xmlns:a16="http://schemas.microsoft.com/office/drawing/2014/main" id="{4A8E96D7-F670-4585-9E1D-52332067EFE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620838"/>
                        <a:ext cx="8389938"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3739" name="AutoShape 15">
            <a:extLst>
              <a:ext uri="{FF2B5EF4-FFF2-40B4-BE49-F238E27FC236}">
                <a16:creationId xmlns:a16="http://schemas.microsoft.com/office/drawing/2014/main" id="{E94CB8FB-973C-489B-9EA9-9036F57654E9}"/>
              </a:ext>
            </a:extLst>
          </p:cNvPr>
          <p:cNvSpPr>
            <a:spLocks/>
          </p:cNvSpPr>
          <p:nvPr/>
        </p:nvSpPr>
        <p:spPr bwMode="auto">
          <a:xfrm rot="-5400000">
            <a:off x="5216525" y="1835150"/>
            <a:ext cx="295275" cy="1216025"/>
          </a:xfrm>
          <a:prstGeom prst="leftBrace">
            <a:avLst>
              <a:gd name="adj1" fmla="val 34319"/>
              <a:gd name="adj2" fmla="val 50000"/>
            </a:avLst>
          </a:prstGeom>
          <a:noFill/>
          <a:ln w="444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latin typeface="+mj-lt"/>
            </a:endParaRPr>
          </a:p>
        </p:txBody>
      </p:sp>
      <p:sp>
        <p:nvSpPr>
          <p:cNvPr id="73740" name="テキスト ボックス 21">
            <a:extLst>
              <a:ext uri="{FF2B5EF4-FFF2-40B4-BE49-F238E27FC236}">
                <a16:creationId xmlns:a16="http://schemas.microsoft.com/office/drawing/2014/main" id="{A59A2ABB-FF00-4D2D-BD08-E4CD52ACA6F6}"/>
              </a:ext>
            </a:extLst>
          </p:cNvPr>
          <p:cNvSpPr txBox="1">
            <a:spLocks noChangeArrowheads="1"/>
          </p:cNvSpPr>
          <p:nvPr/>
        </p:nvSpPr>
        <p:spPr bwMode="auto">
          <a:xfrm>
            <a:off x="2162175" y="2947988"/>
            <a:ext cx="1714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ja-JP" sz="1800" dirty="0">
                <a:solidFill>
                  <a:schemeClr val="accent2"/>
                </a:solidFill>
                <a:latin typeface="+mj-lt"/>
              </a:rPr>
              <a:t>Residual interference</a:t>
            </a:r>
            <a:endParaRPr lang="ja-JP" altLang="en-US" sz="1800" dirty="0">
              <a:solidFill>
                <a:schemeClr val="accent2"/>
              </a:solidFill>
              <a:latin typeface="+mj-lt"/>
            </a:endParaRPr>
          </a:p>
        </p:txBody>
      </p:sp>
      <p:sp>
        <p:nvSpPr>
          <p:cNvPr id="73741" name="テキスト ボックス 25">
            <a:extLst>
              <a:ext uri="{FF2B5EF4-FFF2-40B4-BE49-F238E27FC236}">
                <a16:creationId xmlns:a16="http://schemas.microsoft.com/office/drawing/2014/main" id="{74096094-3AEF-45E6-9006-BC0536F099CA}"/>
              </a:ext>
            </a:extLst>
          </p:cNvPr>
          <p:cNvSpPr txBox="1">
            <a:spLocks noChangeArrowheads="1"/>
          </p:cNvSpPr>
          <p:nvPr/>
        </p:nvSpPr>
        <p:spPr bwMode="auto">
          <a:xfrm>
            <a:off x="4756149" y="2605088"/>
            <a:ext cx="13588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ja-JP" sz="1800" dirty="0">
                <a:solidFill>
                  <a:srgbClr val="FF0000"/>
                </a:solidFill>
                <a:latin typeface="+mj-lt"/>
              </a:rPr>
              <a:t>Enhanced noise</a:t>
            </a:r>
            <a:endParaRPr lang="ja-JP" altLang="en-US" sz="1800" dirty="0">
              <a:solidFill>
                <a:srgbClr val="FF0000"/>
              </a:solidFill>
              <a:latin typeface="+mj-lt"/>
            </a:endParaRPr>
          </a:p>
        </p:txBody>
      </p:sp>
      <p:sp>
        <p:nvSpPr>
          <p:cNvPr id="73742" name="AutoShape 19">
            <a:extLst>
              <a:ext uri="{FF2B5EF4-FFF2-40B4-BE49-F238E27FC236}">
                <a16:creationId xmlns:a16="http://schemas.microsoft.com/office/drawing/2014/main" id="{0FE8F19E-B3E4-401D-BA07-038215959AED}"/>
              </a:ext>
            </a:extLst>
          </p:cNvPr>
          <p:cNvSpPr>
            <a:spLocks/>
          </p:cNvSpPr>
          <p:nvPr/>
        </p:nvSpPr>
        <p:spPr bwMode="auto">
          <a:xfrm rot="-5400000">
            <a:off x="2834481" y="1051719"/>
            <a:ext cx="503238" cy="2971800"/>
          </a:xfrm>
          <a:prstGeom prst="leftBrace">
            <a:avLst>
              <a:gd name="adj1" fmla="val 49211"/>
              <a:gd name="adj2" fmla="val 50000"/>
            </a:avLst>
          </a:prstGeom>
          <a:noFill/>
          <a:ln w="44450">
            <a:solidFill>
              <a:srgbClr val="33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latin typeface="+mj-lt"/>
            </a:endParaRPr>
          </a:p>
        </p:txBody>
      </p:sp>
      <p:sp>
        <p:nvSpPr>
          <p:cNvPr id="73743" name="テキスト ボックス 21">
            <a:extLst>
              <a:ext uri="{FF2B5EF4-FFF2-40B4-BE49-F238E27FC236}">
                <a16:creationId xmlns:a16="http://schemas.microsoft.com/office/drawing/2014/main" id="{A924297C-8BED-483D-BD28-751D9691FA40}"/>
              </a:ext>
            </a:extLst>
          </p:cNvPr>
          <p:cNvSpPr txBox="1">
            <a:spLocks noChangeArrowheads="1"/>
          </p:cNvSpPr>
          <p:nvPr/>
        </p:nvSpPr>
        <p:spPr bwMode="auto">
          <a:xfrm>
            <a:off x="174625" y="5184775"/>
            <a:ext cx="89693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ja-JP" sz="1800" dirty="0">
                <a:latin typeface="+mj-lt"/>
              </a:rPr>
              <a:t>Adaptive algorithm try to find MMSE “as smaller as possible</a:t>
            </a:r>
            <a:r>
              <a:rPr lang="ja-JP" altLang="en-US" sz="1800" dirty="0">
                <a:latin typeface="+mj-lt"/>
              </a:rPr>
              <a:t>　⇒　</a:t>
            </a:r>
            <a:r>
              <a:rPr lang="en-US" altLang="ja-JP" sz="1800" dirty="0">
                <a:latin typeface="+mj-lt"/>
              </a:rPr>
              <a:t>not optimum</a:t>
            </a:r>
            <a:endParaRPr lang="ja-JP" altLang="en-US" sz="1800" dirty="0">
              <a:latin typeface="+mj-lt"/>
            </a:endParaRPr>
          </a:p>
        </p:txBody>
      </p:sp>
      <p:sp>
        <p:nvSpPr>
          <p:cNvPr id="28" name="正方形/長方形 27">
            <a:extLst>
              <a:ext uri="{FF2B5EF4-FFF2-40B4-BE49-F238E27FC236}">
                <a16:creationId xmlns:a16="http://schemas.microsoft.com/office/drawing/2014/main" id="{DA807ED6-A5A2-4A6D-A376-AC7BF2C24B17}"/>
              </a:ext>
            </a:extLst>
          </p:cNvPr>
          <p:cNvSpPr>
            <a:spLocks noChangeArrowheads="1"/>
          </p:cNvSpPr>
          <p:nvPr/>
        </p:nvSpPr>
        <p:spPr bwMode="auto">
          <a:xfrm>
            <a:off x="4064000" y="851118"/>
            <a:ext cx="5080000" cy="704632"/>
          </a:xfrm>
          <a:prstGeom prst="rect">
            <a:avLst/>
          </a:prstGeom>
          <a:noFill/>
          <a:ln w="50800" algn="ctr">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defRPr/>
            </a:pPr>
            <a:endParaRPr lang="ja-JP" altLang="en-US" b="0">
              <a:solidFill>
                <a:schemeClr val="dk1"/>
              </a:solidFill>
              <a:latin typeface="+mj-lt"/>
              <a:ea typeface="+mn-ea"/>
            </a:endParaRPr>
          </a:p>
        </p:txBody>
      </p:sp>
      <p:graphicFrame>
        <p:nvGraphicFramePr>
          <p:cNvPr id="73745" name="Object 2">
            <a:extLst>
              <a:ext uri="{FF2B5EF4-FFF2-40B4-BE49-F238E27FC236}">
                <a16:creationId xmlns:a16="http://schemas.microsoft.com/office/drawing/2014/main" id="{7FD735FE-1C88-4084-852B-C4E808F61F3C}"/>
              </a:ext>
            </a:extLst>
          </p:cNvPr>
          <p:cNvGraphicFramePr>
            <a:graphicFrameLocks noChangeAspect="1"/>
          </p:cNvGraphicFramePr>
          <p:nvPr/>
        </p:nvGraphicFramePr>
        <p:xfrm>
          <a:off x="4102100" y="979488"/>
          <a:ext cx="1309688" cy="479425"/>
        </p:xfrm>
        <a:graphic>
          <a:graphicData uri="http://schemas.openxmlformats.org/presentationml/2006/ole">
            <mc:AlternateContent xmlns:mc="http://schemas.openxmlformats.org/markup-compatibility/2006">
              <mc:Choice xmlns:v="urn:schemas-microsoft-com:vml" Requires="v">
                <p:oleObj spid="_x0000_s5141" name="数式" r:id="rId8" imgW="660113" imgH="241195" progId="Equation.3">
                  <p:embed/>
                </p:oleObj>
              </mc:Choice>
              <mc:Fallback>
                <p:oleObj name="数式" r:id="rId8" imgW="660113" imgH="241195" progId="Equation.3">
                  <p:embed/>
                  <p:pic>
                    <p:nvPicPr>
                      <p:cNvPr id="73745" name="Object 2">
                        <a:extLst>
                          <a:ext uri="{FF2B5EF4-FFF2-40B4-BE49-F238E27FC236}">
                            <a16:creationId xmlns:a16="http://schemas.microsoft.com/office/drawing/2014/main" id="{7FD735FE-1C88-4084-852B-C4E808F61F3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02100" y="979488"/>
                        <a:ext cx="13096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3746" name="Rectangle 23">
            <a:extLst>
              <a:ext uri="{FF2B5EF4-FFF2-40B4-BE49-F238E27FC236}">
                <a16:creationId xmlns:a16="http://schemas.microsoft.com/office/drawing/2014/main" id="{CA266764-6EAE-4C9E-91BC-2108EEB1362A}"/>
              </a:ext>
            </a:extLst>
          </p:cNvPr>
          <p:cNvSpPr>
            <a:spLocks noChangeArrowheads="1"/>
          </p:cNvSpPr>
          <p:nvPr/>
        </p:nvSpPr>
        <p:spPr bwMode="auto">
          <a:xfrm>
            <a:off x="5473699" y="891024"/>
            <a:ext cx="3479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dirty="0">
                <a:solidFill>
                  <a:srgbClr val="FF0000"/>
                </a:solidFill>
                <a:latin typeface="+mj-lt"/>
              </a:rPr>
              <a:t>Size reduction of weight vector by a coefficient Δ</a:t>
            </a:r>
            <a:endParaRPr lang="ja-JP" altLang="en-US" sz="1800" b="0" i="1" dirty="0">
              <a:solidFill>
                <a:srgbClr val="FF0000"/>
              </a:solidFill>
              <a:latin typeface="+mj-lt"/>
            </a:endParaRPr>
          </a:p>
        </p:txBody>
      </p:sp>
      <p:sp>
        <p:nvSpPr>
          <p:cNvPr id="73747" name="AutoShape 25">
            <a:extLst>
              <a:ext uri="{FF2B5EF4-FFF2-40B4-BE49-F238E27FC236}">
                <a16:creationId xmlns:a16="http://schemas.microsoft.com/office/drawing/2014/main" id="{285CA417-CEA8-4FDC-BF35-59E48F477419}"/>
              </a:ext>
            </a:extLst>
          </p:cNvPr>
          <p:cNvSpPr>
            <a:spLocks/>
          </p:cNvSpPr>
          <p:nvPr/>
        </p:nvSpPr>
        <p:spPr bwMode="auto">
          <a:xfrm rot="-5400000">
            <a:off x="1046163" y="2235200"/>
            <a:ext cx="503238" cy="604837"/>
          </a:xfrm>
          <a:prstGeom prst="leftBrace">
            <a:avLst>
              <a:gd name="adj1" fmla="val 10016"/>
              <a:gd name="adj2" fmla="val 50000"/>
            </a:avLst>
          </a:prstGeom>
          <a:noFill/>
          <a:ln w="44450">
            <a:solidFill>
              <a:srgbClr val="808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latin typeface="+mj-lt"/>
            </a:endParaRPr>
          </a:p>
        </p:txBody>
      </p:sp>
      <p:sp>
        <p:nvSpPr>
          <p:cNvPr id="73748" name="テキスト ボックス 25">
            <a:extLst>
              <a:ext uri="{FF2B5EF4-FFF2-40B4-BE49-F238E27FC236}">
                <a16:creationId xmlns:a16="http://schemas.microsoft.com/office/drawing/2014/main" id="{0ED5C27C-160F-4452-8A30-2CA7AD692355}"/>
              </a:ext>
            </a:extLst>
          </p:cNvPr>
          <p:cNvSpPr txBox="1">
            <a:spLocks noChangeArrowheads="1"/>
          </p:cNvSpPr>
          <p:nvPr/>
        </p:nvSpPr>
        <p:spPr bwMode="auto">
          <a:xfrm>
            <a:off x="685800" y="294640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ja-JP" sz="1800" dirty="0">
                <a:latin typeface="+mj-lt"/>
              </a:rPr>
              <a:t>noise</a:t>
            </a:r>
            <a:endParaRPr lang="ja-JP" altLang="en-US" sz="1800" dirty="0">
              <a:latin typeface="+mj-lt"/>
            </a:endParaRPr>
          </a:p>
        </p:txBody>
      </p:sp>
      <p:sp>
        <p:nvSpPr>
          <p:cNvPr id="73749" name="AutoShape 27">
            <a:extLst>
              <a:ext uri="{FF2B5EF4-FFF2-40B4-BE49-F238E27FC236}">
                <a16:creationId xmlns:a16="http://schemas.microsoft.com/office/drawing/2014/main" id="{01D9C67A-E9BD-4C12-BCBB-A5B62BE873B2}"/>
              </a:ext>
            </a:extLst>
          </p:cNvPr>
          <p:cNvSpPr>
            <a:spLocks/>
          </p:cNvSpPr>
          <p:nvPr/>
        </p:nvSpPr>
        <p:spPr bwMode="auto">
          <a:xfrm rot="-5400000">
            <a:off x="7065962" y="1344613"/>
            <a:ext cx="295275" cy="2197100"/>
          </a:xfrm>
          <a:prstGeom prst="leftBrace">
            <a:avLst>
              <a:gd name="adj1" fmla="val 62007"/>
              <a:gd name="adj2" fmla="val 50000"/>
            </a:avLst>
          </a:prstGeom>
          <a:noFill/>
          <a:ln w="444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latin typeface="+mj-lt"/>
            </a:endParaRPr>
          </a:p>
        </p:txBody>
      </p:sp>
      <p:sp>
        <p:nvSpPr>
          <p:cNvPr id="73750" name="テキスト ボックス 25">
            <a:extLst>
              <a:ext uri="{FF2B5EF4-FFF2-40B4-BE49-F238E27FC236}">
                <a16:creationId xmlns:a16="http://schemas.microsoft.com/office/drawing/2014/main" id="{49D50465-C82A-447A-AC68-C9F1EB534A91}"/>
              </a:ext>
            </a:extLst>
          </p:cNvPr>
          <p:cNvSpPr txBox="1">
            <a:spLocks noChangeArrowheads="1"/>
          </p:cNvSpPr>
          <p:nvPr/>
        </p:nvSpPr>
        <p:spPr bwMode="auto">
          <a:xfrm>
            <a:off x="6058121" y="2512244"/>
            <a:ext cx="27193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ja-JP" sz="1800" dirty="0">
                <a:solidFill>
                  <a:srgbClr val="FF0000"/>
                </a:solidFill>
                <a:latin typeface="+mj-lt"/>
              </a:rPr>
              <a:t>Suppression of noise enhancement by Δ</a:t>
            </a:r>
            <a:endParaRPr lang="ja-JP" altLang="en-US" sz="1800" dirty="0">
              <a:solidFill>
                <a:srgbClr val="FF0000"/>
              </a:solidFill>
              <a:latin typeface="+mj-lt"/>
            </a:endParaRPr>
          </a:p>
        </p:txBody>
      </p:sp>
      <p:sp>
        <p:nvSpPr>
          <p:cNvPr id="73751" name="テキスト ボックス 21">
            <a:extLst>
              <a:ext uri="{FF2B5EF4-FFF2-40B4-BE49-F238E27FC236}">
                <a16:creationId xmlns:a16="http://schemas.microsoft.com/office/drawing/2014/main" id="{98BD692D-5993-4116-8B71-4C9091FEC719}"/>
              </a:ext>
            </a:extLst>
          </p:cNvPr>
          <p:cNvSpPr txBox="1">
            <a:spLocks noChangeArrowheads="1"/>
          </p:cNvSpPr>
          <p:nvPr/>
        </p:nvSpPr>
        <p:spPr bwMode="auto">
          <a:xfrm>
            <a:off x="1905000" y="3649663"/>
            <a:ext cx="2362200" cy="646331"/>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dirty="0">
                <a:solidFill>
                  <a:schemeClr val="accent2"/>
                </a:solidFill>
                <a:latin typeface="+mj-lt"/>
              </a:rPr>
              <a:t>When</a:t>
            </a:r>
            <a:r>
              <a:rPr lang="ja-JP" altLang="en-US" sz="1800" dirty="0">
                <a:solidFill>
                  <a:schemeClr val="accent2"/>
                </a:solidFill>
                <a:latin typeface="+mj-lt"/>
              </a:rPr>
              <a:t> </a:t>
            </a:r>
            <a:r>
              <a:rPr lang="en-US" altLang="ja-JP" sz="1800" dirty="0">
                <a:solidFill>
                  <a:schemeClr val="accent2"/>
                </a:solidFill>
                <a:latin typeface="+mj-lt"/>
              </a:rPr>
              <a:t>W</a:t>
            </a:r>
            <a:r>
              <a:rPr lang="ja-JP" altLang="en-US" sz="1800" dirty="0">
                <a:solidFill>
                  <a:schemeClr val="accent2"/>
                </a:solidFill>
                <a:latin typeface="+mj-lt"/>
              </a:rPr>
              <a:t> </a:t>
            </a:r>
            <a:r>
              <a:rPr lang="ja-JP" altLang="en-US" sz="1800" b="0" dirty="0">
                <a:solidFill>
                  <a:schemeClr val="accent2"/>
                </a:solidFill>
                <a:latin typeface="+mj-lt"/>
              </a:rPr>
              <a:t>≠</a:t>
            </a:r>
            <a:r>
              <a:rPr lang="ja-JP" altLang="en-US" sz="1800" dirty="0">
                <a:solidFill>
                  <a:schemeClr val="accent2"/>
                </a:solidFill>
                <a:latin typeface="+mj-lt"/>
              </a:rPr>
              <a:t> </a:t>
            </a:r>
            <a:r>
              <a:rPr lang="en-US" altLang="ja-JP" sz="1800" dirty="0" err="1">
                <a:solidFill>
                  <a:schemeClr val="accent2"/>
                </a:solidFill>
                <a:latin typeface="+mj-lt"/>
              </a:rPr>
              <a:t>W</a:t>
            </a:r>
            <a:r>
              <a:rPr lang="en-US" altLang="ja-JP" sz="1800" i="1" baseline="-25000" dirty="0" err="1">
                <a:solidFill>
                  <a:schemeClr val="accent2"/>
                </a:solidFill>
                <a:latin typeface="+mj-lt"/>
              </a:rPr>
              <a:t>opt</a:t>
            </a:r>
            <a:r>
              <a:rPr lang="en-US" altLang="ja-JP" sz="1800" dirty="0">
                <a:solidFill>
                  <a:schemeClr val="accent2"/>
                </a:solidFill>
                <a:latin typeface="+mj-lt"/>
              </a:rPr>
              <a:t> , </a:t>
            </a:r>
            <a:r>
              <a:rPr lang="en-US" altLang="ja-JP" sz="1800" b="0" dirty="0">
                <a:solidFill>
                  <a:schemeClr val="accent2"/>
                </a:solidFill>
                <a:latin typeface="+mj-lt"/>
              </a:rPr>
              <a:t>interference remains.</a:t>
            </a:r>
            <a:endParaRPr lang="ja-JP" altLang="en-US" sz="1800" b="0" dirty="0">
              <a:solidFill>
                <a:schemeClr val="accent2"/>
              </a:solidFill>
              <a:latin typeface="+mj-lt"/>
            </a:endParaRPr>
          </a:p>
        </p:txBody>
      </p:sp>
      <p:sp>
        <p:nvSpPr>
          <p:cNvPr id="73752" name="AutoShape 32">
            <a:extLst>
              <a:ext uri="{FF2B5EF4-FFF2-40B4-BE49-F238E27FC236}">
                <a16:creationId xmlns:a16="http://schemas.microsoft.com/office/drawing/2014/main" id="{E6993748-8074-44BC-8DB8-F26970F68DD6}"/>
              </a:ext>
            </a:extLst>
          </p:cNvPr>
          <p:cNvSpPr>
            <a:spLocks/>
          </p:cNvSpPr>
          <p:nvPr/>
        </p:nvSpPr>
        <p:spPr bwMode="auto">
          <a:xfrm rot="16200000">
            <a:off x="6828500" y="2185084"/>
            <a:ext cx="342900" cy="2197100"/>
          </a:xfrm>
          <a:prstGeom prst="leftBrace">
            <a:avLst>
              <a:gd name="adj1" fmla="val 53395"/>
              <a:gd name="adj2" fmla="val 50000"/>
            </a:avLst>
          </a:prstGeom>
          <a:noFill/>
          <a:ln w="444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latin typeface="+mj-lt"/>
            </a:endParaRPr>
          </a:p>
        </p:txBody>
      </p:sp>
      <p:graphicFrame>
        <p:nvGraphicFramePr>
          <p:cNvPr id="73753" name="Object 2">
            <a:extLst>
              <a:ext uri="{FF2B5EF4-FFF2-40B4-BE49-F238E27FC236}">
                <a16:creationId xmlns:a16="http://schemas.microsoft.com/office/drawing/2014/main" id="{2678BA1B-BA25-49EC-B4A2-880164511594}"/>
              </a:ext>
            </a:extLst>
          </p:cNvPr>
          <p:cNvGraphicFramePr>
            <a:graphicFrameLocks noChangeAspect="1"/>
          </p:cNvGraphicFramePr>
          <p:nvPr/>
        </p:nvGraphicFramePr>
        <p:xfrm>
          <a:off x="5621338" y="3257550"/>
          <a:ext cx="2921000" cy="1452563"/>
        </p:xfrm>
        <a:graphic>
          <a:graphicData uri="http://schemas.openxmlformats.org/presentationml/2006/ole">
            <mc:AlternateContent xmlns:mc="http://schemas.openxmlformats.org/markup-compatibility/2006">
              <mc:Choice xmlns:v="urn:schemas-microsoft-com:vml" Requires="v">
                <p:oleObj spid="_x0000_s5142" name="数式" r:id="rId10" imgW="1790700" imgH="889000" progId="Equation.3">
                  <p:embed/>
                </p:oleObj>
              </mc:Choice>
              <mc:Fallback>
                <p:oleObj name="数式" r:id="rId10" imgW="1790700" imgH="889000" progId="Equation.3">
                  <p:embed/>
                  <p:pic>
                    <p:nvPicPr>
                      <p:cNvPr id="73753" name="Object 2">
                        <a:extLst>
                          <a:ext uri="{FF2B5EF4-FFF2-40B4-BE49-F238E27FC236}">
                            <a16:creationId xmlns:a16="http://schemas.microsoft.com/office/drawing/2014/main" id="{2678BA1B-BA25-49EC-B4A2-88016451159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21338" y="3257550"/>
                        <a:ext cx="2921000"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3754" name="テキスト ボックス 21">
            <a:extLst>
              <a:ext uri="{FF2B5EF4-FFF2-40B4-BE49-F238E27FC236}">
                <a16:creationId xmlns:a16="http://schemas.microsoft.com/office/drawing/2014/main" id="{6031B916-4AD7-4836-93F4-3F2D22894A9B}"/>
              </a:ext>
            </a:extLst>
          </p:cNvPr>
          <p:cNvSpPr txBox="1">
            <a:spLocks noChangeArrowheads="1"/>
          </p:cNvSpPr>
          <p:nvPr/>
        </p:nvSpPr>
        <p:spPr bwMode="auto">
          <a:xfrm>
            <a:off x="-407932" y="4502436"/>
            <a:ext cx="5297488"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br>
              <a:rPr lang="en-US" altLang="ja-JP" sz="1800" i="1" dirty="0">
                <a:solidFill>
                  <a:schemeClr val="accent2"/>
                </a:solidFill>
                <a:latin typeface="+mj-lt"/>
              </a:rPr>
            </a:br>
            <a:r>
              <a:rPr lang="ja-JP" altLang="en-US" sz="2000" i="1" dirty="0">
                <a:latin typeface="+mj-lt"/>
              </a:rPr>
              <a:t>⇒</a:t>
            </a:r>
            <a:r>
              <a:rPr lang="en-US" altLang="ja-JP" sz="1800" i="1" u="sng" dirty="0">
                <a:latin typeface="+mj-lt"/>
              </a:rPr>
              <a:t>residual interference is </a:t>
            </a:r>
            <a:r>
              <a:rPr lang="en-US" altLang="ja-JP" sz="2000" i="1" u="sng" dirty="0">
                <a:solidFill>
                  <a:schemeClr val="accent2"/>
                </a:solidFill>
                <a:latin typeface="+mj-lt"/>
              </a:rPr>
              <a:t>increased</a:t>
            </a:r>
            <a:endParaRPr lang="ja-JP" altLang="en-US" sz="2000" i="1" u="sng" dirty="0">
              <a:solidFill>
                <a:schemeClr val="accent2"/>
              </a:solidFill>
              <a:latin typeface="+mj-lt"/>
            </a:endParaRPr>
          </a:p>
        </p:txBody>
      </p:sp>
      <p:sp>
        <p:nvSpPr>
          <p:cNvPr id="73755" name="テキスト ボックス 21">
            <a:extLst>
              <a:ext uri="{FF2B5EF4-FFF2-40B4-BE49-F238E27FC236}">
                <a16:creationId xmlns:a16="http://schemas.microsoft.com/office/drawing/2014/main" id="{0EA4C7C1-75ED-4DB3-A28F-F7512E5671CB}"/>
              </a:ext>
            </a:extLst>
          </p:cNvPr>
          <p:cNvSpPr txBox="1">
            <a:spLocks noChangeArrowheads="1"/>
          </p:cNvSpPr>
          <p:nvPr/>
        </p:nvSpPr>
        <p:spPr bwMode="auto">
          <a:xfrm>
            <a:off x="4347369" y="4497204"/>
            <a:ext cx="511167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br>
              <a:rPr lang="en-US" altLang="ja-JP" sz="1800" i="1" dirty="0">
                <a:solidFill>
                  <a:srgbClr val="FF0000"/>
                </a:solidFill>
                <a:latin typeface="+mj-lt"/>
              </a:rPr>
            </a:br>
            <a:r>
              <a:rPr lang="ja-JP" altLang="en-US" sz="1800" i="1" dirty="0">
                <a:latin typeface="+mj-lt"/>
              </a:rPr>
              <a:t>⇒</a:t>
            </a:r>
            <a:r>
              <a:rPr lang="en-US" altLang="ja-JP" sz="1800" i="1" u="sng" dirty="0">
                <a:latin typeface="+mj-lt"/>
              </a:rPr>
              <a:t>noise enhancement is </a:t>
            </a:r>
            <a:r>
              <a:rPr lang="en-US" altLang="ja-JP" sz="2000" i="1" u="sng" dirty="0">
                <a:solidFill>
                  <a:srgbClr val="FF0000"/>
                </a:solidFill>
                <a:latin typeface="+mj-lt"/>
              </a:rPr>
              <a:t>suppressed</a:t>
            </a:r>
            <a:endParaRPr lang="ja-JP" altLang="en-US" sz="2000" i="1" u="sng" dirty="0">
              <a:solidFill>
                <a:srgbClr val="FF0000"/>
              </a:solidFill>
              <a:latin typeface="+mj-lt"/>
            </a:endParaRPr>
          </a:p>
        </p:txBody>
      </p:sp>
      <p:sp>
        <p:nvSpPr>
          <p:cNvPr id="2" name="正方形/長方形 1">
            <a:extLst>
              <a:ext uri="{FF2B5EF4-FFF2-40B4-BE49-F238E27FC236}">
                <a16:creationId xmlns:a16="http://schemas.microsoft.com/office/drawing/2014/main" id="{95BF9BC2-2577-426F-A2F9-39EBD68A9399}"/>
              </a:ext>
            </a:extLst>
          </p:cNvPr>
          <p:cNvSpPr/>
          <p:nvPr/>
        </p:nvSpPr>
        <p:spPr>
          <a:xfrm>
            <a:off x="3213665" y="4409280"/>
            <a:ext cx="2145139" cy="461665"/>
          </a:xfrm>
          <a:prstGeom prst="rect">
            <a:avLst/>
          </a:prstGeom>
        </p:spPr>
        <p:txBody>
          <a:bodyPr wrap="none">
            <a:spAutoFit/>
          </a:bodyPr>
          <a:lstStyle/>
          <a:p>
            <a:r>
              <a:rPr lang="en-US" altLang="ja-JP" sz="2400" i="1" u="sng" dirty="0">
                <a:solidFill>
                  <a:srgbClr val="FF0000"/>
                </a:solidFill>
                <a:latin typeface="+mj-lt"/>
              </a:rPr>
              <a:t>Δ</a:t>
            </a:r>
            <a:r>
              <a:rPr lang="ja-JP" altLang="en-US" sz="2000" i="1" u="sng" dirty="0">
                <a:solidFill>
                  <a:srgbClr val="FF0000"/>
                </a:solidFill>
                <a:latin typeface="+mj-lt"/>
              </a:rPr>
              <a:t> </a:t>
            </a:r>
            <a:r>
              <a:rPr lang="en-US" altLang="ja-JP" sz="2000" i="1" u="sng" dirty="0">
                <a:solidFill>
                  <a:srgbClr val="FF0000"/>
                </a:solidFill>
                <a:latin typeface="+mj-lt"/>
              </a:rPr>
              <a:t>becomes smaller</a:t>
            </a:r>
            <a:endParaRPr lang="ja-JP" altLang="en-US" sz="2000" u="sng" dirty="0">
              <a:latin typeface="+mj-lt"/>
            </a:endParaRPr>
          </a:p>
        </p:txBody>
      </p:sp>
      <p:sp>
        <p:nvSpPr>
          <p:cNvPr id="5" name="フッター プレースホルダー 4">
            <a:extLst>
              <a:ext uri="{FF2B5EF4-FFF2-40B4-BE49-F238E27FC236}">
                <a16:creationId xmlns:a16="http://schemas.microsoft.com/office/drawing/2014/main" id="{F549EAE3-11AF-40BA-9FFE-17A7B571B743}"/>
              </a:ext>
            </a:extLst>
          </p:cNvPr>
          <p:cNvSpPr>
            <a:spLocks noGrp="1"/>
          </p:cNvSpPr>
          <p:nvPr>
            <p:ph type="ftr" sz="quarter" idx="3"/>
          </p:nvPr>
        </p:nvSpPr>
        <p:spPr/>
        <p:txBody>
          <a:bodyPr/>
          <a:lstStyle/>
          <a:p>
            <a:r>
              <a:rPr lang="en-US" altLang="ja-JP">
                <a:latin typeface="+mj-lt"/>
              </a:rPr>
              <a:t>Takumi Kobayashi(YNU), Ryuji Kohno(YNU/CWC-Nippon)</a:t>
            </a:r>
            <a:endParaRPr lang="en-US" altLang="ja-JP" dirty="0">
              <a:latin typeface="+mj-lt"/>
            </a:endParaRPr>
          </a:p>
        </p:txBody>
      </p:sp>
      <p:sp>
        <p:nvSpPr>
          <p:cNvPr id="6" name="スライド番号プレースホルダー 5">
            <a:extLst>
              <a:ext uri="{FF2B5EF4-FFF2-40B4-BE49-F238E27FC236}">
                <a16:creationId xmlns:a16="http://schemas.microsoft.com/office/drawing/2014/main" id="{4CBF335F-AD08-442E-9DDC-5C89A8F07B85}"/>
              </a:ext>
            </a:extLst>
          </p:cNvPr>
          <p:cNvSpPr>
            <a:spLocks noGrp="1"/>
          </p:cNvSpPr>
          <p:nvPr>
            <p:ph type="sldNum" sz="quarter" idx="12"/>
          </p:nvPr>
        </p:nvSpPr>
        <p:spPr>
          <a:xfrm>
            <a:off x="4355223" y="6475413"/>
            <a:ext cx="509755" cy="184666"/>
          </a:xfrm>
        </p:spPr>
        <p:txBody>
          <a:bodyPr/>
          <a:lstStyle/>
          <a:p>
            <a:r>
              <a:rPr lang="en-US" altLang="ja-JP">
                <a:latin typeface="+mj-lt"/>
              </a:rPr>
              <a:t>Slide </a:t>
            </a:r>
            <a:fld id="{266A080E-4E30-4968-B029-7CF782D6220C}" type="slidenum">
              <a:rPr lang="en-US" altLang="ja-JP" smtClean="0">
                <a:latin typeface="+mj-lt"/>
              </a:rPr>
              <a:pPr/>
              <a:t>27</a:t>
            </a:fld>
            <a:endParaRPr lang="en-US" altLang="ja-JP" dirty="0">
              <a:latin typeface="+mj-l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6F64A5CE-DD94-4EC0-BF07-B42C8ECDA05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1474" y="5483656"/>
            <a:ext cx="3332470" cy="901489"/>
          </a:xfrm>
          <a:prstGeom prst="rect">
            <a:avLst/>
          </a:prstGeom>
        </p:spPr>
      </p:pic>
      <p:pic>
        <p:nvPicPr>
          <p:cNvPr id="2" name="図 1">
            <a:extLst>
              <a:ext uri="{FF2B5EF4-FFF2-40B4-BE49-F238E27FC236}">
                <a16:creationId xmlns:a16="http://schemas.microsoft.com/office/drawing/2014/main" id="{FBD4E8B8-24E9-44A0-8803-15FFCB785D6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54413" y="1688242"/>
            <a:ext cx="5483872" cy="4161674"/>
          </a:xfrm>
          <a:prstGeom prst="rect">
            <a:avLst/>
          </a:prstGeom>
        </p:spPr>
      </p:pic>
      <p:sp>
        <p:nvSpPr>
          <p:cNvPr id="3" name="日付プレースホルダー 2">
            <a:extLst>
              <a:ext uri="{FF2B5EF4-FFF2-40B4-BE49-F238E27FC236}">
                <a16:creationId xmlns:a16="http://schemas.microsoft.com/office/drawing/2014/main" id="{BF7EC1B2-4452-4174-9ADC-A5F6F8FAA705}"/>
              </a:ext>
            </a:extLst>
          </p:cNvPr>
          <p:cNvSpPr>
            <a:spLocks noGrp="1"/>
          </p:cNvSpPr>
          <p:nvPr>
            <p:ph type="dt" sz="half" idx="2"/>
          </p:nvPr>
        </p:nvSpPr>
        <p:spPr/>
        <p:txBody>
          <a:bodyPr/>
          <a:lstStyle/>
          <a:p>
            <a:r>
              <a:rPr lang="en-US" altLang="ja-JP">
                <a:latin typeface="+mj-lt"/>
              </a:rPr>
              <a:t>July 2018</a:t>
            </a:r>
            <a:endParaRPr lang="en-US" altLang="ja-JP" dirty="0">
              <a:latin typeface="+mj-lt"/>
            </a:endParaRPr>
          </a:p>
        </p:txBody>
      </p:sp>
      <p:sp>
        <p:nvSpPr>
          <p:cNvPr id="75781" name="Rectangle 5">
            <a:extLst>
              <a:ext uri="{FF2B5EF4-FFF2-40B4-BE49-F238E27FC236}">
                <a16:creationId xmlns:a16="http://schemas.microsoft.com/office/drawing/2014/main" id="{9AD63C50-789B-49F3-8AE3-9433E0566DB0}"/>
              </a:ext>
            </a:extLst>
          </p:cNvPr>
          <p:cNvSpPr>
            <a:spLocks noChangeArrowheads="1"/>
          </p:cNvSpPr>
          <p:nvPr/>
        </p:nvSpPr>
        <p:spPr bwMode="auto">
          <a:xfrm>
            <a:off x="-331788" y="838200"/>
            <a:ext cx="3886201"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marL="457200" lvl="1" indent="0" eaLnBrk="1" hangingPunct="1">
              <a:buNone/>
            </a:pPr>
            <a:r>
              <a:rPr lang="en-US" altLang="ja-JP" b="0" dirty="0">
                <a:solidFill>
                  <a:srgbClr val="FF0000"/>
                </a:solidFill>
                <a:latin typeface="+mj-lt"/>
              </a:rPr>
              <a:t>Smaller Δ makes</a:t>
            </a:r>
            <a:endParaRPr lang="ja-JP" altLang="en-US" sz="2800" b="0" i="1" dirty="0">
              <a:solidFill>
                <a:srgbClr val="FF0000"/>
              </a:solidFill>
              <a:latin typeface="+mj-lt"/>
            </a:endParaRPr>
          </a:p>
        </p:txBody>
      </p:sp>
      <p:sp>
        <p:nvSpPr>
          <p:cNvPr id="28" name="正方形/長方形 27">
            <a:extLst>
              <a:ext uri="{FF2B5EF4-FFF2-40B4-BE49-F238E27FC236}">
                <a16:creationId xmlns:a16="http://schemas.microsoft.com/office/drawing/2014/main" id="{2DB02362-B1D1-4DE2-9421-628373C45EEF}"/>
              </a:ext>
            </a:extLst>
          </p:cNvPr>
          <p:cNvSpPr>
            <a:spLocks noChangeArrowheads="1"/>
          </p:cNvSpPr>
          <p:nvPr/>
        </p:nvSpPr>
        <p:spPr bwMode="auto">
          <a:xfrm>
            <a:off x="3810000" y="979488"/>
            <a:ext cx="5080000" cy="479425"/>
          </a:xfrm>
          <a:prstGeom prst="rect">
            <a:avLst/>
          </a:prstGeom>
          <a:noFill/>
          <a:ln w="50800" algn="ctr">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defRPr/>
            </a:pPr>
            <a:endParaRPr lang="ja-JP" altLang="en-US" b="0">
              <a:solidFill>
                <a:schemeClr val="dk1"/>
              </a:solidFill>
              <a:latin typeface="+mj-lt"/>
              <a:ea typeface="+mn-ea"/>
            </a:endParaRPr>
          </a:p>
        </p:txBody>
      </p:sp>
      <p:graphicFrame>
        <p:nvGraphicFramePr>
          <p:cNvPr id="75786" name="Object 2">
            <a:extLst>
              <a:ext uri="{FF2B5EF4-FFF2-40B4-BE49-F238E27FC236}">
                <a16:creationId xmlns:a16="http://schemas.microsoft.com/office/drawing/2014/main" id="{6A92164A-F4A2-42F3-88A2-34668D72CD50}"/>
              </a:ext>
            </a:extLst>
          </p:cNvPr>
          <p:cNvGraphicFramePr>
            <a:graphicFrameLocks noChangeAspect="1"/>
          </p:cNvGraphicFramePr>
          <p:nvPr/>
        </p:nvGraphicFramePr>
        <p:xfrm>
          <a:off x="3848100" y="979488"/>
          <a:ext cx="1309688" cy="479425"/>
        </p:xfrm>
        <a:graphic>
          <a:graphicData uri="http://schemas.openxmlformats.org/presentationml/2006/ole">
            <mc:AlternateContent xmlns:mc="http://schemas.openxmlformats.org/markup-compatibility/2006">
              <mc:Choice xmlns:v="urn:schemas-microsoft-com:vml" Requires="v">
                <p:oleObj spid="_x0000_s6158" name="数式" r:id="rId8" imgW="660113" imgH="241195" progId="Equation.3">
                  <p:embed/>
                </p:oleObj>
              </mc:Choice>
              <mc:Fallback>
                <p:oleObj name="数式" r:id="rId8" imgW="660113" imgH="241195" progId="Equation.3">
                  <p:embed/>
                  <p:pic>
                    <p:nvPicPr>
                      <p:cNvPr id="75786" name="Object 2">
                        <a:extLst>
                          <a:ext uri="{FF2B5EF4-FFF2-40B4-BE49-F238E27FC236}">
                            <a16:creationId xmlns:a16="http://schemas.microsoft.com/office/drawing/2014/main" id="{6A92164A-F4A2-42F3-88A2-34668D72CD5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48100" y="979488"/>
                        <a:ext cx="13096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5787" name="Rectangle 9">
            <a:extLst>
              <a:ext uri="{FF2B5EF4-FFF2-40B4-BE49-F238E27FC236}">
                <a16:creationId xmlns:a16="http://schemas.microsoft.com/office/drawing/2014/main" id="{32E42E42-B59E-49C0-96A8-4234C22AC961}"/>
              </a:ext>
            </a:extLst>
          </p:cNvPr>
          <p:cNvSpPr>
            <a:spLocks noChangeArrowheads="1"/>
          </p:cNvSpPr>
          <p:nvPr/>
        </p:nvSpPr>
        <p:spPr bwMode="auto">
          <a:xfrm>
            <a:off x="5310188" y="993775"/>
            <a:ext cx="26854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err="1">
                <a:solidFill>
                  <a:srgbClr val="FF0000"/>
                </a:solidFill>
                <a:latin typeface="+mj-lt"/>
              </a:rPr>
              <a:t>W</a:t>
            </a:r>
            <a:r>
              <a:rPr lang="en-US" altLang="ja-JP" sz="1400" b="0" dirty="0" err="1">
                <a:solidFill>
                  <a:srgbClr val="FF0000"/>
                </a:solidFill>
                <a:latin typeface="+mj-lt"/>
              </a:rPr>
              <a:t>opt</a:t>
            </a:r>
            <a:r>
              <a:rPr lang="en-US" altLang="ja-JP" sz="1800" b="0" dirty="0">
                <a:solidFill>
                  <a:srgbClr val="FF0000"/>
                </a:solidFill>
                <a:latin typeface="+mj-lt"/>
              </a:rPr>
              <a:t> is </a:t>
            </a:r>
            <a:r>
              <a:rPr lang="en-US" altLang="ja-JP" sz="1800" b="0" dirty="0" err="1">
                <a:solidFill>
                  <a:srgbClr val="FF0000"/>
                </a:solidFill>
                <a:latin typeface="+mj-lt"/>
              </a:rPr>
              <a:t>shrinked</a:t>
            </a:r>
            <a:r>
              <a:rPr lang="en-US" altLang="ja-JP" sz="1800" b="0" dirty="0">
                <a:solidFill>
                  <a:srgbClr val="FF0000"/>
                </a:solidFill>
                <a:latin typeface="+mj-lt"/>
              </a:rPr>
              <a:t> by Δ</a:t>
            </a:r>
            <a:r>
              <a:rPr lang="ja-JP" altLang="en-US" sz="1800" b="0" dirty="0">
                <a:solidFill>
                  <a:srgbClr val="FF0000"/>
                </a:solidFill>
                <a:latin typeface="+mj-lt"/>
              </a:rPr>
              <a:t> ≦</a:t>
            </a:r>
            <a:r>
              <a:rPr lang="en-US" altLang="ja-JP" sz="1800" b="0" dirty="0">
                <a:solidFill>
                  <a:srgbClr val="FF0000"/>
                </a:solidFill>
                <a:latin typeface="+mj-lt"/>
              </a:rPr>
              <a:t> 1.</a:t>
            </a:r>
            <a:endParaRPr lang="ja-JP" altLang="en-US" sz="1800" b="0" i="1" dirty="0">
              <a:solidFill>
                <a:srgbClr val="FF0000"/>
              </a:solidFill>
              <a:latin typeface="+mj-lt"/>
            </a:endParaRPr>
          </a:p>
        </p:txBody>
      </p:sp>
      <p:sp>
        <p:nvSpPr>
          <p:cNvPr id="75789" name="Rectangle 6">
            <a:extLst>
              <a:ext uri="{FF2B5EF4-FFF2-40B4-BE49-F238E27FC236}">
                <a16:creationId xmlns:a16="http://schemas.microsoft.com/office/drawing/2014/main" id="{81C03088-2E46-4A64-BB7D-75EE9D059203}"/>
              </a:ext>
            </a:extLst>
          </p:cNvPr>
          <p:cNvSpPr>
            <a:spLocks noChangeArrowheads="1"/>
          </p:cNvSpPr>
          <p:nvPr/>
        </p:nvSpPr>
        <p:spPr bwMode="auto">
          <a:xfrm>
            <a:off x="4670425" y="5791200"/>
            <a:ext cx="42195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ja-JP" sz="1600" b="0" i="1" dirty="0">
                <a:latin typeface="+mj-lt"/>
              </a:rPr>
              <a:t>Δ which satisfies MMSE in various DIR (SC.2) </a:t>
            </a:r>
            <a:r>
              <a:rPr lang="en-US" altLang="ja-JP" sz="1600" b="0" i="1" dirty="0" err="1">
                <a:latin typeface="+mj-lt"/>
              </a:rPr>
              <a:t>E</a:t>
            </a:r>
            <a:r>
              <a:rPr lang="en-US" altLang="ja-JP" sz="1600" b="0" i="1" baseline="-25000" dirty="0" err="1">
                <a:latin typeface="+mj-lt"/>
              </a:rPr>
              <a:t>b</a:t>
            </a:r>
            <a:r>
              <a:rPr lang="en-US" altLang="ja-JP" sz="1600" b="0" i="1" dirty="0">
                <a:latin typeface="+mj-lt"/>
              </a:rPr>
              <a:t>/N</a:t>
            </a:r>
            <a:r>
              <a:rPr lang="en-US" altLang="ja-JP" sz="1600" b="0" baseline="-25000" dirty="0">
                <a:latin typeface="+mj-lt"/>
              </a:rPr>
              <a:t>0</a:t>
            </a:r>
            <a:r>
              <a:rPr lang="en-US" altLang="ja-JP" sz="1600" b="0" i="1" dirty="0">
                <a:latin typeface="+mj-lt"/>
              </a:rPr>
              <a:t>=+</a:t>
            </a:r>
            <a:r>
              <a:rPr lang="en-US" altLang="ja-JP" sz="1600" b="0" dirty="0">
                <a:latin typeface="+mj-lt"/>
              </a:rPr>
              <a:t>25dB</a:t>
            </a:r>
            <a:r>
              <a:rPr lang="en-US" altLang="ja-JP" sz="1600" b="0" i="1" dirty="0">
                <a:latin typeface="+mj-lt"/>
              </a:rPr>
              <a:t>.</a:t>
            </a:r>
            <a:endParaRPr lang="ja-JP" altLang="en-US" sz="1600" b="0" dirty="0">
              <a:latin typeface="+mj-lt"/>
            </a:endParaRPr>
          </a:p>
        </p:txBody>
      </p:sp>
      <p:graphicFrame>
        <p:nvGraphicFramePr>
          <p:cNvPr id="75791" name="Object 2">
            <a:extLst>
              <a:ext uri="{FF2B5EF4-FFF2-40B4-BE49-F238E27FC236}">
                <a16:creationId xmlns:a16="http://schemas.microsoft.com/office/drawing/2014/main" id="{3FE4D709-408B-454E-8E39-5E18FCAA29BB}"/>
              </a:ext>
            </a:extLst>
          </p:cNvPr>
          <p:cNvGraphicFramePr>
            <a:graphicFrameLocks noChangeAspect="1"/>
          </p:cNvGraphicFramePr>
          <p:nvPr/>
        </p:nvGraphicFramePr>
        <p:xfrm>
          <a:off x="241300" y="2319338"/>
          <a:ext cx="3452813" cy="479425"/>
        </p:xfrm>
        <a:graphic>
          <a:graphicData uri="http://schemas.openxmlformats.org/presentationml/2006/ole">
            <mc:AlternateContent xmlns:mc="http://schemas.openxmlformats.org/markup-compatibility/2006">
              <mc:Choice xmlns:v="urn:schemas-microsoft-com:vml" Requires="v">
                <p:oleObj spid="_x0000_s6159" name="数式" r:id="rId10" imgW="1739900" imgH="241300" progId="Equation.3">
                  <p:embed/>
                </p:oleObj>
              </mc:Choice>
              <mc:Fallback>
                <p:oleObj name="数式" r:id="rId10" imgW="1739900" imgH="241300" progId="Equation.3">
                  <p:embed/>
                  <p:pic>
                    <p:nvPicPr>
                      <p:cNvPr id="75791" name="Object 2">
                        <a:extLst>
                          <a:ext uri="{FF2B5EF4-FFF2-40B4-BE49-F238E27FC236}">
                            <a16:creationId xmlns:a16="http://schemas.microsoft.com/office/drawing/2014/main" id="{3FE4D709-408B-454E-8E39-5E18FCAA29B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1300" y="2319338"/>
                        <a:ext cx="345281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5792" name="AutoShape 19">
            <a:extLst>
              <a:ext uri="{FF2B5EF4-FFF2-40B4-BE49-F238E27FC236}">
                <a16:creationId xmlns:a16="http://schemas.microsoft.com/office/drawing/2014/main" id="{41CD01EE-5A11-4E1A-AB9B-180BC7F508C4}"/>
              </a:ext>
            </a:extLst>
          </p:cNvPr>
          <p:cNvSpPr>
            <a:spLocks noChangeArrowheads="1"/>
          </p:cNvSpPr>
          <p:nvPr/>
        </p:nvSpPr>
        <p:spPr bwMode="auto">
          <a:xfrm>
            <a:off x="5075543" y="4302876"/>
            <a:ext cx="152400" cy="457200"/>
          </a:xfrm>
          <a:prstGeom prst="downArrow">
            <a:avLst>
              <a:gd name="adj1" fmla="val 50000"/>
              <a:gd name="adj2" fmla="val 75000"/>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latin typeface="+mj-lt"/>
            </a:endParaRPr>
          </a:p>
        </p:txBody>
      </p:sp>
      <p:sp>
        <p:nvSpPr>
          <p:cNvPr id="75793" name="AutoShape 20">
            <a:extLst>
              <a:ext uri="{FF2B5EF4-FFF2-40B4-BE49-F238E27FC236}">
                <a16:creationId xmlns:a16="http://schemas.microsoft.com/office/drawing/2014/main" id="{DB876EEB-5B17-489C-8EE9-0A1844152A0E}"/>
              </a:ext>
            </a:extLst>
          </p:cNvPr>
          <p:cNvSpPr>
            <a:spLocks noChangeArrowheads="1"/>
          </p:cNvSpPr>
          <p:nvPr/>
        </p:nvSpPr>
        <p:spPr bwMode="auto">
          <a:xfrm>
            <a:off x="6627812" y="3553138"/>
            <a:ext cx="152400" cy="457200"/>
          </a:xfrm>
          <a:prstGeom prst="downArrow">
            <a:avLst>
              <a:gd name="adj1" fmla="val 50000"/>
              <a:gd name="adj2" fmla="val 75000"/>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latin typeface="+mj-lt"/>
            </a:endParaRPr>
          </a:p>
        </p:txBody>
      </p:sp>
      <p:sp>
        <p:nvSpPr>
          <p:cNvPr id="75794" name="AutoShape 22">
            <a:extLst>
              <a:ext uri="{FF2B5EF4-FFF2-40B4-BE49-F238E27FC236}">
                <a16:creationId xmlns:a16="http://schemas.microsoft.com/office/drawing/2014/main" id="{B0F3DA3C-DDC1-4FBE-AD8A-CDA9E19B7889}"/>
              </a:ext>
            </a:extLst>
          </p:cNvPr>
          <p:cNvSpPr>
            <a:spLocks noChangeArrowheads="1"/>
          </p:cNvSpPr>
          <p:nvPr/>
        </p:nvSpPr>
        <p:spPr bwMode="auto">
          <a:xfrm rot="10800000">
            <a:off x="4555070" y="5218744"/>
            <a:ext cx="152400" cy="457200"/>
          </a:xfrm>
          <a:prstGeom prst="downArrow">
            <a:avLst>
              <a:gd name="adj1" fmla="val 50000"/>
              <a:gd name="adj2" fmla="val 7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latin typeface="+mj-lt"/>
            </a:endParaRPr>
          </a:p>
        </p:txBody>
      </p:sp>
      <p:sp>
        <p:nvSpPr>
          <p:cNvPr id="75795" name="テキスト ボックス 21">
            <a:extLst>
              <a:ext uri="{FF2B5EF4-FFF2-40B4-BE49-F238E27FC236}">
                <a16:creationId xmlns:a16="http://schemas.microsoft.com/office/drawing/2014/main" id="{62A6C931-9F4A-4570-83E4-94838F396926}"/>
              </a:ext>
            </a:extLst>
          </p:cNvPr>
          <p:cNvSpPr txBox="1">
            <a:spLocks noChangeArrowheads="1"/>
          </p:cNvSpPr>
          <p:nvPr/>
        </p:nvSpPr>
        <p:spPr bwMode="auto">
          <a:xfrm>
            <a:off x="125413" y="3629025"/>
            <a:ext cx="35687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ja-JP" sz="2000" dirty="0" err="1">
                <a:solidFill>
                  <a:srgbClr val="FF0000"/>
                </a:solidFill>
                <a:latin typeface="+mj-lt"/>
              </a:rPr>
              <a:t>Δ</a:t>
            </a:r>
            <a:r>
              <a:rPr lang="en-US" altLang="ja-JP" sz="2000" i="1" baseline="-25000" dirty="0" err="1">
                <a:solidFill>
                  <a:srgbClr val="FF0000"/>
                </a:solidFill>
                <a:latin typeface="+mj-lt"/>
              </a:rPr>
              <a:t>opt</a:t>
            </a:r>
            <a:r>
              <a:rPr lang="ja-JP" altLang="en-US" sz="2000" dirty="0">
                <a:latin typeface="+mj-lt"/>
              </a:rPr>
              <a:t> </a:t>
            </a:r>
            <a:r>
              <a:rPr lang="en-US" altLang="ja-JP" sz="2000" dirty="0">
                <a:latin typeface="+mj-lt"/>
              </a:rPr>
              <a:t>depends on power of interference and noise</a:t>
            </a:r>
            <a:endParaRPr lang="ja-JP" altLang="en-US" sz="2000" dirty="0">
              <a:latin typeface="+mj-lt"/>
            </a:endParaRPr>
          </a:p>
        </p:txBody>
      </p:sp>
      <p:sp>
        <p:nvSpPr>
          <p:cNvPr id="75796" name="テキスト ボックス 21">
            <a:extLst>
              <a:ext uri="{FF2B5EF4-FFF2-40B4-BE49-F238E27FC236}">
                <a16:creationId xmlns:a16="http://schemas.microsoft.com/office/drawing/2014/main" id="{1801F4DF-922B-4689-A2A8-352737DFED4B}"/>
              </a:ext>
            </a:extLst>
          </p:cNvPr>
          <p:cNvSpPr txBox="1">
            <a:spLocks noChangeArrowheads="1"/>
          </p:cNvSpPr>
          <p:nvPr/>
        </p:nvSpPr>
        <p:spPr bwMode="auto">
          <a:xfrm>
            <a:off x="241300" y="4465638"/>
            <a:ext cx="35687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ja-JP" sz="2000" dirty="0">
                <a:latin typeface="+mj-lt"/>
              </a:rPr>
              <a:t>Adaptive </a:t>
            </a:r>
            <a:r>
              <a:rPr lang="en-US" altLang="ja-JP" sz="2000" dirty="0" err="1">
                <a:latin typeface="+mj-lt"/>
              </a:rPr>
              <a:t>algoeithm</a:t>
            </a:r>
            <a:r>
              <a:rPr lang="en-US" altLang="ja-JP" sz="2000" dirty="0">
                <a:latin typeface="+mj-lt"/>
              </a:rPr>
              <a:t> cannot find </a:t>
            </a:r>
            <a:r>
              <a:rPr lang="en-US" altLang="ja-JP" sz="2000" dirty="0" err="1">
                <a:solidFill>
                  <a:srgbClr val="FF0000"/>
                </a:solidFill>
                <a:latin typeface="+mj-lt"/>
              </a:rPr>
              <a:t>Δ</a:t>
            </a:r>
            <a:r>
              <a:rPr lang="en-US" altLang="ja-JP" sz="2000" i="1" dirty="0" err="1">
                <a:solidFill>
                  <a:srgbClr val="FF0000"/>
                </a:solidFill>
                <a:latin typeface="+mj-lt"/>
              </a:rPr>
              <a:t>opt</a:t>
            </a:r>
            <a:r>
              <a:rPr lang="ja-JP" altLang="en-US" sz="2000" dirty="0">
                <a:latin typeface="+mj-lt"/>
              </a:rPr>
              <a:t> </a:t>
            </a:r>
            <a:r>
              <a:rPr lang="en-US" altLang="ja-JP" sz="2000" dirty="0">
                <a:latin typeface="+mj-lt"/>
              </a:rPr>
              <a:t>but it can find approximate solution.</a:t>
            </a:r>
            <a:br>
              <a:rPr lang="ja-JP" altLang="en-US" sz="1600" dirty="0">
                <a:latin typeface="+mj-lt"/>
              </a:rPr>
            </a:br>
            <a:endParaRPr lang="ja-JP" altLang="en-US" sz="1800" dirty="0">
              <a:latin typeface="+mj-lt"/>
            </a:endParaRPr>
          </a:p>
        </p:txBody>
      </p:sp>
      <p:pic>
        <p:nvPicPr>
          <p:cNvPr id="75797" name="Picture 27">
            <a:extLst>
              <a:ext uri="{FF2B5EF4-FFF2-40B4-BE49-F238E27FC236}">
                <a16:creationId xmlns:a16="http://schemas.microsoft.com/office/drawing/2014/main" id="{A5DF35D8-8AF7-4CE4-BA8B-2E460CC1DF6E}"/>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838200" y="2798763"/>
            <a:ext cx="2033588"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799" name="AutoShape 23">
            <a:extLst>
              <a:ext uri="{FF2B5EF4-FFF2-40B4-BE49-F238E27FC236}">
                <a16:creationId xmlns:a16="http://schemas.microsoft.com/office/drawing/2014/main" id="{53650A16-2BB3-4D21-BAEB-A7D4879708B9}"/>
              </a:ext>
            </a:extLst>
          </p:cNvPr>
          <p:cNvSpPr>
            <a:spLocks noChangeArrowheads="1"/>
          </p:cNvSpPr>
          <p:nvPr/>
        </p:nvSpPr>
        <p:spPr bwMode="auto">
          <a:xfrm>
            <a:off x="8372168" y="3047232"/>
            <a:ext cx="152400" cy="457200"/>
          </a:xfrm>
          <a:prstGeom prst="downArrow">
            <a:avLst>
              <a:gd name="adj1" fmla="val 50000"/>
              <a:gd name="adj2" fmla="val 75000"/>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latin typeface="+mj-lt"/>
            </a:endParaRPr>
          </a:p>
        </p:txBody>
      </p:sp>
      <p:sp>
        <p:nvSpPr>
          <p:cNvPr id="75800" name="Rectangle 34">
            <a:extLst>
              <a:ext uri="{FF2B5EF4-FFF2-40B4-BE49-F238E27FC236}">
                <a16:creationId xmlns:a16="http://schemas.microsoft.com/office/drawing/2014/main" id="{FCFCA289-F60D-4867-A7EA-18B82C1DFAC0}"/>
              </a:ext>
            </a:extLst>
          </p:cNvPr>
          <p:cNvSpPr>
            <a:spLocks noChangeArrowheads="1"/>
          </p:cNvSpPr>
          <p:nvPr/>
        </p:nvSpPr>
        <p:spPr bwMode="auto">
          <a:xfrm>
            <a:off x="125413" y="2319338"/>
            <a:ext cx="3684587" cy="479425"/>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latin typeface="+mj-lt"/>
            </a:endParaRPr>
          </a:p>
        </p:txBody>
      </p:sp>
      <p:sp>
        <p:nvSpPr>
          <p:cNvPr id="75801" name="AutoShape 37">
            <a:extLst>
              <a:ext uri="{FF2B5EF4-FFF2-40B4-BE49-F238E27FC236}">
                <a16:creationId xmlns:a16="http://schemas.microsoft.com/office/drawing/2014/main" id="{0B40FC95-3AFD-47A4-A298-15DA2DB20050}"/>
              </a:ext>
            </a:extLst>
          </p:cNvPr>
          <p:cNvSpPr>
            <a:spLocks noChangeArrowheads="1"/>
          </p:cNvSpPr>
          <p:nvPr/>
        </p:nvSpPr>
        <p:spPr bwMode="auto">
          <a:xfrm flipV="1">
            <a:off x="8074453" y="3690119"/>
            <a:ext cx="152400" cy="566737"/>
          </a:xfrm>
          <a:prstGeom prst="downArrow">
            <a:avLst>
              <a:gd name="adj1" fmla="val 50000"/>
              <a:gd name="adj2" fmla="val 92969"/>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latin typeface="+mj-lt"/>
            </a:endParaRPr>
          </a:p>
        </p:txBody>
      </p:sp>
      <p:sp>
        <p:nvSpPr>
          <p:cNvPr id="75802" name="Rectangle 41">
            <a:extLst>
              <a:ext uri="{FF2B5EF4-FFF2-40B4-BE49-F238E27FC236}">
                <a16:creationId xmlns:a16="http://schemas.microsoft.com/office/drawing/2014/main" id="{2DECFD53-18DF-4623-A6B7-4A04F39B1C53}"/>
              </a:ext>
            </a:extLst>
          </p:cNvPr>
          <p:cNvSpPr>
            <a:spLocks noChangeArrowheads="1"/>
          </p:cNvSpPr>
          <p:nvPr/>
        </p:nvSpPr>
        <p:spPr bwMode="auto">
          <a:xfrm>
            <a:off x="4000500" y="5587563"/>
            <a:ext cx="140294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err="1">
                <a:solidFill>
                  <a:srgbClr val="FF0000"/>
                </a:solidFill>
                <a:latin typeface="+mj-lt"/>
              </a:rPr>
              <a:t>Δ</a:t>
            </a:r>
            <a:r>
              <a:rPr lang="en-US" altLang="ja-JP" sz="1800" i="1" baseline="-25000" dirty="0" err="1">
                <a:solidFill>
                  <a:srgbClr val="FF0000"/>
                </a:solidFill>
                <a:latin typeface="+mj-lt"/>
              </a:rPr>
              <a:t>opt</a:t>
            </a:r>
            <a:r>
              <a:rPr lang="ja-JP" altLang="en-US" sz="1800" dirty="0">
                <a:solidFill>
                  <a:srgbClr val="FF0000"/>
                </a:solidFill>
                <a:latin typeface="+mj-lt"/>
              </a:rPr>
              <a:t> </a:t>
            </a:r>
            <a:r>
              <a:rPr lang="en-US" altLang="ja-JP" sz="1800" dirty="0">
                <a:solidFill>
                  <a:srgbClr val="FF0000"/>
                </a:solidFill>
                <a:latin typeface="+mj-lt"/>
              </a:rPr>
              <a:t>in -20dB</a:t>
            </a:r>
            <a:endParaRPr lang="en-US" altLang="ja-JP" sz="1800" baseline="-25000" dirty="0">
              <a:solidFill>
                <a:srgbClr val="FF0000"/>
              </a:solidFill>
              <a:latin typeface="+mj-lt"/>
            </a:endParaRPr>
          </a:p>
        </p:txBody>
      </p:sp>
      <p:sp>
        <p:nvSpPr>
          <p:cNvPr id="75803" name="Rectangle 42">
            <a:extLst>
              <a:ext uri="{FF2B5EF4-FFF2-40B4-BE49-F238E27FC236}">
                <a16:creationId xmlns:a16="http://schemas.microsoft.com/office/drawing/2014/main" id="{F86A9C2D-6AC1-405D-85EE-55A9DB809215}"/>
              </a:ext>
            </a:extLst>
          </p:cNvPr>
          <p:cNvSpPr>
            <a:spLocks noChangeArrowheads="1"/>
          </p:cNvSpPr>
          <p:nvPr/>
        </p:nvSpPr>
        <p:spPr bwMode="auto">
          <a:xfrm>
            <a:off x="4507674" y="4033060"/>
            <a:ext cx="140294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err="1">
                <a:solidFill>
                  <a:srgbClr val="33CCCC"/>
                </a:solidFill>
                <a:latin typeface="+mj-lt"/>
              </a:rPr>
              <a:t>Δ</a:t>
            </a:r>
            <a:r>
              <a:rPr lang="en-US" altLang="ja-JP" sz="1800" i="1" baseline="-25000" dirty="0" err="1">
                <a:solidFill>
                  <a:srgbClr val="33CCCC"/>
                </a:solidFill>
                <a:latin typeface="+mj-lt"/>
              </a:rPr>
              <a:t>opt</a:t>
            </a:r>
            <a:r>
              <a:rPr lang="en-US" altLang="ja-JP" sz="1800" dirty="0">
                <a:solidFill>
                  <a:srgbClr val="33CCCC"/>
                </a:solidFill>
                <a:latin typeface="+mj-lt"/>
              </a:rPr>
              <a:t> in -10dB</a:t>
            </a:r>
            <a:endParaRPr lang="en-US" altLang="ja-JP" sz="1800" baseline="-25000" dirty="0">
              <a:solidFill>
                <a:srgbClr val="33CCCC"/>
              </a:solidFill>
              <a:latin typeface="+mj-lt"/>
            </a:endParaRPr>
          </a:p>
        </p:txBody>
      </p:sp>
      <p:sp>
        <p:nvSpPr>
          <p:cNvPr id="75804" name="Rectangle 43">
            <a:extLst>
              <a:ext uri="{FF2B5EF4-FFF2-40B4-BE49-F238E27FC236}">
                <a16:creationId xmlns:a16="http://schemas.microsoft.com/office/drawing/2014/main" id="{8CBF014E-54FB-457B-A940-BF5E8DB2AACC}"/>
              </a:ext>
            </a:extLst>
          </p:cNvPr>
          <p:cNvSpPr>
            <a:spLocks noChangeArrowheads="1"/>
          </p:cNvSpPr>
          <p:nvPr/>
        </p:nvSpPr>
        <p:spPr bwMode="auto">
          <a:xfrm>
            <a:off x="5781675" y="3207764"/>
            <a:ext cx="12105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err="1">
                <a:solidFill>
                  <a:srgbClr val="33CC33"/>
                </a:solidFill>
                <a:latin typeface="+mj-lt"/>
              </a:rPr>
              <a:t>Δ</a:t>
            </a:r>
            <a:r>
              <a:rPr lang="en-US" altLang="ja-JP" sz="1800" i="1" baseline="-25000" dirty="0" err="1">
                <a:solidFill>
                  <a:srgbClr val="33CC33"/>
                </a:solidFill>
                <a:latin typeface="+mj-lt"/>
              </a:rPr>
              <a:t>opt</a:t>
            </a:r>
            <a:r>
              <a:rPr lang="ja-JP" altLang="en-US" sz="1800" dirty="0">
                <a:solidFill>
                  <a:srgbClr val="33CC33"/>
                </a:solidFill>
                <a:latin typeface="+mj-lt"/>
              </a:rPr>
              <a:t> </a:t>
            </a:r>
            <a:r>
              <a:rPr lang="en-US" altLang="ja-JP" sz="1800" dirty="0">
                <a:solidFill>
                  <a:srgbClr val="33CC33"/>
                </a:solidFill>
                <a:latin typeface="+mj-lt"/>
              </a:rPr>
              <a:t>in 0dB</a:t>
            </a:r>
            <a:endParaRPr lang="en-US" altLang="ja-JP" sz="1800" baseline="-25000" dirty="0">
              <a:solidFill>
                <a:srgbClr val="33CC33"/>
              </a:solidFill>
              <a:latin typeface="+mj-lt"/>
            </a:endParaRPr>
          </a:p>
        </p:txBody>
      </p:sp>
      <p:sp>
        <p:nvSpPr>
          <p:cNvPr id="75805" name="Rectangle 44">
            <a:extLst>
              <a:ext uri="{FF2B5EF4-FFF2-40B4-BE49-F238E27FC236}">
                <a16:creationId xmlns:a16="http://schemas.microsoft.com/office/drawing/2014/main" id="{A732D9C5-741A-4C49-8D94-B1B040C56AD3}"/>
              </a:ext>
            </a:extLst>
          </p:cNvPr>
          <p:cNvSpPr>
            <a:spLocks noChangeArrowheads="1"/>
          </p:cNvSpPr>
          <p:nvPr/>
        </p:nvSpPr>
        <p:spPr bwMode="auto">
          <a:xfrm>
            <a:off x="6800018" y="4231228"/>
            <a:ext cx="13260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err="1">
                <a:solidFill>
                  <a:srgbClr val="0000FF"/>
                </a:solidFill>
                <a:latin typeface="+mj-lt"/>
              </a:rPr>
              <a:t>Δ</a:t>
            </a:r>
            <a:r>
              <a:rPr lang="en-US" altLang="ja-JP" sz="1800" i="1" baseline="-25000" dirty="0" err="1">
                <a:solidFill>
                  <a:srgbClr val="0000FF"/>
                </a:solidFill>
                <a:latin typeface="+mj-lt"/>
              </a:rPr>
              <a:t>opt</a:t>
            </a:r>
            <a:r>
              <a:rPr lang="ja-JP" altLang="en-US" sz="1800" dirty="0">
                <a:solidFill>
                  <a:srgbClr val="0000FF"/>
                </a:solidFill>
                <a:latin typeface="+mj-lt"/>
              </a:rPr>
              <a:t> </a:t>
            </a:r>
            <a:r>
              <a:rPr lang="en-US" altLang="ja-JP" sz="1800" dirty="0">
                <a:solidFill>
                  <a:srgbClr val="0000FF"/>
                </a:solidFill>
                <a:latin typeface="+mj-lt"/>
              </a:rPr>
              <a:t>in 10dB</a:t>
            </a:r>
            <a:endParaRPr lang="en-US" altLang="ja-JP" sz="1800" baseline="-25000" dirty="0">
              <a:solidFill>
                <a:srgbClr val="0000FF"/>
              </a:solidFill>
              <a:latin typeface="+mj-lt"/>
            </a:endParaRPr>
          </a:p>
        </p:txBody>
      </p:sp>
      <p:sp>
        <p:nvSpPr>
          <p:cNvPr id="75806" name="Rectangle 45">
            <a:extLst>
              <a:ext uri="{FF2B5EF4-FFF2-40B4-BE49-F238E27FC236}">
                <a16:creationId xmlns:a16="http://schemas.microsoft.com/office/drawing/2014/main" id="{DE89088B-A881-4233-B687-4B72270239C7}"/>
              </a:ext>
            </a:extLst>
          </p:cNvPr>
          <p:cNvSpPr>
            <a:spLocks noChangeArrowheads="1"/>
          </p:cNvSpPr>
          <p:nvPr/>
        </p:nvSpPr>
        <p:spPr bwMode="auto">
          <a:xfrm>
            <a:off x="7518093" y="2626544"/>
            <a:ext cx="13067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err="1">
                <a:latin typeface="+mj-lt"/>
              </a:rPr>
              <a:t>Δ</a:t>
            </a:r>
            <a:r>
              <a:rPr lang="en-US" altLang="ja-JP" sz="1800" i="1" baseline="-25000" dirty="0" err="1">
                <a:latin typeface="+mj-lt"/>
              </a:rPr>
              <a:t>opt</a:t>
            </a:r>
            <a:r>
              <a:rPr lang="ja-JP" altLang="en-US" sz="1800" i="1" baseline="-25000" dirty="0">
                <a:latin typeface="+mj-lt"/>
              </a:rPr>
              <a:t> </a:t>
            </a:r>
            <a:r>
              <a:rPr lang="en-US" altLang="ja-JP" sz="1800" dirty="0">
                <a:latin typeface="+mj-lt"/>
              </a:rPr>
              <a:t>in 20dB</a:t>
            </a:r>
            <a:endParaRPr lang="en-US" altLang="ja-JP" sz="1800" baseline="-25000" dirty="0">
              <a:latin typeface="+mj-lt"/>
            </a:endParaRPr>
          </a:p>
        </p:txBody>
      </p:sp>
      <p:sp>
        <p:nvSpPr>
          <p:cNvPr id="34" name="テキスト ボックス 21">
            <a:extLst>
              <a:ext uri="{FF2B5EF4-FFF2-40B4-BE49-F238E27FC236}">
                <a16:creationId xmlns:a16="http://schemas.microsoft.com/office/drawing/2014/main" id="{4F2C3E11-40F3-4CA7-94CC-8649A745E04E}"/>
              </a:ext>
            </a:extLst>
          </p:cNvPr>
          <p:cNvSpPr txBox="1">
            <a:spLocks noChangeArrowheads="1"/>
          </p:cNvSpPr>
          <p:nvPr/>
        </p:nvSpPr>
        <p:spPr bwMode="auto">
          <a:xfrm>
            <a:off x="-609268" y="1053267"/>
            <a:ext cx="5297488"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br>
              <a:rPr lang="en-US" altLang="ja-JP" sz="1800" i="1" dirty="0">
                <a:solidFill>
                  <a:schemeClr val="accent2"/>
                </a:solidFill>
                <a:latin typeface="+mj-lt"/>
              </a:rPr>
            </a:br>
            <a:r>
              <a:rPr lang="ja-JP" altLang="en-US" sz="2000" i="1" dirty="0">
                <a:latin typeface="+mj-lt"/>
              </a:rPr>
              <a:t>⇒</a:t>
            </a:r>
            <a:r>
              <a:rPr lang="en-US" altLang="ja-JP" sz="1800" i="1" u="sng" dirty="0">
                <a:latin typeface="+mj-lt"/>
              </a:rPr>
              <a:t>residual interference is </a:t>
            </a:r>
            <a:r>
              <a:rPr lang="en-US" altLang="ja-JP" sz="2000" i="1" u="sng" dirty="0">
                <a:solidFill>
                  <a:schemeClr val="accent2"/>
                </a:solidFill>
                <a:latin typeface="+mj-lt"/>
              </a:rPr>
              <a:t>increased</a:t>
            </a:r>
            <a:endParaRPr lang="ja-JP" altLang="en-US" sz="2000" i="1" u="sng" dirty="0">
              <a:solidFill>
                <a:schemeClr val="accent2"/>
              </a:solidFill>
              <a:latin typeface="+mj-lt"/>
            </a:endParaRPr>
          </a:p>
        </p:txBody>
      </p:sp>
      <p:sp>
        <p:nvSpPr>
          <p:cNvPr id="35" name="テキスト ボックス 21">
            <a:extLst>
              <a:ext uri="{FF2B5EF4-FFF2-40B4-BE49-F238E27FC236}">
                <a16:creationId xmlns:a16="http://schemas.microsoft.com/office/drawing/2014/main" id="{983E8A1F-EEAA-4300-839E-B7A805879510}"/>
              </a:ext>
            </a:extLst>
          </p:cNvPr>
          <p:cNvSpPr txBox="1">
            <a:spLocks noChangeArrowheads="1"/>
          </p:cNvSpPr>
          <p:nvPr/>
        </p:nvSpPr>
        <p:spPr bwMode="auto">
          <a:xfrm>
            <a:off x="-480400" y="1370789"/>
            <a:ext cx="511167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br>
              <a:rPr lang="en-US" altLang="ja-JP" sz="1800" i="1" dirty="0">
                <a:solidFill>
                  <a:srgbClr val="FF0000"/>
                </a:solidFill>
                <a:latin typeface="+mj-lt"/>
              </a:rPr>
            </a:br>
            <a:r>
              <a:rPr lang="ja-JP" altLang="en-US" sz="1800" i="1" dirty="0">
                <a:latin typeface="+mj-lt"/>
              </a:rPr>
              <a:t>⇒</a:t>
            </a:r>
            <a:r>
              <a:rPr lang="en-US" altLang="ja-JP" sz="1800" i="1" u="sng" dirty="0">
                <a:latin typeface="+mj-lt"/>
              </a:rPr>
              <a:t>noise enhancement is </a:t>
            </a:r>
            <a:r>
              <a:rPr lang="en-US" altLang="ja-JP" sz="2000" i="1" u="sng" dirty="0">
                <a:solidFill>
                  <a:srgbClr val="FF0000"/>
                </a:solidFill>
                <a:latin typeface="+mj-lt"/>
              </a:rPr>
              <a:t>suppressed</a:t>
            </a:r>
            <a:endParaRPr lang="ja-JP" altLang="en-US" sz="2000" i="1" u="sng" dirty="0">
              <a:solidFill>
                <a:srgbClr val="FF0000"/>
              </a:solidFill>
              <a:latin typeface="+mj-lt"/>
            </a:endParaRPr>
          </a:p>
        </p:txBody>
      </p:sp>
      <p:pic>
        <p:nvPicPr>
          <p:cNvPr id="5" name="図 4">
            <a:extLst>
              <a:ext uri="{FF2B5EF4-FFF2-40B4-BE49-F238E27FC236}">
                <a16:creationId xmlns:a16="http://schemas.microsoft.com/office/drawing/2014/main" id="{D7F10B62-D368-47E1-B2AE-E721E1CF6A49}"/>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16470" y="5407370"/>
            <a:ext cx="1051865" cy="385337"/>
          </a:xfrm>
          <a:prstGeom prst="rect">
            <a:avLst/>
          </a:prstGeom>
        </p:spPr>
      </p:pic>
      <p:pic>
        <p:nvPicPr>
          <p:cNvPr id="36" name="Picture 32">
            <a:extLst>
              <a:ext uri="{FF2B5EF4-FFF2-40B4-BE49-F238E27FC236}">
                <a16:creationId xmlns:a16="http://schemas.microsoft.com/office/drawing/2014/main" id="{06073942-977F-468A-81AA-05E42849C785}"/>
              </a:ext>
            </a:extLst>
          </p:cNvPr>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l="17853" t="13849" r="60942" b="57439"/>
          <a:stretch/>
        </p:blipFill>
        <p:spPr bwMode="auto">
          <a:xfrm>
            <a:off x="4625719" y="1940918"/>
            <a:ext cx="1160364" cy="118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正方形/長方形 6">
            <a:extLst>
              <a:ext uri="{FF2B5EF4-FFF2-40B4-BE49-F238E27FC236}">
                <a16:creationId xmlns:a16="http://schemas.microsoft.com/office/drawing/2014/main" id="{DC9C4CE4-0ABB-482D-B8D0-93CCC86F94C6}"/>
              </a:ext>
            </a:extLst>
          </p:cNvPr>
          <p:cNvSpPr/>
          <p:nvPr/>
        </p:nvSpPr>
        <p:spPr>
          <a:xfrm>
            <a:off x="8201615" y="4311010"/>
            <a:ext cx="614725" cy="9544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ndParaRPr>
          </a:p>
        </p:txBody>
      </p:sp>
      <p:sp>
        <p:nvSpPr>
          <p:cNvPr id="75798" name="Line 33">
            <a:extLst>
              <a:ext uri="{FF2B5EF4-FFF2-40B4-BE49-F238E27FC236}">
                <a16:creationId xmlns:a16="http://schemas.microsoft.com/office/drawing/2014/main" id="{480FCE09-B890-4B4C-9259-B78169A9B4D5}"/>
              </a:ext>
            </a:extLst>
          </p:cNvPr>
          <p:cNvSpPr>
            <a:spLocks noChangeShapeType="1"/>
          </p:cNvSpPr>
          <p:nvPr/>
        </p:nvSpPr>
        <p:spPr bwMode="auto">
          <a:xfrm flipV="1">
            <a:off x="8449699" y="1756054"/>
            <a:ext cx="0" cy="3429000"/>
          </a:xfrm>
          <a:prstGeom prst="line">
            <a:avLst/>
          </a:prstGeom>
          <a:noFill/>
          <a:ln w="28575">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j-lt"/>
            </a:endParaRPr>
          </a:p>
        </p:txBody>
      </p:sp>
      <p:sp>
        <p:nvSpPr>
          <p:cNvPr id="8" name="フッター プレースホルダー 7">
            <a:extLst>
              <a:ext uri="{FF2B5EF4-FFF2-40B4-BE49-F238E27FC236}">
                <a16:creationId xmlns:a16="http://schemas.microsoft.com/office/drawing/2014/main" id="{5BF07F7D-B2BD-43E6-9000-9FB04F807F83}"/>
              </a:ext>
            </a:extLst>
          </p:cNvPr>
          <p:cNvSpPr>
            <a:spLocks noGrp="1"/>
          </p:cNvSpPr>
          <p:nvPr>
            <p:ph type="ftr" sz="quarter" idx="3"/>
          </p:nvPr>
        </p:nvSpPr>
        <p:spPr/>
        <p:txBody>
          <a:bodyPr/>
          <a:lstStyle/>
          <a:p>
            <a:r>
              <a:rPr lang="en-US" altLang="ja-JP">
                <a:latin typeface="+mj-lt"/>
              </a:rPr>
              <a:t>Takumi Kobayashi(YNU), Ryuji Kohno(YNU/CWC-Nippon)</a:t>
            </a:r>
            <a:endParaRPr lang="en-US" altLang="ja-JP" dirty="0">
              <a:latin typeface="+mj-lt"/>
            </a:endParaRPr>
          </a:p>
        </p:txBody>
      </p:sp>
      <p:sp>
        <p:nvSpPr>
          <p:cNvPr id="9" name="スライド番号プレースホルダー 8">
            <a:extLst>
              <a:ext uri="{FF2B5EF4-FFF2-40B4-BE49-F238E27FC236}">
                <a16:creationId xmlns:a16="http://schemas.microsoft.com/office/drawing/2014/main" id="{D5EC7810-3DD1-4F34-8B23-1E6040596553}"/>
              </a:ext>
            </a:extLst>
          </p:cNvPr>
          <p:cNvSpPr>
            <a:spLocks noGrp="1"/>
          </p:cNvSpPr>
          <p:nvPr>
            <p:ph type="sldNum" sz="quarter" idx="12"/>
          </p:nvPr>
        </p:nvSpPr>
        <p:spPr>
          <a:xfrm>
            <a:off x="4355223" y="6475413"/>
            <a:ext cx="509755" cy="184666"/>
          </a:xfrm>
        </p:spPr>
        <p:txBody>
          <a:bodyPr/>
          <a:lstStyle/>
          <a:p>
            <a:r>
              <a:rPr lang="en-US" altLang="ja-JP">
                <a:latin typeface="+mj-lt"/>
              </a:rPr>
              <a:t>Slide </a:t>
            </a:r>
            <a:fld id="{266A080E-4E30-4968-B029-7CF782D6220C}" type="slidenum">
              <a:rPr lang="en-US" altLang="ja-JP" smtClean="0">
                <a:latin typeface="+mj-lt"/>
              </a:rPr>
              <a:pPr/>
              <a:t>28</a:t>
            </a:fld>
            <a:endParaRPr lang="en-US" altLang="ja-JP" dirty="0">
              <a:latin typeface="+mj-lt"/>
            </a:endParaRPr>
          </a:p>
        </p:txBody>
      </p:sp>
    </p:spTree>
    <p:extLst>
      <p:ext uri="{BB962C8B-B14F-4D97-AF65-F5344CB8AC3E}">
        <p14:creationId xmlns:p14="http://schemas.microsoft.com/office/powerpoint/2010/main" val="14294840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123F742-CA55-465E-A584-3926F4B7515D}"/>
              </a:ext>
            </a:extLst>
          </p:cNvPr>
          <p:cNvSpPr>
            <a:spLocks noGrp="1"/>
          </p:cNvSpPr>
          <p:nvPr>
            <p:ph type="dt" sz="half" idx="2"/>
          </p:nvPr>
        </p:nvSpPr>
        <p:spPr/>
        <p:txBody>
          <a:bodyPr/>
          <a:lstStyle/>
          <a:p>
            <a:r>
              <a:rPr lang="en-US" altLang="ja-JP">
                <a:latin typeface="+mj-lt"/>
              </a:rPr>
              <a:t>July 2018</a:t>
            </a:r>
            <a:endParaRPr lang="en-US" altLang="ja-JP" dirty="0">
              <a:latin typeface="+mj-lt"/>
            </a:endParaRPr>
          </a:p>
        </p:txBody>
      </p:sp>
      <p:sp>
        <p:nvSpPr>
          <p:cNvPr id="77828" name="Rectangle 5">
            <a:extLst>
              <a:ext uri="{FF2B5EF4-FFF2-40B4-BE49-F238E27FC236}">
                <a16:creationId xmlns:a16="http://schemas.microsoft.com/office/drawing/2014/main" id="{04FC79A3-B905-4255-AF22-50F65F4F643E}"/>
              </a:ext>
            </a:extLst>
          </p:cNvPr>
          <p:cNvSpPr>
            <a:spLocks noChangeArrowheads="1"/>
          </p:cNvSpPr>
          <p:nvPr/>
        </p:nvSpPr>
        <p:spPr bwMode="auto">
          <a:xfrm>
            <a:off x="-331788" y="838200"/>
            <a:ext cx="3886201"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sz="2000" b="0" dirty="0">
                <a:latin typeface="+mj-lt"/>
              </a:rPr>
              <a:t>Theoretical</a:t>
            </a:r>
            <a:r>
              <a:rPr lang="ja-JP" altLang="en-US" sz="2000" b="0" dirty="0">
                <a:latin typeface="+mj-lt"/>
              </a:rPr>
              <a:t> </a:t>
            </a:r>
            <a:r>
              <a:rPr lang="en-US" altLang="ja-JP" sz="2000" b="0" dirty="0">
                <a:latin typeface="+mj-lt"/>
              </a:rPr>
              <a:t>performance</a:t>
            </a:r>
            <a:endParaRPr lang="ja-JP" altLang="en-US" sz="2800" b="0" i="1" dirty="0">
              <a:latin typeface="+mj-lt"/>
            </a:endParaRPr>
          </a:p>
        </p:txBody>
      </p:sp>
      <p:sp>
        <p:nvSpPr>
          <p:cNvPr id="28" name="正方形/長方形 27">
            <a:extLst>
              <a:ext uri="{FF2B5EF4-FFF2-40B4-BE49-F238E27FC236}">
                <a16:creationId xmlns:a16="http://schemas.microsoft.com/office/drawing/2014/main" id="{8B2C8412-1CA3-4065-BC65-12B53D24F038}"/>
              </a:ext>
            </a:extLst>
          </p:cNvPr>
          <p:cNvSpPr>
            <a:spLocks noChangeArrowheads="1"/>
          </p:cNvSpPr>
          <p:nvPr/>
        </p:nvSpPr>
        <p:spPr bwMode="auto">
          <a:xfrm>
            <a:off x="3810000" y="838200"/>
            <a:ext cx="5080000" cy="728104"/>
          </a:xfrm>
          <a:prstGeom prst="rect">
            <a:avLst/>
          </a:prstGeom>
          <a:noFill/>
          <a:ln w="50800" algn="ctr">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defRPr/>
            </a:pPr>
            <a:endParaRPr lang="ja-JP" altLang="en-US" b="0">
              <a:solidFill>
                <a:schemeClr val="dk1"/>
              </a:solidFill>
              <a:latin typeface="+mj-lt"/>
              <a:ea typeface="+mn-ea"/>
            </a:endParaRPr>
          </a:p>
        </p:txBody>
      </p:sp>
      <p:graphicFrame>
        <p:nvGraphicFramePr>
          <p:cNvPr id="77834" name="Object 2">
            <a:extLst>
              <a:ext uri="{FF2B5EF4-FFF2-40B4-BE49-F238E27FC236}">
                <a16:creationId xmlns:a16="http://schemas.microsoft.com/office/drawing/2014/main" id="{364B0A29-4D56-47DD-918A-5FC81815E31C}"/>
              </a:ext>
            </a:extLst>
          </p:cNvPr>
          <p:cNvGraphicFramePr>
            <a:graphicFrameLocks noChangeAspect="1"/>
          </p:cNvGraphicFramePr>
          <p:nvPr/>
        </p:nvGraphicFramePr>
        <p:xfrm>
          <a:off x="3848100" y="979488"/>
          <a:ext cx="1309688" cy="479425"/>
        </p:xfrm>
        <a:graphic>
          <a:graphicData uri="http://schemas.openxmlformats.org/presentationml/2006/ole">
            <mc:AlternateContent xmlns:mc="http://schemas.openxmlformats.org/markup-compatibility/2006">
              <mc:Choice xmlns:v="urn:schemas-microsoft-com:vml" Requires="v">
                <p:oleObj spid="_x0000_s7182" name="数式" r:id="rId6" imgW="660113" imgH="241195" progId="Equation.3">
                  <p:embed/>
                </p:oleObj>
              </mc:Choice>
              <mc:Fallback>
                <p:oleObj name="数式" r:id="rId6" imgW="660113" imgH="241195" progId="Equation.3">
                  <p:embed/>
                  <p:pic>
                    <p:nvPicPr>
                      <p:cNvPr id="77834" name="Object 2">
                        <a:extLst>
                          <a:ext uri="{FF2B5EF4-FFF2-40B4-BE49-F238E27FC236}">
                            <a16:creationId xmlns:a16="http://schemas.microsoft.com/office/drawing/2014/main" id="{364B0A29-4D56-47DD-918A-5FC81815E31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8100" y="979488"/>
                        <a:ext cx="13096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7835" name="Rectangle 16">
            <a:extLst>
              <a:ext uri="{FF2B5EF4-FFF2-40B4-BE49-F238E27FC236}">
                <a16:creationId xmlns:a16="http://schemas.microsoft.com/office/drawing/2014/main" id="{FED070B5-35D7-4B97-86D1-B4CB9B6E9408}"/>
              </a:ext>
            </a:extLst>
          </p:cNvPr>
          <p:cNvSpPr>
            <a:spLocks noChangeArrowheads="1"/>
          </p:cNvSpPr>
          <p:nvPr/>
        </p:nvSpPr>
        <p:spPr bwMode="auto">
          <a:xfrm>
            <a:off x="5310189" y="877668"/>
            <a:ext cx="337661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dirty="0">
                <a:solidFill>
                  <a:srgbClr val="FF0000"/>
                </a:solidFill>
                <a:latin typeface="+mj-lt"/>
              </a:rPr>
              <a:t>Size reduction of weight vector by a coefficient Δ</a:t>
            </a:r>
            <a:endParaRPr lang="ja-JP" altLang="en-US" sz="1800" b="0" i="1" dirty="0">
              <a:solidFill>
                <a:srgbClr val="FF0000"/>
              </a:solidFill>
              <a:latin typeface="+mj-lt"/>
            </a:endParaRPr>
          </a:p>
        </p:txBody>
      </p:sp>
      <p:sp>
        <p:nvSpPr>
          <p:cNvPr id="77837" name="Rectangle 6">
            <a:extLst>
              <a:ext uri="{FF2B5EF4-FFF2-40B4-BE49-F238E27FC236}">
                <a16:creationId xmlns:a16="http://schemas.microsoft.com/office/drawing/2014/main" id="{3748E135-BFEC-40CF-B514-661764A9405A}"/>
              </a:ext>
            </a:extLst>
          </p:cNvPr>
          <p:cNvSpPr>
            <a:spLocks noChangeArrowheads="1"/>
          </p:cNvSpPr>
          <p:nvPr/>
        </p:nvSpPr>
        <p:spPr bwMode="auto">
          <a:xfrm>
            <a:off x="4670425" y="5646738"/>
            <a:ext cx="42195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ja-JP" sz="1600" b="0" dirty="0">
                <a:latin typeface="+mj-lt"/>
              </a:rPr>
              <a:t>Square error using various fixed Δ and </a:t>
            </a:r>
            <a:r>
              <a:rPr lang="en-US" altLang="ja-JP" sz="1600" b="0" dirty="0" err="1">
                <a:latin typeface="+mj-lt"/>
              </a:rPr>
              <a:t>Δ</a:t>
            </a:r>
            <a:r>
              <a:rPr lang="en-US" altLang="ja-JP" sz="1600" b="0" i="1" baseline="-25000" dirty="0" err="1">
                <a:latin typeface="+mj-lt"/>
              </a:rPr>
              <a:t>opt</a:t>
            </a:r>
            <a:r>
              <a:rPr lang="ja-JP" altLang="en-US" sz="1600" b="0" dirty="0">
                <a:latin typeface="+mj-lt"/>
              </a:rPr>
              <a:t> </a:t>
            </a:r>
            <a:r>
              <a:rPr lang="en-US" altLang="ja-JP" sz="1600" b="0" dirty="0">
                <a:latin typeface="+mj-lt"/>
              </a:rPr>
              <a:t>in each DIR</a:t>
            </a:r>
            <a:r>
              <a:rPr lang="ja-JP" altLang="en-US" sz="1600" b="0" dirty="0">
                <a:latin typeface="+mj-lt"/>
              </a:rPr>
              <a:t> </a:t>
            </a:r>
            <a:r>
              <a:rPr lang="en-US" altLang="ja-JP" sz="1600" b="0" i="1" dirty="0">
                <a:latin typeface="+mj-lt"/>
              </a:rPr>
              <a:t>(SC.2) </a:t>
            </a:r>
            <a:r>
              <a:rPr lang="en-US" altLang="ja-JP" sz="1600" b="0" i="1" dirty="0" err="1">
                <a:latin typeface="+mj-lt"/>
              </a:rPr>
              <a:t>E</a:t>
            </a:r>
            <a:r>
              <a:rPr lang="en-US" altLang="ja-JP" sz="1600" b="0" i="1" baseline="-25000" dirty="0" err="1">
                <a:latin typeface="+mj-lt"/>
              </a:rPr>
              <a:t>b</a:t>
            </a:r>
            <a:r>
              <a:rPr lang="en-US" altLang="ja-JP" sz="1600" b="0" i="1" dirty="0">
                <a:latin typeface="+mj-lt"/>
              </a:rPr>
              <a:t>/N</a:t>
            </a:r>
            <a:r>
              <a:rPr lang="en-US" altLang="ja-JP" sz="1600" b="0" baseline="-25000" dirty="0">
                <a:latin typeface="+mj-lt"/>
              </a:rPr>
              <a:t>0</a:t>
            </a:r>
            <a:r>
              <a:rPr lang="en-US" altLang="ja-JP" sz="1600" b="0" i="1" dirty="0">
                <a:latin typeface="+mj-lt"/>
              </a:rPr>
              <a:t>=+</a:t>
            </a:r>
            <a:r>
              <a:rPr lang="en-US" altLang="ja-JP" sz="1600" b="0" dirty="0">
                <a:latin typeface="+mj-lt"/>
              </a:rPr>
              <a:t>25dB</a:t>
            </a:r>
            <a:r>
              <a:rPr lang="en-US" altLang="ja-JP" sz="1600" b="0" i="1" dirty="0">
                <a:latin typeface="+mj-lt"/>
              </a:rPr>
              <a:t>.</a:t>
            </a:r>
            <a:endParaRPr lang="ja-JP" altLang="en-US" sz="1600" b="0" dirty="0">
              <a:latin typeface="+mj-lt"/>
            </a:endParaRPr>
          </a:p>
        </p:txBody>
      </p:sp>
      <p:graphicFrame>
        <p:nvGraphicFramePr>
          <p:cNvPr id="77839" name="Object 2">
            <a:extLst>
              <a:ext uri="{FF2B5EF4-FFF2-40B4-BE49-F238E27FC236}">
                <a16:creationId xmlns:a16="http://schemas.microsoft.com/office/drawing/2014/main" id="{D83FEC55-B02E-40FF-806C-2E8328C5EDD7}"/>
              </a:ext>
            </a:extLst>
          </p:cNvPr>
          <p:cNvGraphicFramePr>
            <a:graphicFrameLocks noChangeAspect="1"/>
          </p:cNvGraphicFramePr>
          <p:nvPr/>
        </p:nvGraphicFramePr>
        <p:xfrm>
          <a:off x="241300" y="5407025"/>
          <a:ext cx="3452813" cy="479425"/>
        </p:xfrm>
        <a:graphic>
          <a:graphicData uri="http://schemas.openxmlformats.org/presentationml/2006/ole">
            <mc:AlternateContent xmlns:mc="http://schemas.openxmlformats.org/markup-compatibility/2006">
              <mc:Choice xmlns:v="urn:schemas-microsoft-com:vml" Requires="v">
                <p:oleObj spid="_x0000_s7183" name="数式" r:id="rId8" imgW="1739900" imgH="241300" progId="Equation.3">
                  <p:embed/>
                </p:oleObj>
              </mc:Choice>
              <mc:Fallback>
                <p:oleObj name="数式" r:id="rId8" imgW="1739900" imgH="241300" progId="Equation.3">
                  <p:embed/>
                  <p:pic>
                    <p:nvPicPr>
                      <p:cNvPr id="77839" name="Object 2">
                        <a:extLst>
                          <a:ext uri="{FF2B5EF4-FFF2-40B4-BE49-F238E27FC236}">
                            <a16:creationId xmlns:a16="http://schemas.microsoft.com/office/drawing/2014/main" id="{D83FEC55-B02E-40FF-806C-2E8328C5EDD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1300" y="5407025"/>
                        <a:ext cx="345281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7840" name="Rectangle 32">
            <a:extLst>
              <a:ext uri="{FF2B5EF4-FFF2-40B4-BE49-F238E27FC236}">
                <a16:creationId xmlns:a16="http://schemas.microsoft.com/office/drawing/2014/main" id="{92BC91EE-A9D3-4457-B702-11C6A9225136}"/>
              </a:ext>
            </a:extLst>
          </p:cNvPr>
          <p:cNvSpPr>
            <a:spLocks noChangeArrowheads="1"/>
          </p:cNvSpPr>
          <p:nvPr/>
        </p:nvSpPr>
        <p:spPr bwMode="auto">
          <a:xfrm>
            <a:off x="241300" y="4608513"/>
            <a:ext cx="21178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2000" dirty="0">
                <a:solidFill>
                  <a:srgbClr val="FF0000"/>
                </a:solidFill>
                <a:latin typeface="+mj-lt"/>
              </a:rPr>
              <a:t>Optimum solution </a:t>
            </a:r>
            <a:endParaRPr lang="ja-JP" altLang="en-US" sz="2000" dirty="0">
              <a:solidFill>
                <a:srgbClr val="FF0000"/>
              </a:solidFill>
              <a:latin typeface="+mj-lt"/>
            </a:endParaRPr>
          </a:p>
        </p:txBody>
      </p:sp>
      <p:sp>
        <p:nvSpPr>
          <p:cNvPr id="77841" name="Rectangle 33">
            <a:extLst>
              <a:ext uri="{FF2B5EF4-FFF2-40B4-BE49-F238E27FC236}">
                <a16:creationId xmlns:a16="http://schemas.microsoft.com/office/drawing/2014/main" id="{5808ABB2-9280-430B-B23B-335F00095CC4}"/>
              </a:ext>
            </a:extLst>
          </p:cNvPr>
          <p:cNvSpPr>
            <a:spLocks noChangeArrowheads="1"/>
          </p:cNvSpPr>
          <p:nvPr/>
        </p:nvSpPr>
        <p:spPr bwMode="auto">
          <a:xfrm>
            <a:off x="241300" y="4608513"/>
            <a:ext cx="3873500" cy="1487487"/>
          </a:xfrm>
          <a:prstGeom prst="rect">
            <a:avLst/>
          </a:prstGeom>
          <a:noFill/>
          <a:ln w="38100" cmpd="dbl">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latin typeface="+mj-lt"/>
            </a:endParaRPr>
          </a:p>
        </p:txBody>
      </p:sp>
      <p:pic>
        <p:nvPicPr>
          <p:cNvPr id="77842" name="Picture 38" descr="theorem_calc_mod">
            <a:extLst>
              <a:ext uri="{FF2B5EF4-FFF2-40B4-BE49-F238E27FC236}">
                <a16:creationId xmlns:a16="http://schemas.microsoft.com/office/drawing/2014/main" id="{44169A98-6FA1-4D7E-8526-6AA5A332301C}"/>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4114800" y="1604963"/>
            <a:ext cx="4999038" cy="380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5">
            <a:extLst>
              <a:ext uri="{FF2B5EF4-FFF2-40B4-BE49-F238E27FC236}">
                <a16:creationId xmlns:a16="http://schemas.microsoft.com/office/drawing/2014/main" id="{8446C3BF-0F51-4F46-98E6-19C60F4885D1}"/>
              </a:ext>
            </a:extLst>
          </p:cNvPr>
          <p:cNvSpPr>
            <a:spLocks noChangeArrowheads="1"/>
          </p:cNvSpPr>
          <p:nvPr/>
        </p:nvSpPr>
        <p:spPr bwMode="auto">
          <a:xfrm>
            <a:off x="-293688" y="1386282"/>
            <a:ext cx="3886201"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marL="457200" lvl="1" indent="0" eaLnBrk="1" hangingPunct="1">
              <a:buNone/>
            </a:pPr>
            <a:r>
              <a:rPr lang="en-US" altLang="ja-JP" b="0" dirty="0">
                <a:solidFill>
                  <a:srgbClr val="FF0000"/>
                </a:solidFill>
                <a:latin typeface="+mj-lt"/>
              </a:rPr>
              <a:t>Smaller Δ</a:t>
            </a:r>
            <a:endParaRPr lang="ja-JP" altLang="en-US" sz="2800" b="0" i="1" dirty="0">
              <a:solidFill>
                <a:srgbClr val="FF0000"/>
              </a:solidFill>
              <a:latin typeface="+mj-lt"/>
            </a:endParaRPr>
          </a:p>
        </p:txBody>
      </p:sp>
      <p:sp>
        <p:nvSpPr>
          <p:cNvPr id="25" name="テキスト ボックス 21">
            <a:extLst>
              <a:ext uri="{FF2B5EF4-FFF2-40B4-BE49-F238E27FC236}">
                <a16:creationId xmlns:a16="http://schemas.microsoft.com/office/drawing/2014/main" id="{4AB189DA-F664-416F-891F-C1D295DB7E48}"/>
              </a:ext>
            </a:extLst>
          </p:cNvPr>
          <p:cNvSpPr txBox="1">
            <a:spLocks noChangeArrowheads="1"/>
          </p:cNvSpPr>
          <p:nvPr/>
        </p:nvSpPr>
        <p:spPr bwMode="auto">
          <a:xfrm>
            <a:off x="-571168" y="1601349"/>
            <a:ext cx="5297488"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br>
              <a:rPr lang="en-US" altLang="ja-JP" sz="1800" i="1" dirty="0">
                <a:solidFill>
                  <a:schemeClr val="accent2"/>
                </a:solidFill>
                <a:latin typeface="+mj-lt"/>
              </a:rPr>
            </a:br>
            <a:r>
              <a:rPr lang="ja-JP" altLang="en-US" sz="2000" i="1" dirty="0">
                <a:latin typeface="+mj-lt"/>
              </a:rPr>
              <a:t>⇒</a:t>
            </a:r>
            <a:r>
              <a:rPr lang="en-US" altLang="ja-JP" sz="1800" i="1" u="sng" dirty="0">
                <a:latin typeface="+mj-lt"/>
              </a:rPr>
              <a:t>residual interference is </a:t>
            </a:r>
            <a:r>
              <a:rPr lang="en-US" altLang="ja-JP" sz="2000" i="1" u="sng" dirty="0">
                <a:solidFill>
                  <a:schemeClr val="accent2"/>
                </a:solidFill>
                <a:latin typeface="+mj-lt"/>
              </a:rPr>
              <a:t>increased</a:t>
            </a:r>
            <a:endParaRPr lang="ja-JP" altLang="en-US" sz="2000" i="1" u="sng" dirty="0">
              <a:solidFill>
                <a:schemeClr val="accent2"/>
              </a:solidFill>
              <a:latin typeface="+mj-lt"/>
            </a:endParaRPr>
          </a:p>
        </p:txBody>
      </p:sp>
      <p:sp>
        <p:nvSpPr>
          <p:cNvPr id="26" name="テキスト ボックス 21">
            <a:extLst>
              <a:ext uri="{FF2B5EF4-FFF2-40B4-BE49-F238E27FC236}">
                <a16:creationId xmlns:a16="http://schemas.microsoft.com/office/drawing/2014/main" id="{04149CAF-DF73-436B-8181-C7108BC9E011}"/>
              </a:ext>
            </a:extLst>
          </p:cNvPr>
          <p:cNvSpPr txBox="1">
            <a:spLocks noChangeArrowheads="1"/>
          </p:cNvSpPr>
          <p:nvPr/>
        </p:nvSpPr>
        <p:spPr bwMode="auto">
          <a:xfrm>
            <a:off x="-442300" y="1918871"/>
            <a:ext cx="511167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br>
              <a:rPr lang="en-US" altLang="ja-JP" sz="1800" i="1" dirty="0">
                <a:solidFill>
                  <a:srgbClr val="FF0000"/>
                </a:solidFill>
                <a:latin typeface="+mj-lt"/>
              </a:rPr>
            </a:br>
            <a:r>
              <a:rPr lang="ja-JP" altLang="en-US" sz="1800" i="1" dirty="0">
                <a:latin typeface="+mj-lt"/>
              </a:rPr>
              <a:t>⇒</a:t>
            </a:r>
            <a:r>
              <a:rPr lang="en-US" altLang="ja-JP" sz="1800" i="1" u="sng" dirty="0">
                <a:latin typeface="+mj-lt"/>
              </a:rPr>
              <a:t>noise enhancement is </a:t>
            </a:r>
            <a:r>
              <a:rPr lang="en-US" altLang="ja-JP" sz="2000" i="1" u="sng" dirty="0">
                <a:solidFill>
                  <a:srgbClr val="FF0000"/>
                </a:solidFill>
                <a:latin typeface="+mj-lt"/>
              </a:rPr>
              <a:t>suppressed</a:t>
            </a:r>
            <a:endParaRPr lang="ja-JP" altLang="en-US" sz="2000" i="1" u="sng" dirty="0">
              <a:solidFill>
                <a:srgbClr val="FF0000"/>
              </a:solidFill>
              <a:latin typeface="+mj-lt"/>
            </a:endParaRPr>
          </a:p>
        </p:txBody>
      </p:sp>
      <p:sp>
        <p:nvSpPr>
          <p:cNvPr id="30" name="Rectangle 5">
            <a:extLst>
              <a:ext uri="{FF2B5EF4-FFF2-40B4-BE49-F238E27FC236}">
                <a16:creationId xmlns:a16="http://schemas.microsoft.com/office/drawing/2014/main" id="{B32D3C6B-BCFC-403A-93E4-9A3FF85D6EC4}"/>
              </a:ext>
            </a:extLst>
          </p:cNvPr>
          <p:cNvSpPr>
            <a:spLocks noChangeArrowheads="1"/>
          </p:cNvSpPr>
          <p:nvPr/>
        </p:nvSpPr>
        <p:spPr bwMode="auto">
          <a:xfrm>
            <a:off x="-293688" y="2845611"/>
            <a:ext cx="3886201"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marL="457200" lvl="1" indent="0" eaLnBrk="1" hangingPunct="1">
              <a:buNone/>
            </a:pPr>
            <a:r>
              <a:rPr lang="en-US" altLang="ja-JP" b="0" dirty="0">
                <a:solidFill>
                  <a:srgbClr val="FF0000"/>
                </a:solidFill>
                <a:latin typeface="+mj-lt"/>
              </a:rPr>
              <a:t>Larger Δ </a:t>
            </a:r>
            <a:endParaRPr lang="ja-JP" altLang="en-US" sz="2800" b="0" i="1" dirty="0">
              <a:solidFill>
                <a:srgbClr val="FF0000"/>
              </a:solidFill>
              <a:latin typeface="+mj-lt"/>
            </a:endParaRPr>
          </a:p>
        </p:txBody>
      </p:sp>
      <p:sp>
        <p:nvSpPr>
          <p:cNvPr id="31" name="テキスト ボックス 21">
            <a:extLst>
              <a:ext uri="{FF2B5EF4-FFF2-40B4-BE49-F238E27FC236}">
                <a16:creationId xmlns:a16="http://schemas.microsoft.com/office/drawing/2014/main" id="{1CBEAB55-0A48-4412-81EE-96399CAD5290}"/>
              </a:ext>
            </a:extLst>
          </p:cNvPr>
          <p:cNvSpPr txBox="1">
            <a:spLocks noChangeArrowheads="1"/>
          </p:cNvSpPr>
          <p:nvPr/>
        </p:nvSpPr>
        <p:spPr bwMode="auto">
          <a:xfrm>
            <a:off x="-571168" y="3344661"/>
            <a:ext cx="52974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ja-JP" altLang="en-US" sz="2000" i="1" dirty="0">
                <a:latin typeface="+mj-lt"/>
              </a:rPr>
              <a:t>⇒</a:t>
            </a:r>
            <a:r>
              <a:rPr lang="en-US" altLang="ja-JP" sz="1800" i="1" u="sng" dirty="0">
                <a:latin typeface="+mj-lt"/>
              </a:rPr>
              <a:t>residual interference is </a:t>
            </a:r>
            <a:r>
              <a:rPr lang="en-US" altLang="ja-JP" sz="2000" i="1" u="sng" dirty="0">
                <a:solidFill>
                  <a:srgbClr val="FF0000"/>
                </a:solidFill>
                <a:latin typeface="+mj-lt"/>
              </a:rPr>
              <a:t>suppressed</a:t>
            </a:r>
            <a:endParaRPr lang="ja-JP" altLang="en-US" sz="2000" i="1" u="sng" dirty="0">
              <a:solidFill>
                <a:srgbClr val="FF0000"/>
              </a:solidFill>
              <a:latin typeface="+mj-lt"/>
            </a:endParaRPr>
          </a:p>
        </p:txBody>
      </p:sp>
      <p:sp>
        <p:nvSpPr>
          <p:cNvPr id="32" name="テキスト ボックス 21">
            <a:extLst>
              <a:ext uri="{FF2B5EF4-FFF2-40B4-BE49-F238E27FC236}">
                <a16:creationId xmlns:a16="http://schemas.microsoft.com/office/drawing/2014/main" id="{2C0A2C46-4E21-49F3-ACBD-40FBF5131CD1}"/>
              </a:ext>
            </a:extLst>
          </p:cNvPr>
          <p:cNvSpPr txBox="1">
            <a:spLocks noChangeArrowheads="1"/>
          </p:cNvSpPr>
          <p:nvPr/>
        </p:nvSpPr>
        <p:spPr bwMode="auto">
          <a:xfrm>
            <a:off x="-478259" y="3697228"/>
            <a:ext cx="51116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ja-JP" altLang="en-US" sz="1800" i="1" dirty="0">
                <a:latin typeface="+mj-lt"/>
              </a:rPr>
              <a:t>⇒</a:t>
            </a:r>
            <a:r>
              <a:rPr lang="en-US" altLang="ja-JP" sz="1800" i="1" u="sng" dirty="0">
                <a:latin typeface="+mj-lt"/>
              </a:rPr>
              <a:t>noise enhancement is </a:t>
            </a:r>
            <a:r>
              <a:rPr lang="en-US" altLang="ja-JP" sz="2000" i="1" u="sng" dirty="0">
                <a:solidFill>
                  <a:srgbClr val="000099"/>
                </a:solidFill>
                <a:latin typeface="+mj-lt"/>
              </a:rPr>
              <a:t>increased</a:t>
            </a:r>
            <a:endParaRPr lang="ja-JP" altLang="en-US" sz="2000" i="1" u="sng" dirty="0">
              <a:solidFill>
                <a:srgbClr val="000099"/>
              </a:solidFill>
              <a:latin typeface="+mj-lt"/>
            </a:endParaRPr>
          </a:p>
        </p:txBody>
      </p:sp>
      <p:sp>
        <p:nvSpPr>
          <p:cNvPr id="4" name="フッター プレースホルダー 3">
            <a:extLst>
              <a:ext uri="{FF2B5EF4-FFF2-40B4-BE49-F238E27FC236}">
                <a16:creationId xmlns:a16="http://schemas.microsoft.com/office/drawing/2014/main" id="{B1FA4182-8857-4BC2-B6B9-9A72A7BDAB54}"/>
              </a:ext>
            </a:extLst>
          </p:cNvPr>
          <p:cNvSpPr>
            <a:spLocks noGrp="1"/>
          </p:cNvSpPr>
          <p:nvPr>
            <p:ph type="ftr" sz="quarter" idx="3"/>
          </p:nvPr>
        </p:nvSpPr>
        <p:spPr/>
        <p:txBody>
          <a:bodyPr/>
          <a:lstStyle/>
          <a:p>
            <a:r>
              <a:rPr lang="en-US" altLang="ja-JP">
                <a:latin typeface="+mj-lt"/>
              </a:rPr>
              <a:t>Takumi Kobayashi(YNU), Ryuji Kohno(YNU/CWC-Nippon)</a:t>
            </a:r>
            <a:endParaRPr lang="en-US" altLang="ja-JP" dirty="0">
              <a:latin typeface="+mj-lt"/>
            </a:endParaRPr>
          </a:p>
        </p:txBody>
      </p:sp>
      <p:sp>
        <p:nvSpPr>
          <p:cNvPr id="5" name="スライド番号プレースホルダー 4">
            <a:extLst>
              <a:ext uri="{FF2B5EF4-FFF2-40B4-BE49-F238E27FC236}">
                <a16:creationId xmlns:a16="http://schemas.microsoft.com/office/drawing/2014/main" id="{B24C2778-E182-42EA-BCA3-144271056905}"/>
              </a:ext>
            </a:extLst>
          </p:cNvPr>
          <p:cNvSpPr>
            <a:spLocks noGrp="1"/>
          </p:cNvSpPr>
          <p:nvPr>
            <p:ph type="sldNum" sz="quarter" idx="12"/>
          </p:nvPr>
        </p:nvSpPr>
        <p:spPr>
          <a:xfrm>
            <a:off x="4355223" y="6475413"/>
            <a:ext cx="509755" cy="184666"/>
          </a:xfrm>
        </p:spPr>
        <p:txBody>
          <a:bodyPr/>
          <a:lstStyle/>
          <a:p>
            <a:r>
              <a:rPr lang="en-US" altLang="ja-JP">
                <a:latin typeface="+mj-lt"/>
              </a:rPr>
              <a:t>Slide </a:t>
            </a:r>
            <a:fld id="{266A080E-4E30-4968-B029-7CF782D6220C}" type="slidenum">
              <a:rPr lang="en-US" altLang="ja-JP" smtClean="0">
                <a:latin typeface="+mj-lt"/>
              </a:rPr>
              <a:pPr/>
              <a:t>29</a:t>
            </a:fld>
            <a:endParaRPr lang="en-US" altLang="ja-JP" dirty="0">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25B40DBA-E322-4562-9AC5-AA79AFE53F5C}"/>
              </a:ext>
            </a:extLst>
          </p:cNvPr>
          <p:cNvSpPr>
            <a:spLocks noGrp="1"/>
          </p:cNvSpPr>
          <p:nvPr>
            <p:ph type="title"/>
          </p:nvPr>
        </p:nvSpPr>
        <p:spPr>
          <a:xfrm>
            <a:off x="685800" y="685800"/>
            <a:ext cx="7772400" cy="438944"/>
          </a:xfrm>
        </p:spPr>
        <p:txBody>
          <a:bodyPr/>
          <a:lstStyle/>
          <a:p>
            <a:r>
              <a:rPr kumimoji="1" lang="en-US" altLang="ja-JP" dirty="0"/>
              <a:t>Issues on multiple BAN environment</a:t>
            </a:r>
            <a:endParaRPr kumimoji="1" lang="ja-JP" altLang="en-US" dirty="0"/>
          </a:p>
        </p:txBody>
      </p:sp>
      <p:sp>
        <p:nvSpPr>
          <p:cNvPr id="21" name="日付プレースホルダー 5">
            <a:extLst>
              <a:ext uri="{FF2B5EF4-FFF2-40B4-BE49-F238E27FC236}">
                <a16:creationId xmlns:a16="http://schemas.microsoft.com/office/drawing/2014/main" id="{27F84D3E-BF4C-43AB-8E1B-D0F9A9EB7F0A}"/>
              </a:ext>
            </a:extLst>
          </p:cNvPr>
          <p:cNvSpPr>
            <a:spLocks noGrp="1"/>
          </p:cNvSpPr>
          <p:nvPr>
            <p:ph type="dt" sz="half" idx="2"/>
          </p:nvPr>
        </p:nvSpPr>
        <p:spPr>
          <a:xfrm>
            <a:off x="684483" y="394156"/>
            <a:ext cx="1600200" cy="215444"/>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400" b="1" i="0" u="none" strike="noStrike" kern="1200" cap="none" spc="0" normalizeH="0" baseline="0" noProof="0">
                <a:ln>
                  <a:noFill/>
                </a:ln>
                <a:solidFill>
                  <a:srgbClr val="000000"/>
                </a:solidFill>
                <a:effectLst/>
                <a:uLnTx/>
                <a:uFillTx/>
                <a:latin typeface="Times New Roman" pitchFamily="18" charset="0"/>
                <a:ea typeface="ＭＳ Ｐゴシック" charset="-128"/>
                <a:cs typeface="+mn-cs"/>
              </a:rPr>
              <a:t>July 2018</a:t>
            </a:r>
            <a:endParaRPr kumimoji="0" lang="en-US" altLang="ja-JP" sz="14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endParaRPr>
          </a:p>
        </p:txBody>
      </p:sp>
      <p:sp>
        <p:nvSpPr>
          <p:cNvPr id="22" name="Rectangle 3">
            <a:extLst>
              <a:ext uri="{FF2B5EF4-FFF2-40B4-BE49-F238E27FC236}">
                <a16:creationId xmlns:a16="http://schemas.microsoft.com/office/drawing/2014/main" id="{59632CD9-5BED-4462-AE41-B77D6E0706A2}"/>
              </a:ext>
            </a:extLst>
          </p:cNvPr>
          <p:cNvSpPr txBox="1">
            <a:spLocks noChangeArrowheads="1"/>
          </p:cNvSpPr>
          <p:nvPr/>
        </p:nvSpPr>
        <p:spPr bwMode="auto">
          <a:xfrm>
            <a:off x="-461963" y="1373188"/>
            <a:ext cx="5334001"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b="0" i="1" dirty="0"/>
              <a:t>Inter-</a:t>
            </a:r>
            <a:r>
              <a:rPr lang="en-US" altLang="ja-JP" b="0" i="1" dirty="0">
                <a:solidFill>
                  <a:srgbClr val="0000FF"/>
                </a:solidFill>
              </a:rPr>
              <a:t>user</a:t>
            </a:r>
            <a:r>
              <a:rPr lang="en-US" altLang="ja-JP" b="0" i="1" dirty="0"/>
              <a:t> interference</a:t>
            </a:r>
          </a:p>
          <a:p>
            <a:pPr lvl="2" eaLnBrk="1" hangingPunct="1"/>
            <a:r>
              <a:rPr lang="en-US" altLang="ja-JP" sz="2000" b="0" dirty="0">
                <a:latin typeface="Times New Roman" panose="02020603050405020304" pitchFamily="18" charset="0"/>
              </a:rPr>
              <a:t>IR-UWB</a:t>
            </a:r>
            <a:r>
              <a:rPr lang="ja-JP" altLang="en-US" sz="2000" b="0" dirty="0">
                <a:latin typeface="Times New Roman" panose="02020603050405020304" pitchFamily="18" charset="0"/>
              </a:rPr>
              <a:t> </a:t>
            </a:r>
            <a:r>
              <a:rPr lang="en-US" altLang="ja-JP" sz="2000" b="0" dirty="0">
                <a:latin typeface="Times New Roman" panose="02020603050405020304" pitchFamily="18" charset="0"/>
              </a:rPr>
              <a:t>uses the same pulse as all users signal in the same standard.</a:t>
            </a:r>
          </a:p>
          <a:p>
            <a:pPr lvl="2" eaLnBrk="1" hangingPunct="1"/>
            <a:r>
              <a:rPr lang="en-US" altLang="ja-JP" sz="2000" dirty="0">
                <a:solidFill>
                  <a:srgbClr val="FF0000"/>
                </a:solidFill>
                <a:latin typeface="Times New Roman" panose="02020603050405020304" pitchFamily="18" charset="0"/>
              </a:rPr>
              <a:t>Other users </a:t>
            </a:r>
            <a:r>
              <a:rPr lang="en-US" altLang="ja-JP" sz="2000" b="0" dirty="0">
                <a:latin typeface="Times New Roman" panose="02020603050405020304" pitchFamily="18" charset="0"/>
              </a:rPr>
              <a:t>signal and/or the </a:t>
            </a:r>
            <a:r>
              <a:rPr lang="en-US" altLang="ja-JP" sz="2000" dirty="0">
                <a:solidFill>
                  <a:srgbClr val="FF0000"/>
                </a:solidFill>
                <a:latin typeface="Times New Roman" panose="02020603050405020304" pitchFamily="18" charset="0"/>
              </a:rPr>
              <a:t>other network </a:t>
            </a:r>
            <a:r>
              <a:rPr lang="en-US" altLang="ja-JP" sz="2000" b="0" dirty="0">
                <a:latin typeface="Times New Roman" panose="02020603050405020304" pitchFamily="18" charset="0"/>
              </a:rPr>
              <a:t>signal would be interference.</a:t>
            </a:r>
          </a:p>
        </p:txBody>
      </p:sp>
      <p:sp>
        <p:nvSpPr>
          <p:cNvPr id="23" name="Rectangle 3">
            <a:extLst>
              <a:ext uri="{FF2B5EF4-FFF2-40B4-BE49-F238E27FC236}">
                <a16:creationId xmlns:a16="http://schemas.microsoft.com/office/drawing/2014/main" id="{2FDD1194-3E95-4D6C-A579-01FCEC2FA83E}"/>
              </a:ext>
            </a:extLst>
          </p:cNvPr>
          <p:cNvSpPr txBox="1">
            <a:spLocks noChangeArrowheads="1"/>
          </p:cNvSpPr>
          <p:nvPr/>
        </p:nvSpPr>
        <p:spPr bwMode="auto">
          <a:xfrm>
            <a:off x="4000500" y="1416050"/>
            <a:ext cx="5056188"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b="0" i="1" dirty="0"/>
              <a:t>Inter-</a:t>
            </a:r>
            <a:r>
              <a:rPr lang="en-US" altLang="ja-JP" b="0" i="1" dirty="0">
                <a:solidFill>
                  <a:srgbClr val="0000FF"/>
                </a:solidFill>
              </a:rPr>
              <a:t>system</a:t>
            </a:r>
            <a:r>
              <a:rPr lang="en-US" altLang="ja-JP" b="0" i="1" dirty="0"/>
              <a:t> interference</a:t>
            </a:r>
          </a:p>
          <a:p>
            <a:pPr lvl="2" eaLnBrk="1" hangingPunct="1"/>
            <a:r>
              <a:rPr lang="en-US" altLang="ja-JP" sz="2000" b="0" dirty="0">
                <a:latin typeface="Times New Roman" panose="02020603050405020304" pitchFamily="18" charset="0"/>
              </a:rPr>
              <a:t>Interference from the other </a:t>
            </a:r>
            <a:r>
              <a:rPr lang="en-US" altLang="ja-JP" sz="2000" b="0" dirty="0" err="1">
                <a:latin typeface="Times New Roman" panose="02020603050405020304" pitchFamily="18" charset="0"/>
              </a:rPr>
              <a:t>wreless</a:t>
            </a:r>
            <a:r>
              <a:rPr lang="en-US" altLang="ja-JP" sz="2000" b="0" dirty="0">
                <a:latin typeface="Times New Roman" panose="02020603050405020304" pitchFamily="18" charset="0"/>
              </a:rPr>
              <a:t> system using overlapped frequency band. </a:t>
            </a:r>
            <a:r>
              <a:rPr lang="ja-JP" altLang="en-US" sz="2000" b="0" dirty="0">
                <a:latin typeface="Times New Roman" panose="02020603050405020304" pitchFamily="18" charset="0"/>
              </a:rPr>
              <a:t>⇒ </a:t>
            </a:r>
            <a:r>
              <a:rPr lang="en-US" altLang="ja-JP" sz="2000" dirty="0">
                <a:solidFill>
                  <a:srgbClr val="FF0000"/>
                </a:solidFill>
                <a:latin typeface="Times New Roman" panose="02020603050405020304" pitchFamily="18" charset="0"/>
              </a:rPr>
              <a:t>Unknown</a:t>
            </a:r>
            <a:endParaRPr lang="en-US" altLang="ja-JP" sz="2800" b="0" dirty="0">
              <a:latin typeface="Times New Roman" panose="02020603050405020304" pitchFamily="18" charset="0"/>
            </a:endParaRPr>
          </a:p>
        </p:txBody>
      </p:sp>
      <p:sp>
        <p:nvSpPr>
          <p:cNvPr id="25" name="正方形/長方形 46">
            <a:extLst>
              <a:ext uri="{FF2B5EF4-FFF2-40B4-BE49-F238E27FC236}">
                <a16:creationId xmlns:a16="http://schemas.microsoft.com/office/drawing/2014/main" id="{F55998AE-86E8-4755-AE01-58F57B4D60D9}"/>
              </a:ext>
            </a:extLst>
          </p:cNvPr>
          <p:cNvSpPr>
            <a:spLocks noChangeArrowheads="1"/>
          </p:cNvSpPr>
          <p:nvPr/>
        </p:nvSpPr>
        <p:spPr bwMode="auto">
          <a:xfrm>
            <a:off x="5291138" y="2986088"/>
            <a:ext cx="3606500"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ja-JP" altLang="en-US" sz="1800" b="0" dirty="0"/>
              <a:t>＊ </a:t>
            </a:r>
            <a:r>
              <a:rPr lang="en-US" altLang="ja-JP" sz="1800" b="0" dirty="0">
                <a:latin typeface="Times New Roman" panose="02020603050405020304" pitchFamily="18" charset="0"/>
              </a:rPr>
              <a:t>802.11a (wi-fi)</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5GHz</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overlaps</a:t>
            </a:r>
            <a:endParaRPr lang="ja-JP" altLang="en-US" sz="1800" b="0" dirty="0">
              <a:latin typeface="Times New Roman" panose="02020603050405020304" pitchFamily="18" charset="0"/>
            </a:endParaRPr>
          </a:p>
        </p:txBody>
      </p:sp>
      <p:sp>
        <p:nvSpPr>
          <p:cNvPr id="26" name="角丸四角形 47">
            <a:extLst>
              <a:ext uri="{FF2B5EF4-FFF2-40B4-BE49-F238E27FC236}">
                <a16:creationId xmlns:a16="http://schemas.microsoft.com/office/drawing/2014/main" id="{528ABC27-D0C8-4017-A804-1E05D3DDCC0D}"/>
              </a:ext>
            </a:extLst>
          </p:cNvPr>
          <p:cNvSpPr/>
          <p:nvPr/>
        </p:nvSpPr>
        <p:spPr>
          <a:xfrm>
            <a:off x="5897562" y="3284984"/>
            <a:ext cx="3081834" cy="3108325"/>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endParaRPr lang="ja-JP" altLang="en-US" dirty="0"/>
          </a:p>
        </p:txBody>
      </p:sp>
      <p:sp>
        <p:nvSpPr>
          <p:cNvPr id="27" name="角丸四角形 43">
            <a:extLst>
              <a:ext uri="{FF2B5EF4-FFF2-40B4-BE49-F238E27FC236}">
                <a16:creationId xmlns:a16="http://schemas.microsoft.com/office/drawing/2014/main" id="{874E1CDE-F0D1-40CF-B6B5-D577CC93D6CC}"/>
              </a:ext>
            </a:extLst>
          </p:cNvPr>
          <p:cNvSpPr/>
          <p:nvPr/>
        </p:nvSpPr>
        <p:spPr>
          <a:xfrm>
            <a:off x="174550" y="3313113"/>
            <a:ext cx="5189538" cy="3108325"/>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endParaRPr lang="ja-JP" altLang="en-US" dirty="0"/>
          </a:p>
        </p:txBody>
      </p:sp>
      <p:sp>
        <p:nvSpPr>
          <p:cNvPr id="28" name="角丸四角形 15">
            <a:extLst>
              <a:ext uri="{FF2B5EF4-FFF2-40B4-BE49-F238E27FC236}">
                <a16:creationId xmlns:a16="http://schemas.microsoft.com/office/drawing/2014/main" id="{AAB8C611-7433-415A-A29D-FDD397467E59}"/>
              </a:ext>
            </a:extLst>
          </p:cNvPr>
          <p:cNvSpPr/>
          <p:nvPr/>
        </p:nvSpPr>
        <p:spPr>
          <a:xfrm>
            <a:off x="285750" y="4464050"/>
            <a:ext cx="10668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a:solidFill>
                  <a:srgbClr val="000000"/>
                </a:solidFill>
              </a:rPr>
              <a:t>user</a:t>
            </a:r>
            <a:r>
              <a:rPr lang="ja-JP" altLang="en-US">
                <a:solidFill>
                  <a:srgbClr val="000000"/>
                </a:solidFill>
              </a:rPr>
              <a:t>　</a:t>
            </a:r>
            <a:r>
              <a:rPr lang="en-US" altLang="ja-JP">
                <a:solidFill>
                  <a:srgbClr val="000000"/>
                </a:solidFill>
              </a:rPr>
              <a:t>C</a:t>
            </a:r>
          </a:p>
        </p:txBody>
      </p:sp>
      <p:sp>
        <p:nvSpPr>
          <p:cNvPr id="29" name="角丸四角形 21">
            <a:extLst>
              <a:ext uri="{FF2B5EF4-FFF2-40B4-BE49-F238E27FC236}">
                <a16:creationId xmlns:a16="http://schemas.microsoft.com/office/drawing/2014/main" id="{200DFD9A-77C3-4139-9D2C-DC5DBD9B002F}"/>
              </a:ext>
            </a:extLst>
          </p:cNvPr>
          <p:cNvSpPr/>
          <p:nvPr/>
        </p:nvSpPr>
        <p:spPr>
          <a:xfrm>
            <a:off x="6610350" y="4768850"/>
            <a:ext cx="12192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latin typeface="Arial" charset="0"/>
                <a:ea typeface="ＭＳ Ｐゴシック" pitchFamily="50" charset="-128"/>
              </a:rPr>
              <a:t>user  </a:t>
            </a:r>
            <a:r>
              <a:rPr lang="ja-JP" altLang="en-US" dirty="0">
                <a:solidFill>
                  <a:srgbClr val="000000"/>
                </a:solidFill>
                <a:latin typeface="Arial" charset="0"/>
                <a:ea typeface="ＭＳ Ｐゴシック" pitchFamily="50" charset="-128"/>
              </a:rPr>
              <a:t>？</a:t>
            </a:r>
          </a:p>
        </p:txBody>
      </p:sp>
      <p:sp>
        <p:nvSpPr>
          <p:cNvPr id="30" name="角丸四角形 22">
            <a:extLst>
              <a:ext uri="{FF2B5EF4-FFF2-40B4-BE49-F238E27FC236}">
                <a16:creationId xmlns:a16="http://schemas.microsoft.com/office/drawing/2014/main" id="{BAB7F034-245E-42DC-A9E2-173D63622A87}"/>
              </a:ext>
            </a:extLst>
          </p:cNvPr>
          <p:cNvSpPr/>
          <p:nvPr/>
        </p:nvSpPr>
        <p:spPr>
          <a:xfrm>
            <a:off x="2560637" y="3497263"/>
            <a:ext cx="10668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a:solidFill>
                  <a:srgbClr val="000000"/>
                </a:solidFill>
              </a:rPr>
              <a:t>user</a:t>
            </a:r>
            <a:r>
              <a:rPr lang="ja-JP" altLang="en-US">
                <a:solidFill>
                  <a:srgbClr val="000000"/>
                </a:solidFill>
              </a:rPr>
              <a:t>　</a:t>
            </a:r>
            <a:r>
              <a:rPr lang="en-US" altLang="ja-JP">
                <a:solidFill>
                  <a:srgbClr val="000000"/>
                </a:solidFill>
              </a:rPr>
              <a:t>B</a:t>
            </a:r>
          </a:p>
        </p:txBody>
      </p:sp>
      <p:sp>
        <p:nvSpPr>
          <p:cNvPr id="31" name="角丸四角形 23">
            <a:extLst>
              <a:ext uri="{FF2B5EF4-FFF2-40B4-BE49-F238E27FC236}">
                <a16:creationId xmlns:a16="http://schemas.microsoft.com/office/drawing/2014/main" id="{D7E1C62C-35EF-479B-B2CB-5ED8AEB79B29}"/>
              </a:ext>
            </a:extLst>
          </p:cNvPr>
          <p:cNvSpPr/>
          <p:nvPr/>
        </p:nvSpPr>
        <p:spPr>
          <a:xfrm>
            <a:off x="1884362" y="5475288"/>
            <a:ext cx="2298700" cy="828675"/>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User A wants to connect </a:t>
            </a:r>
            <a:r>
              <a:rPr lang="en-US" altLang="ja-JP" dirty="0" err="1">
                <a:solidFill>
                  <a:srgbClr val="000000"/>
                </a:solidFill>
              </a:rPr>
              <a:t>to“B</a:t>
            </a:r>
            <a:r>
              <a:rPr lang="en-US" altLang="ja-JP" dirty="0">
                <a:solidFill>
                  <a:srgbClr val="000000"/>
                </a:solidFill>
              </a:rPr>
              <a:t>”.</a:t>
            </a:r>
          </a:p>
        </p:txBody>
      </p:sp>
      <p:sp>
        <p:nvSpPr>
          <p:cNvPr id="32" name="下矢印 29">
            <a:extLst>
              <a:ext uri="{FF2B5EF4-FFF2-40B4-BE49-F238E27FC236}">
                <a16:creationId xmlns:a16="http://schemas.microsoft.com/office/drawing/2014/main" id="{70DEC7B7-A0A3-4F41-9DF0-C1D1B4DAC146}"/>
              </a:ext>
            </a:extLst>
          </p:cNvPr>
          <p:cNvSpPr/>
          <p:nvPr/>
        </p:nvSpPr>
        <p:spPr>
          <a:xfrm>
            <a:off x="2876550" y="4235450"/>
            <a:ext cx="457200" cy="1196975"/>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3" name="下矢印 30">
            <a:extLst>
              <a:ext uri="{FF2B5EF4-FFF2-40B4-BE49-F238E27FC236}">
                <a16:creationId xmlns:a16="http://schemas.microsoft.com/office/drawing/2014/main" id="{B1E1FE9F-35E0-4D45-87AE-2AC50135909E}"/>
              </a:ext>
            </a:extLst>
          </p:cNvPr>
          <p:cNvSpPr/>
          <p:nvPr/>
        </p:nvSpPr>
        <p:spPr>
          <a:xfrm rot="17198103">
            <a:off x="1852612" y="4376738"/>
            <a:ext cx="457200" cy="1295400"/>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4" name="下矢印 36">
            <a:extLst>
              <a:ext uri="{FF2B5EF4-FFF2-40B4-BE49-F238E27FC236}">
                <a16:creationId xmlns:a16="http://schemas.microsoft.com/office/drawing/2014/main" id="{A6F0C2AA-6731-4CB5-98B6-984FD4DA1ED7}"/>
              </a:ext>
            </a:extLst>
          </p:cNvPr>
          <p:cNvSpPr/>
          <p:nvPr/>
        </p:nvSpPr>
        <p:spPr>
          <a:xfrm rot="5400000">
            <a:off x="4872025" y="3878275"/>
            <a:ext cx="457200" cy="2543150"/>
          </a:xfrm>
          <a:prstGeom prst="down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5" name="爆発 1 32">
            <a:extLst>
              <a:ext uri="{FF2B5EF4-FFF2-40B4-BE49-F238E27FC236}">
                <a16:creationId xmlns:a16="http://schemas.microsoft.com/office/drawing/2014/main" id="{6FB12007-C305-4479-8C8B-663B8C953D2A}"/>
              </a:ext>
            </a:extLst>
          </p:cNvPr>
          <p:cNvSpPr/>
          <p:nvPr/>
        </p:nvSpPr>
        <p:spPr>
          <a:xfrm>
            <a:off x="2481262" y="5062538"/>
            <a:ext cx="549275" cy="401637"/>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6" name="爆発 1 35">
            <a:extLst>
              <a:ext uri="{FF2B5EF4-FFF2-40B4-BE49-F238E27FC236}">
                <a16:creationId xmlns:a16="http://schemas.microsoft.com/office/drawing/2014/main" id="{E487CE80-BE2D-4BBE-95A0-F7EDB8E44649}"/>
              </a:ext>
            </a:extLst>
          </p:cNvPr>
          <p:cNvSpPr/>
          <p:nvPr/>
        </p:nvSpPr>
        <p:spPr>
          <a:xfrm>
            <a:off x="3425825" y="5073650"/>
            <a:ext cx="403225" cy="401638"/>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7" name="テキスト ボックス 44">
            <a:extLst>
              <a:ext uri="{FF2B5EF4-FFF2-40B4-BE49-F238E27FC236}">
                <a16:creationId xmlns:a16="http://schemas.microsoft.com/office/drawing/2014/main" id="{BB5157D4-96D9-445A-9649-A49932483C29}"/>
              </a:ext>
            </a:extLst>
          </p:cNvPr>
          <p:cNvSpPr txBox="1">
            <a:spLocks noChangeArrowheads="1"/>
          </p:cNvSpPr>
          <p:nvPr/>
        </p:nvSpPr>
        <p:spPr bwMode="auto">
          <a:xfrm>
            <a:off x="209550" y="3497263"/>
            <a:ext cx="2590800" cy="7318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a:t>UWB-WBAN</a:t>
            </a:r>
          </a:p>
          <a:p>
            <a:pPr eaLnBrk="1" hangingPunct="1">
              <a:spcBef>
                <a:spcPct val="0"/>
              </a:spcBef>
              <a:buFontTx/>
              <a:buNone/>
            </a:pPr>
            <a:r>
              <a:rPr lang="en-US" altLang="ja-JP" sz="1800"/>
              <a:t>IEEE 802.15.</a:t>
            </a:r>
            <a:r>
              <a:rPr lang="en-US" altLang="ja-JP" sz="2400"/>
              <a:t>6</a:t>
            </a:r>
            <a:endParaRPr lang="ja-JP" altLang="en-US" sz="1800"/>
          </a:p>
        </p:txBody>
      </p:sp>
      <p:sp>
        <p:nvSpPr>
          <p:cNvPr id="38" name="テキスト ボックス 48">
            <a:extLst>
              <a:ext uri="{FF2B5EF4-FFF2-40B4-BE49-F238E27FC236}">
                <a16:creationId xmlns:a16="http://schemas.microsoft.com/office/drawing/2014/main" id="{BB2BC8DF-FB0B-427D-B591-80477D36D82C}"/>
              </a:ext>
            </a:extLst>
          </p:cNvPr>
          <p:cNvSpPr txBox="1">
            <a:spLocks noChangeArrowheads="1"/>
          </p:cNvSpPr>
          <p:nvPr/>
        </p:nvSpPr>
        <p:spPr bwMode="auto">
          <a:xfrm>
            <a:off x="6240462" y="3497263"/>
            <a:ext cx="2590800" cy="6413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a:t>Other UWB system.</a:t>
            </a:r>
          </a:p>
          <a:p>
            <a:pPr eaLnBrk="1" hangingPunct="1">
              <a:spcBef>
                <a:spcPct val="0"/>
              </a:spcBef>
              <a:buFontTx/>
              <a:buNone/>
            </a:pPr>
            <a:r>
              <a:rPr lang="en-US" altLang="ja-JP" sz="1800"/>
              <a:t>e.g. IEEE 802.15.4a</a:t>
            </a:r>
            <a:endParaRPr lang="ja-JP" altLang="en-US" sz="1800"/>
          </a:p>
        </p:txBody>
      </p:sp>
      <p:sp>
        <p:nvSpPr>
          <p:cNvPr id="39" name="角丸四角形 49">
            <a:extLst>
              <a:ext uri="{FF2B5EF4-FFF2-40B4-BE49-F238E27FC236}">
                <a16:creationId xmlns:a16="http://schemas.microsoft.com/office/drawing/2014/main" id="{1B178769-FA69-4B85-94ED-9A5043A5B185}"/>
              </a:ext>
            </a:extLst>
          </p:cNvPr>
          <p:cNvSpPr/>
          <p:nvPr/>
        </p:nvSpPr>
        <p:spPr>
          <a:xfrm>
            <a:off x="7575550" y="4186238"/>
            <a:ext cx="1255712"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a:solidFill>
                  <a:srgbClr val="000000"/>
                </a:solidFill>
                <a:latin typeface="Arial" charset="0"/>
                <a:ea typeface="ＭＳ Ｐゴシック" pitchFamily="50" charset="-128"/>
              </a:rPr>
              <a:t>user  </a:t>
            </a:r>
            <a:r>
              <a:rPr lang="ja-JP" altLang="en-US">
                <a:solidFill>
                  <a:srgbClr val="000000"/>
                </a:solidFill>
                <a:latin typeface="Arial" charset="0"/>
                <a:ea typeface="ＭＳ Ｐゴシック" pitchFamily="50" charset="-128"/>
              </a:rPr>
              <a:t>？</a:t>
            </a:r>
          </a:p>
        </p:txBody>
      </p:sp>
      <p:sp>
        <p:nvSpPr>
          <p:cNvPr id="40" name="角丸四角形 50">
            <a:extLst>
              <a:ext uri="{FF2B5EF4-FFF2-40B4-BE49-F238E27FC236}">
                <a16:creationId xmlns:a16="http://schemas.microsoft.com/office/drawing/2014/main" id="{A90D802A-D7A8-4D91-8031-1B0B53DF7CC7}"/>
              </a:ext>
            </a:extLst>
          </p:cNvPr>
          <p:cNvSpPr/>
          <p:nvPr/>
        </p:nvSpPr>
        <p:spPr>
          <a:xfrm>
            <a:off x="7405687" y="5545138"/>
            <a:ext cx="1349375"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a:solidFill>
                  <a:srgbClr val="000000"/>
                </a:solidFill>
                <a:latin typeface="Arial" charset="0"/>
                <a:ea typeface="ＭＳ Ｐゴシック" pitchFamily="50" charset="-128"/>
              </a:rPr>
              <a:t>user  </a:t>
            </a:r>
            <a:r>
              <a:rPr lang="ja-JP" altLang="en-US">
                <a:solidFill>
                  <a:srgbClr val="000000"/>
                </a:solidFill>
                <a:latin typeface="Arial" charset="0"/>
                <a:ea typeface="ＭＳ Ｐゴシック" pitchFamily="50" charset="-128"/>
              </a:rPr>
              <a:t>？</a:t>
            </a:r>
          </a:p>
        </p:txBody>
      </p:sp>
      <p:sp>
        <p:nvSpPr>
          <p:cNvPr id="41" name="正方形/長方形 3">
            <a:extLst>
              <a:ext uri="{FF2B5EF4-FFF2-40B4-BE49-F238E27FC236}">
                <a16:creationId xmlns:a16="http://schemas.microsoft.com/office/drawing/2014/main" id="{FF19D7D4-9A6B-4A05-A91A-AE7EAAD6DF2F}"/>
              </a:ext>
            </a:extLst>
          </p:cNvPr>
          <p:cNvSpPr>
            <a:spLocks noChangeArrowheads="1"/>
          </p:cNvSpPr>
          <p:nvPr/>
        </p:nvSpPr>
        <p:spPr bwMode="auto">
          <a:xfrm>
            <a:off x="1698898" y="4581128"/>
            <a:ext cx="1504950" cy="369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a:solidFill>
                  <a:srgbClr val="FF0000"/>
                </a:solidFill>
              </a:rPr>
              <a:t>interference</a:t>
            </a:r>
            <a:endParaRPr lang="ja-JP" altLang="en-US">
              <a:solidFill>
                <a:srgbClr val="FF0000"/>
              </a:solidFill>
            </a:endParaRPr>
          </a:p>
        </p:txBody>
      </p:sp>
      <p:sp>
        <p:nvSpPr>
          <p:cNvPr id="42" name="正方形/長方形 88">
            <a:extLst>
              <a:ext uri="{FF2B5EF4-FFF2-40B4-BE49-F238E27FC236}">
                <a16:creationId xmlns:a16="http://schemas.microsoft.com/office/drawing/2014/main" id="{D4EF2054-47C8-4E95-8619-B2C080260D75}"/>
              </a:ext>
            </a:extLst>
          </p:cNvPr>
          <p:cNvSpPr>
            <a:spLocks noChangeArrowheads="1"/>
          </p:cNvSpPr>
          <p:nvPr/>
        </p:nvSpPr>
        <p:spPr bwMode="auto">
          <a:xfrm>
            <a:off x="4219178" y="5292948"/>
            <a:ext cx="1504950" cy="3683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dirty="0">
                <a:solidFill>
                  <a:srgbClr val="FF0000"/>
                </a:solidFill>
              </a:rPr>
              <a:t>interference</a:t>
            </a:r>
            <a:endParaRPr lang="ja-JP" altLang="en-US" dirty="0">
              <a:solidFill>
                <a:srgbClr val="FF0000"/>
              </a:solidFill>
            </a:endParaRPr>
          </a:p>
        </p:txBody>
      </p:sp>
      <p:sp>
        <p:nvSpPr>
          <p:cNvPr id="3" name="フッター プレースホルダー 2">
            <a:extLst>
              <a:ext uri="{FF2B5EF4-FFF2-40B4-BE49-F238E27FC236}">
                <a16:creationId xmlns:a16="http://schemas.microsoft.com/office/drawing/2014/main" id="{7E204BD9-FA76-4973-B94D-018F2FAB6B1A}"/>
              </a:ext>
            </a:extLst>
          </p:cNvPr>
          <p:cNvSpPr>
            <a:spLocks noGrp="1"/>
          </p:cNvSpPr>
          <p:nvPr>
            <p:ph type="ftr" sz="quarter" idx="3"/>
          </p:nvPr>
        </p:nvSpPr>
        <p:spPr>
          <a:ln>
            <a:solidFill>
              <a:schemeClr val="tx1"/>
            </a:solidFill>
          </a:ln>
        </p:spPr>
        <p:txBody>
          <a:bodyPr/>
          <a:lstStyle/>
          <a:p>
            <a:r>
              <a:rPr lang="en-US" altLang="ja-JP"/>
              <a:t>Takumi Kobayashi(YNU), Ryuji Kohno(YNU/CWC-Nippon)</a:t>
            </a:r>
            <a:endParaRPr lang="en-US" altLang="ja-JP" dirty="0"/>
          </a:p>
        </p:txBody>
      </p:sp>
      <p:sp>
        <p:nvSpPr>
          <p:cNvPr id="4" name="スライド番号プレースホルダー 3">
            <a:extLst>
              <a:ext uri="{FF2B5EF4-FFF2-40B4-BE49-F238E27FC236}">
                <a16:creationId xmlns:a16="http://schemas.microsoft.com/office/drawing/2014/main" id="{1AD0B445-C692-4D80-8C58-8ED51D43AB28}"/>
              </a:ext>
            </a:extLst>
          </p:cNvPr>
          <p:cNvSpPr>
            <a:spLocks noGrp="1"/>
          </p:cNvSpPr>
          <p:nvPr>
            <p:ph type="sldNum" sz="quarter" idx="12"/>
          </p:nvPr>
        </p:nvSpPr>
        <p:spPr>
          <a:ln>
            <a:solidFill>
              <a:schemeClr val="tx1"/>
            </a:solidFill>
          </a:ln>
        </p:spPr>
        <p:txBody>
          <a:bodyPr/>
          <a:lstStyle/>
          <a:p>
            <a:r>
              <a:rPr lang="en-US" altLang="ja-JP"/>
              <a:t>Slide </a:t>
            </a:r>
            <a:fld id="{F80C6039-A5FA-4F5B-9853-58798A63706D}" type="slidenum">
              <a:rPr lang="en-US" altLang="ja-JP" smtClean="0"/>
              <a:pPr/>
              <a:t>3</a:t>
            </a:fld>
            <a:endParaRPr lang="en-US" altLang="ja-JP" dirty="0"/>
          </a:p>
        </p:txBody>
      </p:sp>
    </p:spTree>
    <p:extLst>
      <p:ext uri="{BB962C8B-B14F-4D97-AF65-F5344CB8AC3E}">
        <p14:creationId xmlns:p14="http://schemas.microsoft.com/office/powerpoint/2010/main" val="29202920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日付プレースホルダー 12">
            <a:extLst>
              <a:ext uri="{FF2B5EF4-FFF2-40B4-BE49-F238E27FC236}">
                <a16:creationId xmlns:a16="http://schemas.microsoft.com/office/drawing/2014/main" id="{7F90860F-4C5D-4BAC-83ED-CA9406D828D1}"/>
              </a:ext>
            </a:extLst>
          </p:cNvPr>
          <p:cNvSpPr>
            <a:spLocks noGrp="1"/>
          </p:cNvSpPr>
          <p:nvPr>
            <p:ph type="dt" sz="half" idx="2"/>
          </p:nvPr>
        </p:nvSpPr>
        <p:spPr/>
        <p:txBody>
          <a:bodyPr/>
          <a:lstStyle/>
          <a:p>
            <a:r>
              <a:rPr lang="en-US" altLang="ja-JP">
                <a:latin typeface="+mj-lt"/>
              </a:rPr>
              <a:t>July 2018</a:t>
            </a:r>
            <a:endParaRPr lang="en-US" altLang="ja-JP" dirty="0">
              <a:latin typeface="+mj-lt"/>
            </a:endParaRPr>
          </a:p>
        </p:txBody>
      </p:sp>
      <p:sp>
        <p:nvSpPr>
          <p:cNvPr id="3" name="タイトル 7">
            <a:extLst>
              <a:ext uri="{FF2B5EF4-FFF2-40B4-BE49-F238E27FC236}">
                <a16:creationId xmlns:a16="http://schemas.microsoft.com/office/drawing/2014/main" id="{2FFC02DF-4D04-49AB-B89A-3093BEC8B70D}"/>
              </a:ext>
            </a:extLst>
          </p:cNvPr>
          <p:cNvSpPr txBox="1">
            <a:spLocks/>
          </p:cNvSpPr>
          <p:nvPr/>
        </p:nvSpPr>
        <p:spPr>
          <a:xfrm>
            <a:off x="76200" y="762000"/>
            <a:ext cx="8229600" cy="430212"/>
          </a:xfrm>
          <a:prstGeom prst="rect">
            <a:avLst/>
          </a:prstGeom>
        </p:spPr>
        <p:txBody>
          <a:bodyPr/>
          <a:lstStyle>
            <a:lvl1pPr algn="l" rtl="0" eaLnBrk="0" fontAlgn="base" hangingPunct="0">
              <a:spcBef>
                <a:spcPct val="0"/>
              </a:spcBef>
              <a:spcAft>
                <a:spcPct val="0"/>
              </a:spcAft>
              <a:defRPr kumimoji="1" sz="3600">
                <a:solidFill>
                  <a:schemeClr val="tx2"/>
                </a:solidFill>
                <a:latin typeface="Arial" charset="0"/>
                <a:ea typeface="+mj-ea"/>
                <a:cs typeface="+mj-cs"/>
              </a:defRPr>
            </a:lvl1pPr>
            <a:lvl2pPr algn="l" rtl="0" eaLnBrk="0" fontAlgn="base" hangingPunct="0">
              <a:spcBef>
                <a:spcPct val="0"/>
              </a:spcBef>
              <a:spcAft>
                <a:spcPct val="0"/>
              </a:spcAft>
              <a:defRPr kumimoji="1" sz="3600">
                <a:solidFill>
                  <a:schemeClr val="tx2"/>
                </a:solidFill>
                <a:latin typeface="Arial" charset="0"/>
                <a:ea typeface="ＭＳ Ｐゴシック" pitchFamily="50" charset="-128"/>
              </a:defRPr>
            </a:lvl2pPr>
            <a:lvl3pPr algn="l" rtl="0" eaLnBrk="0" fontAlgn="base" hangingPunct="0">
              <a:spcBef>
                <a:spcPct val="0"/>
              </a:spcBef>
              <a:spcAft>
                <a:spcPct val="0"/>
              </a:spcAft>
              <a:defRPr kumimoji="1" sz="3600">
                <a:solidFill>
                  <a:schemeClr val="tx2"/>
                </a:solidFill>
                <a:latin typeface="Arial" charset="0"/>
                <a:ea typeface="ＭＳ Ｐゴシック" pitchFamily="50" charset="-128"/>
              </a:defRPr>
            </a:lvl3pPr>
            <a:lvl4pPr algn="l" rtl="0" eaLnBrk="0" fontAlgn="base" hangingPunct="0">
              <a:spcBef>
                <a:spcPct val="0"/>
              </a:spcBef>
              <a:spcAft>
                <a:spcPct val="0"/>
              </a:spcAft>
              <a:defRPr kumimoji="1" sz="3600">
                <a:solidFill>
                  <a:schemeClr val="tx2"/>
                </a:solidFill>
                <a:latin typeface="Arial" charset="0"/>
                <a:ea typeface="ＭＳ Ｐゴシック" pitchFamily="50" charset="-128"/>
              </a:defRPr>
            </a:lvl4pPr>
            <a:lvl5pPr algn="l" rtl="0" eaLnBrk="0" fontAlgn="base" hangingPunct="0">
              <a:spcBef>
                <a:spcPct val="0"/>
              </a:spcBef>
              <a:spcAft>
                <a:spcPct val="0"/>
              </a:spcAft>
              <a:defRPr kumimoji="1" sz="3600">
                <a:solidFill>
                  <a:schemeClr val="tx2"/>
                </a:solidFill>
                <a:latin typeface="Arial" charset="0"/>
                <a:ea typeface="ＭＳ Ｐゴシック" pitchFamily="50" charset="-128"/>
              </a:defRPr>
            </a:lvl5pPr>
            <a:lvl6pPr marL="457200" algn="l" rtl="0" fontAlgn="base">
              <a:spcBef>
                <a:spcPct val="0"/>
              </a:spcBef>
              <a:spcAft>
                <a:spcPct val="0"/>
              </a:spcAft>
              <a:defRPr kumimoji="1" sz="3600">
                <a:solidFill>
                  <a:schemeClr val="tx2"/>
                </a:solidFill>
                <a:latin typeface="Arial" charset="0"/>
                <a:ea typeface="ＭＳ Ｐゴシック" pitchFamily="50" charset="-128"/>
              </a:defRPr>
            </a:lvl6pPr>
            <a:lvl7pPr marL="914400" algn="l" rtl="0" fontAlgn="base">
              <a:spcBef>
                <a:spcPct val="0"/>
              </a:spcBef>
              <a:spcAft>
                <a:spcPct val="0"/>
              </a:spcAft>
              <a:defRPr kumimoji="1" sz="3600">
                <a:solidFill>
                  <a:schemeClr val="tx2"/>
                </a:solidFill>
                <a:latin typeface="Arial" charset="0"/>
                <a:ea typeface="ＭＳ Ｐゴシック" pitchFamily="50" charset="-128"/>
              </a:defRPr>
            </a:lvl7pPr>
            <a:lvl8pPr marL="1371600" algn="l" rtl="0" fontAlgn="base">
              <a:spcBef>
                <a:spcPct val="0"/>
              </a:spcBef>
              <a:spcAft>
                <a:spcPct val="0"/>
              </a:spcAft>
              <a:defRPr kumimoji="1" sz="3600">
                <a:solidFill>
                  <a:schemeClr val="tx2"/>
                </a:solidFill>
                <a:latin typeface="Arial" charset="0"/>
                <a:ea typeface="ＭＳ Ｐゴシック" pitchFamily="50" charset="-128"/>
              </a:defRPr>
            </a:lvl8pPr>
            <a:lvl9pPr marL="1828800" algn="l" rtl="0" fontAlgn="base">
              <a:spcBef>
                <a:spcPct val="0"/>
              </a:spcBef>
              <a:spcAft>
                <a:spcPct val="0"/>
              </a:spcAft>
              <a:defRPr kumimoji="1" sz="3600">
                <a:solidFill>
                  <a:schemeClr val="tx2"/>
                </a:solidFill>
                <a:latin typeface="Arial" charset="0"/>
                <a:ea typeface="ＭＳ Ｐゴシック" pitchFamily="50" charset="-128"/>
              </a:defRPr>
            </a:lvl9pPr>
          </a:lstStyle>
          <a:p>
            <a:r>
              <a:rPr lang="en-US" altLang="ja-JP" sz="2400" b="0" kern="0">
                <a:latin typeface="+mj-lt"/>
              </a:rPr>
              <a:t>Theoretical analysis results</a:t>
            </a:r>
            <a:endParaRPr lang="ja-JP" altLang="en-US" sz="2400" b="0" kern="0" dirty="0">
              <a:latin typeface="+mj-lt"/>
            </a:endParaRPr>
          </a:p>
        </p:txBody>
      </p:sp>
      <p:pic>
        <p:nvPicPr>
          <p:cNvPr id="4" name="図 3">
            <a:extLst>
              <a:ext uri="{FF2B5EF4-FFF2-40B4-BE49-F238E27FC236}">
                <a16:creationId xmlns:a16="http://schemas.microsoft.com/office/drawing/2014/main" id="{26606CED-81FD-4E98-B7D5-60599997E0E9}"/>
              </a:ext>
            </a:extLst>
          </p:cNvPr>
          <p:cNvPicPr>
            <a:picLocks noChangeAspect="1"/>
          </p:cNvPicPr>
          <p:nvPr/>
        </p:nvPicPr>
        <p:blipFill>
          <a:blip r:embed="rId3"/>
          <a:stretch>
            <a:fillRect/>
          </a:stretch>
        </p:blipFill>
        <p:spPr>
          <a:xfrm>
            <a:off x="4276725" y="3135463"/>
            <a:ext cx="4876800" cy="2809987"/>
          </a:xfrm>
          <a:prstGeom prst="rect">
            <a:avLst/>
          </a:prstGeom>
        </p:spPr>
      </p:pic>
      <p:pic>
        <p:nvPicPr>
          <p:cNvPr id="5" name="図 4">
            <a:extLst>
              <a:ext uri="{FF2B5EF4-FFF2-40B4-BE49-F238E27FC236}">
                <a16:creationId xmlns:a16="http://schemas.microsoft.com/office/drawing/2014/main" id="{957B5B6E-3640-44E4-B46F-8E56C1F736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7503" y="2775491"/>
            <a:ext cx="5099050" cy="3285340"/>
          </a:xfrm>
          <a:prstGeom prst="rect">
            <a:avLst/>
          </a:prstGeom>
        </p:spPr>
      </p:pic>
      <p:pic>
        <p:nvPicPr>
          <p:cNvPr id="6" name="図 5">
            <a:extLst>
              <a:ext uri="{FF2B5EF4-FFF2-40B4-BE49-F238E27FC236}">
                <a16:creationId xmlns:a16="http://schemas.microsoft.com/office/drawing/2014/main" id="{82A307DA-56A2-4C2D-AB50-DDE6A5E779A8}"/>
              </a:ext>
            </a:extLst>
          </p:cNvPr>
          <p:cNvPicPr>
            <a:picLocks noChangeAspect="1"/>
          </p:cNvPicPr>
          <p:nvPr/>
        </p:nvPicPr>
        <p:blipFill>
          <a:blip r:embed="rId5"/>
          <a:stretch>
            <a:fillRect/>
          </a:stretch>
        </p:blipFill>
        <p:spPr>
          <a:xfrm>
            <a:off x="0" y="828736"/>
            <a:ext cx="5635618" cy="2927171"/>
          </a:xfrm>
          <a:prstGeom prst="rect">
            <a:avLst/>
          </a:prstGeom>
        </p:spPr>
      </p:pic>
      <p:sp>
        <p:nvSpPr>
          <p:cNvPr id="7" name="テキスト ボックス 21">
            <a:extLst>
              <a:ext uri="{FF2B5EF4-FFF2-40B4-BE49-F238E27FC236}">
                <a16:creationId xmlns:a16="http://schemas.microsoft.com/office/drawing/2014/main" id="{27B21925-D792-4A0B-B9E7-2C4A80D02EDD}"/>
              </a:ext>
            </a:extLst>
          </p:cNvPr>
          <p:cNvSpPr txBox="1">
            <a:spLocks noChangeArrowheads="1"/>
          </p:cNvSpPr>
          <p:nvPr/>
        </p:nvSpPr>
        <p:spPr bwMode="auto">
          <a:xfrm>
            <a:off x="125413" y="3629025"/>
            <a:ext cx="35687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ja-JP" sz="2000" dirty="0" err="1">
                <a:solidFill>
                  <a:srgbClr val="FF0000"/>
                </a:solidFill>
                <a:latin typeface="+mj-lt"/>
              </a:rPr>
              <a:t>Δ</a:t>
            </a:r>
            <a:r>
              <a:rPr lang="en-US" altLang="ja-JP" sz="2000" i="1" baseline="-25000" dirty="0" err="1">
                <a:solidFill>
                  <a:srgbClr val="FF0000"/>
                </a:solidFill>
                <a:latin typeface="+mj-lt"/>
              </a:rPr>
              <a:t>opt</a:t>
            </a:r>
            <a:r>
              <a:rPr lang="ja-JP" altLang="en-US" sz="2000" dirty="0">
                <a:latin typeface="+mj-lt"/>
              </a:rPr>
              <a:t> </a:t>
            </a:r>
            <a:r>
              <a:rPr lang="en-US" altLang="ja-JP" sz="2000" dirty="0">
                <a:latin typeface="+mj-lt"/>
              </a:rPr>
              <a:t>value in each </a:t>
            </a:r>
            <a:r>
              <a:rPr lang="en-US" altLang="ja-JP" sz="2000" dirty="0" err="1">
                <a:latin typeface="+mj-lt"/>
              </a:rPr>
              <a:t>Eb</a:t>
            </a:r>
            <a:r>
              <a:rPr lang="en-US" altLang="ja-JP" sz="2000" dirty="0">
                <a:latin typeface="+mj-lt"/>
              </a:rPr>
              <a:t>/N0 and DIR conditions</a:t>
            </a:r>
            <a:endParaRPr lang="ja-JP" altLang="en-US" sz="2000" dirty="0">
              <a:latin typeface="+mj-lt"/>
            </a:endParaRPr>
          </a:p>
        </p:txBody>
      </p:sp>
      <p:sp>
        <p:nvSpPr>
          <p:cNvPr id="8" name="テキスト ボックス 21">
            <a:extLst>
              <a:ext uri="{FF2B5EF4-FFF2-40B4-BE49-F238E27FC236}">
                <a16:creationId xmlns:a16="http://schemas.microsoft.com/office/drawing/2014/main" id="{2167B7BF-1130-4FDA-98D1-59E48972355B}"/>
              </a:ext>
            </a:extLst>
          </p:cNvPr>
          <p:cNvSpPr txBox="1">
            <a:spLocks noChangeArrowheads="1"/>
          </p:cNvSpPr>
          <p:nvPr/>
        </p:nvSpPr>
        <p:spPr bwMode="auto">
          <a:xfrm>
            <a:off x="5410200" y="5808870"/>
            <a:ext cx="35687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ja-JP" sz="2000" dirty="0">
                <a:latin typeface="+mj-lt"/>
              </a:rPr>
              <a:t>MSE in optimum </a:t>
            </a:r>
            <a:r>
              <a:rPr lang="en-US" altLang="ja-JP" sz="2000" dirty="0" err="1">
                <a:latin typeface="+mj-lt"/>
              </a:rPr>
              <a:t>slution</a:t>
            </a:r>
            <a:endParaRPr lang="ja-JP" altLang="en-US" sz="2000" dirty="0">
              <a:latin typeface="+mj-lt"/>
            </a:endParaRPr>
          </a:p>
        </p:txBody>
      </p:sp>
      <p:graphicFrame>
        <p:nvGraphicFramePr>
          <p:cNvPr id="9" name="Object 2">
            <a:extLst>
              <a:ext uri="{FF2B5EF4-FFF2-40B4-BE49-F238E27FC236}">
                <a16:creationId xmlns:a16="http://schemas.microsoft.com/office/drawing/2014/main" id="{E9774309-9018-4C97-B570-25E8368F34B4}"/>
              </a:ext>
            </a:extLst>
          </p:cNvPr>
          <p:cNvGraphicFramePr>
            <a:graphicFrameLocks noChangeAspect="1"/>
          </p:cNvGraphicFramePr>
          <p:nvPr/>
        </p:nvGraphicFramePr>
        <p:xfrm>
          <a:off x="6019800" y="6015167"/>
          <a:ext cx="1033462" cy="479425"/>
        </p:xfrm>
        <a:graphic>
          <a:graphicData uri="http://schemas.openxmlformats.org/presentationml/2006/ole">
            <mc:AlternateContent xmlns:mc="http://schemas.openxmlformats.org/markup-compatibility/2006">
              <mc:Choice xmlns:v="urn:schemas-microsoft-com:vml" Requires="v">
                <p:oleObj spid="_x0000_s8200" name="数式" r:id="rId8" imgW="520560" imgH="241200" progId="Equation.3">
                  <p:embed/>
                </p:oleObj>
              </mc:Choice>
              <mc:Fallback>
                <p:oleObj name="数式" r:id="rId8" imgW="520560" imgH="241200" progId="Equation.3">
                  <p:embed/>
                  <p:pic>
                    <p:nvPicPr>
                      <p:cNvPr id="9" name="Object 2">
                        <a:extLst>
                          <a:ext uri="{FF2B5EF4-FFF2-40B4-BE49-F238E27FC236}">
                            <a16:creationId xmlns:a16="http://schemas.microsoft.com/office/drawing/2014/main" id="{E9774309-9018-4C97-B570-25E8368F34B4}"/>
                          </a:ext>
                        </a:extLst>
                      </p:cNvPr>
                      <p:cNvPicPr>
                        <a:picLocks noChangeAspect="1" noChangeArrowheads="1"/>
                      </p:cNvPicPr>
                      <p:nvPr/>
                    </p:nvPicPr>
                    <p:blipFill>
                      <a:blip r:embed="rId9"/>
                      <a:srcRect/>
                      <a:stretch>
                        <a:fillRect/>
                      </a:stretch>
                    </p:blipFill>
                    <p:spPr bwMode="auto">
                      <a:xfrm>
                        <a:off x="6019800" y="6015167"/>
                        <a:ext cx="103346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テキスト ボックス 21">
            <a:extLst>
              <a:ext uri="{FF2B5EF4-FFF2-40B4-BE49-F238E27FC236}">
                <a16:creationId xmlns:a16="http://schemas.microsoft.com/office/drawing/2014/main" id="{BCCA7008-2033-4341-BBBB-6654532C55D1}"/>
              </a:ext>
            </a:extLst>
          </p:cNvPr>
          <p:cNvSpPr txBox="1">
            <a:spLocks noChangeArrowheads="1"/>
          </p:cNvSpPr>
          <p:nvPr/>
        </p:nvSpPr>
        <p:spPr bwMode="auto">
          <a:xfrm>
            <a:off x="5575300" y="1202745"/>
            <a:ext cx="35687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ja-JP" sz="2000" b="0" dirty="0">
                <a:latin typeface="+mj-lt"/>
              </a:rPr>
              <a:t>In </a:t>
            </a:r>
            <a:r>
              <a:rPr lang="en-US" altLang="ja-JP" sz="2000" dirty="0">
                <a:latin typeface="+mj-lt"/>
              </a:rPr>
              <a:t>High DIR </a:t>
            </a:r>
            <a:r>
              <a:rPr lang="en-US" altLang="ja-JP" sz="2000" b="0" dirty="0">
                <a:latin typeface="+mj-lt"/>
              </a:rPr>
              <a:t>and </a:t>
            </a:r>
            <a:r>
              <a:rPr lang="en-US" altLang="ja-JP" sz="2000" dirty="0">
                <a:latin typeface="+mj-lt"/>
              </a:rPr>
              <a:t>Low </a:t>
            </a:r>
            <a:r>
              <a:rPr lang="en-US" altLang="ja-JP" sz="2000" dirty="0" err="1">
                <a:latin typeface="+mj-lt"/>
              </a:rPr>
              <a:t>Eb</a:t>
            </a:r>
            <a:r>
              <a:rPr lang="en-US" altLang="ja-JP" sz="2000" dirty="0">
                <a:latin typeface="+mj-lt"/>
              </a:rPr>
              <a:t>/N0 </a:t>
            </a:r>
            <a:r>
              <a:rPr lang="en-US" altLang="ja-JP" sz="2000" b="0" dirty="0">
                <a:latin typeface="+mj-lt"/>
              </a:rPr>
              <a:t>channel, </a:t>
            </a:r>
            <a:r>
              <a:rPr lang="en-US" altLang="ja-JP" sz="2000" b="0" dirty="0" err="1">
                <a:solidFill>
                  <a:srgbClr val="FF0000"/>
                </a:solidFill>
                <a:latin typeface="+mj-lt"/>
              </a:rPr>
              <a:t>Δ</a:t>
            </a:r>
            <a:r>
              <a:rPr lang="en-US" altLang="ja-JP" sz="2000" b="0" i="1" baseline="-25000" dirty="0" err="1">
                <a:solidFill>
                  <a:srgbClr val="FF0000"/>
                </a:solidFill>
                <a:latin typeface="+mj-lt"/>
              </a:rPr>
              <a:t>opt</a:t>
            </a:r>
            <a:r>
              <a:rPr lang="ja-JP" altLang="en-US" sz="2000" b="0" dirty="0">
                <a:latin typeface="+mj-lt"/>
              </a:rPr>
              <a:t> </a:t>
            </a:r>
            <a:r>
              <a:rPr lang="en-US" altLang="ja-JP" sz="2000" b="0" dirty="0">
                <a:latin typeface="+mj-lt"/>
              </a:rPr>
              <a:t>becomes close to 0 (zero).</a:t>
            </a:r>
          </a:p>
          <a:p>
            <a:pPr algn="ctr" eaLnBrk="1" hangingPunct="1">
              <a:spcBef>
                <a:spcPct val="0"/>
              </a:spcBef>
              <a:buNone/>
            </a:pPr>
            <a:r>
              <a:rPr lang="en-US" altLang="ja-JP" sz="2000" b="0" dirty="0">
                <a:latin typeface="+mj-lt"/>
              </a:rPr>
              <a:t>In </a:t>
            </a:r>
            <a:r>
              <a:rPr lang="en-US" altLang="ja-JP" sz="2000" dirty="0">
                <a:latin typeface="+mj-lt"/>
              </a:rPr>
              <a:t>Low DIR </a:t>
            </a:r>
            <a:r>
              <a:rPr lang="en-US" altLang="ja-JP" sz="2000" b="0" dirty="0">
                <a:latin typeface="+mj-lt"/>
              </a:rPr>
              <a:t>and </a:t>
            </a:r>
            <a:r>
              <a:rPr lang="en-US" altLang="ja-JP" sz="2000" dirty="0">
                <a:latin typeface="+mj-lt"/>
              </a:rPr>
              <a:t>High </a:t>
            </a:r>
            <a:r>
              <a:rPr lang="en-US" altLang="ja-JP" sz="2000" dirty="0" err="1">
                <a:latin typeface="+mj-lt"/>
              </a:rPr>
              <a:t>Eb</a:t>
            </a:r>
            <a:r>
              <a:rPr lang="en-US" altLang="ja-JP" sz="2000" dirty="0">
                <a:latin typeface="+mj-lt"/>
              </a:rPr>
              <a:t>/N0 </a:t>
            </a:r>
            <a:r>
              <a:rPr lang="en-US" altLang="ja-JP" sz="2000" b="0" dirty="0">
                <a:latin typeface="+mj-lt"/>
              </a:rPr>
              <a:t>channel, </a:t>
            </a:r>
            <a:r>
              <a:rPr lang="en-US" altLang="ja-JP" sz="2000" b="0" dirty="0" err="1">
                <a:solidFill>
                  <a:srgbClr val="FF0000"/>
                </a:solidFill>
                <a:latin typeface="+mj-lt"/>
              </a:rPr>
              <a:t>Δ</a:t>
            </a:r>
            <a:r>
              <a:rPr lang="en-US" altLang="ja-JP" sz="2000" b="0" i="1" baseline="-25000" dirty="0" err="1">
                <a:solidFill>
                  <a:srgbClr val="FF0000"/>
                </a:solidFill>
                <a:latin typeface="+mj-lt"/>
              </a:rPr>
              <a:t>opt</a:t>
            </a:r>
            <a:r>
              <a:rPr lang="ja-JP" altLang="en-US" sz="2000" b="0" dirty="0">
                <a:latin typeface="+mj-lt"/>
              </a:rPr>
              <a:t> </a:t>
            </a:r>
            <a:r>
              <a:rPr lang="en-US" altLang="ja-JP" sz="2000" b="0" dirty="0">
                <a:latin typeface="+mj-lt"/>
              </a:rPr>
              <a:t>becomes close to 1 (one).</a:t>
            </a:r>
          </a:p>
          <a:p>
            <a:pPr algn="ctr" eaLnBrk="1" hangingPunct="1">
              <a:spcBef>
                <a:spcPct val="0"/>
              </a:spcBef>
              <a:buFontTx/>
              <a:buNone/>
            </a:pPr>
            <a:endParaRPr lang="ja-JP" altLang="en-US" sz="2000" dirty="0">
              <a:latin typeface="+mj-lt"/>
            </a:endParaRPr>
          </a:p>
        </p:txBody>
      </p:sp>
      <p:sp>
        <p:nvSpPr>
          <p:cNvPr id="11" name="テキスト ボックス 21">
            <a:extLst>
              <a:ext uri="{FF2B5EF4-FFF2-40B4-BE49-F238E27FC236}">
                <a16:creationId xmlns:a16="http://schemas.microsoft.com/office/drawing/2014/main" id="{68D1DC5B-5929-4B3A-89A4-1CFC304F2539}"/>
              </a:ext>
            </a:extLst>
          </p:cNvPr>
          <p:cNvSpPr txBox="1">
            <a:spLocks noChangeArrowheads="1"/>
          </p:cNvSpPr>
          <p:nvPr/>
        </p:nvSpPr>
        <p:spPr bwMode="auto">
          <a:xfrm>
            <a:off x="0" y="4424288"/>
            <a:ext cx="4044950"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ja-JP" sz="2000" b="0" dirty="0">
                <a:latin typeface="+mj-lt"/>
              </a:rPr>
              <a:t>Optimal solution </a:t>
            </a:r>
            <a:r>
              <a:rPr lang="en-US" altLang="ja-JP" sz="2800" b="0" dirty="0" err="1">
                <a:solidFill>
                  <a:srgbClr val="FF0000"/>
                </a:solidFill>
                <a:latin typeface="+mj-lt"/>
              </a:rPr>
              <a:t>Δ</a:t>
            </a:r>
            <a:r>
              <a:rPr lang="en-US" altLang="ja-JP" sz="2800" b="0" baseline="-25000" dirty="0" err="1">
                <a:solidFill>
                  <a:srgbClr val="FF0000"/>
                </a:solidFill>
                <a:latin typeface="+mj-lt"/>
              </a:rPr>
              <a:t>opt</a:t>
            </a:r>
            <a:r>
              <a:rPr lang="en-US" altLang="ja-JP" sz="2800" dirty="0" err="1">
                <a:solidFill>
                  <a:srgbClr val="FF0000"/>
                </a:solidFill>
                <a:latin typeface="+mj-lt"/>
              </a:rPr>
              <a:t>w</a:t>
            </a:r>
            <a:r>
              <a:rPr lang="en-US" altLang="ja-JP" sz="2800" b="0" baseline="-25000" dirty="0" err="1">
                <a:solidFill>
                  <a:srgbClr val="FF0000"/>
                </a:solidFill>
                <a:latin typeface="+mj-lt"/>
              </a:rPr>
              <a:t>opt</a:t>
            </a:r>
            <a:r>
              <a:rPr lang="en-US" altLang="ja-JP" sz="2000" b="0" baseline="-25000" dirty="0">
                <a:solidFill>
                  <a:srgbClr val="FF0000"/>
                </a:solidFill>
                <a:latin typeface="+mj-lt"/>
              </a:rPr>
              <a:t> </a:t>
            </a:r>
            <a:r>
              <a:rPr lang="en-US" altLang="ja-JP" sz="2000" b="0" dirty="0">
                <a:latin typeface="+mj-lt"/>
              </a:rPr>
              <a:t>provides a performance limit of our proposing system.</a:t>
            </a:r>
          </a:p>
          <a:p>
            <a:pPr algn="ctr" eaLnBrk="1" hangingPunct="1">
              <a:spcBef>
                <a:spcPct val="0"/>
              </a:spcBef>
              <a:buFontTx/>
              <a:buNone/>
            </a:pPr>
            <a:r>
              <a:rPr lang="en-US" altLang="ja-JP" sz="2000" b="0" dirty="0">
                <a:latin typeface="+mj-lt"/>
              </a:rPr>
              <a:t>Although our system cannot remove noise, MSE can be reduced in low noise situation.</a:t>
            </a:r>
          </a:p>
          <a:p>
            <a:pPr algn="ctr" eaLnBrk="1" hangingPunct="1">
              <a:spcBef>
                <a:spcPct val="0"/>
              </a:spcBef>
              <a:buFontTx/>
              <a:buNone/>
            </a:pPr>
            <a:endParaRPr lang="ja-JP" altLang="en-US" sz="2000" dirty="0">
              <a:latin typeface="+mj-lt"/>
            </a:endParaRPr>
          </a:p>
        </p:txBody>
      </p:sp>
      <p:sp>
        <p:nvSpPr>
          <p:cNvPr id="12" name="正方形/長方形 11">
            <a:extLst>
              <a:ext uri="{FF2B5EF4-FFF2-40B4-BE49-F238E27FC236}">
                <a16:creationId xmlns:a16="http://schemas.microsoft.com/office/drawing/2014/main" id="{5B1CB007-2652-4C27-9BED-3F3C5C7D8D14}"/>
              </a:ext>
            </a:extLst>
          </p:cNvPr>
          <p:cNvSpPr/>
          <p:nvPr/>
        </p:nvSpPr>
        <p:spPr>
          <a:xfrm rot="16200000">
            <a:off x="3919302" y="4368677"/>
            <a:ext cx="992579" cy="523220"/>
          </a:xfrm>
          <a:prstGeom prst="rect">
            <a:avLst/>
          </a:prstGeom>
          <a:solidFill>
            <a:schemeClr val="bg1"/>
          </a:solidFill>
        </p:spPr>
        <p:txBody>
          <a:bodyPr wrap="none">
            <a:spAutoFit/>
          </a:bodyPr>
          <a:lstStyle/>
          <a:p>
            <a:endParaRPr lang="en-US" altLang="ja-JP" sz="1400" b="0" dirty="0">
              <a:latin typeface="+mj-lt"/>
            </a:endParaRPr>
          </a:p>
          <a:p>
            <a:r>
              <a:rPr lang="en-US" altLang="ja-JP" sz="1400" b="0" dirty="0">
                <a:latin typeface="+mj-lt"/>
              </a:rPr>
              <a:t>MSE in dB</a:t>
            </a:r>
            <a:endParaRPr lang="ja-JP" altLang="en-US" sz="1400" dirty="0">
              <a:latin typeface="+mj-lt"/>
            </a:endParaRPr>
          </a:p>
        </p:txBody>
      </p:sp>
      <p:sp>
        <p:nvSpPr>
          <p:cNvPr id="15" name="フッター プレースホルダー 14">
            <a:extLst>
              <a:ext uri="{FF2B5EF4-FFF2-40B4-BE49-F238E27FC236}">
                <a16:creationId xmlns:a16="http://schemas.microsoft.com/office/drawing/2014/main" id="{9A724041-C016-4A7E-88D1-8C0FC146A3A5}"/>
              </a:ext>
            </a:extLst>
          </p:cNvPr>
          <p:cNvSpPr>
            <a:spLocks noGrp="1"/>
          </p:cNvSpPr>
          <p:nvPr>
            <p:ph type="ftr" sz="quarter" idx="3"/>
          </p:nvPr>
        </p:nvSpPr>
        <p:spPr/>
        <p:txBody>
          <a:bodyPr/>
          <a:lstStyle/>
          <a:p>
            <a:r>
              <a:rPr lang="en-US" altLang="ja-JP">
                <a:latin typeface="+mj-lt"/>
              </a:rPr>
              <a:t>Takumi Kobayashi(YNU), Ryuji Kohno(YNU/CWC-Nippon)</a:t>
            </a:r>
            <a:endParaRPr lang="en-US" altLang="ja-JP" dirty="0">
              <a:latin typeface="+mj-lt"/>
            </a:endParaRPr>
          </a:p>
        </p:txBody>
      </p:sp>
      <p:sp>
        <p:nvSpPr>
          <p:cNvPr id="16" name="スライド番号プレースホルダー 15">
            <a:extLst>
              <a:ext uri="{FF2B5EF4-FFF2-40B4-BE49-F238E27FC236}">
                <a16:creationId xmlns:a16="http://schemas.microsoft.com/office/drawing/2014/main" id="{C606F4D6-C71F-45F7-AD62-4E5261377F38}"/>
              </a:ext>
            </a:extLst>
          </p:cNvPr>
          <p:cNvSpPr>
            <a:spLocks noGrp="1"/>
          </p:cNvSpPr>
          <p:nvPr>
            <p:ph type="sldNum" sz="quarter" idx="12"/>
          </p:nvPr>
        </p:nvSpPr>
        <p:spPr>
          <a:xfrm>
            <a:off x="4355223" y="6475413"/>
            <a:ext cx="509755" cy="184666"/>
          </a:xfrm>
        </p:spPr>
        <p:txBody>
          <a:bodyPr/>
          <a:lstStyle/>
          <a:p>
            <a:r>
              <a:rPr lang="en-US" altLang="ja-JP">
                <a:latin typeface="+mj-lt"/>
              </a:rPr>
              <a:t>Slide </a:t>
            </a:r>
            <a:fld id="{266A080E-4E30-4968-B029-7CF782D6220C}" type="slidenum">
              <a:rPr lang="en-US" altLang="ja-JP" smtClean="0">
                <a:latin typeface="+mj-lt"/>
              </a:rPr>
              <a:pPr/>
              <a:t>30</a:t>
            </a:fld>
            <a:endParaRPr lang="en-US" altLang="ja-JP" dirty="0">
              <a:latin typeface="+mj-lt"/>
            </a:endParaRPr>
          </a:p>
        </p:txBody>
      </p:sp>
    </p:spTree>
    <p:extLst>
      <p:ext uri="{BB962C8B-B14F-4D97-AF65-F5344CB8AC3E}">
        <p14:creationId xmlns:p14="http://schemas.microsoft.com/office/powerpoint/2010/main" val="25461088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1378D6E-2A91-4439-A355-7C24E2D86CA0}"/>
              </a:ext>
            </a:extLst>
          </p:cNvPr>
          <p:cNvSpPr>
            <a:spLocks noGrp="1"/>
          </p:cNvSpPr>
          <p:nvPr>
            <p:ph type="dt" sz="half" idx="2"/>
          </p:nvPr>
        </p:nvSpPr>
        <p:spPr/>
        <p:txBody>
          <a:bodyPr/>
          <a:lstStyle/>
          <a:p>
            <a:r>
              <a:rPr lang="en-US" altLang="ja-JP">
                <a:latin typeface="+mj-lt"/>
              </a:rPr>
              <a:t>July 2018</a:t>
            </a:r>
            <a:endParaRPr lang="en-US" altLang="ja-JP" dirty="0">
              <a:latin typeface="+mj-lt"/>
            </a:endParaRPr>
          </a:p>
        </p:txBody>
      </p:sp>
      <p:sp>
        <p:nvSpPr>
          <p:cNvPr id="102405" name="Rectangle 3">
            <a:extLst>
              <a:ext uri="{FF2B5EF4-FFF2-40B4-BE49-F238E27FC236}">
                <a16:creationId xmlns:a16="http://schemas.microsoft.com/office/drawing/2014/main" id="{ABD63208-5F9A-4AAE-98DB-199554FFDD67}"/>
              </a:ext>
            </a:extLst>
          </p:cNvPr>
          <p:cNvSpPr>
            <a:spLocks noChangeArrowheads="1"/>
          </p:cNvSpPr>
          <p:nvPr/>
        </p:nvSpPr>
        <p:spPr bwMode="auto">
          <a:xfrm>
            <a:off x="609600" y="1828800"/>
            <a:ext cx="7620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ja-JP" altLang="ja-JP" sz="2400" dirty="0">
                <a:latin typeface="+mj-lt"/>
              </a:rPr>
              <a:t>Space-time domain interference mitigation using TDL array antenna for MHP based IR-UWB</a:t>
            </a:r>
          </a:p>
        </p:txBody>
      </p:sp>
      <p:sp>
        <p:nvSpPr>
          <p:cNvPr id="102406" name="正方形/長方形 7">
            <a:extLst>
              <a:ext uri="{FF2B5EF4-FFF2-40B4-BE49-F238E27FC236}">
                <a16:creationId xmlns:a16="http://schemas.microsoft.com/office/drawing/2014/main" id="{57116FF3-B9E3-479D-8A9A-5CA9FCC4ABDB}"/>
              </a:ext>
            </a:extLst>
          </p:cNvPr>
          <p:cNvSpPr>
            <a:spLocks noChangeArrowheads="1"/>
          </p:cNvSpPr>
          <p:nvPr/>
        </p:nvSpPr>
        <p:spPr bwMode="auto">
          <a:xfrm>
            <a:off x="609600" y="4267200"/>
            <a:ext cx="838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spcBef>
                <a:spcPct val="0"/>
              </a:spcBef>
              <a:buFontTx/>
              <a:buNone/>
            </a:pPr>
            <a:r>
              <a:rPr lang="en-US" altLang="ja-JP" b="0" dirty="0">
                <a:latin typeface="+mj-lt"/>
              </a:rPr>
              <a:t>4.1 Proposed system model and theoretical analysis</a:t>
            </a:r>
            <a:br>
              <a:rPr lang="en-US" altLang="ja-JP" b="0" dirty="0">
                <a:latin typeface="+mj-lt"/>
              </a:rPr>
            </a:br>
            <a:endParaRPr lang="en-US" altLang="ja-JP" b="0" dirty="0">
              <a:latin typeface="+mj-lt"/>
            </a:endParaRPr>
          </a:p>
          <a:p>
            <a:pPr lvl="1" eaLnBrk="1" hangingPunct="1">
              <a:spcBef>
                <a:spcPct val="0"/>
              </a:spcBef>
              <a:buFontTx/>
              <a:buNone/>
            </a:pPr>
            <a:r>
              <a:rPr lang="en-US" altLang="ja-JP" b="0" dirty="0">
                <a:latin typeface="+mj-lt"/>
              </a:rPr>
              <a:t>4.2 Numerical evaluation and results</a:t>
            </a:r>
          </a:p>
        </p:txBody>
      </p:sp>
      <p:sp>
        <p:nvSpPr>
          <p:cNvPr id="102408" name="Rectangle 2">
            <a:extLst>
              <a:ext uri="{FF2B5EF4-FFF2-40B4-BE49-F238E27FC236}">
                <a16:creationId xmlns:a16="http://schemas.microsoft.com/office/drawing/2014/main" id="{84A6006A-719F-4532-834C-696BC83C9AEA}"/>
              </a:ext>
            </a:extLst>
          </p:cNvPr>
          <p:cNvSpPr>
            <a:spLocks noChangeArrowheads="1"/>
          </p:cNvSpPr>
          <p:nvPr/>
        </p:nvSpPr>
        <p:spPr bwMode="auto">
          <a:xfrm>
            <a:off x="0" y="9906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ja-JP" altLang="en-US" sz="3600" b="0" dirty="0">
                <a:solidFill>
                  <a:schemeClr val="tx2"/>
                </a:solidFill>
                <a:latin typeface="+mj-lt"/>
              </a:rPr>
              <a:t> </a:t>
            </a:r>
            <a:r>
              <a:rPr lang="en-US" altLang="ja-JP" sz="3600" dirty="0">
                <a:solidFill>
                  <a:schemeClr val="tx2"/>
                </a:solidFill>
                <a:latin typeface="+mj-lt"/>
              </a:rPr>
              <a:t>Chapter 4</a:t>
            </a:r>
            <a:r>
              <a:rPr lang="ja-JP" altLang="en-US" sz="2400" b="0" dirty="0">
                <a:solidFill>
                  <a:schemeClr val="tx2"/>
                </a:solidFill>
                <a:latin typeface="+mj-lt"/>
              </a:rPr>
              <a:t>　</a:t>
            </a:r>
          </a:p>
        </p:txBody>
      </p:sp>
      <p:sp>
        <p:nvSpPr>
          <p:cNvPr id="102409" name="Rectangle 9">
            <a:extLst>
              <a:ext uri="{FF2B5EF4-FFF2-40B4-BE49-F238E27FC236}">
                <a16:creationId xmlns:a16="http://schemas.microsoft.com/office/drawing/2014/main" id="{E521667D-132C-4B98-A60D-B423C9EF4F79}"/>
              </a:ext>
            </a:extLst>
          </p:cNvPr>
          <p:cNvSpPr>
            <a:spLocks noChangeArrowheads="1"/>
          </p:cNvSpPr>
          <p:nvPr/>
        </p:nvSpPr>
        <p:spPr bwMode="auto">
          <a:xfrm>
            <a:off x="4418013" y="3309938"/>
            <a:ext cx="4725987"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60000"/>
              </a:spcBef>
              <a:buBlip>
                <a:blip r:embed="rId3"/>
              </a:buBlip>
              <a:defRPr kumimoji="1" sz="3200">
                <a:solidFill>
                  <a:schemeClr val="tx1"/>
                </a:solidFill>
                <a:latin typeface="Arial" panose="020B0604020202020204" pitchFamily="34" charset="0"/>
              </a:defRPr>
            </a:lvl1pPr>
            <a:lvl2pPr marL="800100" indent="-34290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257300" indent="-342900">
              <a:spcBef>
                <a:spcPct val="20000"/>
              </a:spcBef>
              <a:buChar char="•"/>
              <a:defRPr kumimoji="1" sz="2400">
                <a:solidFill>
                  <a:schemeClr val="tx1"/>
                </a:solidFill>
                <a:latin typeface="Arial" panose="020B0604020202020204" pitchFamily="34" charset="0"/>
              </a:defRPr>
            </a:lvl3pPr>
            <a:lvl4pPr marL="1714500" indent="-342900">
              <a:spcBef>
                <a:spcPct val="20000"/>
              </a:spcBef>
              <a:buChar char="–"/>
              <a:defRPr kumimoji="1" sz="2000">
                <a:solidFill>
                  <a:schemeClr val="tx1"/>
                </a:solidFill>
                <a:latin typeface="Arial" panose="020B0604020202020204" pitchFamily="34" charset="0"/>
              </a:defRPr>
            </a:lvl4pPr>
            <a:lvl5pPr marL="2171700" indent="-342900">
              <a:spcBef>
                <a:spcPct val="20000"/>
              </a:spcBef>
              <a:buChar char="»"/>
              <a:defRPr kumimoji="1" sz="2000">
                <a:solidFill>
                  <a:schemeClr val="tx1"/>
                </a:solidFill>
                <a:latin typeface="Arial" panose="020B0604020202020204" pitchFamily="34" charset="0"/>
              </a:defRPr>
            </a:lvl5pPr>
            <a:lvl6pPr marL="2628900" indent="-3429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3086100" indent="-3429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543300" indent="-3429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4000500" indent="-3429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i="1">
                <a:latin typeface="+mj-lt"/>
              </a:rPr>
              <a:t>(2) Space Temporal Interference Cancellation Using TDL Array Antenna and Waveform Based OMF for IR-UWB Systems</a:t>
            </a:r>
          </a:p>
          <a:p>
            <a:pPr eaLnBrk="1" hangingPunct="1">
              <a:spcBef>
                <a:spcPct val="0"/>
              </a:spcBef>
              <a:buFontTx/>
              <a:buNone/>
            </a:pPr>
            <a:endParaRPr lang="ja-JP" altLang="en-US" sz="1600" b="0">
              <a:latin typeface="+mj-lt"/>
            </a:endParaRPr>
          </a:p>
        </p:txBody>
      </p:sp>
      <p:sp>
        <p:nvSpPr>
          <p:cNvPr id="4" name="フッター プレースホルダー 3">
            <a:extLst>
              <a:ext uri="{FF2B5EF4-FFF2-40B4-BE49-F238E27FC236}">
                <a16:creationId xmlns:a16="http://schemas.microsoft.com/office/drawing/2014/main" id="{F572FEA5-6D5B-4CC4-9788-46D9FD8EBDBD}"/>
              </a:ext>
            </a:extLst>
          </p:cNvPr>
          <p:cNvSpPr>
            <a:spLocks noGrp="1"/>
          </p:cNvSpPr>
          <p:nvPr>
            <p:ph type="ftr" sz="quarter" idx="3"/>
          </p:nvPr>
        </p:nvSpPr>
        <p:spPr/>
        <p:txBody>
          <a:bodyPr/>
          <a:lstStyle/>
          <a:p>
            <a:r>
              <a:rPr lang="en-US" altLang="ja-JP">
                <a:latin typeface="+mj-lt"/>
              </a:rPr>
              <a:t>Takumi Kobayashi(YNU), Ryuji Kohno(YNU/CWC-Nippon)</a:t>
            </a:r>
            <a:endParaRPr lang="en-US" altLang="ja-JP" dirty="0">
              <a:latin typeface="+mj-lt"/>
            </a:endParaRPr>
          </a:p>
        </p:txBody>
      </p:sp>
      <p:sp>
        <p:nvSpPr>
          <p:cNvPr id="5" name="スライド番号プレースホルダー 4">
            <a:extLst>
              <a:ext uri="{FF2B5EF4-FFF2-40B4-BE49-F238E27FC236}">
                <a16:creationId xmlns:a16="http://schemas.microsoft.com/office/drawing/2014/main" id="{62D201E5-52DB-496A-936D-AA6CC4DF556A}"/>
              </a:ext>
            </a:extLst>
          </p:cNvPr>
          <p:cNvSpPr>
            <a:spLocks noGrp="1"/>
          </p:cNvSpPr>
          <p:nvPr>
            <p:ph type="sldNum" sz="quarter" idx="12"/>
          </p:nvPr>
        </p:nvSpPr>
        <p:spPr>
          <a:xfrm>
            <a:off x="4355223" y="6475413"/>
            <a:ext cx="509755" cy="184666"/>
          </a:xfrm>
        </p:spPr>
        <p:txBody>
          <a:bodyPr/>
          <a:lstStyle/>
          <a:p>
            <a:r>
              <a:rPr lang="en-US" altLang="ja-JP">
                <a:latin typeface="+mj-lt"/>
              </a:rPr>
              <a:t>Slide </a:t>
            </a:r>
            <a:fld id="{266A080E-4E30-4968-B029-7CF782D6220C}" type="slidenum">
              <a:rPr lang="en-US" altLang="ja-JP" smtClean="0">
                <a:latin typeface="+mj-lt"/>
              </a:rPr>
              <a:pPr/>
              <a:t>31</a:t>
            </a:fld>
            <a:endParaRPr lang="en-US" altLang="ja-JP" dirty="0">
              <a:latin typeface="+mj-l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5658AAE-8AED-4586-9396-BACE2E7EBD4A}"/>
              </a:ext>
            </a:extLst>
          </p:cNvPr>
          <p:cNvSpPr>
            <a:spLocks noGrp="1"/>
          </p:cNvSpPr>
          <p:nvPr>
            <p:ph type="dt" sz="half" idx="2"/>
          </p:nvPr>
        </p:nvSpPr>
        <p:spPr/>
        <p:txBody>
          <a:bodyPr/>
          <a:lstStyle/>
          <a:p>
            <a:r>
              <a:rPr lang="en-US" altLang="ja-JP"/>
              <a:t>July 2018</a:t>
            </a:r>
            <a:endParaRPr lang="en-US" altLang="ja-JP" dirty="0"/>
          </a:p>
        </p:txBody>
      </p:sp>
      <p:pic>
        <p:nvPicPr>
          <p:cNvPr id="34820" name="Picture 12">
            <a:extLst>
              <a:ext uri="{FF2B5EF4-FFF2-40B4-BE49-F238E27FC236}">
                <a16:creationId xmlns:a16="http://schemas.microsoft.com/office/drawing/2014/main" id="{34CB1F07-FADC-43EA-84F5-3FCB77D302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19600" y="2241550"/>
            <a:ext cx="4572000" cy="321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3" name="Rectangle 3">
            <a:extLst>
              <a:ext uri="{FF2B5EF4-FFF2-40B4-BE49-F238E27FC236}">
                <a16:creationId xmlns:a16="http://schemas.microsoft.com/office/drawing/2014/main" id="{FA660DEC-DDB6-4154-BB7A-626930E72AF6}"/>
              </a:ext>
            </a:extLst>
          </p:cNvPr>
          <p:cNvSpPr>
            <a:spLocks noChangeArrowheads="1"/>
          </p:cNvSpPr>
          <p:nvPr/>
        </p:nvSpPr>
        <p:spPr bwMode="auto">
          <a:xfrm>
            <a:off x="76200" y="914400"/>
            <a:ext cx="868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r>
              <a:rPr lang="en-US" altLang="ja-JP" sz="2400" b="0"/>
              <a:t>TDL-AA</a:t>
            </a:r>
            <a:r>
              <a:rPr lang="ja-JP" altLang="en-US" sz="2400" b="0"/>
              <a:t>；</a:t>
            </a:r>
            <a:r>
              <a:rPr lang="en-US" altLang="ja-JP" sz="2400" b="0"/>
              <a:t>Tapped delay line array antenna</a:t>
            </a:r>
            <a:endParaRPr lang="en-US" altLang="ja-JP" b="0"/>
          </a:p>
        </p:txBody>
      </p:sp>
      <p:sp>
        <p:nvSpPr>
          <p:cNvPr id="34824" name="Rectangle 51">
            <a:extLst>
              <a:ext uri="{FF2B5EF4-FFF2-40B4-BE49-F238E27FC236}">
                <a16:creationId xmlns:a16="http://schemas.microsoft.com/office/drawing/2014/main" id="{CFC4506F-7B1E-4F19-99A1-3331484395AB}"/>
              </a:ext>
            </a:extLst>
          </p:cNvPr>
          <p:cNvSpPr>
            <a:spLocks noChangeArrowheads="1"/>
          </p:cNvSpPr>
          <p:nvPr/>
        </p:nvSpPr>
        <p:spPr bwMode="auto">
          <a:xfrm>
            <a:off x="-381000" y="1447800"/>
            <a:ext cx="4953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buFontTx/>
              <a:buBlip>
                <a:blip r:embed="rId5"/>
              </a:buBlip>
            </a:pPr>
            <a:r>
              <a:rPr lang="en-US" altLang="ja-JP" sz="1800" b="0">
                <a:latin typeface="Times New Roman" panose="02020603050405020304" pitchFamily="18" charset="0"/>
              </a:rPr>
              <a:t>Array antenna by using multiple antenna elements and tapped delay line.</a:t>
            </a:r>
            <a:endParaRPr lang="ja-JP" altLang="en-US" sz="1800" b="0">
              <a:latin typeface="Times New Roman" panose="02020603050405020304" pitchFamily="18" charset="0"/>
            </a:endParaRPr>
          </a:p>
          <a:p>
            <a:pPr lvl="1" eaLnBrk="1" hangingPunct="1">
              <a:buFontTx/>
              <a:buBlip>
                <a:blip r:embed="rId5"/>
              </a:buBlip>
            </a:pPr>
            <a:r>
              <a:rPr lang="en-US" altLang="ja-JP" sz="1800" b="0">
                <a:latin typeface="Times New Roman" panose="02020603050405020304" pitchFamily="18" charset="0"/>
              </a:rPr>
              <a:t>Each antenna branch has coefficients.</a:t>
            </a:r>
            <a:endParaRPr lang="ja-JP" altLang="en-US" sz="1800" b="0">
              <a:latin typeface="Times New Roman" panose="02020603050405020304" pitchFamily="18" charset="0"/>
            </a:endParaRPr>
          </a:p>
          <a:p>
            <a:pPr lvl="1" eaLnBrk="1" hangingPunct="1"/>
            <a:r>
              <a:rPr lang="en-US" altLang="ja-JP" sz="1800" b="0">
                <a:latin typeface="Times New Roman" panose="02020603050405020304" pitchFamily="18" charset="0"/>
              </a:rPr>
              <a:t>Transfer function of this antenna has parameters of signal incoming </a:t>
            </a:r>
            <a:r>
              <a:rPr lang="en-US" altLang="ja-JP" sz="1800" b="0">
                <a:solidFill>
                  <a:srgbClr val="FF0000"/>
                </a:solidFill>
                <a:latin typeface="Times New Roman" panose="02020603050405020304" pitchFamily="18" charset="0"/>
              </a:rPr>
              <a:t>angle;</a:t>
            </a:r>
            <a:r>
              <a:rPr lang="en-US" altLang="ja-JP" sz="1800" b="0" i="1">
                <a:solidFill>
                  <a:srgbClr val="FF0000"/>
                </a:solidFill>
                <a:latin typeface="Times New Roman" panose="02020603050405020304" pitchFamily="18" charset="0"/>
              </a:rPr>
              <a:t>θ </a:t>
            </a:r>
            <a:r>
              <a:rPr lang="en-US" altLang="ja-JP" sz="1800" b="0">
                <a:solidFill>
                  <a:srgbClr val="FF0000"/>
                </a:solidFill>
                <a:latin typeface="Times New Roman" panose="02020603050405020304" pitchFamily="18" charset="0"/>
              </a:rPr>
              <a:t>and frequency; </a:t>
            </a:r>
            <a:r>
              <a:rPr lang="en-US" altLang="ja-JP" sz="1800" b="0" i="1">
                <a:solidFill>
                  <a:srgbClr val="FF0000"/>
                </a:solidFill>
                <a:latin typeface="Times New Roman" panose="02020603050405020304" pitchFamily="18" charset="0"/>
              </a:rPr>
              <a:t>ω</a:t>
            </a:r>
            <a:r>
              <a:rPr lang="en-US" altLang="ja-JP" sz="1800" b="0">
                <a:solidFill>
                  <a:srgbClr val="FF0000"/>
                </a:solidFill>
                <a:latin typeface="Times New Roman" panose="02020603050405020304" pitchFamily="18" charset="0"/>
              </a:rPr>
              <a:t>.</a:t>
            </a:r>
            <a:endParaRPr lang="ja-JP" altLang="en-US" sz="1800" b="0">
              <a:latin typeface="Times New Roman" panose="02020603050405020304" pitchFamily="18" charset="0"/>
            </a:endParaRPr>
          </a:p>
          <a:p>
            <a:pPr lvl="1" eaLnBrk="1" hangingPunct="1">
              <a:buFontTx/>
              <a:buNone/>
            </a:pPr>
            <a:r>
              <a:rPr lang="ja-JP" altLang="en-US" sz="1800" b="0">
                <a:latin typeface="Times New Roman" panose="02020603050405020304" pitchFamily="18" charset="0"/>
              </a:rPr>
              <a:t>	⇒</a:t>
            </a:r>
            <a:r>
              <a:rPr lang="en-US" altLang="ja-JP" sz="1800" b="0">
                <a:solidFill>
                  <a:srgbClr val="FF0000"/>
                </a:solidFill>
                <a:latin typeface="Times New Roman" panose="02020603050405020304" pitchFamily="18" charset="0"/>
              </a:rPr>
              <a:t>has characteristics of both of spatial and time domain.</a:t>
            </a:r>
            <a:endParaRPr lang="en-US" altLang="ja-JP" sz="1800" b="0">
              <a:latin typeface="Times New Roman" panose="02020603050405020304" pitchFamily="18" charset="0"/>
            </a:endParaRPr>
          </a:p>
        </p:txBody>
      </p:sp>
      <p:sp>
        <p:nvSpPr>
          <p:cNvPr id="34825" name="Rectangle 54">
            <a:extLst>
              <a:ext uri="{FF2B5EF4-FFF2-40B4-BE49-F238E27FC236}">
                <a16:creationId xmlns:a16="http://schemas.microsoft.com/office/drawing/2014/main" id="{A9E8BD3A-CB74-402E-A59D-1E409BE50D13}"/>
              </a:ext>
            </a:extLst>
          </p:cNvPr>
          <p:cNvSpPr>
            <a:spLocks noChangeArrowheads="1"/>
          </p:cNvSpPr>
          <p:nvPr/>
        </p:nvSpPr>
        <p:spPr bwMode="auto">
          <a:xfrm>
            <a:off x="4419600" y="1752600"/>
            <a:ext cx="3124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b="0" baseline="-25000"/>
              <a:t>Principle of TDL-AA</a:t>
            </a:r>
          </a:p>
        </p:txBody>
      </p:sp>
      <p:sp>
        <p:nvSpPr>
          <p:cNvPr id="34826" name="Rectangle 55">
            <a:extLst>
              <a:ext uri="{FF2B5EF4-FFF2-40B4-BE49-F238E27FC236}">
                <a16:creationId xmlns:a16="http://schemas.microsoft.com/office/drawing/2014/main" id="{88473CF4-5C1A-426C-BF9A-876F64B41E69}"/>
              </a:ext>
            </a:extLst>
          </p:cNvPr>
          <p:cNvSpPr>
            <a:spLocks noChangeArrowheads="1"/>
          </p:cNvSpPr>
          <p:nvPr/>
        </p:nvSpPr>
        <p:spPr bwMode="auto">
          <a:xfrm>
            <a:off x="4419600" y="1828800"/>
            <a:ext cx="4572000" cy="3835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b="0"/>
          </a:p>
        </p:txBody>
      </p:sp>
      <p:sp>
        <p:nvSpPr>
          <p:cNvPr id="34827" name="Rectangle 13">
            <a:extLst>
              <a:ext uri="{FF2B5EF4-FFF2-40B4-BE49-F238E27FC236}">
                <a16:creationId xmlns:a16="http://schemas.microsoft.com/office/drawing/2014/main" id="{1517C633-A11F-4AC0-8E76-9D3D65773190}"/>
              </a:ext>
            </a:extLst>
          </p:cNvPr>
          <p:cNvSpPr>
            <a:spLocks noChangeArrowheads="1"/>
          </p:cNvSpPr>
          <p:nvPr/>
        </p:nvSpPr>
        <p:spPr bwMode="auto">
          <a:xfrm>
            <a:off x="71438" y="6029325"/>
            <a:ext cx="86788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buFont typeface="Wingdings" panose="05000000000000000000" pitchFamily="2" charset="2"/>
              <a:buNone/>
            </a:pPr>
            <a:r>
              <a:rPr lang="en-US" altLang="ja-JP" sz="1800" b="0" i="1">
                <a:solidFill>
                  <a:srgbClr val="FF0000"/>
                </a:solidFill>
              </a:rPr>
              <a:t>TDL-AA can work as interference canceller on both of time and space domains</a:t>
            </a:r>
            <a:endParaRPr lang="ja-JP" altLang="en-US" sz="1800" b="0" i="1">
              <a:solidFill>
                <a:srgbClr val="FF0000"/>
              </a:solidFill>
            </a:endParaRPr>
          </a:p>
        </p:txBody>
      </p:sp>
      <p:sp>
        <p:nvSpPr>
          <p:cNvPr id="34828" name="Rectangle 11">
            <a:extLst>
              <a:ext uri="{FF2B5EF4-FFF2-40B4-BE49-F238E27FC236}">
                <a16:creationId xmlns:a16="http://schemas.microsoft.com/office/drawing/2014/main" id="{2C09F688-BC0C-4F19-A893-F948810E8A33}"/>
              </a:ext>
            </a:extLst>
          </p:cNvPr>
          <p:cNvSpPr>
            <a:spLocks noChangeArrowheads="1"/>
          </p:cNvSpPr>
          <p:nvPr/>
        </p:nvSpPr>
        <p:spPr bwMode="auto">
          <a:xfrm>
            <a:off x="5137150" y="1325563"/>
            <a:ext cx="3689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buFontTx/>
              <a:buNone/>
            </a:pPr>
            <a:r>
              <a:rPr lang="ja-JP" altLang="en-US" sz="1800" b="0"/>
              <a:t>（</a:t>
            </a:r>
            <a:r>
              <a:rPr lang="en-US" altLang="ja-JP" sz="1800" b="0"/>
              <a:t>Tapped delay line array antenna</a:t>
            </a:r>
            <a:r>
              <a:rPr lang="ja-JP" altLang="en-US" sz="1800" b="0"/>
              <a:t>）</a:t>
            </a:r>
          </a:p>
        </p:txBody>
      </p:sp>
      <p:pic>
        <p:nvPicPr>
          <p:cNvPr id="34829" name="Picture 13">
            <a:extLst>
              <a:ext uri="{FF2B5EF4-FFF2-40B4-BE49-F238E27FC236}">
                <a16:creationId xmlns:a16="http://schemas.microsoft.com/office/drawing/2014/main" id="{72FA172A-56C3-417D-B492-6AD3D9B4F4A5}"/>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200" y="5419725"/>
            <a:ext cx="4191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30" name="Picture 14">
            <a:extLst>
              <a:ext uri="{FF2B5EF4-FFF2-40B4-BE49-F238E27FC236}">
                <a16:creationId xmlns:a16="http://schemas.microsoft.com/office/drawing/2014/main" id="{63ACA1D8-8775-41D5-B7E3-580D5976B11F}"/>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17475" y="4567238"/>
            <a:ext cx="4149725"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31" name="Picture 15">
            <a:extLst>
              <a:ext uri="{FF2B5EF4-FFF2-40B4-BE49-F238E27FC236}">
                <a16:creationId xmlns:a16="http://schemas.microsoft.com/office/drawing/2014/main" id="{82EF3DC4-303C-4263-91C1-BBD77D7672A6}"/>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19063" y="4092575"/>
            <a:ext cx="12192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フッター プレースホルダー 3">
            <a:extLst>
              <a:ext uri="{FF2B5EF4-FFF2-40B4-BE49-F238E27FC236}">
                <a16:creationId xmlns:a16="http://schemas.microsoft.com/office/drawing/2014/main" id="{760C85A2-CE89-4E28-B99F-1427B7E39BAB}"/>
              </a:ext>
            </a:extLst>
          </p:cNvPr>
          <p:cNvSpPr>
            <a:spLocks noGrp="1"/>
          </p:cNvSpPr>
          <p:nvPr>
            <p:ph type="ftr" sz="quarter" idx="3"/>
          </p:nvPr>
        </p:nvSpPr>
        <p:spPr/>
        <p:txBody>
          <a:bodyPr/>
          <a:lstStyle/>
          <a:p>
            <a:r>
              <a:rPr lang="en-US" altLang="ja-JP"/>
              <a:t>Takumi Kobayashi(YNU), Ryuji Kohno(YNU/CWC-Nippon)</a:t>
            </a:r>
            <a:endParaRPr lang="en-US" altLang="ja-JP" dirty="0"/>
          </a:p>
        </p:txBody>
      </p:sp>
      <p:sp>
        <p:nvSpPr>
          <p:cNvPr id="5" name="スライド番号プレースホルダー 4">
            <a:extLst>
              <a:ext uri="{FF2B5EF4-FFF2-40B4-BE49-F238E27FC236}">
                <a16:creationId xmlns:a16="http://schemas.microsoft.com/office/drawing/2014/main" id="{BAB952A6-E1AC-48F4-A150-64D991D2E8D5}"/>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32</a:t>
            </a:fld>
            <a:endParaRPr lang="en-US" altLang="ja-JP" dirty="0"/>
          </a:p>
        </p:txBody>
      </p:sp>
    </p:spTree>
    <p:extLst>
      <p:ext uri="{BB962C8B-B14F-4D97-AF65-F5344CB8AC3E}">
        <p14:creationId xmlns:p14="http://schemas.microsoft.com/office/powerpoint/2010/main" val="14174726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DF9FEDA-9D27-4A3D-95AE-5F7C26E584DC}"/>
              </a:ext>
            </a:extLst>
          </p:cNvPr>
          <p:cNvSpPr>
            <a:spLocks noGrp="1"/>
          </p:cNvSpPr>
          <p:nvPr>
            <p:ph type="dt" sz="half" idx="2"/>
          </p:nvPr>
        </p:nvSpPr>
        <p:spPr/>
        <p:txBody>
          <a:bodyPr/>
          <a:lstStyle/>
          <a:p>
            <a:r>
              <a:rPr lang="en-US" altLang="ja-JP"/>
              <a:t>July 2018</a:t>
            </a:r>
            <a:endParaRPr lang="en-US" altLang="ja-JP" dirty="0"/>
          </a:p>
        </p:txBody>
      </p:sp>
      <p:sp>
        <p:nvSpPr>
          <p:cNvPr id="104453" name="Rectangle 3">
            <a:extLst>
              <a:ext uri="{FF2B5EF4-FFF2-40B4-BE49-F238E27FC236}">
                <a16:creationId xmlns:a16="http://schemas.microsoft.com/office/drawing/2014/main" id="{8402D518-BCE5-4BF4-B73D-8E1B5943C71E}"/>
              </a:ext>
            </a:extLst>
          </p:cNvPr>
          <p:cNvSpPr>
            <a:spLocks noGrp="1" noChangeArrowheads="1"/>
          </p:cNvSpPr>
          <p:nvPr>
            <p:ph idx="4294967295"/>
          </p:nvPr>
        </p:nvSpPr>
        <p:spPr>
          <a:xfrm>
            <a:off x="0" y="685800"/>
            <a:ext cx="8686800" cy="685800"/>
          </a:xfrm>
        </p:spPr>
        <p:txBody>
          <a:bodyPr/>
          <a:lstStyle/>
          <a:p>
            <a:pPr eaLnBrk="1" hangingPunct="1"/>
            <a:r>
              <a:rPr lang="en-US" altLang="ja-JP" sz="2400" dirty="0">
                <a:latin typeface="Arial" panose="020B0604020202020204" pitchFamily="34" charset="0"/>
                <a:ea typeface="ＭＳ Ｐゴシック" panose="020B0600070205080204" pitchFamily="50" charset="-128"/>
              </a:rPr>
              <a:t>Apply pulse based OMF to spatial signal processing</a:t>
            </a:r>
          </a:p>
          <a:p>
            <a:pPr lvl="2" eaLnBrk="1" hangingPunct="1"/>
            <a:endParaRPr lang="en-US" altLang="ja-JP" sz="1800" dirty="0">
              <a:latin typeface="Arial" panose="020B0604020202020204" pitchFamily="34" charset="0"/>
              <a:ea typeface="ＭＳ Ｐゴシック" panose="020B0600070205080204" pitchFamily="50" charset="-128"/>
            </a:endParaRPr>
          </a:p>
        </p:txBody>
      </p:sp>
      <p:pic>
        <p:nvPicPr>
          <p:cNvPr id="104452" name="Picture 12">
            <a:extLst>
              <a:ext uri="{FF2B5EF4-FFF2-40B4-BE49-F238E27FC236}">
                <a16:creationId xmlns:a16="http://schemas.microsoft.com/office/drawing/2014/main" id="{D63C7AC9-9692-42F4-8CD4-9E833337FAF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41813" y="1158875"/>
            <a:ext cx="4421187" cy="470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454" name="Rectangle 5">
            <a:extLst>
              <a:ext uri="{FF2B5EF4-FFF2-40B4-BE49-F238E27FC236}">
                <a16:creationId xmlns:a16="http://schemas.microsoft.com/office/drawing/2014/main" id="{56749600-80C7-40A3-BE65-5B4EFE015EFB}"/>
              </a:ext>
            </a:extLst>
          </p:cNvPr>
          <p:cNvSpPr>
            <a:spLocks noChangeArrowheads="1"/>
          </p:cNvSpPr>
          <p:nvPr/>
        </p:nvSpPr>
        <p:spPr bwMode="auto">
          <a:xfrm>
            <a:off x="-381000" y="1301750"/>
            <a:ext cx="4800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b="0" dirty="0"/>
              <a:t>TDL array antenna</a:t>
            </a:r>
            <a:endParaRPr lang="ja-JP" altLang="en-US" b="0" dirty="0"/>
          </a:p>
          <a:p>
            <a:pPr lvl="2" eaLnBrk="1" hangingPunct="1"/>
            <a:r>
              <a:rPr lang="en-US" altLang="ja-JP" sz="1800" b="0" dirty="0"/>
              <a:t>Configured by multiple antennas and tapped delay line </a:t>
            </a:r>
            <a:r>
              <a:rPr lang="ja-JP" altLang="en-US" sz="1800" b="0" dirty="0"/>
              <a:t>（</a:t>
            </a:r>
            <a:r>
              <a:rPr lang="en-US" altLang="ja-JP" sz="1800" b="0" dirty="0"/>
              <a:t>TDL</a:t>
            </a:r>
            <a:r>
              <a:rPr lang="ja-JP" altLang="en-US" sz="1800" b="0" dirty="0"/>
              <a:t>）</a:t>
            </a:r>
          </a:p>
          <a:p>
            <a:pPr lvl="2" eaLnBrk="1" hangingPunct="1"/>
            <a:r>
              <a:rPr lang="en-US" altLang="ja-JP" sz="1800" b="0" dirty="0"/>
              <a:t>TDL-AA </a:t>
            </a:r>
            <a:r>
              <a:rPr lang="ja-JP" altLang="en-US" sz="1800" b="0" dirty="0"/>
              <a:t> </a:t>
            </a:r>
            <a:r>
              <a:rPr lang="en-US" altLang="ja-JP" sz="1800" b="0" dirty="0"/>
              <a:t>can</a:t>
            </a:r>
            <a:r>
              <a:rPr lang="ja-JP" altLang="en-US" sz="1800" b="0" dirty="0"/>
              <a:t> </a:t>
            </a:r>
            <a:r>
              <a:rPr lang="en-US" altLang="ja-JP" sz="1800" b="0" dirty="0"/>
              <a:t>separate the signals which comes from the same direction by using time-domain signal processing.</a:t>
            </a:r>
          </a:p>
          <a:p>
            <a:pPr lvl="1" eaLnBrk="1" hangingPunct="1"/>
            <a:r>
              <a:rPr lang="en-US" altLang="ja-JP" b="0" dirty="0"/>
              <a:t>By applying OMF to TDL-AA</a:t>
            </a:r>
            <a:endParaRPr lang="ja-JP" altLang="en-US" b="0" dirty="0"/>
          </a:p>
          <a:p>
            <a:pPr lvl="2" eaLnBrk="1" hangingPunct="1"/>
            <a:r>
              <a:rPr lang="en-US" altLang="ja-JP" sz="1800" b="0" dirty="0"/>
              <a:t>Interference reduction is performed on the </a:t>
            </a:r>
            <a:r>
              <a:rPr lang="en-US" altLang="ja-JP" sz="1800" b="0" dirty="0">
                <a:solidFill>
                  <a:srgbClr val="FF0000"/>
                </a:solidFill>
              </a:rPr>
              <a:t>both of domains of time and space.</a:t>
            </a:r>
          </a:p>
          <a:p>
            <a:pPr lvl="2" eaLnBrk="1" hangingPunct="1"/>
            <a:endParaRPr lang="ja-JP" altLang="en-US" sz="1800" b="0" dirty="0"/>
          </a:p>
        </p:txBody>
      </p:sp>
      <p:sp>
        <p:nvSpPr>
          <p:cNvPr id="104457" name="Rectangle 6">
            <a:extLst>
              <a:ext uri="{FF2B5EF4-FFF2-40B4-BE49-F238E27FC236}">
                <a16:creationId xmlns:a16="http://schemas.microsoft.com/office/drawing/2014/main" id="{AFF069E9-D861-4491-9344-AFB92C0027AF}"/>
              </a:ext>
            </a:extLst>
          </p:cNvPr>
          <p:cNvSpPr>
            <a:spLocks noChangeArrowheads="1"/>
          </p:cNvSpPr>
          <p:nvPr/>
        </p:nvSpPr>
        <p:spPr bwMode="auto">
          <a:xfrm>
            <a:off x="2438400" y="5867400"/>
            <a:ext cx="678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2400" dirty="0">
                <a:solidFill>
                  <a:srgbClr val="FF0000"/>
                </a:solidFill>
              </a:rPr>
              <a:t>Space-temporal signal processing</a:t>
            </a:r>
            <a:endParaRPr lang="ja-JP" altLang="en-US" sz="2400" dirty="0">
              <a:solidFill>
                <a:srgbClr val="FF0000"/>
              </a:solidFill>
            </a:endParaRPr>
          </a:p>
        </p:txBody>
      </p:sp>
      <p:sp>
        <p:nvSpPr>
          <p:cNvPr id="104458" name="AutoShape 7">
            <a:extLst>
              <a:ext uri="{FF2B5EF4-FFF2-40B4-BE49-F238E27FC236}">
                <a16:creationId xmlns:a16="http://schemas.microsoft.com/office/drawing/2014/main" id="{C3CD060B-9185-4506-A854-339316150F3F}"/>
              </a:ext>
            </a:extLst>
          </p:cNvPr>
          <p:cNvSpPr>
            <a:spLocks noChangeArrowheads="1"/>
          </p:cNvSpPr>
          <p:nvPr/>
        </p:nvSpPr>
        <p:spPr bwMode="auto">
          <a:xfrm rot="5400000">
            <a:off x="1753394" y="5784056"/>
            <a:ext cx="450850" cy="452438"/>
          </a:xfrm>
          <a:custGeom>
            <a:avLst/>
            <a:gdLst>
              <a:gd name="T0" fmla="*/ 6721944 w 21600"/>
              <a:gd name="T1" fmla="*/ 0 h 21600"/>
              <a:gd name="T2" fmla="*/ 4032978 w 21600"/>
              <a:gd name="T3" fmla="*/ 3158960 h 21600"/>
              <a:gd name="T4" fmla="*/ 0 w 21600"/>
              <a:gd name="T5" fmla="*/ 7897829 h 21600"/>
              <a:gd name="T6" fmla="*/ 4032978 w 21600"/>
              <a:gd name="T7" fmla="*/ 9476859 h 21600"/>
              <a:gd name="T8" fmla="*/ 8065978 w 21600"/>
              <a:gd name="T9" fmla="*/ 6581151 h 21600"/>
              <a:gd name="T10" fmla="*/ 9410450 w 21600"/>
              <a:gd name="T11" fmla="*/ 3158960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FFFF99"/>
          </a:solidFill>
          <a:ln w="190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 name="フッター プレースホルダー 3">
            <a:extLst>
              <a:ext uri="{FF2B5EF4-FFF2-40B4-BE49-F238E27FC236}">
                <a16:creationId xmlns:a16="http://schemas.microsoft.com/office/drawing/2014/main" id="{EEE635E9-595C-4D4D-B6B5-84A305BD9F49}"/>
              </a:ext>
            </a:extLst>
          </p:cNvPr>
          <p:cNvSpPr>
            <a:spLocks noGrp="1"/>
          </p:cNvSpPr>
          <p:nvPr>
            <p:ph type="ftr" sz="quarter" idx="3"/>
          </p:nvPr>
        </p:nvSpPr>
        <p:spPr/>
        <p:txBody>
          <a:bodyPr/>
          <a:lstStyle/>
          <a:p>
            <a:r>
              <a:rPr lang="en-US" altLang="ja-JP"/>
              <a:t>Takumi Kobayashi(YNU), Ryuji Kohno(YNU/CWC-Nippon)</a:t>
            </a:r>
            <a:endParaRPr lang="en-US" altLang="ja-JP" dirty="0"/>
          </a:p>
        </p:txBody>
      </p:sp>
      <p:sp>
        <p:nvSpPr>
          <p:cNvPr id="5" name="スライド番号プレースホルダー 4">
            <a:extLst>
              <a:ext uri="{FF2B5EF4-FFF2-40B4-BE49-F238E27FC236}">
                <a16:creationId xmlns:a16="http://schemas.microsoft.com/office/drawing/2014/main" id="{ECD54923-A30C-4A75-BD83-48D6F6BA5016}"/>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33</a:t>
            </a:fld>
            <a:endParaRPr lang="en-US" altLang="ja-JP"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E0EFFBA-0525-4C6D-8C50-3E368482987F}"/>
              </a:ext>
            </a:extLst>
          </p:cNvPr>
          <p:cNvSpPr>
            <a:spLocks noGrp="1"/>
          </p:cNvSpPr>
          <p:nvPr>
            <p:ph type="dt" sz="half" idx="2"/>
          </p:nvPr>
        </p:nvSpPr>
        <p:spPr/>
        <p:txBody>
          <a:bodyPr/>
          <a:lstStyle/>
          <a:p>
            <a:r>
              <a:rPr lang="en-US" altLang="ja-JP"/>
              <a:t>July 2018</a:t>
            </a:r>
            <a:endParaRPr lang="en-US" altLang="ja-JP" dirty="0"/>
          </a:p>
        </p:txBody>
      </p:sp>
      <p:sp>
        <p:nvSpPr>
          <p:cNvPr id="106502" name="Rectangle 3">
            <a:extLst>
              <a:ext uri="{FF2B5EF4-FFF2-40B4-BE49-F238E27FC236}">
                <a16:creationId xmlns:a16="http://schemas.microsoft.com/office/drawing/2014/main" id="{5C5215EF-E3A3-4B85-94BD-B44557FB5EEC}"/>
              </a:ext>
            </a:extLst>
          </p:cNvPr>
          <p:cNvSpPr>
            <a:spLocks noGrp="1" noChangeArrowheads="1"/>
          </p:cNvSpPr>
          <p:nvPr>
            <p:ph idx="4294967295"/>
          </p:nvPr>
        </p:nvSpPr>
        <p:spPr>
          <a:xfrm>
            <a:off x="201488" y="620688"/>
            <a:ext cx="8686800" cy="685800"/>
          </a:xfrm>
        </p:spPr>
        <p:txBody>
          <a:bodyPr/>
          <a:lstStyle/>
          <a:p>
            <a:pPr eaLnBrk="1" hangingPunct="1"/>
            <a:r>
              <a:rPr lang="en-US" altLang="ja-JP">
                <a:latin typeface="Arial" panose="020B0604020202020204" pitchFamily="34" charset="0"/>
                <a:ea typeface="ＭＳ Ｐゴシック" panose="020B0600070205080204" pitchFamily="50" charset="-128"/>
              </a:rPr>
              <a:t>System model and optimum parameters.</a:t>
            </a:r>
          </a:p>
          <a:p>
            <a:pPr lvl="2" eaLnBrk="1" hangingPunct="1"/>
            <a:endParaRPr lang="en-US" altLang="ja-JP">
              <a:latin typeface="Arial" panose="020B0604020202020204" pitchFamily="34" charset="0"/>
              <a:ea typeface="ＭＳ Ｐゴシック" panose="020B0600070205080204" pitchFamily="50" charset="-128"/>
            </a:endParaRPr>
          </a:p>
        </p:txBody>
      </p:sp>
      <p:pic>
        <p:nvPicPr>
          <p:cNvPr id="106500" name="Picture 15">
            <a:extLst>
              <a:ext uri="{FF2B5EF4-FFF2-40B4-BE49-F238E27FC236}">
                <a16:creationId xmlns:a16="http://schemas.microsoft.com/office/drawing/2014/main" id="{DE683743-131C-4AB4-87B0-36C4251DBC4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86238" y="2297088"/>
            <a:ext cx="3778250" cy="402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01" name="Picture 10">
            <a:extLst>
              <a:ext uri="{FF2B5EF4-FFF2-40B4-BE49-F238E27FC236}">
                <a16:creationId xmlns:a16="http://schemas.microsoft.com/office/drawing/2014/main" id="{72657200-052E-41B4-856D-D76B31F33B1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30888" y="1436663"/>
            <a:ext cx="21336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6503" name="Rectangle 5">
            <a:extLst>
              <a:ext uri="{FF2B5EF4-FFF2-40B4-BE49-F238E27FC236}">
                <a16:creationId xmlns:a16="http://schemas.microsoft.com/office/drawing/2014/main" id="{A1EB9627-AA57-4092-A0EB-D822A4032F6E}"/>
              </a:ext>
            </a:extLst>
          </p:cNvPr>
          <p:cNvSpPr>
            <a:spLocks noChangeArrowheads="1"/>
          </p:cNvSpPr>
          <p:nvPr/>
        </p:nvSpPr>
        <p:spPr bwMode="auto">
          <a:xfrm>
            <a:off x="-179512" y="1154088"/>
            <a:ext cx="5400675"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6"/>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7"/>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dirty="0">
                <a:latin typeface="Times New Roman" panose="02020603050405020304" pitchFamily="18" charset="0"/>
              </a:rPr>
              <a:t>Beam forming</a:t>
            </a:r>
            <a:r>
              <a:rPr lang="en-US" altLang="ja-JP" b="0" dirty="0">
                <a:latin typeface="Times New Roman" panose="02020603050405020304" pitchFamily="18" charset="0"/>
              </a:rPr>
              <a:t>,</a:t>
            </a:r>
            <a:endParaRPr lang="ja-JP" altLang="en-US" b="0" dirty="0">
              <a:latin typeface="Times New Roman" panose="02020603050405020304" pitchFamily="18" charset="0"/>
            </a:endParaRPr>
          </a:p>
          <a:p>
            <a:pPr lvl="2" eaLnBrk="1" hangingPunct="1"/>
            <a:r>
              <a:rPr lang="en-US" altLang="ja-JP" sz="1800" b="0" dirty="0">
                <a:latin typeface="Times New Roman" panose="02020603050405020304" pitchFamily="18" charset="0"/>
              </a:rPr>
              <a:t>Delay time of each antenna brunch is adjusted to achieve Maximum Power of desired signal</a:t>
            </a:r>
            <a:endParaRPr lang="ja-JP" altLang="en-US" sz="1800" b="0" dirty="0">
              <a:solidFill>
                <a:srgbClr val="FF0000"/>
              </a:solidFill>
            </a:endParaRPr>
          </a:p>
          <a:p>
            <a:pPr lvl="2" eaLnBrk="1" hangingPunct="1"/>
            <a:endParaRPr lang="ja-JP" altLang="en-US" sz="1800" b="0" dirty="0">
              <a:solidFill>
                <a:srgbClr val="FF0000"/>
              </a:solidFill>
              <a:latin typeface="Times New Roman" panose="02020603050405020304" pitchFamily="18" charset="0"/>
            </a:endParaRPr>
          </a:p>
          <a:p>
            <a:pPr lvl="2" eaLnBrk="1" hangingPunct="1"/>
            <a:endParaRPr lang="en-US" altLang="ja-JP" sz="1800" b="0" dirty="0">
              <a:latin typeface="Times New Roman" panose="02020603050405020304" pitchFamily="18" charset="0"/>
            </a:endParaRPr>
          </a:p>
          <a:p>
            <a:pPr lvl="2" eaLnBrk="1" hangingPunct="1">
              <a:buFontTx/>
              <a:buNone/>
            </a:pPr>
            <a:r>
              <a:rPr lang="en-US" altLang="ja-JP" sz="1800" b="0" i="1" dirty="0">
                <a:latin typeface="Times New Roman" panose="02020603050405020304" pitchFamily="18" charset="0"/>
              </a:rPr>
              <a:t>    N</a:t>
            </a:r>
            <a:r>
              <a:rPr lang="en-US" altLang="ja-JP" sz="1800" b="0" dirty="0">
                <a:latin typeface="Times New Roman" panose="02020603050405020304" pitchFamily="18" charset="0"/>
              </a:rPr>
              <a:t> </a:t>
            </a:r>
            <a:r>
              <a:rPr lang="ja-JP" altLang="en-US" sz="1800" b="0" dirty="0">
                <a:latin typeface="Times New Roman" panose="02020603050405020304" pitchFamily="18" charset="0"/>
              </a:rPr>
              <a:t>：</a:t>
            </a:r>
            <a:r>
              <a:rPr lang="en-US" altLang="ja-JP" sz="1800" b="0" dirty="0">
                <a:latin typeface="Times New Roman" panose="02020603050405020304" pitchFamily="18" charset="0"/>
              </a:rPr>
              <a:t>number of antennas,</a:t>
            </a:r>
            <a:br>
              <a:rPr lang="en-US" altLang="ja-JP" sz="1800" b="0" dirty="0">
                <a:latin typeface="Times New Roman" panose="02020603050405020304" pitchFamily="18" charset="0"/>
              </a:rPr>
            </a:br>
            <a:r>
              <a:rPr lang="en-US" altLang="ja-JP" sz="1800" b="0" i="1" dirty="0">
                <a:latin typeface="Times New Roman" panose="02020603050405020304" pitchFamily="18" charset="0"/>
                <a:cs typeface="Times New Roman" panose="02020603050405020304" pitchFamily="18" charset="0"/>
              </a:rPr>
              <a:t>ν</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propagation speed</a:t>
            </a:r>
            <a:br>
              <a:rPr lang="ja-JP" altLang="en-US" sz="1800" b="0" dirty="0">
                <a:latin typeface="Times New Roman" panose="02020603050405020304" pitchFamily="18" charset="0"/>
              </a:rPr>
            </a:br>
            <a:r>
              <a:rPr lang="en-US" altLang="ja-JP" sz="1800" b="0" i="1" dirty="0">
                <a:latin typeface="Times New Roman" panose="02020603050405020304" pitchFamily="18" charset="0"/>
              </a:rPr>
              <a:t>d</a:t>
            </a:r>
            <a:r>
              <a:rPr lang="en-US" altLang="ja-JP" sz="1800" b="0" i="1" baseline="-25000" dirty="0">
                <a:latin typeface="Times New Roman" panose="02020603050405020304" pitchFamily="18" charset="0"/>
              </a:rPr>
              <a:t>s</a:t>
            </a:r>
            <a:r>
              <a:rPr lang="en-US" altLang="ja-JP" sz="1800" b="0" baseline="-25000" dirty="0">
                <a:latin typeface="Times New Roman" panose="02020603050405020304" pitchFamily="18" charset="0"/>
              </a:rPr>
              <a:t> </a:t>
            </a:r>
            <a:r>
              <a:rPr lang="ja-JP" altLang="en-US" sz="1800" b="0" dirty="0">
                <a:latin typeface="Times New Roman" panose="02020603050405020304" pitchFamily="18" charset="0"/>
              </a:rPr>
              <a:t>：</a:t>
            </a:r>
            <a:r>
              <a:rPr lang="en-US" altLang="ja-JP" sz="1800" b="0" dirty="0">
                <a:latin typeface="Times New Roman" panose="02020603050405020304" pitchFamily="18" charset="0"/>
              </a:rPr>
              <a:t>antenna distance</a:t>
            </a:r>
            <a:endParaRPr lang="ja-JP" altLang="en-US" sz="1800" b="0" dirty="0">
              <a:latin typeface="Times New Roman" panose="02020603050405020304" pitchFamily="18" charset="0"/>
            </a:endParaRPr>
          </a:p>
          <a:p>
            <a:pPr lvl="1" eaLnBrk="1" hangingPunct="1"/>
            <a:r>
              <a:rPr lang="en-US" altLang="ja-JP" dirty="0">
                <a:latin typeface="Times New Roman" panose="02020603050405020304" pitchFamily="18" charset="0"/>
              </a:rPr>
              <a:t>Null-steering,</a:t>
            </a:r>
            <a:endParaRPr lang="ja-JP" altLang="en-US" b="0" dirty="0">
              <a:latin typeface="Times New Roman" panose="02020603050405020304" pitchFamily="18" charset="0"/>
            </a:endParaRPr>
          </a:p>
          <a:p>
            <a:pPr lvl="2" eaLnBrk="1" hangingPunct="1"/>
            <a:r>
              <a:rPr lang="en-US" altLang="ja-JP" sz="1800" b="0" dirty="0">
                <a:latin typeface="Times New Roman" panose="02020603050405020304" pitchFamily="18" charset="0"/>
              </a:rPr>
              <a:t>MHP based OMF is used as a TDL.</a:t>
            </a:r>
          </a:p>
          <a:p>
            <a:pPr lvl="2" eaLnBrk="1" hangingPunct="1"/>
            <a:r>
              <a:rPr lang="en-US" altLang="ja-JP" sz="1800" b="0" dirty="0">
                <a:latin typeface="Times New Roman" panose="02020603050405020304" pitchFamily="18" charset="0"/>
              </a:rPr>
              <a:t>arrival time difference of </a:t>
            </a:r>
            <a:r>
              <a:rPr lang="en-US" altLang="ja-JP" sz="1800" b="0" i="1" dirty="0">
                <a:latin typeface="Times New Roman" panose="02020603050405020304" pitchFamily="18" charset="0"/>
              </a:rPr>
              <a:t>u-</a:t>
            </a:r>
            <a:r>
              <a:rPr lang="en-US" altLang="ja-JP" sz="1800" b="0" dirty="0" err="1">
                <a:latin typeface="Times New Roman" panose="02020603050405020304" pitchFamily="18" charset="0"/>
              </a:rPr>
              <a:t>th</a:t>
            </a:r>
            <a:r>
              <a:rPr lang="en-US" altLang="ja-JP" sz="1800" b="0" dirty="0">
                <a:latin typeface="Times New Roman" panose="02020603050405020304" pitchFamily="18" charset="0"/>
              </a:rPr>
              <a:t> users signal in </a:t>
            </a:r>
            <a:r>
              <a:rPr lang="en-US" altLang="ja-JP" sz="1800" b="0" i="1" dirty="0">
                <a:latin typeface="Times New Roman" panose="02020603050405020304" pitchFamily="18" charset="0"/>
              </a:rPr>
              <a:t>n-</a:t>
            </a:r>
            <a:r>
              <a:rPr lang="en-US" altLang="ja-JP" sz="1800" b="0" dirty="0" err="1">
                <a:latin typeface="Times New Roman" panose="02020603050405020304" pitchFamily="18" charset="0"/>
              </a:rPr>
              <a:t>th</a:t>
            </a:r>
            <a:r>
              <a:rPr lang="en-US" altLang="ja-JP" sz="1800" b="0" dirty="0">
                <a:latin typeface="Times New Roman" panose="02020603050405020304" pitchFamily="18" charset="0"/>
              </a:rPr>
              <a:t>  antenna is</a:t>
            </a:r>
          </a:p>
        </p:txBody>
      </p:sp>
      <p:graphicFrame>
        <p:nvGraphicFramePr>
          <p:cNvPr id="106506" name="Object 6">
            <a:extLst>
              <a:ext uri="{FF2B5EF4-FFF2-40B4-BE49-F238E27FC236}">
                <a16:creationId xmlns:a16="http://schemas.microsoft.com/office/drawing/2014/main" id="{56AC96F6-082F-4EB1-9228-76C4033AD0EC}"/>
              </a:ext>
            </a:extLst>
          </p:cNvPr>
          <p:cNvGraphicFramePr>
            <a:graphicFrameLocks noChangeAspect="1"/>
          </p:cNvGraphicFramePr>
          <p:nvPr>
            <p:extLst>
              <p:ext uri="{D42A27DB-BD31-4B8C-83A1-F6EECF244321}">
                <p14:modId xmlns:p14="http://schemas.microsoft.com/office/powerpoint/2010/main" val="1800912543"/>
              </p:ext>
            </p:extLst>
          </p:nvPr>
        </p:nvGraphicFramePr>
        <p:xfrm>
          <a:off x="1196851" y="2515369"/>
          <a:ext cx="2274887" cy="600075"/>
        </p:xfrm>
        <a:graphic>
          <a:graphicData uri="http://schemas.openxmlformats.org/presentationml/2006/ole">
            <mc:AlternateContent xmlns:mc="http://schemas.openxmlformats.org/markup-compatibility/2006">
              <mc:Choice xmlns:v="urn:schemas-microsoft-com:vml" Requires="v">
                <p:oleObj spid="_x0000_s9230" name="数式" r:id="rId8" imgW="1637589" imgH="431613" progId="Equation.3">
                  <p:embed/>
                </p:oleObj>
              </mc:Choice>
              <mc:Fallback>
                <p:oleObj name="数式" r:id="rId8" imgW="1637589" imgH="431613" progId="Equation.3">
                  <p:embed/>
                  <p:pic>
                    <p:nvPicPr>
                      <p:cNvPr id="106506" name="Object 6">
                        <a:extLst>
                          <a:ext uri="{FF2B5EF4-FFF2-40B4-BE49-F238E27FC236}">
                            <a16:creationId xmlns:a16="http://schemas.microsoft.com/office/drawing/2014/main" id="{56AC96F6-082F-4EB1-9228-76C4033AD0E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96851" y="2515369"/>
                        <a:ext cx="2274887" cy="60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6507" name="Object 9">
            <a:extLst>
              <a:ext uri="{FF2B5EF4-FFF2-40B4-BE49-F238E27FC236}">
                <a16:creationId xmlns:a16="http://schemas.microsoft.com/office/drawing/2014/main" id="{44CBD74D-EB28-4ABB-A057-E2D0CD9610BA}"/>
              </a:ext>
            </a:extLst>
          </p:cNvPr>
          <p:cNvGraphicFramePr>
            <a:graphicFrameLocks noChangeAspect="1"/>
          </p:cNvGraphicFramePr>
          <p:nvPr>
            <p:extLst>
              <p:ext uri="{D42A27DB-BD31-4B8C-83A1-F6EECF244321}">
                <p14:modId xmlns:p14="http://schemas.microsoft.com/office/powerpoint/2010/main" val="2204778527"/>
              </p:ext>
            </p:extLst>
          </p:nvPr>
        </p:nvGraphicFramePr>
        <p:xfrm>
          <a:off x="1420688" y="5562576"/>
          <a:ext cx="2505075" cy="600075"/>
        </p:xfrm>
        <a:graphic>
          <a:graphicData uri="http://schemas.openxmlformats.org/presentationml/2006/ole">
            <mc:AlternateContent xmlns:mc="http://schemas.openxmlformats.org/markup-compatibility/2006">
              <mc:Choice xmlns:v="urn:schemas-microsoft-com:vml" Requires="v">
                <p:oleObj spid="_x0000_s9231" name="数式" r:id="rId10" imgW="1803400" imgH="431800" progId="Equation.3">
                  <p:embed/>
                </p:oleObj>
              </mc:Choice>
              <mc:Fallback>
                <p:oleObj name="数式" r:id="rId10" imgW="1803400" imgH="431800" progId="Equation.3">
                  <p:embed/>
                  <p:pic>
                    <p:nvPicPr>
                      <p:cNvPr id="106507" name="Object 9">
                        <a:extLst>
                          <a:ext uri="{FF2B5EF4-FFF2-40B4-BE49-F238E27FC236}">
                            <a16:creationId xmlns:a16="http://schemas.microsoft.com/office/drawing/2014/main" id="{44CBD74D-EB28-4ABB-A057-E2D0CD9610B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20688" y="5562576"/>
                        <a:ext cx="2505075" cy="60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フッター プレースホルダー 3">
            <a:extLst>
              <a:ext uri="{FF2B5EF4-FFF2-40B4-BE49-F238E27FC236}">
                <a16:creationId xmlns:a16="http://schemas.microsoft.com/office/drawing/2014/main" id="{3BCC6235-4C2E-4C05-8DAD-936ECE23055F}"/>
              </a:ext>
            </a:extLst>
          </p:cNvPr>
          <p:cNvSpPr>
            <a:spLocks noGrp="1"/>
          </p:cNvSpPr>
          <p:nvPr>
            <p:ph type="ftr" sz="quarter" idx="3"/>
          </p:nvPr>
        </p:nvSpPr>
        <p:spPr/>
        <p:txBody>
          <a:bodyPr/>
          <a:lstStyle/>
          <a:p>
            <a:r>
              <a:rPr lang="en-US" altLang="ja-JP"/>
              <a:t>Takumi Kobayashi(YNU), Ryuji Kohno(YNU/CWC-Nippon)</a:t>
            </a:r>
            <a:endParaRPr lang="en-US" altLang="ja-JP" dirty="0"/>
          </a:p>
        </p:txBody>
      </p:sp>
      <p:sp>
        <p:nvSpPr>
          <p:cNvPr id="5" name="スライド番号プレースホルダー 4">
            <a:extLst>
              <a:ext uri="{FF2B5EF4-FFF2-40B4-BE49-F238E27FC236}">
                <a16:creationId xmlns:a16="http://schemas.microsoft.com/office/drawing/2014/main" id="{F1D6C019-EE1E-42D3-987B-11F4F2B259BF}"/>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34</a:t>
            </a:fld>
            <a:endParaRPr lang="en-US" altLang="ja-JP"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DF78DAE-3E3D-4185-A2E7-F4AC7A98CDAA}"/>
              </a:ext>
            </a:extLst>
          </p:cNvPr>
          <p:cNvSpPr>
            <a:spLocks noGrp="1"/>
          </p:cNvSpPr>
          <p:nvPr>
            <p:ph type="dt" sz="half" idx="2"/>
          </p:nvPr>
        </p:nvSpPr>
        <p:spPr/>
        <p:txBody>
          <a:bodyPr/>
          <a:lstStyle/>
          <a:p>
            <a:r>
              <a:rPr lang="en-US" altLang="ja-JP"/>
              <a:t>July 2018</a:t>
            </a:r>
            <a:endParaRPr lang="en-US" altLang="ja-JP" dirty="0"/>
          </a:p>
        </p:txBody>
      </p:sp>
      <p:sp>
        <p:nvSpPr>
          <p:cNvPr id="108548" name="Rectangle 3">
            <a:extLst>
              <a:ext uri="{FF2B5EF4-FFF2-40B4-BE49-F238E27FC236}">
                <a16:creationId xmlns:a16="http://schemas.microsoft.com/office/drawing/2014/main" id="{266B8786-DB32-4C13-B194-DE379A66F9ED}"/>
              </a:ext>
            </a:extLst>
          </p:cNvPr>
          <p:cNvSpPr>
            <a:spLocks noGrp="1" noChangeArrowheads="1"/>
          </p:cNvSpPr>
          <p:nvPr>
            <p:ph idx="4294967295"/>
          </p:nvPr>
        </p:nvSpPr>
        <p:spPr>
          <a:xfrm>
            <a:off x="0" y="682203"/>
            <a:ext cx="8686800" cy="685800"/>
          </a:xfrm>
        </p:spPr>
        <p:txBody>
          <a:bodyPr/>
          <a:lstStyle/>
          <a:p>
            <a:pPr eaLnBrk="1" hangingPunct="1"/>
            <a:r>
              <a:rPr lang="en-US" altLang="ja-JP" dirty="0">
                <a:latin typeface="Arial" panose="020B0604020202020204" pitchFamily="34" charset="0"/>
                <a:ea typeface="ＭＳ Ｐゴシック" panose="020B0600070205080204" pitchFamily="50" charset="-128"/>
              </a:rPr>
              <a:t>System model</a:t>
            </a:r>
          </a:p>
          <a:p>
            <a:pPr lvl="2" eaLnBrk="1" hangingPunct="1"/>
            <a:endParaRPr lang="en-US" altLang="ja-JP" dirty="0">
              <a:latin typeface="Arial" panose="020B0604020202020204" pitchFamily="34" charset="0"/>
              <a:ea typeface="ＭＳ Ｐゴシック" panose="020B0600070205080204" pitchFamily="50" charset="-128"/>
            </a:endParaRPr>
          </a:p>
        </p:txBody>
      </p:sp>
      <p:sp>
        <p:nvSpPr>
          <p:cNvPr id="108549" name="Rectangle 5">
            <a:extLst>
              <a:ext uri="{FF2B5EF4-FFF2-40B4-BE49-F238E27FC236}">
                <a16:creationId xmlns:a16="http://schemas.microsoft.com/office/drawing/2014/main" id="{8884D19B-106B-47E1-9194-946457177D0D}"/>
              </a:ext>
            </a:extLst>
          </p:cNvPr>
          <p:cNvSpPr>
            <a:spLocks noChangeArrowheads="1"/>
          </p:cNvSpPr>
          <p:nvPr/>
        </p:nvSpPr>
        <p:spPr bwMode="auto">
          <a:xfrm>
            <a:off x="-381000" y="1215603"/>
            <a:ext cx="6477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b="0" dirty="0">
                <a:latin typeface="Times New Roman" panose="02020603050405020304" pitchFamily="18" charset="0"/>
              </a:rPr>
              <a:t>Delay time for beam forming is</a:t>
            </a:r>
            <a:endParaRPr lang="ja-JP" altLang="en-US" b="0" dirty="0">
              <a:latin typeface="Times New Roman" panose="02020603050405020304" pitchFamily="18" charset="0"/>
            </a:endParaRPr>
          </a:p>
        </p:txBody>
      </p:sp>
      <p:graphicFrame>
        <p:nvGraphicFramePr>
          <p:cNvPr id="108552" name="Object 6">
            <a:extLst>
              <a:ext uri="{FF2B5EF4-FFF2-40B4-BE49-F238E27FC236}">
                <a16:creationId xmlns:a16="http://schemas.microsoft.com/office/drawing/2014/main" id="{ED14BFFD-4123-434B-A938-E6016A8598DE}"/>
              </a:ext>
            </a:extLst>
          </p:cNvPr>
          <p:cNvGraphicFramePr>
            <a:graphicFrameLocks noChangeAspect="1"/>
          </p:cNvGraphicFramePr>
          <p:nvPr>
            <p:extLst>
              <p:ext uri="{D42A27DB-BD31-4B8C-83A1-F6EECF244321}">
                <p14:modId xmlns:p14="http://schemas.microsoft.com/office/powerpoint/2010/main" val="2442860517"/>
              </p:ext>
            </p:extLst>
          </p:nvPr>
        </p:nvGraphicFramePr>
        <p:xfrm>
          <a:off x="3733800" y="1672803"/>
          <a:ext cx="1465263" cy="568325"/>
        </p:xfrm>
        <a:graphic>
          <a:graphicData uri="http://schemas.openxmlformats.org/presentationml/2006/ole">
            <mc:AlternateContent xmlns:mc="http://schemas.openxmlformats.org/markup-compatibility/2006">
              <mc:Choice xmlns:v="urn:schemas-microsoft-com:vml" Requires="v">
                <p:oleObj spid="_x0000_s10284" name="数式" r:id="rId6" imgW="622030" imgH="241195" progId="Equation.3">
                  <p:embed/>
                </p:oleObj>
              </mc:Choice>
              <mc:Fallback>
                <p:oleObj name="数式" r:id="rId6" imgW="622030" imgH="241195" progId="Equation.3">
                  <p:embed/>
                  <p:pic>
                    <p:nvPicPr>
                      <p:cNvPr id="108552" name="Object 6">
                        <a:extLst>
                          <a:ext uri="{FF2B5EF4-FFF2-40B4-BE49-F238E27FC236}">
                            <a16:creationId xmlns:a16="http://schemas.microsoft.com/office/drawing/2014/main" id="{ED14BFFD-4123-434B-A938-E6016A8598D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1672803"/>
                        <a:ext cx="1465263" cy="568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8553" name="Rectangle 5">
            <a:extLst>
              <a:ext uri="{FF2B5EF4-FFF2-40B4-BE49-F238E27FC236}">
                <a16:creationId xmlns:a16="http://schemas.microsoft.com/office/drawing/2014/main" id="{C4629C18-031B-4124-ACE2-C955EF89A599}"/>
              </a:ext>
            </a:extLst>
          </p:cNvPr>
          <p:cNvSpPr>
            <a:spLocks noChangeArrowheads="1"/>
          </p:cNvSpPr>
          <p:nvPr/>
        </p:nvSpPr>
        <p:spPr bwMode="auto">
          <a:xfrm>
            <a:off x="-381000" y="2241128"/>
            <a:ext cx="9296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b="0" dirty="0">
                <a:latin typeface="Times New Roman" panose="02020603050405020304" pitchFamily="18" charset="0"/>
              </a:rPr>
              <a:t>OMF of </a:t>
            </a:r>
            <a:r>
              <a:rPr lang="en-US" altLang="ja-JP" b="0" i="1" dirty="0">
                <a:latin typeface="Times New Roman" panose="02020603050405020304" pitchFamily="18" charset="0"/>
              </a:rPr>
              <a:t>n-</a:t>
            </a:r>
            <a:r>
              <a:rPr lang="en-US" altLang="ja-JP" b="0" dirty="0" err="1">
                <a:latin typeface="Times New Roman" panose="02020603050405020304" pitchFamily="18" charset="0"/>
              </a:rPr>
              <a:t>th</a:t>
            </a:r>
            <a:r>
              <a:rPr lang="en-US" altLang="ja-JP" b="0" dirty="0">
                <a:latin typeface="Times New Roman" panose="02020603050405020304" pitchFamily="18" charset="0"/>
              </a:rPr>
              <a:t> brunch has coefficients </a:t>
            </a:r>
            <a:r>
              <a:rPr lang="en-US" altLang="ja-JP" b="0" i="1" dirty="0" err="1">
                <a:latin typeface="Times New Roman" panose="02020603050405020304" pitchFamily="18" charset="0"/>
              </a:rPr>
              <a:t>c</a:t>
            </a:r>
            <a:r>
              <a:rPr lang="en-US" altLang="ja-JP" b="0" i="1" baseline="-25000" dirty="0" err="1">
                <a:latin typeface="Times New Roman" panose="02020603050405020304" pitchFamily="18" charset="0"/>
              </a:rPr>
              <a:t>n</a:t>
            </a:r>
            <a:r>
              <a:rPr lang="en-US" altLang="ja-JP" b="0" dirty="0">
                <a:latin typeface="Times New Roman" panose="02020603050405020304" pitchFamily="18" charset="0"/>
              </a:rPr>
              <a:t>(</a:t>
            </a:r>
            <a:r>
              <a:rPr lang="en-US" altLang="ja-JP" b="0" i="1" dirty="0">
                <a:latin typeface="Times New Roman" panose="02020603050405020304" pitchFamily="18" charset="0"/>
              </a:rPr>
              <a:t>t</a:t>
            </a:r>
            <a:r>
              <a:rPr lang="en-US" altLang="ja-JP" b="0" dirty="0">
                <a:latin typeface="Times New Roman" panose="02020603050405020304" pitchFamily="18" charset="0"/>
              </a:rPr>
              <a:t>) that satisfy bellow</a:t>
            </a:r>
            <a:endParaRPr lang="ja-JP" altLang="en-US" b="0" dirty="0">
              <a:latin typeface="Times New Roman" panose="02020603050405020304" pitchFamily="18" charset="0"/>
            </a:endParaRPr>
          </a:p>
        </p:txBody>
      </p:sp>
      <p:sp>
        <p:nvSpPr>
          <p:cNvPr id="108554" name="Rectangle 8">
            <a:extLst>
              <a:ext uri="{FF2B5EF4-FFF2-40B4-BE49-F238E27FC236}">
                <a16:creationId xmlns:a16="http://schemas.microsoft.com/office/drawing/2014/main" id="{0F218197-E082-4373-B293-38AB74B31C65}"/>
              </a:ext>
            </a:extLst>
          </p:cNvPr>
          <p:cNvSpPr>
            <a:spLocks noChangeArrowheads="1"/>
          </p:cNvSpPr>
          <p:nvPr/>
        </p:nvSpPr>
        <p:spPr bwMode="auto">
          <a:xfrm>
            <a:off x="0" y="377306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graphicFrame>
        <p:nvGraphicFramePr>
          <p:cNvPr id="108555" name="Object 9">
            <a:extLst>
              <a:ext uri="{FF2B5EF4-FFF2-40B4-BE49-F238E27FC236}">
                <a16:creationId xmlns:a16="http://schemas.microsoft.com/office/drawing/2014/main" id="{FCC3CF40-C9E8-4DAB-9EB3-0714B2B8033E}"/>
              </a:ext>
            </a:extLst>
          </p:cNvPr>
          <p:cNvGraphicFramePr>
            <a:graphicFrameLocks noChangeAspect="1"/>
          </p:cNvGraphicFramePr>
          <p:nvPr>
            <p:extLst>
              <p:ext uri="{D42A27DB-BD31-4B8C-83A1-F6EECF244321}">
                <p14:modId xmlns:p14="http://schemas.microsoft.com/office/powerpoint/2010/main" val="358668510"/>
              </p:ext>
            </p:extLst>
          </p:nvPr>
        </p:nvGraphicFramePr>
        <p:xfrm>
          <a:off x="990600" y="3625428"/>
          <a:ext cx="7086600" cy="673100"/>
        </p:xfrm>
        <a:graphic>
          <a:graphicData uri="http://schemas.openxmlformats.org/presentationml/2006/ole">
            <mc:AlternateContent xmlns:mc="http://schemas.openxmlformats.org/markup-compatibility/2006">
              <mc:Choice xmlns:v="urn:schemas-microsoft-com:vml" Requires="v">
                <p:oleObj spid="_x0000_s10285" name="数式" r:id="rId8" imgW="4533900" imgH="431800" progId="Equation.3">
                  <p:embed/>
                </p:oleObj>
              </mc:Choice>
              <mc:Fallback>
                <p:oleObj name="数式" r:id="rId8" imgW="4533900" imgH="431800" progId="Equation.3">
                  <p:embed/>
                  <p:pic>
                    <p:nvPicPr>
                      <p:cNvPr id="108555" name="Object 9">
                        <a:extLst>
                          <a:ext uri="{FF2B5EF4-FFF2-40B4-BE49-F238E27FC236}">
                            <a16:creationId xmlns:a16="http://schemas.microsoft.com/office/drawing/2014/main" id="{FCC3CF40-C9E8-4DAB-9EB3-0714B2B8033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0" y="3625428"/>
                        <a:ext cx="70866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8556" name="Rectangle 10">
            <a:extLst>
              <a:ext uri="{FF2B5EF4-FFF2-40B4-BE49-F238E27FC236}">
                <a16:creationId xmlns:a16="http://schemas.microsoft.com/office/drawing/2014/main" id="{9E82CDA5-D783-49BE-8E6D-0850B9065920}"/>
              </a:ext>
            </a:extLst>
          </p:cNvPr>
          <p:cNvSpPr>
            <a:spLocks noChangeArrowheads="1"/>
          </p:cNvSpPr>
          <p:nvPr/>
        </p:nvSpPr>
        <p:spPr bwMode="auto">
          <a:xfrm>
            <a:off x="0" y="383497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graphicFrame>
        <p:nvGraphicFramePr>
          <p:cNvPr id="108557" name="Object 11">
            <a:extLst>
              <a:ext uri="{FF2B5EF4-FFF2-40B4-BE49-F238E27FC236}">
                <a16:creationId xmlns:a16="http://schemas.microsoft.com/office/drawing/2014/main" id="{A32AA568-298C-42B8-A9FD-0837F8CDD19E}"/>
              </a:ext>
            </a:extLst>
          </p:cNvPr>
          <p:cNvGraphicFramePr>
            <a:graphicFrameLocks noChangeAspect="1"/>
          </p:cNvGraphicFramePr>
          <p:nvPr>
            <p:extLst>
              <p:ext uri="{D42A27DB-BD31-4B8C-83A1-F6EECF244321}">
                <p14:modId xmlns:p14="http://schemas.microsoft.com/office/powerpoint/2010/main" val="290676206"/>
              </p:ext>
            </p:extLst>
          </p:nvPr>
        </p:nvGraphicFramePr>
        <p:xfrm>
          <a:off x="76200" y="4692228"/>
          <a:ext cx="9032875" cy="1144588"/>
        </p:xfrm>
        <a:graphic>
          <a:graphicData uri="http://schemas.openxmlformats.org/presentationml/2006/ole">
            <mc:AlternateContent xmlns:mc="http://schemas.openxmlformats.org/markup-compatibility/2006">
              <mc:Choice xmlns:v="urn:schemas-microsoft-com:vml" Requires="v">
                <p:oleObj spid="_x0000_s10286" name="数式" r:id="rId10" imgW="6108700" imgH="774700" progId="Equation.3">
                  <p:embed/>
                </p:oleObj>
              </mc:Choice>
              <mc:Fallback>
                <p:oleObj name="数式" r:id="rId10" imgW="6108700" imgH="774700" progId="Equation.3">
                  <p:embed/>
                  <p:pic>
                    <p:nvPicPr>
                      <p:cNvPr id="108557" name="Object 11">
                        <a:extLst>
                          <a:ext uri="{FF2B5EF4-FFF2-40B4-BE49-F238E27FC236}">
                            <a16:creationId xmlns:a16="http://schemas.microsoft.com/office/drawing/2014/main" id="{A32AA568-298C-42B8-A9FD-0837F8CDD19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00" y="4692228"/>
                        <a:ext cx="9032875"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8558" name="AutoShape 12">
            <a:extLst>
              <a:ext uri="{FF2B5EF4-FFF2-40B4-BE49-F238E27FC236}">
                <a16:creationId xmlns:a16="http://schemas.microsoft.com/office/drawing/2014/main" id="{8F757412-C21C-41B5-A365-9E5020DA768D}"/>
              </a:ext>
            </a:extLst>
          </p:cNvPr>
          <p:cNvSpPr>
            <a:spLocks noChangeArrowheads="1"/>
          </p:cNvSpPr>
          <p:nvPr/>
        </p:nvSpPr>
        <p:spPr bwMode="auto">
          <a:xfrm>
            <a:off x="3429000" y="4342978"/>
            <a:ext cx="2667000" cy="349250"/>
          </a:xfrm>
          <a:prstGeom prst="downArrow">
            <a:avLst>
              <a:gd name="adj1" fmla="val 47972"/>
              <a:gd name="adj2" fmla="val 45454"/>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ja-JP" sz="1800" b="0" dirty="0"/>
              <a:t>Matrix form</a:t>
            </a:r>
            <a:endParaRPr lang="ja-JP" altLang="en-US" sz="1800" b="0" dirty="0"/>
          </a:p>
        </p:txBody>
      </p:sp>
      <p:graphicFrame>
        <p:nvGraphicFramePr>
          <p:cNvPr id="108559" name="Object 13">
            <a:extLst>
              <a:ext uri="{FF2B5EF4-FFF2-40B4-BE49-F238E27FC236}">
                <a16:creationId xmlns:a16="http://schemas.microsoft.com/office/drawing/2014/main" id="{71E5DD27-818E-4636-A582-D94F15BC4357}"/>
              </a:ext>
            </a:extLst>
          </p:cNvPr>
          <p:cNvGraphicFramePr>
            <a:graphicFrameLocks noChangeAspect="1"/>
          </p:cNvGraphicFramePr>
          <p:nvPr>
            <p:extLst>
              <p:ext uri="{D42A27DB-BD31-4B8C-83A1-F6EECF244321}">
                <p14:modId xmlns:p14="http://schemas.microsoft.com/office/powerpoint/2010/main" val="688461953"/>
              </p:ext>
            </p:extLst>
          </p:nvPr>
        </p:nvGraphicFramePr>
        <p:xfrm>
          <a:off x="76200" y="6014616"/>
          <a:ext cx="733425" cy="357187"/>
        </p:xfrm>
        <a:graphic>
          <a:graphicData uri="http://schemas.openxmlformats.org/presentationml/2006/ole">
            <mc:AlternateContent xmlns:mc="http://schemas.openxmlformats.org/markup-compatibility/2006">
              <mc:Choice xmlns:v="urn:schemas-microsoft-com:vml" Requires="v">
                <p:oleObj spid="_x0000_s10287" name="数式" r:id="rId12" imgW="469900" imgH="228600" progId="Equation.3">
                  <p:embed/>
                </p:oleObj>
              </mc:Choice>
              <mc:Fallback>
                <p:oleObj name="数式" r:id="rId12" imgW="469900" imgH="228600" progId="Equation.3">
                  <p:embed/>
                  <p:pic>
                    <p:nvPicPr>
                      <p:cNvPr id="108559" name="Object 13">
                        <a:extLst>
                          <a:ext uri="{FF2B5EF4-FFF2-40B4-BE49-F238E27FC236}">
                            <a16:creationId xmlns:a16="http://schemas.microsoft.com/office/drawing/2014/main" id="{71E5DD27-818E-4636-A582-D94F15BC435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200" y="6014616"/>
                        <a:ext cx="7334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8560" name="Object 14">
            <a:extLst>
              <a:ext uri="{FF2B5EF4-FFF2-40B4-BE49-F238E27FC236}">
                <a16:creationId xmlns:a16="http://schemas.microsoft.com/office/drawing/2014/main" id="{E40AAE78-32C0-4BB1-B93A-760F483DEABB}"/>
              </a:ext>
            </a:extLst>
          </p:cNvPr>
          <p:cNvGraphicFramePr>
            <a:graphicFrameLocks noChangeAspect="1"/>
          </p:cNvGraphicFramePr>
          <p:nvPr>
            <p:extLst>
              <p:ext uri="{D42A27DB-BD31-4B8C-83A1-F6EECF244321}">
                <p14:modId xmlns:p14="http://schemas.microsoft.com/office/powerpoint/2010/main" val="2901099104"/>
              </p:ext>
            </p:extLst>
          </p:nvPr>
        </p:nvGraphicFramePr>
        <p:xfrm>
          <a:off x="3038475" y="6024141"/>
          <a:ext cx="277813" cy="357187"/>
        </p:xfrm>
        <a:graphic>
          <a:graphicData uri="http://schemas.openxmlformats.org/presentationml/2006/ole">
            <mc:AlternateContent xmlns:mc="http://schemas.openxmlformats.org/markup-compatibility/2006">
              <mc:Choice xmlns:v="urn:schemas-microsoft-com:vml" Requires="v">
                <p:oleObj spid="_x0000_s10288" name="数式" r:id="rId14" imgW="177646" imgH="228402" progId="Equation.3">
                  <p:embed/>
                </p:oleObj>
              </mc:Choice>
              <mc:Fallback>
                <p:oleObj name="数式" r:id="rId14" imgW="177646" imgH="228402" progId="Equation.3">
                  <p:embed/>
                  <p:pic>
                    <p:nvPicPr>
                      <p:cNvPr id="108560" name="Object 14">
                        <a:extLst>
                          <a:ext uri="{FF2B5EF4-FFF2-40B4-BE49-F238E27FC236}">
                            <a16:creationId xmlns:a16="http://schemas.microsoft.com/office/drawing/2014/main" id="{E40AAE78-32C0-4BB1-B93A-760F483DEAB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38475" y="6024141"/>
                        <a:ext cx="277813"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8561" name="Object 15">
            <a:extLst>
              <a:ext uri="{FF2B5EF4-FFF2-40B4-BE49-F238E27FC236}">
                <a16:creationId xmlns:a16="http://schemas.microsoft.com/office/drawing/2014/main" id="{E9C13255-5F22-45D4-A7AC-A383E2FF513D}"/>
              </a:ext>
            </a:extLst>
          </p:cNvPr>
          <p:cNvGraphicFramePr>
            <a:graphicFrameLocks noChangeAspect="1"/>
          </p:cNvGraphicFramePr>
          <p:nvPr>
            <p:extLst>
              <p:ext uri="{D42A27DB-BD31-4B8C-83A1-F6EECF244321}">
                <p14:modId xmlns:p14="http://schemas.microsoft.com/office/powerpoint/2010/main" val="3145429718"/>
              </p:ext>
            </p:extLst>
          </p:nvPr>
        </p:nvGraphicFramePr>
        <p:xfrm>
          <a:off x="6442075" y="5970166"/>
          <a:ext cx="296863" cy="357187"/>
        </p:xfrm>
        <a:graphic>
          <a:graphicData uri="http://schemas.openxmlformats.org/presentationml/2006/ole">
            <mc:AlternateContent xmlns:mc="http://schemas.openxmlformats.org/markup-compatibility/2006">
              <mc:Choice xmlns:v="urn:schemas-microsoft-com:vml" Requires="v">
                <p:oleObj spid="_x0000_s10289" name="数式" r:id="rId16" imgW="190500" imgH="228600" progId="Equation.3">
                  <p:embed/>
                </p:oleObj>
              </mc:Choice>
              <mc:Fallback>
                <p:oleObj name="数式" r:id="rId16" imgW="190500" imgH="228600" progId="Equation.3">
                  <p:embed/>
                  <p:pic>
                    <p:nvPicPr>
                      <p:cNvPr id="108561" name="Object 15">
                        <a:extLst>
                          <a:ext uri="{FF2B5EF4-FFF2-40B4-BE49-F238E27FC236}">
                            <a16:creationId xmlns:a16="http://schemas.microsoft.com/office/drawing/2014/main" id="{E9C13255-5F22-45D4-A7AC-A383E2FF513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442075" y="5970166"/>
                        <a:ext cx="296863"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8562" name="Rectangle 16">
            <a:extLst>
              <a:ext uri="{FF2B5EF4-FFF2-40B4-BE49-F238E27FC236}">
                <a16:creationId xmlns:a16="http://schemas.microsoft.com/office/drawing/2014/main" id="{1AA79787-AAAD-4887-A16B-79D8CAD9EA19}"/>
              </a:ext>
            </a:extLst>
          </p:cNvPr>
          <p:cNvSpPr>
            <a:spLocks noChangeArrowheads="1"/>
          </p:cNvSpPr>
          <p:nvPr/>
        </p:nvSpPr>
        <p:spPr bwMode="auto">
          <a:xfrm>
            <a:off x="809625" y="6014616"/>
            <a:ext cx="2197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a:latin typeface="Times New Roman" panose="02020603050405020304" pitchFamily="18" charset="0"/>
              </a:rPr>
              <a:t>is desired user’s pulse</a:t>
            </a:r>
            <a:endParaRPr lang="ja-JP" altLang="en-US" sz="1800" b="0">
              <a:latin typeface="Times New Roman" panose="02020603050405020304" pitchFamily="18" charset="0"/>
            </a:endParaRPr>
          </a:p>
        </p:txBody>
      </p:sp>
      <p:sp>
        <p:nvSpPr>
          <p:cNvPr id="108563" name="Rectangle 17">
            <a:extLst>
              <a:ext uri="{FF2B5EF4-FFF2-40B4-BE49-F238E27FC236}">
                <a16:creationId xmlns:a16="http://schemas.microsoft.com/office/drawing/2014/main" id="{4B2711CE-3E95-44E6-A5CE-F66A76BE680D}"/>
              </a:ext>
            </a:extLst>
          </p:cNvPr>
          <p:cNvSpPr>
            <a:spLocks noChangeArrowheads="1"/>
          </p:cNvSpPr>
          <p:nvPr/>
        </p:nvSpPr>
        <p:spPr bwMode="auto">
          <a:xfrm>
            <a:off x="6880225" y="6001916"/>
            <a:ext cx="2216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i="1">
                <a:latin typeface="Times New Roman" panose="02020603050405020304" pitchFamily="18" charset="0"/>
              </a:rPr>
              <a:t>k</a:t>
            </a:r>
            <a:r>
              <a:rPr lang="en-US" altLang="ja-JP" sz="1800" b="0">
                <a:latin typeface="Times New Roman" panose="02020603050405020304" pitchFamily="18" charset="0"/>
              </a:rPr>
              <a:t>-th orthogonal vector</a:t>
            </a:r>
            <a:endParaRPr lang="ja-JP" altLang="en-US" sz="1800" b="0">
              <a:latin typeface="Times New Roman" panose="02020603050405020304" pitchFamily="18" charset="0"/>
            </a:endParaRPr>
          </a:p>
        </p:txBody>
      </p:sp>
      <p:sp>
        <p:nvSpPr>
          <p:cNvPr id="108564" name="Rectangle 18">
            <a:extLst>
              <a:ext uri="{FF2B5EF4-FFF2-40B4-BE49-F238E27FC236}">
                <a16:creationId xmlns:a16="http://schemas.microsoft.com/office/drawing/2014/main" id="{5004DB2C-AF21-4E0B-92F0-2D58424F1DE1}"/>
              </a:ext>
            </a:extLst>
          </p:cNvPr>
          <p:cNvSpPr>
            <a:spLocks noChangeArrowheads="1"/>
          </p:cNvSpPr>
          <p:nvPr/>
        </p:nvSpPr>
        <p:spPr bwMode="auto">
          <a:xfrm>
            <a:off x="3302000" y="5993978"/>
            <a:ext cx="3003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a:latin typeface="Times New Roman" panose="02020603050405020304" pitchFamily="18" charset="0"/>
              </a:rPr>
              <a:t>is </a:t>
            </a:r>
            <a:r>
              <a:rPr lang="en-US" altLang="ja-JP" sz="1800" b="0" i="1">
                <a:latin typeface="Times New Roman" panose="02020603050405020304" pitchFamily="18" charset="0"/>
              </a:rPr>
              <a:t>u</a:t>
            </a:r>
            <a:r>
              <a:rPr lang="en-US" altLang="ja-JP" sz="1800" b="0">
                <a:latin typeface="Times New Roman" panose="02020603050405020304" pitchFamily="18" charset="0"/>
              </a:rPr>
              <a:t>-th user’s pulse (undesired)</a:t>
            </a:r>
            <a:endParaRPr lang="ja-JP" altLang="en-US" sz="1800" b="0">
              <a:latin typeface="Times New Roman" panose="02020603050405020304" pitchFamily="18" charset="0"/>
            </a:endParaRPr>
          </a:p>
        </p:txBody>
      </p:sp>
      <p:graphicFrame>
        <p:nvGraphicFramePr>
          <p:cNvPr id="108565" name="Object 19">
            <a:extLst>
              <a:ext uri="{FF2B5EF4-FFF2-40B4-BE49-F238E27FC236}">
                <a16:creationId xmlns:a16="http://schemas.microsoft.com/office/drawing/2014/main" id="{0B7FAF5C-58FD-495A-B518-E1B7C449C335}"/>
              </a:ext>
            </a:extLst>
          </p:cNvPr>
          <p:cNvGraphicFramePr>
            <a:graphicFrameLocks noChangeAspect="1"/>
          </p:cNvGraphicFramePr>
          <p:nvPr>
            <p:extLst>
              <p:ext uri="{D42A27DB-BD31-4B8C-83A1-F6EECF244321}">
                <p14:modId xmlns:p14="http://schemas.microsoft.com/office/powerpoint/2010/main" val="2977408553"/>
              </p:ext>
            </p:extLst>
          </p:nvPr>
        </p:nvGraphicFramePr>
        <p:xfrm>
          <a:off x="3422650" y="2739603"/>
          <a:ext cx="2220913" cy="673100"/>
        </p:xfrm>
        <a:graphic>
          <a:graphicData uri="http://schemas.openxmlformats.org/presentationml/2006/ole">
            <mc:AlternateContent xmlns:mc="http://schemas.openxmlformats.org/markup-compatibility/2006">
              <mc:Choice xmlns:v="urn:schemas-microsoft-com:vml" Requires="v">
                <p:oleObj spid="_x0000_s10290" name="数式" r:id="rId18" imgW="1422400" imgH="431800" progId="Equation.3">
                  <p:embed/>
                </p:oleObj>
              </mc:Choice>
              <mc:Fallback>
                <p:oleObj name="数式" r:id="rId18" imgW="1422400" imgH="431800" progId="Equation.3">
                  <p:embed/>
                  <p:pic>
                    <p:nvPicPr>
                      <p:cNvPr id="108565" name="Object 19">
                        <a:extLst>
                          <a:ext uri="{FF2B5EF4-FFF2-40B4-BE49-F238E27FC236}">
                            <a16:creationId xmlns:a16="http://schemas.microsoft.com/office/drawing/2014/main" id="{0B7FAF5C-58FD-495A-B518-E1B7C449C33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422650" y="2739603"/>
                        <a:ext cx="2220913"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8566" name="Rectangle 20">
            <a:extLst>
              <a:ext uri="{FF2B5EF4-FFF2-40B4-BE49-F238E27FC236}">
                <a16:creationId xmlns:a16="http://schemas.microsoft.com/office/drawing/2014/main" id="{DA32835E-22B5-4733-8416-6A6939F3CD91}"/>
              </a:ext>
            </a:extLst>
          </p:cNvPr>
          <p:cNvSpPr>
            <a:spLocks noChangeArrowheads="1"/>
          </p:cNvSpPr>
          <p:nvPr/>
        </p:nvSpPr>
        <p:spPr bwMode="auto">
          <a:xfrm>
            <a:off x="457200" y="3317453"/>
            <a:ext cx="26209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a:latin typeface="Times New Roman" panose="02020603050405020304" pitchFamily="18" charset="0"/>
              </a:rPr>
              <a:t>where, </a:t>
            </a:r>
            <a:r>
              <a:rPr lang="en-US" altLang="ja-JP" sz="1800" b="0" i="1">
                <a:latin typeface="Times New Roman" panose="02020603050405020304" pitchFamily="18" charset="0"/>
              </a:rPr>
              <a:t>w</a:t>
            </a:r>
            <a:r>
              <a:rPr lang="en-US" altLang="ja-JP" sz="1800" b="0" i="1" baseline="-25000">
                <a:latin typeface="Times New Roman" panose="02020603050405020304" pitchFamily="18" charset="0"/>
              </a:rPr>
              <a:t>k</a:t>
            </a:r>
            <a:r>
              <a:rPr lang="en-US" altLang="ja-JP" sz="1800" b="0">
                <a:latin typeface="Times New Roman" panose="02020603050405020304" pitchFamily="18" charset="0"/>
              </a:rPr>
              <a:t> is determined as</a:t>
            </a:r>
          </a:p>
        </p:txBody>
      </p:sp>
      <p:sp>
        <p:nvSpPr>
          <p:cNvPr id="4" name="フッター プレースホルダー 3">
            <a:extLst>
              <a:ext uri="{FF2B5EF4-FFF2-40B4-BE49-F238E27FC236}">
                <a16:creationId xmlns:a16="http://schemas.microsoft.com/office/drawing/2014/main" id="{B0817442-D27D-44ED-B4BD-C0599A3A6411}"/>
              </a:ext>
            </a:extLst>
          </p:cNvPr>
          <p:cNvSpPr>
            <a:spLocks noGrp="1"/>
          </p:cNvSpPr>
          <p:nvPr>
            <p:ph type="ftr" sz="quarter" idx="3"/>
          </p:nvPr>
        </p:nvSpPr>
        <p:spPr/>
        <p:txBody>
          <a:bodyPr/>
          <a:lstStyle/>
          <a:p>
            <a:r>
              <a:rPr lang="en-US" altLang="ja-JP"/>
              <a:t>Takumi Kobayashi(YNU), Ryuji Kohno(YNU/CWC-Nippon)</a:t>
            </a:r>
            <a:endParaRPr lang="en-US" altLang="ja-JP" dirty="0"/>
          </a:p>
        </p:txBody>
      </p:sp>
      <p:sp>
        <p:nvSpPr>
          <p:cNvPr id="5" name="スライド番号プレースホルダー 4">
            <a:extLst>
              <a:ext uri="{FF2B5EF4-FFF2-40B4-BE49-F238E27FC236}">
                <a16:creationId xmlns:a16="http://schemas.microsoft.com/office/drawing/2014/main" id="{D57A19FF-3220-4E61-908C-E33597AF4582}"/>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35</a:t>
            </a:fld>
            <a:endParaRPr lang="en-US" altLang="ja-JP"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F0F16D3-3C20-4978-873C-F74167F5A473}"/>
              </a:ext>
            </a:extLst>
          </p:cNvPr>
          <p:cNvSpPr>
            <a:spLocks noGrp="1"/>
          </p:cNvSpPr>
          <p:nvPr>
            <p:ph type="dt" sz="half" idx="2"/>
          </p:nvPr>
        </p:nvSpPr>
        <p:spPr/>
        <p:txBody>
          <a:bodyPr/>
          <a:lstStyle/>
          <a:p>
            <a:r>
              <a:rPr lang="en-US" altLang="ja-JP"/>
              <a:t>July 2018</a:t>
            </a:r>
            <a:endParaRPr lang="en-US" altLang="ja-JP" dirty="0"/>
          </a:p>
        </p:txBody>
      </p:sp>
      <p:sp>
        <p:nvSpPr>
          <p:cNvPr id="110596" name="Rectangle 3">
            <a:extLst>
              <a:ext uri="{FF2B5EF4-FFF2-40B4-BE49-F238E27FC236}">
                <a16:creationId xmlns:a16="http://schemas.microsoft.com/office/drawing/2014/main" id="{E6B6739D-038F-42D7-997A-736AD87E7DA6}"/>
              </a:ext>
            </a:extLst>
          </p:cNvPr>
          <p:cNvSpPr>
            <a:spLocks noChangeArrowheads="1"/>
          </p:cNvSpPr>
          <p:nvPr/>
        </p:nvSpPr>
        <p:spPr bwMode="auto">
          <a:xfrm>
            <a:off x="-152400" y="806450"/>
            <a:ext cx="9296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sz="1800" dirty="0"/>
              <a:t>Characteristics evaluation on each arrival angle</a:t>
            </a:r>
            <a:endParaRPr lang="ja-JP" altLang="en-US" sz="1800" dirty="0"/>
          </a:p>
        </p:txBody>
      </p:sp>
      <p:sp>
        <p:nvSpPr>
          <p:cNvPr id="110597" name="Rectangle 4">
            <a:extLst>
              <a:ext uri="{FF2B5EF4-FFF2-40B4-BE49-F238E27FC236}">
                <a16:creationId xmlns:a16="http://schemas.microsoft.com/office/drawing/2014/main" id="{A4B276A8-1DA8-470C-9386-D1B65204FB1F}"/>
              </a:ext>
            </a:extLst>
          </p:cNvPr>
          <p:cNvSpPr>
            <a:spLocks noChangeArrowheads="1"/>
          </p:cNvSpPr>
          <p:nvPr/>
        </p:nvSpPr>
        <p:spPr bwMode="auto">
          <a:xfrm>
            <a:off x="0" y="2309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b="0"/>
          </a:p>
        </p:txBody>
      </p:sp>
      <p:graphicFrame>
        <p:nvGraphicFramePr>
          <p:cNvPr id="209030" name="Group 134">
            <a:extLst>
              <a:ext uri="{FF2B5EF4-FFF2-40B4-BE49-F238E27FC236}">
                <a16:creationId xmlns:a16="http://schemas.microsoft.com/office/drawing/2014/main" id="{C62F285A-CDD2-4BED-8F13-5DCDF20831EF}"/>
              </a:ext>
            </a:extLst>
          </p:cNvPr>
          <p:cNvGraphicFramePr>
            <a:graphicFrameLocks noGrp="1"/>
          </p:cNvGraphicFramePr>
          <p:nvPr/>
        </p:nvGraphicFramePr>
        <p:xfrm>
          <a:off x="152400" y="4195763"/>
          <a:ext cx="8763000" cy="2116148"/>
        </p:xfrm>
        <a:graphic>
          <a:graphicData uri="http://schemas.openxmlformats.org/drawingml/2006/table">
            <a:tbl>
              <a:tblPr/>
              <a:tblGrid>
                <a:gridCol w="3352800">
                  <a:extLst>
                    <a:ext uri="{9D8B030D-6E8A-4147-A177-3AD203B41FA5}">
                      <a16:colId xmlns:a16="http://schemas.microsoft.com/office/drawing/2014/main" val="983128863"/>
                    </a:ext>
                  </a:extLst>
                </a:gridCol>
                <a:gridCol w="2514600">
                  <a:extLst>
                    <a:ext uri="{9D8B030D-6E8A-4147-A177-3AD203B41FA5}">
                      <a16:colId xmlns:a16="http://schemas.microsoft.com/office/drawing/2014/main" val="2734210009"/>
                    </a:ext>
                  </a:extLst>
                </a:gridCol>
                <a:gridCol w="2895600">
                  <a:extLst>
                    <a:ext uri="{9D8B030D-6E8A-4147-A177-3AD203B41FA5}">
                      <a16:colId xmlns:a16="http://schemas.microsoft.com/office/drawing/2014/main" val="3666285714"/>
                    </a:ext>
                  </a:extLst>
                </a:gridCol>
              </a:tblGrid>
              <a:tr h="338111">
                <a:tc>
                  <a:txBody>
                    <a:bodyPr/>
                    <a:lstStyle>
                      <a:lvl1pPr eaLnBrk="0" hangingPunct="0">
                        <a:spcBef>
                          <a:spcPct val="60000"/>
                        </a:spcBef>
                        <a:defRPr kumimoji="1" sz="2800">
                          <a:solidFill>
                            <a:schemeClr val="tx1"/>
                          </a:solidFill>
                          <a:latin typeface="Arial" panose="020B0604020202020204" pitchFamily="34" charset="0"/>
                        </a:defRPr>
                      </a:lvl1pPr>
                      <a:lvl2pPr marL="742950" indent="-285750" eaLnBrk="0" hangingPunct="0">
                        <a:spcBef>
                          <a:spcPct val="50000"/>
                        </a:spcBef>
                        <a:buFont typeface="Wingdings" panose="05000000000000000000" pitchFamily="2" charset="2"/>
                        <a:defRPr kumimoji="1" sz="2000">
                          <a:solidFill>
                            <a:schemeClr val="tx1"/>
                          </a:solidFill>
                          <a:latin typeface="Arial" panose="020B0604020202020204" pitchFamily="34" charset="0"/>
                        </a:defRPr>
                      </a:lvl2pPr>
                      <a:lvl3pPr marL="1143000" indent="-228600" eaLnBrk="0" hangingPunct="0">
                        <a:spcBef>
                          <a:spcPct val="20000"/>
                        </a:spcBef>
                        <a:defRPr kumimoji="1" sz="2000">
                          <a:solidFill>
                            <a:schemeClr val="tx1"/>
                          </a:solidFill>
                          <a:latin typeface="Arial" panose="020B0604020202020204" pitchFamily="34" charset="0"/>
                        </a:defRPr>
                      </a:lvl3pPr>
                      <a:lvl4pPr marL="1600200" indent="-228600" eaLnBrk="0" hangingPunct="0">
                        <a:spcBef>
                          <a:spcPct val="20000"/>
                        </a:spcBef>
                        <a:defRPr kumimoji="1">
                          <a:solidFill>
                            <a:schemeClr val="tx1"/>
                          </a:solidFill>
                          <a:latin typeface="Arial" panose="020B0604020202020204" pitchFamily="34" charset="0"/>
                        </a:defRPr>
                      </a:lvl4pPr>
                      <a:lvl5pPr marL="2057400" indent="-228600" eaLnBrk="0" hangingPunct="0">
                        <a:spcBef>
                          <a:spcPct val="20000"/>
                        </a:spcBef>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1" lang="en-US" altLang="ja-JP" sz="1400" b="0" i="0" u="none" strike="noStrike" cap="none" normalizeH="0" baseline="0">
                          <a:ln>
                            <a:noFill/>
                          </a:ln>
                          <a:solidFill>
                            <a:schemeClr val="tx1"/>
                          </a:solidFill>
                          <a:effectLst/>
                          <a:latin typeface="Times New Roman" panose="02020603050405020304" pitchFamily="18" charset="0"/>
                          <a:ea typeface="ＭＳ Ｐ明朝" panose="02020600040205080304" pitchFamily="18" charset="-128"/>
                        </a:rPr>
                        <a:t>Number of antennas / placement</a:t>
                      </a:r>
                    </a:p>
                  </a:txBody>
                  <a:tcPr marL="90000" marR="90000" marT="46796" marB="4679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eaLnBrk="0" hangingPunct="0">
                        <a:spcBef>
                          <a:spcPct val="60000"/>
                        </a:spcBef>
                        <a:defRPr kumimoji="1" sz="2800">
                          <a:solidFill>
                            <a:schemeClr val="tx1"/>
                          </a:solidFill>
                          <a:latin typeface="Arial" panose="020B0604020202020204" pitchFamily="34" charset="0"/>
                        </a:defRPr>
                      </a:lvl1pPr>
                      <a:lvl2pPr marL="742950" indent="-285750" eaLnBrk="0" hangingPunct="0">
                        <a:spcBef>
                          <a:spcPct val="50000"/>
                        </a:spcBef>
                        <a:buFont typeface="Wingdings" panose="05000000000000000000" pitchFamily="2" charset="2"/>
                        <a:defRPr kumimoji="1" sz="2000">
                          <a:solidFill>
                            <a:schemeClr val="tx1"/>
                          </a:solidFill>
                          <a:latin typeface="Arial" panose="020B0604020202020204" pitchFamily="34" charset="0"/>
                        </a:defRPr>
                      </a:lvl2pPr>
                      <a:lvl3pPr marL="1143000" indent="-228600" eaLnBrk="0" hangingPunct="0">
                        <a:spcBef>
                          <a:spcPct val="20000"/>
                        </a:spcBef>
                        <a:defRPr kumimoji="1" sz="2000">
                          <a:solidFill>
                            <a:schemeClr val="tx1"/>
                          </a:solidFill>
                          <a:latin typeface="Arial" panose="020B0604020202020204" pitchFamily="34" charset="0"/>
                        </a:defRPr>
                      </a:lvl3pPr>
                      <a:lvl4pPr marL="1600200" indent="-228600" eaLnBrk="0" hangingPunct="0">
                        <a:spcBef>
                          <a:spcPct val="20000"/>
                        </a:spcBef>
                        <a:defRPr kumimoji="1">
                          <a:solidFill>
                            <a:schemeClr val="tx1"/>
                          </a:solidFill>
                          <a:latin typeface="Arial" panose="020B0604020202020204" pitchFamily="34" charset="0"/>
                        </a:defRPr>
                      </a:lvl4pPr>
                      <a:lvl5pPr marL="2057400" indent="-228600" eaLnBrk="0" hangingPunct="0">
                        <a:spcBef>
                          <a:spcPct val="20000"/>
                        </a:spcBef>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1" lang="en-US" altLang="ja-JP" sz="1400" b="0" i="0" u="none" strike="noStrike" cap="none" normalizeH="0" baseline="0">
                          <a:ln>
                            <a:noFill/>
                          </a:ln>
                          <a:solidFill>
                            <a:schemeClr val="tx1"/>
                          </a:solidFill>
                          <a:effectLst/>
                          <a:latin typeface="Times New Roman" panose="02020603050405020304" pitchFamily="18" charset="0"/>
                          <a:ea typeface="ＭＳ Ｐ明朝" panose="02020600040205080304" pitchFamily="18" charset="-128"/>
                        </a:rPr>
                        <a:t>5     /    Linear array</a:t>
                      </a:r>
                    </a:p>
                  </a:txBody>
                  <a:tcPr marL="90000" marR="90000" marT="46796" marB="4679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2361855645"/>
                  </a:ext>
                </a:extLst>
              </a:tr>
              <a:tr h="306948">
                <a:tc>
                  <a:txBody>
                    <a:bodyPr/>
                    <a:lstStyle>
                      <a:lvl1pPr eaLnBrk="0" hangingPunct="0">
                        <a:spcBef>
                          <a:spcPct val="60000"/>
                        </a:spcBef>
                        <a:defRPr kumimoji="1" sz="2800">
                          <a:solidFill>
                            <a:schemeClr val="tx1"/>
                          </a:solidFill>
                          <a:latin typeface="Arial" panose="020B0604020202020204" pitchFamily="34" charset="0"/>
                        </a:defRPr>
                      </a:lvl1pPr>
                      <a:lvl2pPr marL="742950" indent="-285750" eaLnBrk="0" hangingPunct="0">
                        <a:spcBef>
                          <a:spcPct val="50000"/>
                        </a:spcBef>
                        <a:buFont typeface="Wingdings" panose="05000000000000000000" pitchFamily="2" charset="2"/>
                        <a:defRPr kumimoji="1" sz="2000">
                          <a:solidFill>
                            <a:schemeClr val="tx1"/>
                          </a:solidFill>
                          <a:latin typeface="Arial" panose="020B0604020202020204" pitchFamily="34" charset="0"/>
                        </a:defRPr>
                      </a:lvl2pPr>
                      <a:lvl3pPr marL="1143000" indent="-228600" eaLnBrk="0" hangingPunct="0">
                        <a:spcBef>
                          <a:spcPct val="20000"/>
                        </a:spcBef>
                        <a:defRPr kumimoji="1" sz="2000">
                          <a:solidFill>
                            <a:schemeClr val="tx1"/>
                          </a:solidFill>
                          <a:latin typeface="Arial" panose="020B0604020202020204" pitchFamily="34" charset="0"/>
                        </a:defRPr>
                      </a:lvl3pPr>
                      <a:lvl4pPr marL="1600200" indent="-228600" eaLnBrk="0" hangingPunct="0">
                        <a:spcBef>
                          <a:spcPct val="20000"/>
                        </a:spcBef>
                        <a:defRPr kumimoji="1">
                          <a:solidFill>
                            <a:schemeClr val="tx1"/>
                          </a:solidFill>
                          <a:latin typeface="Arial" panose="020B0604020202020204" pitchFamily="34" charset="0"/>
                        </a:defRPr>
                      </a:lvl4pPr>
                      <a:lvl5pPr marL="2057400" indent="-228600" eaLnBrk="0" hangingPunct="0">
                        <a:spcBef>
                          <a:spcPct val="20000"/>
                        </a:spcBef>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1" lang="en-US" altLang="ja-JP" sz="1400" b="0" i="0" u="none" strike="noStrike" cap="none" normalizeH="0" baseline="0">
                          <a:ln>
                            <a:noFill/>
                          </a:ln>
                          <a:solidFill>
                            <a:schemeClr val="tx1"/>
                          </a:solidFill>
                          <a:effectLst/>
                          <a:latin typeface="Times New Roman" panose="02020603050405020304" pitchFamily="18" charset="0"/>
                          <a:ea typeface="ＭＳ Ｐ明朝" panose="02020600040205080304" pitchFamily="18" charset="-128"/>
                        </a:rPr>
                        <a:t>Distance between antennas; </a:t>
                      </a:r>
                      <a:r>
                        <a:rPr kumimoji="1" lang="en-US" altLang="ja-JP" sz="1400" b="0" i="1" u="none" strike="noStrike" cap="none" normalizeH="0" baseline="0">
                          <a:ln>
                            <a:noFill/>
                          </a:ln>
                          <a:solidFill>
                            <a:schemeClr val="tx1"/>
                          </a:solidFill>
                          <a:effectLst/>
                          <a:latin typeface="Times New Roman" panose="02020603050405020304" pitchFamily="18" charset="0"/>
                          <a:ea typeface="ＭＳ Ｐ明朝" panose="02020600040205080304" pitchFamily="18" charset="-128"/>
                        </a:rPr>
                        <a:t>d</a:t>
                      </a:r>
                      <a:r>
                        <a:rPr kumimoji="1" lang="en-US" altLang="ja-JP" sz="1400" b="0" i="1" u="none" strike="noStrike" cap="none" normalizeH="0" baseline="-25000">
                          <a:ln>
                            <a:noFill/>
                          </a:ln>
                          <a:solidFill>
                            <a:schemeClr val="tx1"/>
                          </a:solidFill>
                          <a:effectLst/>
                          <a:latin typeface="Times New Roman" panose="02020603050405020304" pitchFamily="18" charset="0"/>
                          <a:ea typeface="ＭＳ Ｐ明朝" panose="02020600040205080304" pitchFamily="18" charset="-128"/>
                        </a:rPr>
                        <a:t>s </a:t>
                      </a:r>
                      <a:r>
                        <a:rPr kumimoji="1" lang="en-US" altLang="ja-JP" sz="1400" b="0" i="0" u="none" strike="noStrike" cap="none" normalizeH="0" baseline="0">
                          <a:ln>
                            <a:noFill/>
                          </a:ln>
                          <a:solidFill>
                            <a:schemeClr val="tx1"/>
                          </a:solidFill>
                          <a:effectLst/>
                          <a:latin typeface="Times New Roman" panose="02020603050405020304" pitchFamily="18" charset="0"/>
                          <a:ea typeface="ＭＳ Ｐ明朝" panose="02020600040205080304" pitchFamily="18" charset="-128"/>
                        </a:rPr>
                        <a:t>[m]</a:t>
                      </a:r>
                      <a:endParaRPr kumimoji="1" lang="en-US" altLang="ja-JP" sz="1400" b="0" i="0" u="none" strike="noStrike" cap="none" normalizeH="0" baseline="-25000">
                        <a:ln>
                          <a:noFill/>
                        </a:ln>
                        <a:solidFill>
                          <a:schemeClr val="tx1"/>
                        </a:solidFill>
                        <a:effectLst/>
                        <a:latin typeface="Times New Roman" panose="02020603050405020304" pitchFamily="18" charset="0"/>
                        <a:ea typeface="ＭＳ Ｐ明朝" panose="02020600040205080304" pitchFamily="18" charset="-128"/>
                      </a:endParaRPr>
                    </a:p>
                  </a:txBody>
                  <a:tcPr marL="90000" marR="90000" marT="46796" marB="4679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eaLnBrk="0" hangingPunct="0">
                        <a:spcBef>
                          <a:spcPct val="60000"/>
                        </a:spcBef>
                        <a:defRPr kumimoji="1" sz="2800">
                          <a:solidFill>
                            <a:schemeClr val="tx1"/>
                          </a:solidFill>
                          <a:latin typeface="Arial" panose="020B0604020202020204" pitchFamily="34" charset="0"/>
                        </a:defRPr>
                      </a:lvl1pPr>
                      <a:lvl2pPr marL="742950" indent="-285750" eaLnBrk="0" hangingPunct="0">
                        <a:spcBef>
                          <a:spcPct val="50000"/>
                        </a:spcBef>
                        <a:buFont typeface="Wingdings" panose="05000000000000000000" pitchFamily="2" charset="2"/>
                        <a:defRPr kumimoji="1" sz="2000">
                          <a:solidFill>
                            <a:schemeClr val="tx1"/>
                          </a:solidFill>
                          <a:latin typeface="Arial" panose="020B0604020202020204" pitchFamily="34" charset="0"/>
                        </a:defRPr>
                      </a:lvl2pPr>
                      <a:lvl3pPr marL="1143000" indent="-228600" eaLnBrk="0" hangingPunct="0">
                        <a:spcBef>
                          <a:spcPct val="20000"/>
                        </a:spcBef>
                        <a:defRPr kumimoji="1" sz="2000">
                          <a:solidFill>
                            <a:schemeClr val="tx1"/>
                          </a:solidFill>
                          <a:latin typeface="Arial" panose="020B0604020202020204" pitchFamily="34" charset="0"/>
                        </a:defRPr>
                      </a:lvl3pPr>
                      <a:lvl4pPr marL="1600200" indent="-228600" eaLnBrk="0" hangingPunct="0">
                        <a:spcBef>
                          <a:spcPct val="20000"/>
                        </a:spcBef>
                        <a:defRPr kumimoji="1">
                          <a:solidFill>
                            <a:schemeClr val="tx1"/>
                          </a:solidFill>
                          <a:latin typeface="Arial" panose="020B0604020202020204" pitchFamily="34" charset="0"/>
                        </a:defRPr>
                      </a:lvl4pPr>
                      <a:lvl5pPr marL="2057400" indent="-228600" eaLnBrk="0" hangingPunct="0">
                        <a:spcBef>
                          <a:spcPct val="20000"/>
                        </a:spcBef>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1" lang="en-US" altLang="ja-JP" sz="1400" b="0" i="0" u="none" strike="noStrike" cap="none" normalizeH="0" baseline="0">
                          <a:ln>
                            <a:noFill/>
                          </a:ln>
                          <a:solidFill>
                            <a:schemeClr val="tx1"/>
                          </a:solidFill>
                          <a:effectLst/>
                          <a:latin typeface="Times New Roman" panose="02020603050405020304" pitchFamily="18" charset="0"/>
                          <a:ea typeface="ＭＳ Ｐ明朝" panose="02020600040205080304" pitchFamily="18" charset="-128"/>
                        </a:rPr>
                        <a:t>0.45</a:t>
                      </a:r>
                    </a:p>
                  </a:txBody>
                  <a:tcPr marL="90000" marR="90000" marT="46796" marB="4679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266283145"/>
                  </a:ext>
                </a:extLst>
              </a:tr>
              <a:tr h="306948">
                <a:tc>
                  <a:txBody>
                    <a:bodyPr/>
                    <a:lstStyle>
                      <a:lvl1pPr eaLnBrk="0" hangingPunct="0">
                        <a:spcBef>
                          <a:spcPct val="60000"/>
                        </a:spcBef>
                        <a:defRPr kumimoji="1" sz="2800">
                          <a:solidFill>
                            <a:schemeClr val="tx1"/>
                          </a:solidFill>
                          <a:latin typeface="Arial" panose="020B0604020202020204" pitchFamily="34" charset="0"/>
                        </a:defRPr>
                      </a:lvl1pPr>
                      <a:lvl2pPr marL="742950" indent="-285750" eaLnBrk="0" hangingPunct="0">
                        <a:spcBef>
                          <a:spcPct val="50000"/>
                        </a:spcBef>
                        <a:buFont typeface="Wingdings" panose="05000000000000000000" pitchFamily="2" charset="2"/>
                        <a:defRPr kumimoji="1" sz="2000">
                          <a:solidFill>
                            <a:schemeClr val="tx1"/>
                          </a:solidFill>
                          <a:latin typeface="Arial" panose="020B0604020202020204" pitchFamily="34" charset="0"/>
                        </a:defRPr>
                      </a:lvl2pPr>
                      <a:lvl3pPr marL="1143000" indent="-228600" eaLnBrk="0" hangingPunct="0">
                        <a:spcBef>
                          <a:spcPct val="20000"/>
                        </a:spcBef>
                        <a:defRPr kumimoji="1" sz="2000">
                          <a:solidFill>
                            <a:schemeClr val="tx1"/>
                          </a:solidFill>
                          <a:latin typeface="Arial" panose="020B0604020202020204" pitchFamily="34" charset="0"/>
                        </a:defRPr>
                      </a:lvl3pPr>
                      <a:lvl4pPr marL="1600200" indent="-228600" eaLnBrk="0" hangingPunct="0">
                        <a:spcBef>
                          <a:spcPct val="20000"/>
                        </a:spcBef>
                        <a:defRPr kumimoji="1">
                          <a:solidFill>
                            <a:schemeClr val="tx1"/>
                          </a:solidFill>
                          <a:latin typeface="Arial" panose="020B0604020202020204" pitchFamily="34" charset="0"/>
                        </a:defRPr>
                      </a:lvl4pPr>
                      <a:lvl5pPr marL="2057400" indent="-228600" eaLnBrk="0" hangingPunct="0">
                        <a:spcBef>
                          <a:spcPct val="20000"/>
                        </a:spcBef>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1" lang="en-US" altLang="ja-JP" sz="1400" b="0" i="0" u="none" strike="noStrike" cap="none" normalizeH="0" baseline="0">
                          <a:ln>
                            <a:noFill/>
                          </a:ln>
                          <a:solidFill>
                            <a:schemeClr val="tx1"/>
                          </a:solidFill>
                          <a:effectLst/>
                          <a:latin typeface="Times New Roman" panose="02020603050405020304" pitchFamily="18" charset="0"/>
                          <a:ea typeface="ＭＳ Ｐ明朝" panose="02020600040205080304" pitchFamily="18" charset="-128"/>
                        </a:rPr>
                        <a:t>Desired user’s pulse</a:t>
                      </a:r>
                    </a:p>
                  </a:txBody>
                  <a:tcPr marL="90000" marR="90000" marT="46796" marB="4679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eaLnBrk="0" hangingPunct="0">
                        <a:spcBef>
                          <a:spcPct val="60000"/>
                        </a:spcBef>
                        <a:defRPr kumimoji="1" sz="2800">
                          <a:solidFill>
                            <a:schemeClr val="tx1"/>
                          </a:solidFill>
                          <a:latin typeface="Arial" panose="020B0604020202020204" pitchFamily="34" charset="0"/>
                        </a:defRPr>
                      </a:lvl1pPr>
                      <a:lvl2pPr marL="742950" indent="-285750" eaLnBrk="0" hangingPunct="0">
                        <a:spcBef>
                          <a:spcPct val="50000"/>
                        </a:spcBef>
                        <a:buFont typeface="Wingdings" panose="05000000000000000000" pitchFamily="2" charset="2"/>
                        <a:defRPr kumimoji="1" sz="2000">
                          <a:solidFill>
                            <a:schemeClr val="tx1"/>
                          </a:solidFill>
                          <a:latin typeface="Arial" panose="020B0604020202020204" pitchFamily="34" charset="0"/>
                        </a:defRPr>
                      </a:lvl2pPr>
                      <a:lvl3pPr marL="1143000" indent="-228600" eaLnBrk="0" hangingPunct="0">
                        <a:spcBef>
                          <a:spcPct val="20000"/>
                        </a:spcBef>
                        <a:defRPr kumimoji="1" sz="2000">
                          <a:solidFill>
                            <a:schemeClr val="tx1"/>
                          </a:solidFill>
                          <a:latin typeface="Arial" panose="020B0604020202020204" pitchFamily="34" charset="0"/>
                        </a:defRPr>
                      </a:lvl3pPr>
                      <a:lvl4pPr marL="1600200" indent="-228600" eaLnBrk="0" hangingPunct="0">
                        <a:spcBef>
                          <a:spcPct val="20000"/>
                        </a:spcBef>
                        <a:defRPr kumimoji="1">
                          <a:solidFill>
                            <a:schemeClr val="tx1"/>
                          </a:solidFill>
                          <a:latin typeface="Arial" panose="020B0604020202020204" pitchFamily="34" charset="0"/>
                        </a:defRPr>
                      </a:lvl4pPr>
                      <a:lvl5pPr marL="2057400" indent="-228600" eaLnBrk="0" hangingPunct="0">
                        <a:spcBef>
                          <a:spcPct val="20000"/>
                        </a:spcBef>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1" lang="en-US" altLang="ja-JP" sz="1400" b="0" i="0" u="none" strike="noStrike" cap="none" normalizeH="0" baseline="0">
                          <a:ln>
                            <a:noFill/>
                          </a:ln>
                          <a:solidFill>
                            <a:schemeClr val="tx1"/>
                          </a:solidFill>
                          <a:effectLst/>
                          <a:latin typeface="Times New Roman" panose="02020603050405020304" pitchFamily="18" charset="0"/>
                          <a:ea typeface="ＭＳ Ｐ明朝" panose="02020600040205080304" pitchFamily="18" charset="-128"/>
                        </a:rPr>
                        <a:t>0</a:t>
                      </a:r>
                      <a:r>
                        <a:rPr kumimoji="1" lang="en-US" altLang="ja-JP" sz="1400" b="0" i="0" u="none" strike="noStrike" cap="none" normalizeH="0" baseline="30000">
                          <a:ln>
                            <a:noFill/>
                          </a:ln>
                          <a:solidFill>
                            <a:schemeClr val="tx1"/>
                          </a:solidFill>
                          <a:effectLst/>
                          <a:latin typeface="Times New Roman" panose="02020603050405020304" pitchFamily="18" charset="0"/>
                          <a:ea typeface="ＭＳ Ｐ明朝" panose="02020600040205080304" pitchFamily="18" charset="-128"/>
                        </a:rPr>
                        <a:t>th</a:t>
                      </a:r>
                      <a:r>
                        <a:rPr kumimoji="1" lang="en-US" altLang="ja-JP" sz="1400" b="0" i="0" u="none" strike="noStrike" cap="none" normalizeH="0" baseline="0">
                          <a:ln>
                            <a:noFill/>
                          </a:ln>
                          <a:solidFill>
                            <a:schemeClr val="tx1"/>
                          </a:solidFill>
                          <a:effectLst/>
                          <a:latin typeface="Times New Roman" panose="02020603050405020304" pitchFamily="18" charset="0"/>
                          <a:ea typeface="ＭＳ Ｐ明朝" panose="02020600040205080304" pitchFamily="18" charset="-128"/>
                        </a:rPr>
                        <a:t> order MHP</a:t>
                      </a:r>
                    </a:p>
                  </a:txBody>
                  <a:tcPr marL="90000" marR="90000" marT="46796" marB="4679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2688331308"/>
                  </a:ext>
                </a:extLst>
              </a:tr>
              <a:tr h="306948">
                <a:tc>
                  <a:txBody>
                    <a:bodyPr/>
                    <a:lstStyle>
                      <a:lvl1pPr eaLnBrk="0" hangingPunct="0">
                        <a:spcBef>
                          <a:spcPct val="60000"/>
                        </a:spcBef>
                        <a:defRPr kumimoji="1" sz="2800">
                          <a:solidFill>
                            <a:schemeClr val="tx1"/>
                          </a:solidFill>
                          <a:latin typeface="Arial" panose="020B0604020202020204" pitchFamily="34" charset="0"/>
                        </a:defRPr>
                      </a:lvl1pPr>
                      <a:lvl2pPr marL="742950" indent="-285750" eaLnBrk="0" hangingPunct="0">
                        <a:spcBef>
                          <a:spcPct val="50000"/>
                        </a:spcBef>
                        <a:buFont typeface="Wingdings" panose="05000000000000000000" pitchFamily="2" charset="2"/>
                        <a:defRPr kumimoji="1" sz="2000">
                          <a:solidFill>
                            <a:schemeClr val="tx1"/>
                          </a:solidFill>
                          <a:latin typeface="Arial" panose="020B0604020202020204" pitchFamily="34" charset="0"/>
                        </a:defRPr>
                      </a:lvl2pPr>
                      <a:lvl3pPr marL="1143000" indent="-228600" eaLnBrk="0" hangingPunct="0">
                        <a:spcBef>
                          <a:spcPct val="20000"/>
                        </a:spcBef>
                        <a:defRPr kumimoji="1" sz="2000">
                          <a:solidFill>
                            <a:schemeClr val="tx1"/>
                          </a:solidFill>
                          <a:latin typeface="Arial" panose="020B0604020202020204" pitchFamily="34" charset="0"/>
                        </a:defRPr>
                      </a:lvl3pPr>
                      <a:lvl4pPr marL="1600200" indent="-228600" eaLnBrk="0" hangingPunct="0">
                        <a:spcBef>
                          <a:spcPct val="20000"/>
                        </a:spcBef>
                        <a:defRPr kumimoji="1">
                          <a:solidFill>
                            <a:schemeClr val="tx1"/>
                          </a:solidFill>
                          <a:latin typeface="Arial" panose="020B0604020202020204" pitchFamily="34" charset="0"/>
                        </a:defRPr>
                      </a:lvl4pPr>
                      <a:lvl5pPr marL="2057400" indent="-228600" eaLnBrk="0" hangingPunct="0">
                        <a:spcBef>
                          <a:spcPct val="20000"/>
                        </a:spcBef>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1" lang="en-US" altLang="ja-JP" sz="1400" b="0" i="0" u="none" strike="noStrike" cap="none" normalizeH="0" baseline="0">
                          <a:ln>
                            <a:noFill/>
                          </a:ln>
                          <a:solidFill>
                            <a:schemeClr val="tx1"/>
                          </a:solidFill>
                          <a:effectLst/>
                          <a:latin typeface="Times New Roman" panose="02020603050405020304" pitchFamily="18" charset="0"/>
                          <a:ea typeface="ＭＳ Ｐ明朝" panose="02020600040205080304" pitchFamily="18" charset="-128"/>
                        </a:rPr>
                        <a:t>Interference user’s pulse</a:t>
                      </a:r>
                    </a:p>
                  </a:txBody>
                  <a:tcPr marL="90000" marR="90000" marT="46796" marB="4679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eaLnBrk="0" hangingPunct="0">
                        <a:spcBef>
                          <a:spcPct val="60000"/>
                        </a:spcBef>
                        <a:defRPr kumimoji="1" sz="2800">
                          <a:solidFill>
                            <a:schemeClr val="tx1"/>
                          </a:solidFill>
                          <a:latin typeface="Arial" panose="020B0604020202020204" pitchFamily="34" charset="0"/>
                        </a:defRPr>
                      </a:lvl1pPr>
                      <a:lvl2pPr marL="742950" indent="-285750" eaLnBrk="0" hangingPunct="0">
                        <a:spcBef>
                          <a:spcPct val="50000"/>
                        </a:spcBef>
                        <a:buFont typeface="Wingdings" panose="05000000000000000000" pitchFamily="2" charset="2"/>
                        <a:defRPr kumimoji="1" sz="2000">
                          <a:solidFill>
                            <a:schemeClr val="tx1"/>
                          </a:solidFill>
                          <a:latin typeface="Arial" panose="020B0604020202020204" pitchFamily="34" charset="0"/>
                        </a:defRPr>
                      </a:lvl2pPr>
                      <a:lvl3pPr marL="1143000" indent="-228600" eaLnBrk="0" hangingPunct="0">
                        <a:spcBef>
                          <a:spcPct val="20000"/>
                        </a:spcBef>
                        <a:defRPr kumimoji="1" sz="2000">
                          <a:solidFill>
                            <a:schemeClr val="tx1"/>
                          </a:solidFill>
                          <a:latin typeface="Arial" panose="020B0604020202020204" pitchFamily="34" charset="0"/>
                        </a:defRPr>
                      </a:lvl3pPr>
                      <a:lvl4pPr marL="1600200" indent="-228600" eaLnBrk="0" hangingPunct="0">
                        <a:spcBef>
                          <a:spcPct val="20000"/>
                        </a:spcBef>
                        <a:defRPr kumimoji="1">
                          <a:solidFill>
                            <a:schemeClr val="tx1"/>
                          </a:solidFill>
                          <a:latin typeface="Arial" panose="020B0604020202020204" pitchFamily="34" charset="0"/>
                        </a:defRPr>
                      </a:lvl4pPr>
                      <a:lvl5pPr marL="2057400" indent="-228600" eaLnBrk="0" hangingPunct="0">
                        <a:spcBef>
                          <a:spcPct val="20000"/>
                        </a:spcBef>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1" lang="en-US" altLang="ja-JP" sz="1400" b="0" i="0" u="none" strike="noStrike" cap="none" normalizeH="0" baseline="0">
                          <a:ln>
                            <a:noFill/>
                          </a:ln>
                          <a:solidFill>
                            <a:srgbClr val="0000FF"/>
                          </a:solidFill>
                          <a:effectLst/>
                          <a:latin typeface="Times New Roman" panose="02020603050405020304" pitchFamily="18" charset="0"/>
                          <a:ea typeface="ＭＳ Ｐ明朝" panose="02020600040205080304" pitchFamily="18" charset="-128"/>
                        </a:rPr>
                        <a:t>2</a:t>
                      </a:r>
                      <a:r>
                        <a:rPr kumimoji="1" lang="en-US" altLang="ja-JP" sz="1400" b="0" i="0" u="none" strike="noStrike" cap="none" normalizeH="0" baseline="30000">
                          <a:ln>
                            <a:noFill/>
                          </a:ln>
                          <a:solidFill>
                            <a:srgbClr val="0000FF"/>
                          </a:solidFill>
                          <a:effectLst/>
                          <a:latin typeface="Times New Roman" panose="02020603050405020304" pitchFamily="18" charset="0"/>
                          <a:ea typeface="ＭＳ Ｐ明朝" panose="02020600040205080304" pitchFamily="18" charset="-128"/>
                        </a:rPr>
                        <a:t>nd</a:t>
                      </a:r>
                      <a:r>
                        <a:rPr kumimoji="1" lang="en-US" altLang="ja-JP" sz="1400" b="0" i="0" u="none" strike="noStrike" cap="none" normalizeH="0" baseline="0">
                          <a:ln>
                            <a:noFill/>
                          </a:ln>
                          <a:solidFill>
                            <a:srgbClr val="0000FF"/>
                          </a:solidFill>
                          <a:effectLst/>
                          <a:latin typeface="Times New Roman" panose="02020603050405020304" pitchFamily="18" charset="0"/>
                          <a:ea typeface="ＭＳ Ｐ明朝" panose="02020600040205080304" pitchFamily="18" charset="-128"/>
                        </a:rPr>
                        <a:t> order MHP (IUI)</a:t>
                      </a:r>
                      <a:r>
                        <a:rPr kumimoji="1" lang="en-US" altLang="ja-JP" sz="1400" b="0" i="0" u="none" strike="noStrike" cap="none" normalizeH="0" baseline="0">
                          <a:ln>
                            <a:noFill/>
                          </a:ln>
                          <a:solidFill>
                            <a:schemeClr val="tx1"/>
                          </a:solidFill>
                          <a:effectLst/>
                          <a:latin typeface="Times New Roman" panose="02020603050405020304" pitchFamily="18" charset="0"/>
                          <a:ea typeface="ＭＳ Ｐ明朝" panose="02020600040205080304" pitchFamily="18" charset="-128"/>
                        </a:rPr>
                        <a:t>     and     </a:t>
                      </a:r>
                      <a:r>
                        <a:rPr kumimoji="1" lang="en-US" altLang="ja-JP" sz="1400" b="0" i="0" u="none" strike="noStrike" cap="none" normalizeH="0" baseline="0">
                          <a:ln>
                            <a:noFill/>
                          </a:ln>
                          <a:solidFill>
                            <a:srgbClr val="FF0000"/>
                          </a:solidFill>
                          <a:effectLst/>
                          <a:latin typeface="Times New Roman" panose="02020603050405020304" pitchFamily="18" charset="0"/>
                          <a:ea typeface="ＭＳ Ｐ明朝" panose="02020600040205080304" pitchFamily="18" charset="-128"/>
                        </a:rPr>
                        <a:t>chirped pulse UWB</a:t>
                      </a:r>
                      <a:r>
                        <a:rPr kumimoji="1" lang="en-US" altLang="ja-JP" sz="1400" b="0" i="0" u="none" strike="noStrike" cap="none" normalizeH="0" baseline="0">
                          <a:ln>
                            <a:noFill/>
                          </a:ln>
                          <a:solidFill>
                            <a:schemeClr val="tx1"/>
                          </a:solidFill>
                          <a:effectLst/>
                          <a:latin typeface="Times New Roman" panose="02020603050405020304" pitchFamily="18" charset="0"/>
                          <a:ea typeface="ＭＳ Ｐ明朝" panose="02020600040205080304" pitchFamily="18" charset="-128"/>
                        </a:rPr>
                        <a:t> </a:t>
                      </a:r>
                      <a:r>
                        <a:rPr kumimoji="1" lang="en-US" altLang="ja-JP" sz="1400" b="0" i="0" u="none" strike="noStrike" cap="none" normalizeH="0" baseline="0">
                          <a:ln>
                            <a:noFill/>
                          </a:ln>
                          <a:solidFill>
                            <a:srgbClr val="FF0000"/>
                          </a:solidFill>
                          <a:effectLst/>
                          <a:latin typeface="Times New Roman" panose="02020603050405020304" pitchFamily="18" charset="0"/>
                          <a:ea typeface="ＭＳ Ｐ明朝" panose="02020600040205080304" pitchFamily="18" charset="-128"/>
                        </a:rPr>
                        <a:t>(ISI)</a:t>
                      </a:r>
                    </a:p>
                  </a:txBody>
                  <a:tcPr marL="90000" marR="90000" marT="46796" marB="4679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064204608"/>
                  </a:ext>
                </a:extLst>
              </a:tr>
              <a:tr h="419066">
                <a:tc>
                  <a:txBody>
                    <a:bodyPr/>
                    <a:lstStyle>
                      <a:lvl1pPr eaLnBrk="0" hangingPunct="0">
                        <a:spcBef>
                          <a:spcPct val="60000"/>
                        </a:spcBef>
                        <a:defRPr kumimoji="1" sz="2800">
                          <a:solidFill>
                            <a:schemeClr val="tx1"/>
                          </a:solidFill>
                          <a:latin typeface="Arial" panose="020B0604020202020204" pitchFamily="34" charset="0"/>
                        </a:defRPr>
                      </a:lvl1pPr>
                      <a:lvl2pPr marL="742950" indent="-285750" eaLnBrk="0" hangingPunct="0">
                        <a:spcBef>
                          <a:spcPct val="50000"/>
                        </a:spcBef>
                        <a:buFont typeface="Wingdings" panose="05000000000000000000" pitchFamily="2" charset="2"/>
                        <a:defRPr kumimoji="1" sz="2000">
                          <a:solidFill>
                            <a:schemeClr val="tx1"/>
                          </a:solidFill>
                          <a:latin typeface="Arial" panose="020B0604020202020204" pitchFamily="34" charset="0"/>
                        </a:defRPr>
                      </a:lvl2pPr>
                      <a:lvl3pPr marL="1143000" indent="-228600" eaLnBrk="0" hangingPunct="0">
                        <a:spcBef>
                          <a:spcPct val="20000"/>
                        </a:spcBef>
                        <a:defRPr kumimoji="1" sz="2000">
                          <a:solidFill>
                            <a:schemeClr val="tx1"/>
                          </a:solidFill>
                          <a:latin typeface="Arial" panose="020B0604020202020204" pitchFamily="34" charset="0"/>
                        </a:defRPr>
                      </a:lvl3pPr>
                      <a:lvl4pPr marL="1600200" indent="-228600" eaLnBrk="0" hangingPunct="0">
                        <a:spcBef>
                          <a:spcPct val="20000"/>
                        </a:spcBef>
                        <a:defRPr kumimoji="1">
                          <a:solidFill>
                            <a:schemeClr val="tx1"/>
                          </a:solidFill>
                          <a:latin typeface="Arial" panose="020B0604020202020204" pitchFamily="34" charset="0"/>
                        </a:defRPr>
                      </a:lvl4pPr>
                      <a:lvl5pPr marL="2057400" indent="-228600" eaLnBrk="0" hangingPunct="0">
                        <a:spcBef>
                          <a:spcPct val="20000"/>
                        </a:spcBef>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1" lang="en-US" altLang="ja-JP" sz="1400" b="0" i="0" u="none" strike="noStrike" cap="none" normalizeH="0" baseline="0">
                          <a:ln>
                            <a:noFill/>
                          </a:ln>
                          <a:solidFill>
                            <a:schemeClr val="tx1"/>
                          </a:solidFill>
                          <a:effectLst/>
                          <a:latin typeface="Times New Roman" panose="02020603050405020304" pitchFamily="18" charset="0"/>
                          <a:ea typeface="ＭＳ Ｐ明朝" panose="02020600040205080304" pitchFamily="18" charset="-128"/>
                        </a:rPr>
                        <a:t>Arrival angle of desired signal [degree]</a:t>
                      </a:r>
                    </a:p>
                  </a:txBody>
                  <a:tcPr marL="90000" marR="90000" marT="46796" marB="4679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60000"/>
                        </a:spcBef>
                        <a:defRPr kumimoji="1" sz="2800">
                          <a:solidFill>
                            <a:schemeClr val="tx1"/>
                          </a:solidFill>
                          <a:latin typeface="Arial" panose="020B0604020202020204" pitchFamily="34" charset="0"/>
                        </a:defRPr>
                      </a:lvl1pPr>
                      <a:lvl2pPr marL="742950" indent="-285750" eaLnBrk="0" hangingPunct="0">
                        <a:spcBef>
                          <a:spcPct val="50000"/>
                        </a:spcBef>
                        <a:buFont typeface="Wingdings" panose="05000000000000000000" pitchFamily="2" charset="2"/>
                        <a:defRPr kumimoji="1" sz="2000">
                          <a:solidFill>
                            <a:schemeClr val="tx1"/>
                          </a:solidFill>
                          <a:latin typeface="Arial" panose="020B0604020202020204" pitchFamily="34" charset="0"/>
                        </a:defRPr>
                      </a:lvl2pPr>
                      <a:lvl3pPr marL="1143000" indent="-228600" eaLnBrk="0" hangingPunct="0">
                        <a:spcBef>
                          <a:spcPct val="20000"/>
                        </a:spcBef>
                        <a:defRPr kumimoji="1" sz="2000">
                          <a:solidFill>
                            <a:schemeClr val="tx1"/>
                          </a:solidFill>
                          <a:latin typeface="Arial" panose="020B0604020202020204" pitchFamily="34" charset="0"/>
                        </a:defRPr>
                      </a:lvl3pPr>
                      <a:lvl4pPr marL="1600200" indent="-228600" eaLnBrk="0" hangingPunct="0">
                        <a:spcBef>
                          <a:spcPct val="20000"/>
                        </a:spcBef>
                        <a:defRPr kumimoji="1">
                          <a:solidFill>
                            <a:schemeClr val="tx1"/>
                          </a:solidFill>
                          <a:latin typeface="Arial" panose="020B0604020202020204" pitchFamily="34" charset="0"/>
                        </a:defRPr>
                      </a:lvl4pPr>
                      <a:lvl5pPr marL="2057400" indent="-228600" eaLnBrk="0" hangingPunct="0">
                        <a:spcBef>
                          <a:spcPct val="20000"/>
                        </a:spcBef>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1" lang="en-US" altLang="ja-JP" sz="1400" b="0" i="0" u="none" strike="noStrike" cap="none" normalizeH="0" baseline="0">
                          <a:ln>
                            <a:noFill/>
                          </a:ln>
                          <a:solidFill>
                            <a:schemeClr val="tx1"/>
                          </a:solidFill>
                          <a:effectLst/>
                          <a:latin typeface="Times New Roman" panose="02020603050405020304" pitchFamily="18" charset="0"/>
                          <a:ea typeface="ＭＳ Ｐ明朝" panose="02020600040205080304" pitchFamily="18" charset="-128"/>
                        </a:rPr>
                        <a:t>10</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60000"/>
                        </a:spcBef>
                        <a:defRPr kumimoji="1" sz="2800">
                          <a:solidFill>
                            <a:schemeClr val="tx1"/>
                          </a:solidFill>
                          <a:latin typeface="Arial" panose="020B0604020202020204" pitchFamily="34" charset="0"/>
                        </a:defRPr>
                      </a:lvl1pPr>
                      <a:lvl2pPr marL="742950" indent="-285750" eaLnBrk="0" hangingPunct="0">
                        <a:spcBef>
                          <a:spcPct val="50000"/>
                        </a:spcBef>
                        <a:buFont typeface="Wingdings" panose="05000000000000000000" pitchFamily="2" charset="2"/>
                        <a:defRPr kumimoji="1" sz="2000">
                          <a:solidFill>
                            <a:schemeClr val="tx1"/>
                          </a:solidFill>
                          <a:latin typeface="Arial" panose="020B0604020202020204" pitchFamily="34" charset="0"/>
                        </a:defRPr>
                      </a:lvl2pPr>
                      <a:lvl3pPr marL="1143000" indent="-228600" eaLnBrk="0" hangingPunct="0">
                        <a:spcBef>
                          <a:spcPct val="20000"/>
                        </a:spcBef>
                        <a:defRPr kumimoji="1" sz="2000">
                          <a:solidFill>
                            <a:schemeClr val="tx1"/>
                          </a:solidFill>
                          <a:latin typeface="Arial" panose="020B0604020202020204" pitchFamily="34" charset="0"/>
                        </a:defRPr>
                      </a:lvl3pPr>
                      <a:lvl4pPr marL="1600200" indent="-228600" eaLnBrk="0" hangingPunct="0">
                        <a:spcBef>
                          <a:spcPct val="20000"/>
                        </a:spcBef>
                        <a:defRPr kumimoji="1">
                          <a:solidFill>
                            <a:schemeClr val="tx1"/>
                          </a:solidFill>
                          <a:latin typeface="Arial" panose="020B0604020202020204" pitchFamily="34" charset="0"/>
                        </a:defRPr>
                      </a:lvl4pPr>
                      <a:lvl5pPr marL="2057400" indent="-228600" eaLnBrk="0" hangingPunct="0">
                        <a:spcBef>
                          <a:spcPct val="20000"/>
                        </a:spcBef>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1" lang="en-US" altLang="ja-JP" sz="1400" b="0" i="0" u="none" strike="noStrike" cap="none" normalizeH="0" baseline="0">
                          <a:ln>
                            <a:noFill/>
                          </a:ln>
                          <a:solidFill>
                            <a:schemeClr val="tx1"/>
                          </a:solidFill>
                          <a:effectLst/>
                          <a:latin typeface="Times New Roman" panose="02020603050405020304" pitchFamily="18" charset="0"/>
                          <a:ea typeface="ＭＳ Ｐ明朝" panose="02020600040205080304" pitchFamily="18" charset="-128"/>
                        </a:rPr>
                        <a:t>0</a:t>
                      </a:r>
                    </a:p>
                  </a:txBody>
                  <a:tcPr marL="90000" marR="90000" marT="46796" marB="4679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06800504"/>
                  </a:ext>
                </a:extLst>
              </a:tr>
              <a:tr h="438115">
                <a:tc>
                  <a:txBody>
                    <a:bodyPr/>
                    <a:lstStyle>
                      <a:lvl1pPr eaLnBrk="0" hangingPunct="0">
                        <a:spcBef>
                          <a:spcPct val="60000"/>
                        </a:spcBef>
                        <a:defRPr kumimoji="1" sz="2800">
                          <a:solidFill>
                            <a:schemeClr val="tx1"/>
                          </a:solidFill>
                          <a:latin typeface="Arial" panose="020B0604020202020204" pitchFamily="34" charset="0"/>
                        </a:defRPr>
                      </a:lvl1pPr>
                      <a:lvl2pPr marL="742950" indent="-285750" eaLnBrk="0" hangingPunct="0">
                        <a:spcBef>
                          <a:spcPct val="50000"/>
                        </a:spcBef>
                        <a:buFont typeface="Wingdings" panose="05000000000000000000" pitchFamily="2" charset="2"/>
                        <a:defRPr kumimoji="1" sz="2000">
                          <a:solidFill>
                            <a:schemeClr val="tx1"/>
                          </a:solidFill>
                          <a:latin typeface="Arial" panose="020B0604020202020204" pitchFamily="34" charset="0"/>
                        </a:defRPr>
                      </a:lvl2pPr>
                      <a:lvl3pPr marL="1143000" indent="-228600" eaLnBrk="0" hangingPunct="0">
                        <a:spcBef>
                          <a:spcPct val="20000"/>
                        </a:spcBef>
                        <a:defRPr kumimoji="1" sz="2000">
                          <a:solidFill>
                            <a:schemeClr val="tx1"/>
                          </a:solidFill>
                          <a:latin typeface="Arial" panose="020B0604020202020204" pitchFamily="34" charset="0"/>
                        </a:defRPr>
                      </a:lvl3pPr>
                      <a:lvl4pPr marL="1600200" indent="-228600" eaLnBrk="0" hangingPunct="0">
                        <a:spcBef>
                          <a:spcPct val="20000"/>
                        </a:spcBef>
                        <a:defRPr kumimoji="1">
                          <a:solidFill>
                            <a:schemeClr val="tx1"/>
                          </a:solidFill>
                          <a:latin typeface="Arial" panose="020B0604020202020204" pitchFamily="34" charset="0"/>
                        </a:defRPr>
                      </a:lvl4pPr>
                      <a:lvl5pPr marL="2057400" indent="-228600" eaLnBrk="0" hangingPunct="0">
                        <a:spcBef>
                          <a:spcPct val="20000"/>
                        </a:spcBef>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1" lang="en-US" altLang="ja-JP" sz="1400" b="0" i="0" u="none" strike="noStrike" cap="none" normalizeH="0" baseline="0">
                          <a:ln>
                            <a:noFill/>
                          </a:ln>
                          <a:solidFill>
                            <a:schemeClr val="tx1"/>
                          </a:solidFill>
                          <a:effectLst/>
                          <a:latin typeface="Times New Roman" panose="02020603050405020304" pitchFamily="18" charset="0"/>
                          <a:ea typeface="ＭＳ Ｐ明朝" panose="02020600040205080304" pitchFamily="18" charset="-128"/>
                        </a:rPr>
                        <a:t>Arrival angle of interference signal [degree]</a:t>
                      </a:r>
                    </a:p>
                  </a:txBody>
                  <a:tcPr marL="90000" marR="90000" marT="46796" marB="4679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60000"/>
                        </a:spcBef>
                        <a:defRPr kumimoji="1" sz="2800">
                          <a:solidFill>
                            <a:schemeClr val="tx1"/>
                          </a:solidFill>
                          <a:latin typeface="Arial" panose="020B0604020202020204" pitchFamily="34" charset="0"/>
                        </a:defRPr>
                      </a:lvl1pPr>
                      <a:lvl2pPr marL="742950" indent="-285750" eaLnBrk="0" hangingPunct="0">
                        <a:spcBef>
                          <a:spcPct val="50000"/>
                        </a:spcBef>
                        <a:buFont typeface="Wingdings" panose="05000000000000000000" pitchFamily="2" charset="2"/>
                        <a:defRPr kumimoji="1" sz="2000">
                          <a:solidFill>
                            <a:schemeClr val="tx1"/>
                          </a:solidFill>
                          <a:latin typeface="Arial" panose="020B0604020202020204" pitchFamily="34" charset="0"/>
                        </a:defRPr>
                      </a:lvl2pPr>
                      <a:lvl3pPr marL="1143000" indent="-228600" eaLnBrk="0" hangingPunct="0">
                        <a:spcBef>
                          <a:spcPct val="20000"/>
                        </a:spcBef>
                        <a:defRPr kumimoji="1" sz="2000">
                          <a:solidFill>
                            <a:schemeClr val="tx1"/>
                          </a:solidFill>
                          <a:latin typeface="Arial" panose="020B0604020202020204" pitchFamily="34" charset="0"/>
                        </a:defRPr>
                      </a:lvl3pPr>
                      <a:lvl4pPr marL="1600200" indent="-228600" eaLnBrk="0" hangingPunct="0">
                        <a:spcBef>
                          <a:spcPct val="20000"/>
                        </a:spcBef>
                        <a:defRPr kumimoji="1">
                          <a:solidFill>
                            <a:schemeClr val="tx1"/>
                          </a:solidFill>
                          <a:latin typeface="Arial" panose="020B0604020202020204" pitchFamily="34" charset="0"/>
                        </a:defRPr>
                      </a:lvl4pPr>
                      <a:lvl5pPr marL="2057400" indent="-228600" eaLnBrk="0" hangingPunct="0">
                        <a:spcBef>
                          <a:spcPct val="20000"/>
                        </a:spcBef>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1" lang="en-US" altLang="ja-JP" sz="1400" b="0" i="0" u="none" strike="noStrike" cap="none" normalizeH="0" baseline="0">
                          <a:ln>
                            <a:noFill/>
                          </a:ln>
                          <a:solidFill>
                            <a:srgbClr val="0000FF"/>
                          </a:solidFill>
                          <a:effectLst/>
                          <a:latin typeface="Times New Roman" panose="02020603050405020304" pitchFamily="18" charset="0"/>
                          <a:ea typeface="ＭＳ Ｐ明朝" panose="02020600040205080304" pitchFamily="18" charset="-128"/>
                        </a:rPr>
                        <a:t>30</a:t>
                      </a:r>
                      <a:r>
                        <a:rPr kumimoji="1" lang="en-US" altLang="ja-JP" sz="1400" b="0" i="0" u="none" strike="noStrike" cap="none" normalizeH="0" baseline="0">
                          <a:ln>
                            <a:noFill/>
                          </a:ln>
                          <a:solidFill>
                            <a:schemeClr val="tx1"/>
                          </a:solidFill>
                          <a:effectLst/>
                          <a:latin typeface="Times New Roman" panose="02020603050405020304" pitchFamily="18" charset="0"/>
                          <a:ea typeface="ＭＳ Ｐ明朝" panose="02020600040205080304" pitchFamily="18" charset="-128"/>
                        </a:rPr>
                        <a:t> and  </a:t>
                      </a:r>
                      <a:r>
                        <a:rPr kumimoji="1" lang="en-US" altLang="ja-JP" sz="1400" b="0" i="0" u="none" strike="noStrike" cap="none" normalizeH="0" baseline="0">
                          <a:ln>
                            <a:noFill/>
                          </a:ln>
                          <a:solidFill>
                            <a:srgbClr val="FF0000"/>
                          </a:solidFill>
                          <a:effectLst/>
                          <a:latin typeface="Times New Roman" panose="02020603050405020304" pitchFamily="18" charset="0"/>
                          <a:ea typeface="ＭＳ Ｐ明朝" panose="02020600040205080304" pitchFamily="18" charset="-128"/>
                        </a:rPr>
                        <a:t>-60</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60000"/>
                        </a:spcBef>
                        <a:defRPr kumimoji="1" sz="2800">
                          <a:solidFill>
                            <a:schemeClr val="tx1"/>
                          </a:solidFill>
                          <a:latin typeface="Arial" panose="020B0604020202020204" pitchFamily="34" charset="0"/>
                        </a:defRPr>
                      </a:lvl1pPr>
                      <a:lvl2pPr marL="742950" indent="-285750" eaLnBrk="0" hangingPunct="0">
                        <a:spcBef>
                          <a:spcPct val="50000"/>
                        </a:spcBef>
                        <a:buFont typeface="Wingdings" panose="05000000000000000000" pitchFamily="2" charset="2"/>
                        <a:defRPr kumimoji="1" sz="2000">
                          <a:solidFill>
                            <a:schemeClr val="tx1"/>
                          </a:solidFill>
                          <a:latin typeface="Arial" panose="020B0604020202020204" pitchFamily="34" charset="0"/>
                        </a:defRPr>
                      </a:lvl2pPr>
                      <a:lvl3pPr marL="1143000" indent="-228600" eaLnBrk="0" hangingPunct="0">
                        <a:spcBef>
                          <a:spcPct val="20000"/>
                        </a:spcBef>
                        <a:defRPr kumimoji="1" sz="2000">
                          <a:solidFill>
                            <a:schemeClr val="tx1"/>
                          </a:solidFill>
                          <a:latin typeface="Arial" panose="020B0604020202020204" pitchFamily="34" charset="0"/>
                        </a:defRPr>
                      </a:lvl3pPr>
                      <a:lvl4pPr marL="1600200" indent="-228600" eaLnBrk="0" hangingPunct="0">
                        <a:spcBef>
                          <a:spcPct val="20000"/>
                        </a:spcBef>
                        <a:defRPr kumimoji="1">
                          <a:solidFill>
                            <a:schemeClr val="tx1"/>
                          </a:solidFill>
                          <a:latin typeface="Arial" panose="020B0604020202020204" pitchFamily="34" charset="0"/>
                        </a:defRPr>
                      </a:lvl4pPr>
                      <a:lvl5pPr marL="2057400" indent="-228600" eaLnBrk="0" hangingPunct="0">
                        <a:spcBef>
                          <a:spcPct val="20000"/>
                        </a:spcBef>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1" lang="en-US" altLang="ja-JP" sz="1400" b="0" i="0" u="none" strike="noStrike" cap="none" normalizeH="0" baseline="0">
                          <a:ln>
                            <a:noFill/>
                          </a:ln>
                          <a:solidFill>
                            <a:srgbClr val="0000FF"/>
                          </a:solidFill>
                          <a:effectLst/>
                          <a:latin typeface="Times New Roman" panose="02020603050405020304" pitchFamily="18" charset="0"/>
                          <a:ea typeface="ＭＳ Ｐ明朝" panose="02020600040205080304" pitchFamily="18" charset="-128"/>
                        </a:rPr>
                        <a:t>0</a:t>
                      </a:r>
                      <a:r>
                        <a:rPr kumimoji="1" lang="en-US" altLang="ja-JP" sz="1400" b="0" i="0" u="none" strike="noStrike" cap="none" normalizeH="0" baseline="0">
                          <a:ln>
                            <a:noFill/>
                          </a:ln>
                          <a:solidFill>
                            <a:schemeClr val="tx1"/>
                          </a:solidFill>
                          <a:effectLst/>
                          <a:latin typeface="Times New Roman" panose="02020603050405020304" pitchFamily="18" charset="0"/>
                          <a:ea typeface="ＭＳ Ｐ明朝" panose="02020600040205080304" pitchFamily="18" charset="-128"/>
                        </a:rPr>
                        <a:t> and </a:t>
                      </a:r>
                      <a:r>
                        <a:rPr kumimoji="1" lang="en-US" altLang="ja-JP" sz="1400" b="0" i="0" u="none" strike="noStrike" cap="none" normalizeH="0" baseline="0">
                          <a:ln>
                            <a:noFill/>
                          </a:ln>
                          <a:solidFill>
                            <a:srgbClr val="FF0000"/>
                          </a:solidFill>
                          <a:effectLst/>
                          <a:latin typeface="Times New Roman" panose="02020603050405020304" pitchFamily="18" charset="0"/>
                          <a:ea typeface="ＭＳ Ｐ明朝" panose="02020600040205080304" pitchFamily="18" charset="-128"/>
                        </a:rPr>
                        <a:t>0</a:t>
                      </a:r>
                    </a:p>
                  </a:txBody>
                  <a:tcPr marL="90000" marR="90000" marT="46796" marB="4679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09833814"/>
                  </a:ext>
                </a:extLst>
              </a:tr>
            </a:tbl>
          </a:graphicData>
        </a:graphic>
      </p:graphicFrame>
      <p:sp>
        <p:nvSpPr>
          <p:cNvPr id="110627" name="Rectangle 39">
            <a:extLst>
              <a:ext uri="{FF2B5EF4-FFF2-40B4-BE49-F238E27FC236}">
                <a16:creationId xmlns:a16="http://schemas.microsoft.com/office/drawing/2014/main" id="{95D82D40-BCFD-4768-9858-58A233978016}"/>
              </a:ext>
            </a:extLst>
          </p:cNvPr>
          <p:cNvSpPr>
            <a:spLocks noChangeArrowheads="1"/>
          </p:cNvSpPr>
          <p:nvPr/>
        </p:nvSpPr>
        <p:spPr bwMode="auto">
          <a:xfrm>
            <a:off x="1450975" y="1339850"/>
            <a:ext cx="1339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i="1"/>
              <a:t>Scenario 6</a:t>
            </a:r>
          </a:p>
        </p:txBody>
      </p:sp>
      <p:sp>
        <p:nvSpPr>
          <p:cNvPr id="110628" name="Rectangle 40">
            <a:extLst>
              <a:ext uri="{FF2B5EF4-FFF2-40B4-BE49-F238E27FC236}">
                <a16:creationId xmlns:a16="http://schemas.microsoft.com/office/drawing/2014/main" id="{68C8BB9E-232E-43E2-BAF9-3A6A7802F758}"/>
              </a:ext>
            </a:extLst>
          </p:cNvPr>
          <p:cNvSpPr>
            <a:spLocks noChangeArrowheads="1"/>
          </p:cNvSpPr>
          <p:nvPr/>
        </p:nvSpPr>
        <p:spPr bwMode="auto">
          <a:xfrm>
            <a:off x="6324600" y="1339850"/>
            <a:ext cx="1339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i="1"/>
              <a:t>Scenario 7</a:t>
            </a:r>
          </a:p>
        </p:txBody>
      </p:sp>
      <p:sp>
        <p:nvSpPr>
          <p:cNvPr id="110629" name="Line 41">
            <a:extLst>
              <a:ext uri="{FF2B5EF4-FFF2-40B4-BE49-F238E27FC236}">
                <a16:creationId xmlns:a16="http://schemas.microsoft.com/office/drawing/2014/main" id="{5A2E22D1-EC02-4D0E-9EE3-955E81251C39}"/>
              </a:ext>
            </a:extLst>
          </p:cNvPr>
          <p:cNvSpPr>
            <a:spLocks noChangeShapeType="1"/>
          </p:cNvSpPr>
          <p:nvPr/>
        </p:nvSpPr>
        <p:spPr bwMode="auto">
          <a:xfrm>
            <a:off x="4572000" y="1524000"/>
            <a:ext cx="0" cy="2560638"/>
          </a:xfrm>
          <a:prstGeom prst="line">
            <a:avLst/>
          </a:prstGeom>
          <a:noFill/>
          <a:ln w="25400">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pic>
        <p:nvPicPr>
          <p:cNvPr id="110630" name="Picture 42">
            <a:extLst>
              <a:ext uri="{FF2B5EF4-FFF2-40B4-BE49-F238E27FC236}">
                <a16:creationId xmlns:a16="http://schemas.microsoft.com/office/drawing/2014/main" id="{4F8BC13D-3B3B-49C7-BF03-F0AC44CDA5C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1706563"/>
            <a:ext cx="4572000" cy="217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631" name="Picture 139" descr="path8209-9">
            <a:extLst>
              <a:ext uri="{FF2B5EF4-FFF2-40B4-BE49-F238E27FC236}">
                <a16:creationId xmlns:a16="http://schemas.microsoft.com/office/drawing/2014/main" id="{2C51E9F6-5568-4A59-807F-05953CCC6A35}"/>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19675" y="1706563"/>
            <a:ext cx="3895725"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フッター プレースホルダー 3">
            <a:extLst>
              <a:ext uri="{FF2B5EF4-FFF2-40B4-BE49-F238E27FC236}">
                <a16:creationId xmlns:a16="http://schemas.microsoft.com/office/drawing/2014/main" id="{727397D7-8F88-4C97-AE91-00A20EE5CE03}"/>
              </a:ext>
            </a:extLst>
          </p:cNvPr>
          <p:cNvSpPr>
            <a:spLocks noGrp="1"/>
          </p:cNvSpPr>
          <p:nvPr>
            <p:ph type="ftr" sz="quarter" idx="3"/>
          </p:nvPr>
        </p:nvSpPr>
        <p:spPr/>
        <p:txBody>
          <a:bodyPr/>
          <a:lstStyle/>
          <a:p>
            <a:r>
              <a:rPr lang="en-US" altLang="ja-JP"/>
              <a:t>Takumi Kobayashi(YNU), Ryuji Kohno(YNU/CWC-Nippon)</a:t>
            </a:r>
            <a:endParaRPr lang="en-US" altLang="ja-JP" dirty="0"/>
          </a:p>
        </p:txBody>
      </p:sp>
      <p:sp>
        <p:nvSpPr>
          <p:cNvPr id="5" name="スライド番号プレースホルダー 4">
            <a:extLst>
              <a:ext uri="{FF2B5EF4-FFF2-40B4-BE49-F238E27FC236}">
                <a16:creationId xmlns:a16="http://schemas.microsoft.com/office/drawing/2014/main" id="{D6140DB1-1BBE-4462-8555-1CF593F5DC17}"/>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36</a:t>
            </a:fld>
            <a:endParaRPr lang="en-US" altLang="ja-JP"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259F3A4-CE5B-49B3-9767-9D653AA1C65F}"/>
              </a:ext>
            </a:extLst>
          </p:cNvPr>
          <p:cNvSpPr>
            <a:spLocks noGrp="1"/>
          </p:cNvSpPr>
          <p:nvPr>
            <p:ph type="dt" sz="half" idx="2"/>
          </p:nvPr>
        </p:nvSpPr>
        <p:spPr/>
        <p:txBody>
          <a:bodyPr/>
          <a:lstStyle/>
          <a:p>
            <a:r>
              <a:rPr lang="en-US" altLang="ja-JP"/>
              <a:t>July 2018</a:t>
            </a:r>
            <a:endParaRPr lang="en-US" altLang="ja-JP" dirty="0"/>
          </a:p>
        </p:txBody>
      </p:sp>
      <p:pic>
        <p:nvPicPr>
          <p:cNvPr id="112644" name="Picture 19">
            <a:extLst>
              <a:ext uri="{FF2B5EF4-FFF2-40B4-BE49-F238E27FC236}">
                <a16:creationId xmlns:a16="http://schemas.microsoft.com/office/drawing/2014/main" id="{EF68C364-AAED-465F-A59D-28D78288689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955675"/>
            <a:ext cx="4519613"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45" name="Picture 18">
            <a:extLst>
              <a:ext uri="{FF2B5EF4-FFF2-40B4-BE49-F238E27FC236}">
                <a16:creationId xmlns:a16="http://schemas.microsoft.com/office/drawing/2014/main" id="{4DE1942B-D5E0-4A1E-967D-621B9D98E13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9938" y="962025"/>
            <a:ext cx="4556125" cy="405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46" name="Rectangle 6">
            <a:extLst>
              <a:ext uri="{FF2B5EF4-FFF2-40B4-BE49-F238E27FC236}">
                <a16:creationId xmlns:a16="http://schemas.microsoft.com/office/drawing/2014/main" id="{00E210F4-0DAB-4146-842D-5F61D4CB3ACC}"/>
              </a:ext>
            </a:extLst>
          </p:cNvPr>
          <p:cNvSpPr>
            <a:spLocks noChangeArrowheads="1"/>
          </p:cNvSpPr>
          <p:nvPr/>
        </p:nvSpPr>
        <p:spPr bwMode="auto">
          <a:xfrm>
            <a:off x="4778375" y="5010150"/>
            <a:ext cx="44180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i="1" dirty="0">
                <a:latin typeface="Times New Roman" panose="02020603050405020304" pitchFamily="18" charset="0"/>
              </a:rPr>
              <a:t>Space-temporal interference reduction (</a:t>
            </a:r>
            <a:r>
              <a:rPr lang="en-US" altLang="ja-JP" sz="1800" i="1" dirty="0">
                <a:latin typeface="Times New Roman" panose="02020603050405020304" pitchFamily="18" charset="0"/>
              </a:rPr>
              <a:t>SC.7)</a:t>
            </a:r>
          </a:p>
        </p:txBody>
      </p:sp>
      <p:sp>
        <p:nvSpPr>
          <p:cNvPr id="112648" name="正方形/長方形 25">
            <a:extLst>
              <a:ext uri="{FF2B5EF4-FFF2-40B4-BE49-F238E27FC236}">
                <a16:creationId xmlns:a16="http://schemas.microsoft.com/office/drawing/2014/main" id="{662B9260-A328-478C-9811-FD2BE39F5C02}"/>
              </a:ext>
            </a:extLst>
          </p:cNvPr>
          <p:cNvSpPr>
            <a:spLocks noChangeArrowheads="1"/>
          </p:cNvSpPr>
          <p:nvPr/>
        </p:nvSpPr>
        <p:spPr bwMode="auto">
          <a:xfrm>
            <a:off x="384175" y="5765800"/>
            <a:ext cx="4394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dirty="0"/>
              <a:t>System has gain against an interference</a:t>
            </a:r>
            <a:br>
              <a:rPr lang="ja-JP" altLang="en-US" sz="1800" b="0" dirty="0"/>
            </a:br>
            <a:r>
              <a:rPr lang="ja-JP" altLang="en-US" sz="1800" dirty="0">
                <a:solidFill>
                  <a:srgbClr val="FF0000"/>
                </a:solidFill>
              </a:rPr>
              <a:t>→</a:t>
            </a:r>
            <a:r>
              <a:rPr lang="en-US" altLang="ja-JP" sz="1800" dirty="0">
                <a:solidFill>
                  <a:srgbClr val="FF0000"/>
                </a:solidFill>
              </a:rPr>
              <a:t>residual interference</a:t>
            </a:r>
            <a:endParaRPr lang="ja-JP" altLang="en-US" sz="1800" dirty="0">
              <a:solidFill>
                <a:srgbClr val="FF0000"/>
              </a:solidFill>
            </a:endParaRPr>
          </a:p>
        </p:txBody>
      </p:sp>
      <p:sp>
        <p:nvSpPr>
          <p:cNvPr id="112649" name="正方形/長方形 28">
            <a:extLst>
              <a:ext uri="{FF2B5EF4-FFF2-40B4-BE49-F238E27FC236}">
                <a16:creationId xmlns:a16="http://schemas.microsoft.com/office/drawing/2014/main" id="{DAD4ED22-80FF-46E7-9D5F-F1271DE76CE1}"/>
              </a:ext>
            </a:extLst>
          </p:cNvPr>
          <p:cNvSpPr>
            <a:spLocks noChangeArrowheads="1"/>
          </p:cNvSpPr>
          <p:nvPr/>
        </p:nvSpPr>
        <p:spPr bwMode="auto">
          <a:xfrm>
            <a:off x="5039518" y="5875308"/>
            <a:ext cx="38957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2000" dirty="0">
                <a:solidFill>
                  <a:srgbClr val="FF0000"/>
                </a:solidFill>
              </a:rPr>
              <a:t>Interference signal is reduced</a:t>
            </a:r>
            <a:endParaRPr lang="ja-JP" altLang="en-US" sz="2000" dirty="0">
              <a:solidFill>
                <a:srgbClr val="FF0000"/>
              </a:solidFill>
            </a:endParaRPr>
          </a:p>
        </p:txBody>
      </p:sp>
      <p:sp>
        <p:nvSpPr>
          <p:cNvPr id="31" name="二等辺三角形 30">
            <a:extLst>
              <a:ext uri="{FF2B5EF4-FFF2-40B4-BE49-F238E27FC236}">
                <a16:creationId xmlns:a16="http://schemas.microsoft.com/office/drawing/2014/main" id="{19A0E4D7-7C14-4437-98A5-9F065CCCE8A6}"/>
              </a:ext>
            </a:extLst>
          </p:cNvPr>
          <p:cNvSpPr>
            <a:spLocks noChangeArrowheads="1"/>
          </p:cNvSpPr>
          <p:nvPr/>
        </p:nvSpPr>
        <p:spPr bwMode="auto">
          <a:xfrm rot="10800000">
            <a:off x="1295400" y="5537200"/>
            <a:ext cx="2259013" cy="228600"/>
          </a:xfrm>
          <a:prstGeom prst="triangle">
            <a:avLst>
              <a:gd name="adj" fmla="val 50000"/>
            </a:avLst>
          </a:prstGeom>
          <a:solidFill>
            <a:srgbClr val="FBBBBB"/>
          </a:solidFill>
          <a:ln w="25400" algn="ctr">
            <a:solidFill>
              <a:srgbClr val="FF0000"/>
            </a:solidFill>
            <a:miter lim="800000"/>
            <a:headEnd/>
            <a:tailEnd/>
          </a:ln>
        </p:spPr>
        <p:txBody>
          <a:bodyPr rot="10800000" anchor="ctr"/>
          <a:lstStyle/>
          <a:p>
            <a:pPr algn="ctr" eaLnBrk="1" hangingPunct="1">
              <a:defRPr/>
            </a:pPr>
            <a:endParaRPr lang="ja-JP" altLang="en-US" b="0">
              <a:solidFill>
                <a:schemeClr val="lt1"/>
              </a:solidFill>
              <a:latin typeface="+mn-lt"/>
              <a:ea typeface="+mn-ea"/>
            </a:endParaRPr>
          </a:p>
        </p:txBody>
      </p:sp>
      <p:sp>
        <p:nvSpPr>
          <p:cNvPr id="32" name="二等辺三角形 31">
            <a:extLst>
              <a:ext uri="{FF2B5EF4-FFF2-40B4-BE49-F238E27FC236}">
                <a16:creationId xmlns:a16="http://schemas.microsoft.com/office/drawing/2014/main" id="{3F2240D1-DF8D-4A48-92FA-DF0F079A01A0}"/>
              </a:ext>
            </a:extLst>
          </p:cNvPr>
          <p:cNvSpPr>
            <a:spLocks noChangeArrowheads="1"/>
          </p:cNvSpPr>
          <p:nvPr/>
        </p:nvSpPr>
        <p:spPr bwMode="auto">
          <a:xfrm rot="10800000">
            <a:off x="5562600" y="5537200"/>
            <a:ext cx="2259013" cy="228600"/>
          </a:xfrm>
          <a:prstGeom prst="triangle">
            <a:avLst>
              <a:gd name="adj" fmla="val 50000"/>
            </a:avLst>
          </a:prstGeom>
          <a:solidFill>
            <a:srgbClr val="FBBBBB"/>
          </a:solidFill>
          <a:ln w="25400" algn="ctr">
            <a:solidFill>
              <a:srgbClr val="FF0000"/>
            </a:solidFill>
            <a:miter lim="800000"/>
            <a:headEnd/>
            <a:tailEnd/>
          </a:ln>
        </p:spPr>
        <p:txBody>
          <a:bodyPr rot="10800000" anchor="ctr"/>
          <a:lstStyle/>
          <a:p>
            <a:pPr algn="ctr" eaLnBrk="1" hangingPunct="1">
              <a:defRPr/>
            </a:pPr>
            <a:endParaRPr lang="ja-JP" altLang="en-US" b="0">
              <a:solidFill>
                <a:schemeClr val="lt1"/>
              </a:solidFill>
              <a:latin typeface="+mn-lt"/>
              <a:ea typeface="+mn-ea"/>
            </a:endParaRPr>
          </a:p>
        </p:txBody>
      </p:sp>
      <p:sp>
        <p:nvSpPr>
          <p:cNvPr id="112653" name="Rectangle 6">
            <a:extLst>
              <a:ext uri="{FF2B5EF4-FFF2-40B4-BE49-F238E27FC236}">
                <a16:creationId xmlns:a16="http://schemas.microsoft.com/office/drawing/2014/main" id="{8F1CB70A-E8C7-454D-A9FA-9104A8F19DAB}"/>
              </a:ext>
            </a:extLst>
          </p:cNvPr>
          <p:cNvSpPr>
            <a:spLocks noChangeArrowheads="1"/>
          </p:cNvSpPr>
          <p:nvPr/>
        </p:nvSpPr>
        <p:spPr bwMode="auto">
          <a:xfrm>
            <a:off x="384175" y="5010150"/>
            <a:ext cx="42195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i="1" dirty="0">
                <a:latin typeface="Times New Roman" panose="02020603050405020304" pitchFamily="18" charset="0"/>
              </a:rPr>
              <a:t>TDL-AA </a:t>
            </a:r>
            <a:r>
              <a:rPr lang="en-US" altLang="ja-JP" sz="1800" b="0" i="1" dirty="0">
                <a:solidFill>
                  <a:srgbClr val="FF0000"/>
                </a:solidFill>
                <a:latin typeface="Times New Roman" panose="02020603050405020304" pitchFamily="18" charset="0"/>
              </a:rPr>
              <a:t>without null-steering</a:t>
            </a:r>
            <a:r>
              <a:rPr lang="ja-JP" altLang="en-US" sz="1800" b="0" i="1" dirty="0">
                <a:latin typeface="Times New Roman" panose="02020603050405020304" pitchFamily="18" charset="0"/>
              </a:rPr>
              <a:t>（ </a:t>
            </a:r>
            <a:r>
              <a:rPr lang="en-US" altLang="ja-JP" sz="1800" i="1" dirty="0">
                <a:latin typeface="Times New Roman" panose="02020603050405020304" pitchFamily="18" charset="0"/>
              </a:rPr>
              <a:t>SC.6</a:t>
            </a:r>
            <a:r>
              <a:rPr lang="ja-JP" altLang="en-US" sz="1800" i="1" dirty="0">
                <a:latin typeface="Times New Roman" panose="02020603050405020304" pitchFamily="18" charset="0"/>
              </a:rPr>
              <a:t>）</a:t>
            </a:r>
          </a:p>
        </p:txBody>
      </p:sp>
      <p:sp>
        <p:nvSpPr>
          <p:cNvPr id="112655" name="Oval 16">
            <a:extLst>
              <a:ext uri="{FF2B5EF4-FFF2-40B4-BE49-F238E27FC236}">
                <a16:creationId xmlns:a16="http://schemas.microsoft.com/office/drawing/2014/main" id="{492BAFFF-E3B1-4B4E-8902-432E68BFAFAC}"/>
              </a:ext>
            </a:extLst>
          </p:cNvPr>
          <p:cNvSpPr>
            <a:spLocks noChangeArrowheads="1"/>
          </p:cNvSpPr>
          <p:nvPr/>
        </p:nvSpPr>
        <p:spPr bwMode="auto">
          <a:xfrm>
            <a:off x="5257800" y="838200"/>
            <a:ext cx="2286000" cy="8382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112656" name="Oval 17">
            <a:extLst>
              <a:ext uri="{FF2B5EF4-FFF2-40B4-BE49-F238E27FC236}">
                <a16:creationId xmlns:a16="http://schemas.microsoft.com/office/drawing/2014/main" id="{1E8AB932-DA71-4EE1-A92E-75298052373F}"/>
              </a:ext>
            </a:extLst>
          </p:cNvPr>
          <p:cNvSpPr>
            <a:spLocks noChangeArrowheads="1"/>
          </p:cNvSpPr>
          <p:nvPr/>
        </p:nvSpPr>
        <p:spPr bwMode="auto">
          <a:xfrm>
            <a:off x="838200" y="838200"/>
            <a:ext cx="2286000" cy="8382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112657" name="Line 20">
            <a:extLst>
              <a:ext uri="{FF2B5EF4-FFF2-40B4-BE49-F238E27FC236}">
                <a16:creationId xmlns:a16="http://schemas.microsoft.com/office/drawing/2014/main" id="{7BC2D864-CA61-499E-8F0D-BBC1C20C725B}"/>
              </a:ext>
            </a:extLst>
          </p:cNvPr>
          <p:cNvSpPr>
            <a:spLocks noChangeShapeType="1"/>
          </p:cNvSpPr>
          <p:nvPr/>
        </p:nvSpPr>
        <p:spPr bwMode="auto">
          <a:xfrm flipH="1" flipV="1">
            <a:off x="2514600" y="2514600"/>
            <a:ext cx="609600" cy="457200"/>
          </a:xfrm>
          <a:prstGeom prst="line">
            <a:avLst/>
          </a:prstGeom>
          <a:noFill/>
          <a:ln w="38100">
            <a:solidFill>
              <a:srgbClr val="008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658" name="Line 21">
            <a:extLst>
              <a:ext uri="{FF2B5EF4-FFF2-40B4-BE49-F238E27FC236}">
                <a16:creationId xmlns:a16="http://schemas.microsoft.com/office/drawing/2014/main" id="{394B750D-AC9C-4188-BC8E-E5E8C3AEF9ED}"/>
              </a:ext>
            </a:extLst>
          </p:cNvPr>
          <p:cNvSpPr>
            <a:spLocks noChangeShapeType="1"/>
          </p:cNvSpPr>
          <p:nvPr/>
        </p:nvSpPr>
        <p:spPr bwMode="auto">
          <a:xfrm>
            <a:off x="6477000" y="3900488"/>
            <a:ext cx="457200" cy="519112"/>
          </a:xfrm>
          <a:prstGeom prst="line">
            <a:avLst/>
          </a:prstGeom>
          <a:noFill/>
          <a:ln w="38100">
            <a:solidFill>
              <a:srgbClr val="008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659" name="Line 22">
            <a:extLst>
              <a:ext uri="{FF2B5EF4-FFF2-40B4-BE49-F238E27FC236}">
                <a16:creationId xmlns:a16="http://schemas.microsoft.com/office/drawing/2014/main" id="{280F5870-386D-4A3A-917F-B7D91EB1AE1C}"/>
              </a:ext>
            </a:extLst>
          </p:cNvPr>
          <p:cNvSpPr>
            <a:spLocks noChangeShapeType="1"/>
          </p:cNvSpPr>
          <p:nvPr/>
        </p:nvSpPr>
        <p:spPr bwMode="auto">
          <a:xfrm flipH="1" flipV="1">
            <a:off x="1143000" y="2286000"/>
            <a:ext cx="152400" cy="685800"/>
          </a:xfrm>
          <a:prstGeom prst="line">
            <a:avLst/>
          </a:prstGeom>
          <a:noFill/>
          <a:ln w="381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660" name="Line 23">
            <a:extLst>
              <a:ext uri="{FF2B5EF4-FFF2-40B4-BE49-F238E27FC236}">
                <a16:creationId xmlns:a16="http://schemas.microsoft.com/office/drawing/2014/main" id="{583369BF-CE09-438A-B9A4-1F97416D371E}"/>
              </a:ext>
            </a:extLst>
          </p:cNvPr>
          <p:cNvSpPr>
            <a:spLocks noChangeShapeType="1"/>
          </p:cNvSpPr>
          <p:nvPr/>
        </p:nvSpPr>
        <p:spPr bwMode="auto">
          <a:xfrm flipH="1">
            <a:off x="5867400" y="3886200"/>
            <a:ext cx="152400" cy="533400"/>
          </a:xfrm>
          <a:prstGeom prst="line">
            <a:avLst/>
          </a:prstGeom>
          <a:noFill/>
          <a:ln w="381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661" name="Rectangle 24">
            <a:extLst>
              <a:ext uri="{FF2B5EF4-FFF2-40B4-BE49-F238E27FC236}">
                <a16:creationId xmlns:a16="http://schemas.microsoft.com/office/drawing/2014/main" id="{B0503C37-58E9-4C3C-BEAD-72AE0E69D62C}"/>
              </a:ext>
            </a:extLst>
          </p:cNvPr>
          <p:cNvSpPr>
            <a:spLocks noChangeArrowheads="1"/>
          </p:cNvSpPr>
          <p:nvPr/>
        </p:nvSpPr>
        <p:spPr bwMode="auto">
          <a:xfrm>
            <a:off x="5791200" y="3489881"/>
            <a:ext cx="1143000" cy="36933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No gain</a:t>
            </a:r>
            <a:endParaRPr lang="ja-JP" altLang="en-US" sz="1800" dirty="0">
              <a:solidFill>
                <a:srgbClr val="FF0000"/>
              </a:solidFill>
            </a:endParaRPr>
          </a:p>
        </p:txBody>
      </p:sp>
      <p:sp>
        <p:nvSpPr>
          <p:cNvPr id="112662" name="Rectangle 25">
            <a:extLst>
              <a:ext uri="{FF2B5EF4-FFF2-40B4-BE49-F238E27FC236}">
                <a16:creationId xmlns:a16="http://schemas.microsoft.com/office/drawing/2014/main" id="{61956807-676B-4133-9E3E-AD4F586EBCAB}"/>
              </a:ext>
            </a:extLst>
          </p:cNvPr>
          <p:cNvSpPr>
            <a:spLocks noChangeArrowheads="1"/>
          </p:cNvSpPr>
          <p:nvPr/>
        </p:nvSpPr>
        <p:spPr bwMode="auto">
          <a:xfrm>
            <a:off x="627063" y="2971800"/>
            <a:ext cx="1031875" cy="36933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Gain</a:t>
            </a:r>
            <a:r>
              <a:rPr lang="ja-JP" altLang="en-US" sz="1800" dirty="0">
                <a:solidFill>
                  <a:srgbClr val="FF0000"/>
                </a:solidFill>
              </a:rPr>
              <a:t>≠</a:t>
            </a:r>
            <a:r>
              <a:rPr lang="en-US" altLang="ja-JP" sz="1800" dirty="0">
                <a:solidFill>
                  <a:srgbClr val="FF0000"/>
                </a:solidFill>
              </a:rPr>
              <a:t>0</a:t>
            </a:r>
            <a:endParaRPr lang="ja-JP" altLang="en-US" sz="1800" dirty="0">
              <a:solidFill>
                <a:srgbClr val="FF0000"/>
              </a:solidFill>
            </a:endParaRPr>
          </a:p>
        </p:txBody>
      </p:sp>
      <p:sp>
        <p:nvSpPr>
          <p:cNvPr id="112663" name="Rectangle 26">
            <a:extLst>
              <a:ext uri="{FF2B5EF4-FFF2-40B4-BE49-F238E27FC236}">
                <a16:creationId xmlns:a16="http://schemas.microsoft.com/office/drawing/2014/main" id="{762348C6-3217-441F-8262-693BA62952A1}"/>
              </a:ext>
            </a:extLst>
          </p:cNvPr>
          <p:cNvSpPr>
            <a:spLocks noChangeArrowheads="1"/>
          </p:cNvSpPr>
          <p:nvPr/>
        </p:nvSpPr>
        <p:spPr bwMode="auto">
          <a:xfrm>
            <a:off x="3124200" y="2787650"/>
            <a:ext cx="1031875" cy="366713"/>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Gain</a:t>
            </a:r>
            <a:r>
              <a:rPr lang="ja-JP" altLang="en-US" sz="1800" dirty="0">
                <a:solidFill>
                  <a:srgbClr val="FF0000"/>
                </a:solidFill>
              </a:rPr>
              <a:t>≠</a:t>
            </a:r>
            <a:r>
              <a:rPr lang="en-US" altLang="ja-JP" sz="1800" dirty="0">
                <a:solidFill>
                  <a:srgbClr val="FF0000"/>
                </a:solidFill>
              </a:rPr>
              <a:t>0</a:t>
            </a:r>
            <a:endParaRPr lang="ja-JP" altLang="en-US" sz="1800" dirty="0">
              <a:solidFill>
                <a:srgbClr val="FF0000"/>
              </a:solidFill>
            </a:endParaRPr>
          </a:p>
        </p:txBody>
      </p:sp>
      <p:sp>
        <p:nvSpPr>
          <p:cNvPr id="4" name="フッター プレースホルダー 3">
            <a:extLst>
              <a:ext uri="{FF2B5EF4-FFF2-40B4-BE49-F238E27FC236}">
                <a16:creationId xmlns:a16="http://schemas.microsoft.com/office/drawing/2014/main" id="{2A9EDC0B-04D1-400D-893A-4F4084C8279D}"/>
              </a:ext>
            </a:extLst>
          </p:cNvPr>
          <p:cNvSpPr>
            <a:spLocks noGrp="1"/>
          </p:cNvSpPr>
          <p:nvPr>
            <p:ph type="ftr" sz="quarter" idx="3"/>
          </p:nvPr>
        </p:nvSpPr>
        <p:spPr/>
        <p:txBody>
          <a:bodyPr/>
          <a:lstStyle/>
          <a:p>
            <a:r>
              <a:rPr lang="en-US" altLang="ja-JP"/>
              <a:t>Takumi Kobayashi(YNU), Ryuji Kohno(YNU/CWC-Nippon)</a:t>
            </a:r>
            <a:endParaRPr lang="en-US" altLang="ja-JP" dirty="0"/>
          </a:p>
        </p:txBody>
      </p:sp>
      <p:sp>
        <p:nvSpPr>
          <p:cNvPr id="5" name="スライド番号プレースホルダー 4">
            <a:extLst>
              <a:ext uri="{FF2B5EF4-FFF2-40B4-BE49-F238E27FC236}">
                <a16:creationId xmlns:a16="http://schemas.microsoft.com/office/drawing/2014/main" id="{76B4963C-0339-49E9-8066-23FD47F213B6}"/>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37</a:t>
            </a:fld>
            <a:endParaRPr lang="en-US" altLang="ja-JP"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6D3F59F-5FCA-4264-8A28-14FEE7023954}"/>
              </a:ext>
            </a:extLst>
          </p:cNvPr>
          <p:cNvSpPr>
            <a:spLocks noGrp="1"/>
          </p:cNvSpPr>
          <p:nvPr>
            <p:ph type="dt" sz="half" idx="2"/>
          </p:nvPr>
        </p:nvSpPr>
        <p:spPr/>
        <p:txBody>
          <a:bodyPr/>
          <a:lstStyle/>
          <a:p>
            <a:r>
              <a:rPr lang="en-US" altLang="ja-JP"/>
              <a:t>July 2018</a:t>
            </a:r>
            <a:endParaRPr lang="en-US" altLang="ja-JP" dirty="0"/>
          </a:p>
        </p:txBody>
      </p:sp>
      <p:pic>
        <p:nvPicPr>
          <p:cNvPr id="114692" name="Picture 22">
            <a:extLst>
              <a:ext uri="{FF2B5EF4-FFF2-40B4-BE49-F238E27FC236}">
                <a16:creationId xmlns:a16="http://schemas.microsoft.com/office/drawing/2014/main" id="{50C50C3C-642D-404B-B3D9-B043CCB800A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998538"/>
            <a:ext cx="4527550" cy="381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693" name="Picture 21">
            <a:extLst>
              <a:ext uri="{FF2B5EF4-FFF2-40B4-BE49-F238E27FC236}">
                <a16:creationId xmlns:a16="http://schemas.microsoft.com/office/drawing/2014/main" id="{8E17F541-9FDA-43B0-975A-2745AA08D4E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16450" y="998538"/>
            <a:ext cx="4527550" cy="381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4696" name="Oval 19">
            <a:extLst>
              <a:ext uri="{FF2B5EF4-FFF2-40B4-BE49-F238E27FC236}">
                <a16:creationId xmlns:a16="http://schemas.microsoft.com/office/drawing/2014/main" id="{E7179B6E-333F-41A9-AD77-0D4AA0811848}"/>
              </a:ext>
            </a:extLst>
          </p:cNvPr>
          <p:cNvSpPr>
            <a:spLocks noChangeArrowheads="1"/>
          </p:cNvSpPr>
          <p:nvPr/>
        </p:nvSpPr>
        <p:spPr bwMode="auto">
          <a:xfrm>
            <a:off x="1066800" y="838200"/>
            <a:ext cx="2895600" cy="5334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114697" name="Oval 20">
            <a:extLst>
              <a:ext uri="{FF2B5EF4-FFF2-40B4-BE49-F238E27FC236}">
                <a16:creationId xmlns:a16="http://schemas.microsoft.com/office/drawing/2014/main" id="{5B3E2D11-628C-44BA-8B73-CADA5C84D8CA}"/>
              </a:ext>
            </a:extLst>
          </p:cNvPr>
          <p:cNvSpPr>
            <a:spLocks noChangeArrowheads="1"/>
          </p:cNvSpPr>
          <p:nvPr/>
        </p:nvSpPr>
        <p:spPr bwMode="auto">
          <a:xfrm>
            <a:off x="5562600" y="838200"/>
            <a:ext cx="2895600" cy="5334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114698" name="Rectangle 6">
            <a:extLst>
              <a:ext uri="{FF2B5EF4-FFF2-40B4-BE49-F238E27FC236}">
                <a16:creationId xmlns:a16="http://schemas.microsoft.com/office/drawing/2014/main" id="{FDA9B28B-CADE-4FD5-BBC2-04AB7E506AFC}"/>
              </a:ext>
            </a:extLst>
          </p:cNvPr>
          <p:cNvSpPr>
            <a:spLocks noChangeArrowheads="1"/>
          </p:cNvSpPr>
          <p:nvPr/>
        </p:nvSpPr>
        <p:spPr bwMode="auto">
          <a:xfrm>
            <a:off x="4778375" y="5010150"/>
            <a:ext cx="4518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i="1" dirty="0">
                <a:latin typeface="Times New Roman" panose="02020603050405020304" pitchFamily="18" charset="0"/>
              </a:rPr>
              <a:t>Space-temporal interference reduction(</a:t>
            </a:r>
            <a:r>
              <a:rPr lang="en-US" altLang="ja-JP" sz="1800" i="1" dirty="0">
                <a:latin typeface="Times New Roman" panose="02020603050405020304" pitchFamily="18" charset="0"/>
              </a:rPr>
              <a:t>SC.7)</a:t>
            </a:r>
          </a:p>
        </p:txBody>
      </p:sp>
      <p:sp>
        <p:nvSpPr>
          <p:cNvPr id="31" name="二等辺三角形 30">
            <a:extLst>
              <a:ext uri="{FF2B5EF4-FFF2-40B4-BE49-F238E27FC236}">
                <a16:creationId xmlns:a16="http://schemas.microsoft.com/office/drawing/2014/main" id="{E350A39B-F533-470A-95BB-2EF83B93D963}"/>
              </a:ext>
            </a:extLst>
          </p:cNvPr>
          <p:cNvSpPr>
            <a:spLocks noChangeArrowheads="1"/>
          </p:cNvSpPr>
          <p:nvPr/>
        </p:nvSpPr>
        <p:spPr bwMode="auto">
          <a:xfrm rot="10800000">
            <a:off x="1295400" y="5537200"/>
            <a:ext cx="2259013" cy="228600"/>
          </a:xfrm>
          <a:prstGeom prst="triangle">
            <a:avLst>
              <a:gd name="adj" fmla="val 50000"/>
            </a:avLst>
          </a:prstGeom>
          <a:solidFill>
            <a:srgbClr val="FBBBBB"/>
          </a:solidFill>
          <a:ln w="25400" algn="ctr">
            <a:solidFill>
              <a:srgbClr val="FF0000"/>
            </a:solidFill>
            <a:miter lim="800000"/>
            <a:headEnd/>
            <a:tailEnd/>
          </a:ln>
        </p:spPr>
        <p:txBody>
          <a:bodyPr rot="10800000" anchor="ctr"/>
          <a:lstStyle/>
          <a:p>
            <a:pPr algn="ctr" eaLnBrk="1" hangingPunct="1">
              <a:defRPr/>
            </a:pPr>
            <a:endParaRPr lang="ja-JP" altLang="en-US" b="0">
              <a:solidFill>
                <a:schemeClr val="lt1"/>
              </a:solidFill>
              <a:latin typeface="+mn-lt"/>
              <a:ea typeface="+mn-ea"/>
            </a:endParaRPr>
          </a:p>
        </p:txBody>
      </p:sp>
      <p:sp>
        <p:nvSpPr>
          <p:cNvPr id="32" name="二等辺三角形 31">
            <a:extLst>
              <a:ext uri="{FF2B5EF4-FFF2-40B4-BE49-F238E27FC236}">
                <a16:creationId xmlns:a16="http://schemas.microsoft.com/office/drawing/2014/main" id="{5393564D-DA8B-4EB2-8951-82D901762EC4}"/>
              </a:ext>
            </a:extLst>
          </p:cNvPr>
          <p:cNvSpPr>
            <a:spLocks noChangeArrowheads="1"/>
          </p:cNvSpPr>
          <p:nvPr/>
        </p:nvSpPr>
        <p:spPr bwMode="auto">
          <a:xfrm rot="10800000">
            <a:off x="5562600" y="5537200"/>
            <a:ext cx="2259013" cy="228600"/>
          </a:xfrm>
          <a:prstGeom prst="triangle">
            <a:avLst>
              <a:gd name="adj" fmla="val 50000"/>
            </a:avLst>
          </a:prstGeom>
          <a:solidFill>
            <a:srgbClr val="FBBBBB"/>
          </a:solidFill>
          <a:ln w="25400" algn="ctr">
            <a:solidFill>
              <a:srgbClr val="FF0000"/>
            </a:solidFill>
            <a:miter lim="800000"/>
            <a:headEnd/>
            <a:tailEnd/>
          </a:ln>
        </p:spPr>
        <p:txBody>
          <a:bodyPr rot="10800000" anchor="ctr"/>
          <a:lstStyle/>
          <a:p>
            <a:pPr algn="ctr" eaLnBrk="1" hangingPunct="1">
              <a:defRPr/>
            </a:pPr>
            <a:endParaRPr lang="ja-JP" altLang="en-US" b="0">
              <a:solidFill>
                <a:schemeClr val="lt1"/>
              </a:solidFill>
              <a:latin typeface="+mn-lt"/>
              <a:ea typeface="+mn-ea"/>
            </a:endParaRPr>
          </a:p>
        </p:txBody>
      </p:sp>
      <p:sp>
        <p:nvSpPr>
          <p:cNvPr id="114703" name="Rectangle 6">
            <a:extLst>
              <a:ext uri="{FF2B5EF4-FFF2-40B4-BE49-F238E27FC236}">
                <a16:creationId xmlns:a16="http://schemas.microsoft.com/office/drawing/2014/main" id="{3CECE1F5-3B56-477E-8E38-D942751E8486}"/>
              </a:ext>
            </a:extLst>
          </p:cNvPr>
          <p:cNvSpPr>
            <a:spLocks noChangeArrowheads="1"/>
          </p:cNvSpPr>
          <p:nvPr/>
        </p:nvSpPr>
        <p:spPr bwMode="auto">
          <a:xfrm>
            <a:off x="384175" y="5010150"/>
            <a:ext cx="42195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i="1" dirty="0">
                <a:latin typeface="Times New Roman" panose="02020603050405020304" pitchFamily="18" charset="0"/>
              </a:rPr>
              <a:t>TDL-AA </a:t>
            </a:r>
            <a:r>
              <a:rPr lang="en-US" altLang="ja-JP" sz="1800" b="0" i="1" dirty="0">
                <a:solidFill>
                  <a:srgbClr val="FF0000"/>
                </a:solidFill>
                <a:latin typeface="Times New Roman" panose="02020603050405020304" pitchFamily="18" charset="0"/>
              </a:rPr>
              <a:t>without null-steering </a:t>
            </a:r>
            <a:r>
              <a:rPr lang="ja-JP" altLang="en-US" sz="1800" b="0" i="1" dirty="0">
                <a:latin typeface="Times New Roman" panose="02020603050405020304" pitchFamily="18" charset="0"/>
              </a:rPr>
              <a:t>（ </a:t>
            </a:r>
            <a:r>
              <a:rPr lang="en-US" altLang="ja-JP" sz="1800" i="1" dirty="0">
                <a:latin typeface="Times New Roman" panose="02020603050405020304" pitchFamily="18" charset="0"/>
              </a:rPr>
              <a:t>SC.6</a:t>
            </a:r>
            <a:r>
              <a:rPr lang="ja-JP" altLang="en-US" sz="1800" i="1" dirty="0">
                <a:latin typeface="Times New Roman" panose="02020603050405020304" pitchFamily="18" charset="0"/>
              </a:rPr>
              <a:t>）</a:t>
            </a:r>
          </a:p>
        </p:txBody>
      </p:sp>
      <p:sp>
        <p:nvSpPr>
          <p:cNvPr id="114704" name="Line 29">
            <a:extLst>
              <a:ext uri="{FF2B5EF4-FFF2-40B4-BE49-F238E27FC236}">
                <a16:creationId xmlns:a16="http://schemas.microsoft.com/office/drawing/2014/main" id="{B31ABF50-8F83-445F-8D93-A714778142C3}"/>
              </a:ext>
            </a:extLst>
          </p:cNvPr>
          <p:cNvSpPr>
            <a:spLocks noChangeShapeType="1"/>
          </p:cNvSpPr>
          <p:nvPr/>
        </p:nvSpPr>
        <p:spPr bwMode="auto">
          <a:xfrm flipV="1">
            <a:off x="2057400" y="1854200"/>
            <a:ext cx="365125" cy="750888"/>
          </a:xfrm>
          <a:prstGeom prst="line">
            <a:avLst/>
          </a:prstGeom>
          <a:noFill/>
          <a:ln w="38100">
            <a:solidFill>
              <a:srgbClr val="008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705" name="Rectangle 31">
            <a:extLst>
              <a:ext uri="{FF2B5EF4-FFF2-40B4-BE49-F238E27FC236}">
                <a16:creationId xmlns:a16="http://schemas.microsoft.com/office/drawing/2014/main" id="{A515004A-5151-48D3-BAE8-08B02B4CF439}"/>
              </a:ext>
            </a:extLst>
          </p:cNvPr>
          <p:cNvSpPr>
            <a:spLocks noChangeArrowheads="1"/>
          </p:cNvSpPr>
          <p:nvPr/>
        </p:nvSpPr>
        <p:spPr bwMode="auto">
          <a:xfrm>
            <a:off x="1295400" y="2605088"/>
            <a:ext cx="1031875" cy="36671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Gain</a:t>
            </a:r>
            <a:r>
              <a:rPr lang="ja-JP" altLang="en-US" sz="1800" dirty="0">
                <a:solidFill>
                  <a:srgbClr val="FF0000"/>
                </a:solidFill>
              </a:rPr>
              <a:t>≠</a:t>
            </a:r>
            <a:r>
              <a:rPr lang="en-US" altLang="ja-JP" sz="1800" dirty="0">
                <a:solidFill>
                  <a:srgbClr val="FF0000"/>
                </a:solidFill>
              </a:rPr>
              <a:t>0</a:t>
            </a:r>
            <a:endParaRPr lang="ja-JP" altLang="en-US" sz="1800" dirty="0">
              <a:solidFill>
                <a:srgbClr val="FF0000"/>
              </a:solidFill>
            </a:endParaRPr>
          </a:p>
        </p:txBody>
      </p:sp>
      <p:sp>
        <p:nvSpPr>
          <p:cNvPr id="114706" name="Line 32">
            <a:extLst>
              <a:ext uri="{FF2B5EF4-FFF2-40B4-BE49-F238E27FC236}">
                <a16:creationId xmlns:a16="http://schemas.microsoft.com/office/drawing/2014/main" id="{12E78BF5-CB17-41E6-A1C3-165BC24F7F9F}"/>
              </a:ext>
            </a:extLst>
          </p:cNvPr>
          <p:cNvSpPr>
            <a:spLocks noChangeShapeType="1"/>
          </p:cNvSpPr>
          <p:nvPr/>
        </p:nvSpPr>
        <p:spPr bwMode="auto">
          <a:xfrm>
            <a:off x="6562725" y="3490913"/>
            <a:ext cx="447675" cy="776287"/>
          </a:xfrm>
          <a:prstGeom prst="line">
            <a:avLst/>
          </a:prstGeom>
          <a:noFill/>
          <a:ln w="38100">
            <a:solidFill>
              <a:srgbClr val="008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707" name="Line 33">
            <a:extLst>
              <a:ext uri="{FF2B5EF4-FFF2-40B4-BE49-F238E27FC236}">
                <a16:creationId xmlns:a16="http://schemas.microsoft.com/office/drawing/2014/main" id="{83DE82A8-3ACB-46E2-B2F4-0BA32467AC8C}"/>
              </a:ext>
            </a:extLst>
          </p:cNvPr>
          <p:cNvSpPr>
            <a:spLocks noChangeShapeType="1"/>
          </p:cNvSpPr>
          <p:nvPr/>
        </p:nvSpPr>
        <p:spPr bwMode="auto">
          <a:xfrm>
            <a:off x="6421438" y="3490913"/>
            <a:ext cx="588962" cy="776287"/>
          </a:xfrm>
          <a:prstGeom prst="line">
            <a:avLst/>
          </a:prstGeom>
          <a:noFill/>
          <a:ln w="381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708" name="Rectangle 34">
            <a:extLst>
              <a:ext uri="{FF2B5EF4-FFF2-40B4-BE49-F238E27FC236}">
                <a16:creationId xmlns:a16="http://schemas.microsoft.com/office/drawing/2014/main" id="{0F7CC11B-D1D1-443C-B5CC-04ECEA3F9A0A}"/>
              </a:ext>
            </a:extLst>
          </p:cNvPr>
          <p:cNvSpPr>
            <a:spLocks noChangeArrowheads="1"/>
          </p:cNvSpPr>
          <p:nvPr/>
        </p:nvSpPr>
        <p:spPr bwMode="auto">
          <a:xfrm>
            <a:off x="5969824" y="3121581"/>
            <a:ext cx="1031051" cy="36933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No gain</a:t>
            </a:r>
          </a:p>
        </p:txBody>
      </p:sp>
      <p:sp>
        <p:nvSpPr>
          <p:cNvPr id="114709" name="Rectangle 35">
            <a:extLst>
              <a:ext uri="{FF2B5EF4-FFF2-40B4-BE49-F238E27FC236}">
                <a16:creationId xmlns:a16="http://schemas.microsoft.com/office/drawing/2014/main" id="{DDBAA0BA-57A7-4856-9596-89E7DC8F6E17}"/>
              </a:ext>
            </a:extLst>
          </p:cNvPr>
          <p:cNvSpPr>
            <a:spLocks noChangeArrowheads="1"/>
          </p:cNvSpPr>
          <p:nvPr/>
        </p:nvSpPr>
        <p:spPr bwMode="auto">
          <a:xfrm>
            <a:off x="618330" y="3638482"/>
            <a:ext cx="1354138" cy="5847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dirty="0"/>
              <a:t>MHP</a:t>
            </a:r>
            <a:r>
              <a:rPr lang="ja-JP" altLang="en-US" sz="1600" b="0" dirty="0"/>
              <a:t> </a:t>
            </a:r>
            <a:r>
              <a:rPr lang="en-US" altLang="ja-JP" sz="1600" b="0" dirty="0"/>
              <a:t>orthogonality</a:t>
            </a:r>
          </a:p>
        </p:txBody>
      </p:sp>
      <p:sp>
        <p:nvSpPr>
          <p:cNvPr id="114710" name="Line 37">
            <a:extLst>
              <a:ext uri="{FF2B5EF4-FFF2-40B4-BE49-F238E27FC236}">
                <a16:creationId xmlns:a16="http://schemas.microsoft.com/office/drawing/2014/main" id="{DF9917FF-5227-42E1-84B2-FF104C1F4F85}"/>
              </a:ext>
            </a:extLst>
          </p:cNvPr>
          <p:cNvSpPr>
            <a:spLocks noChangeShapeType="1"/>
          </p:cNvSpPr>
          <p:nvPr/>
        </p:nvSpPr>
        <p:spPr bwMode="auto">
          <a:xfrm>
            <a:off x="1738313" y="3810000"/>
            <a:ext cx="588962" cy="457200"/>
          </a:xfrm>
          <a:prstGeom prst="line">
            <a:avLst/>
          </a:prstGeom>
          <a:noFill/>
          <a:ln w="381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 name="正方形/長方形 25">
            <a:extLst>
              <a:ext uri="{FF2B5EF4-FFF2-40B4-BE49-F238E27FC236}">
                <a16:creationId xmlns:a16="http://schemas.microsoft.com/office/drawing/2014/main" id="{81F60847-4378-4915-99AD-16B4DE440718}"/>
              </a:ext>
            </a:extLst>
          </p:cNvPr>
          <p:cNvSpPr>
            <a:spLocks noChangeArrowheads="1"/>
          </p:cNvSpPr>
          <p:nvPr/>
        </p:nvSpPr>
        <p:spPr bwMode="auto">
          <a:xfrm>
            <a:off x="384175" y="5765800"/>
            <a:ext cx="4394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dirty="0"/>
              <a:t>System has gain against an interference</a:t>
            </a:r>
            <a:br>
              <a:rPr lang="ja-JP" altLang="en-US" sz="1800" b="0" dirty="0"/>
            </a:br>
            <a:r>
              <a:rPr lang="ja-JP" altLang="en-US" sz="1800" dirty="0">
                <a:solidFill>
                  <a:srgbClr val="FF0000"/>
                </a:solidFill>
              </a:rPr>
              <a:t>→</a:t>
            </a:r>
            <a:r>
              <a:rPr lang="en-US" altLang="ja-JP" sz="1800" dirty="0">
                <a:solidFill>
                  <a:srgbClr val="FF0000"/>
                </a:solidFill>
              </a:rPr>
              <a:t>residual interference</a:t>
            </a:r>
            <a:endParaRPr lang="ja-JP" altLang="en-US" sz="1800" dirty="0">
              <a:solidFill>
                <a:srgbClr val="FF0000"/>
              </a:solidFill>
            </a:endParaRPr>
          </a:p>
        </p:txBody>
      </p:sp>
      <p:sp>
        <p:nvSpPr>
          <p:cNvPr id="26" name="正方形/長方形 28">
            <a:extLst>
              <a:ext uri="{FF2B5EF4-FFF2-40B4-BE49-F238E27FC236}">
                <a16:creationId xmlns:a16="http://schemas.microsoft.com/office/drawing/2014/main" id="{4DC274A5-F93B-4626-AB6F-BE5BE9C2F9DB}"/>
              </a:ext>
            </a:extLst>
          </p:cNvPr>
          <p:cNvSpPr>
            <a:spLocks noChangeArrowheads="1"/>
          </p:cNvSpPr>
          <p:nvPr/>
        </p:nvSpPr>
        <p:spPr bwMode="auto">
          <a:xfrm>
            <a:off x="5039518" y="5875308"/>
            <a:ext cx="38957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2000" dirty="0">
                <a:solidFill>
                  <a:srgbClr val="FF0000"/>
                </a:solidFill>
              </a:rPr>
              <a:t>Interference signal is reduced</a:t>
            </a:r>
            <a:endParaRPr lang="ja-JP" altLang="en-US" sz="2000" dirty="0">
              <a:solidFill>
                <a:srgbClr val="FF0000"/>
              </a:solidFill>
            </a:endParaRPr>
          </a:p>
        </p:txBody>
      </p:sp>
      <p:sp>
        <p:nvSpPr>
          <p:cNvPr id="4" name="フッター プレースホルダー 3">
            <a:extLst>
              <a:ext uri="{FF2B5EF4-FFF2-40B4-BE49-F238E27FC236}">
                <a16:creationId xmlns:a16="http://schemas.microsoft.com/office/drawing/2014/main" id="{B66422C8-8C5D-4664-B058-6B58CA6186AB}"/>
              </a:ext>
            </a:extLst>
          </p:cNvPr>
          <p:cNvSpPr>
            <a:spLocks noGrp="1"/>
          </p:cNvSpPr>
          <p:nvPr>
            <p:ph type="ftr" sz="quarter" idx="3"/>
          </p:nvPr>
        </p:nvSpPr>
        <p:spPr/>
        <p:txBody>
          <a:bodyPr/>
          <a:lstStyle/>
          <a:p>
            <a:r>
              <a:rPr lang="en-US" altLang="ja-JP"/>
              <a:t>Takumi Kobayashi(YNU), Ryuji Kohno(YNU/CWC-Nippon)</a:t>
            </a:r>
            <a:endParaRPr lang="en-US" altLang="ja-JP" dirty="0"/>
          </a:p>
        </p:txBody>
      </p:sp>
      <p:sp>
        <p:nvSpPr>
          <p:cNvPr id="5" name="スライド番号プレースホルダー 4">
            <a:extLst>
              <a:ext uri="{FF2B5EF4-FFF2-40B4-BE49-F238E27FC236}">
                <a16:creationId xmlns:a16="http://schemas.microsoft.com/office/drawing/2014/main" id="{FEB7E8BC-090B-452D-B8C0-9058BDC49791}"/>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38</a:t>
            </a:fld>
            <a:endParaRPr lang="en-US" altLang="ja-JP"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3034191-4E90-47C8-9A57-2B879A77BED0}"/>
              </a:ext>
            </a:extLst>
          </p:cNvPr>
          <p:cNvSpPr>
            <a:spLocks noGrp="1"/>
          </p:cNvSpPr>
          <p:nvPr>
            <p:ph type="dt" sz="half" idx="2"/>
          </p:nvPr>
        </p:nvSpPr>
        <p:spPr/>
        <p:txBody>
          <a:bodyPr/>
          <a:lstStyle/>
          <a:p>
            <a:r>
              <a:rPr lang="en-US" altLang="ja-JP"/>
              <a:t>July 2018</a:t>
            </a:r>
            <a:endParaRPr lang="en-US" altLang="ja-JP" dirty="0"/>
          </a:p>
        </p:txBody>
      </p:sp>
      <p:sp>
        <p:nvSpPr>
          <p:cNvPr id="116741" name="Rectangle 4">
            <a:extLst>
              <a:ext uri="{FF2B5EF4-FFF2-40B4-BE49-F238E27FC236}">
                <a16:creationId xmlns:a16="http://schemas.microsoft.com/office/drawing/2014/main" id="{55C72AF0-4183-4362-896F-DCCF1A49EDCE}"/>
              </a:ext>
            </a:extLst>
          </p:cNvPr>
          <p:cNvSpPr>
            <a:spLocks noChangeArrowheads="1"/>
          </p:cNvSpPr>
          <p:nvPr/>
        </p:nvSpPr>
        <p:spPr bwMode="auto">
          <a:xfrm>
            <a:off x="0" y="2309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b="0"/>
          </a:p>
        </p:txBody>
      </p:sp>
      <p:graphicFrame>
        <p:nvGraphicFramePr>
          <p:cNvPr id="540725" name="Group 53">
            <a:extLst>
              <a:ext uri="{FF2B5EF4-FFF2-40B4-BE49-F238E27FC236}">
                <a16:creationId xmlns:a16="http://schemas.microsoft.com/office/drawing/2014/main" id="{EAF4A1FB-CA45-40C7-9D0A-B8DDDEA81B48}"/>
              </a:ext>
            </a:extLst>
          </p:cNvPr>
          <p:cNvGraphicFramePr>
            <a:graphicFrameLocks noGrp="1"/>
          </p:cNvGraphicFramePr>
          <p:nvPr/>
        </p:nvGraphicFramePr>
        <p:xfrm>
          <a:off x="152400" y="4195763"/>
          <a:ext cx="8763000" cy="2176545"/>
        </p:xfrm>
        <a:graphic>
          <a:graphicData uri="http://schemas.openxmlformats.org/drawingml/2006/table">
            <a:tbl>
              <a:tblPr/>
              <a:tblGrid>
                <a:gridCol w="3352800">
                  <a:extLst>
                    <a:ext uri="{9D8B030D-6E8A-4147-A177-3AD203B41FA5}">
                      <a16:colId xmlns:a16="http://schemas.microsoft.com/office/drawing/2014/main" val="2989583386"/>
                    </a:ext>
                  </a:extLst>
                </a:gridCol>
                <a:gridCol w="5410200">
                  <a:extLst>
                    <a:ext uri="{9D8B030D-6E8A-4147-A177-3AD203B41FA5}">
                      <a16:colId xmlns:a16="http://schemas.microsoft.com/office/drawing/2014/main" val="3029867204"/>
                    </a:ext>
                  </a:extLst>
                </a:gridCol>
              </a:tblGrid>
              <a:tr h="337980">
                <a:tc>
                  <a:txBody>
                    <a:bodyPr/>
                    <a:lstStyle>
                      <a:lvl1pPr eaLnBrk="0" hangingPunct="0">
                        <a:spcBef>
                          <a:spcPct val="60000"/>
                        </a:spcBef>
                        <a:defRPr kumimoji="1" sz="2800">
                          <a:solidFill>
                            <a:schemeClr val="tx1"/>
                          </a:solidFill>
                          <a:latin typeface="Arial" panose="020B0604020202020204" pitchFamily="34" charset="0"/>
                        </a:defRPr>
                      </a:lvl1pPr>
                      <a:lvl2pPr marL="742950" indent="-285750" eaLnBrk="0" hangingPunct="0">
                        <a:spcBef>
                          <a:spcPct val="50000"/>
                        </a:spcBef>
                        <a:buFont typeface="Wingdings" panose="05000000000000000000" pitchFamily="2" charset="2"/>
                        <a:defRPr kumimoji="1" sz="2000">
                          <a:solidFill>
                            <a:schemeClr val="tx1"/>
                          </a:solidFill>
                          <a:latin typeface="Arial" panose="020B0604020202020204" pitchFamily="34" charset="0"/>
                        </a:defRPr>
                      </a:lvl2pPr>
                      <a:lvl3pPr marL="1143000" indent="-228600" eaLnBrk="0" hangingPunct="0">
                        <a:spcBef>
                          <a:spcPct val="20000"/>
                        </a:spcBef>
                        <a:defRPr kumimoji="1" sz="2000">
                          <a:solidFill>
                            <a:schemeClr val="tx1"/>
                          </a:solidFill>
                          <a:latin typeface="Arial" panose="020B0604020202020204" pitchFamily="34" charset="0"/>
                        </a:defRPr>
                      </a:lvl3pPr>
                      <a:lvl4pPr marL="1600200" indent="-228600" eaLnBrk="0" hangingPunct="0">
                        <a:spcBef>
                          <a:spcPct val="20000"/>
                        </a:spcBef>
                        <a:defRPr kumimoji="1">
                          <a:solidFill>
                            <a:schemeClr val="tx1"/>
                          </a:solidFill>
                          <a:latin typeface="Arial" panose="020B0604020202020204" pitchFamily="34" charset="0"/>
                        </a:defRPr>
                      </a:lvl4pPr>
                      <a:lvl5pPr marL="2057400" indent="-228600" eaLnBrk="0" hangingPunct="0">
                        <a:spcBef>
                          <a:spcPct val="20000"/>
                        </a:spcBef>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1" lang="en-US" altLang="ja-JP" sz="1400" b="0" i="0" u="none" strike="noStrike" cap="none" normalizeH="0" baseline="0">
                          <a:ln>
                            <a:noFill/>
                          </a:ln>
                          <a:solidFill>
                            <a:schemeClr val="tx1"/>
                          </a:solidFill>
                          <a:effectLst/>
                          <a:latin typeface="Times New Roman" panose="02020603050405020304" pitchFamily="18" charset="0"/>
                          <a:ea typeface="ＭＳ Ｐ明朝" panose="02020600040205080304" pitchFamily="18" charset="-128"/>
                        </a:rPr>
                        <a:t>Number of antennas / placement</a:t>
                      </a:r>
                    </a:p>
                  </a:txBody>
                  <a:tcPr marL="90000" marR="90000"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60000"/>
                        </a:spcBef>
                        <a:defRPr kumimoji="1" sz="2800">
                          <a:solidFill>
                            <a:schemeClr val="tx1"/>
                          </a:solidFill>
                          <a:latin typeface="Arial" panose="020B0604020202020204" pitchFamily="34" charset="0"/>
                        </a:defRPr>
                      </a:lvl1pPr>
                      <a:lvl2pPr marL="742950" indent="-285750" eaLnBrk="0" hangingPunct="0">
                        <a:spcBef>
                          <a:spcPct val="50000"/>
                        </a:spcBef>
                        <a:buFont typeface="Wingdings" panose="05000000000000000000" pitchFamily="2" charset="2"/>
                        <a:defRPr kumimoji="1" sz="2000">
                          <a:solidFill>
                            <a:schemeClr val="tx1"/>
                          </a:solidFill>
                          <a:latin typeface="Arial" panose="020B0604020202020204" pitchFamily="34" charset="0"/>
                        </a:defRPr>
                      </a:lvl2pPr>
                      <a:lvl3pPr marL="1143000" indent="-228600" eaLnBrk="0" hangingPunct="0">
                        <a:spcBef>
                          <a:spcPct val="20000"/>
                        </a:spcBef>
                        <a:defRPr kumimoji="1" sz="2000">
                          <a:solidFill>
                            <a:schemeClr val="tx1"/>
                          </a:solidFill>
                          <a:latin typeface="Arial" panose="020B0604020202020204" pitchFamily="34" charset="0"/>
                        </a:defRPr>
                      </a:lvl3pPr>
                      <a:lvl4pPr marL="1600200" indent="-228600" eaLnBrk="0" hangingPunct="0">
                        <a:spcBef>
                          <a:spcPct val="20000"/>
                        </a:spcBef>
                        <a:defRPr kumimoji="1">
                          <a:solidFill>
                            <a:schemeClr val="tx1"/>
                          </a:solidFill>
                          <a:latin typeface="Arial" panose="020B0604020202020204" pitchFamily="34" charset="0"/>
                        </a:defRPr>
                      </a:lvl4pPr>
                      <a:lvl5pPr marL="2057400" indent="-228600" eaLnBrk="0" hangingPunct="0">
                        <a:spcBef>
                          <a:spcPct val="20000"/>
                        </a:spcBef>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1" lang="en-US" altLang="ja-JP" sz="1400" b="0" i="0" u="none" strike="noStrike" cap="none" normalizeH="0" baseline="0">
                          <a:ln>
                            <a:noFill/>
                          </a:ln>
                          <a:solidFill>
                            <a:schemeClr val="tx1"/>
                          </a:solidFill>
                          <a:effectLst/>
                          <a:latin typeface="Times New Roman" panose="02020603050405020304" pitchFamily="18" charset="0"/>
                          <a:ea typeface="ＭＳ Ｐ明朝" panose="02020600040205080304" pitchFamily="18" charset="-128"/>
                        </a:rPr>
                        <a:t>5     /    Linear array</a:t>
                      </a:r>
                    </a:p>
                  </a:txBody>
                  <a:tcPr marL="90000" marR="90000"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81368885"/>
                  </a:ext>
                </a:extLst>
              </a:tr>
              <a:tr h="306893">
                <a:tc>
                  <a:txBody>
                    <a:bodyPr/>
                    <a:lstStyle>
                      <a:lvl1pPr eaLnBrk="0" hangingPunct="0">
                        <a:spcBef>
                          <a:spcPct val="60000"/>
                        </a:spcBef>
                        <a:defRPr kumimoji="1" sz="2800">
                          <a:solidFill>
                            <a:schemeClr val="tx1"/>
                          </a:solidFill>
                          <a:latin typeface="Arial" panose="020B0604020202020204" pitchFamily="34" charset="0"/>
                        </a:defRPr>
                      </a:lvl1pPr>
                      <a:lvl2pPr marL="742950" indent="-285750" eaLnBrk="0" hangingPunct="0">
                        <a:spcBef>
                          <a:spcPct val="50000"/>
                        </a:spcBef>
                        <a:buFont typeface="Wingdings" panose="05000000000000000000" pitchFamily="2" charset="2"/>
                        <a:defRPr kumimoji="1" sz="2000">
                          <a:solidFill>
                            <a:schemeClr val="tx1"/>
                          </a:solidFill>
                          <a:latin typeface="Arial" panose="020B0604020202020204" pitchFamily="34" charset="0"/>
                        </a:defRPr>
                      </a:lvl2pPr>
                      <a:lvl3pPr marL="1143000" indent="-228600" eaLnBrk="0" hangingPunct="0">
                        <a:spcBef>
                          <a:spcPct val="20000"/>
                        </a:spcBef>
                        <a:defRPr kumimoji="1" sz="2000">
                          <a:solidFill>
                            <a:schemeClr val="tx1"/>
                          </a:solidFill>
                          <a:latin typeface="Arial" panose="020B0604020202020204" pitchFamily="34" charset="0"/>
                        </a:defRPr>
                      </a:lvl3pPr>
                      <a:lvl4pPr marL="1600200" indent="-228600" eaLnBrk="0" hangingPunct="0">
                        <a:spcBef>
                          <a:spcPct val="20000"/>
                        </a:spcBef>
                        <a:defRPr kumimoji="1">
                          <a:solidFill>
                            <a:schemeClr val="tx1"/>
                          </a:solidFill>
                          <a:latin typeface="Arial" panose="020B0604020202020204" pitchFamily="34" charset="0"/>
                        </a:defRPr>
                      </a:lvl4pPr>
                      <a:lvl5pPr marL="2057400" indent="-228600" eaLnBrk="0" hangingPunct="0">
                        <a:spcBef>
                          <a:spcPct val="20000"/>
                        </a:spcBef>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1" lang="en-US" altLang="ja-JP" sz="1400" b="0" i="0" u="none" strike="noStrike" cap="none" normalizeH="0" baseline="0">
                          <a:ln>
                            <a:noFill/>
                          </a:ln>
                          <a:solidFill>
                            <a:schemeClr val="tx1"/>
                          </a:solidFill>
                          <a:effectLst/>
                          <a:latin typeface="Times New Roman" panose="02020603050405020304" pitchFamily="18" charset="0"/>
                          <a:ea typeface="ＭＳ Ｐ明朝" panose="02020600040205080304" pitchFamily="18" charset="-128"/>
                        </a:rPr>
                        <a:t>Distance between antennas; </a:t>
                      </a:r>
                      <a:r>
                        <a:rPr kumimoji="1" lang="en-US" altLang="ja-JP" sz="1400" b="0" i="1" u="none" strike="noStrike" cap="none" normalizeH="0" baseline="0">
                          <a:ln>
                            <a:noFill/>
                          </a:ln>
                          <a:solidFill>
                            <a:schemeClr val="tx1"/>
                          </a:solidFill>
                          <a:effectLst/>
                          <a:latin typeface="Times New Roman" panose="02020603050405020304" pitchFamily="18" charset="0"/>
                          <a:ea typeface="ＭＳ Ｐ明朝" panose="02020600040205080304" pitchFamily="18" charset="-128"/>
                        </a:rPr>
                        <a:t>d</a:t>
                      </a:r>
                      <a:r>
                        <a:rPr kumimoji="1" lang="en-US" altLang="ja-JP" sz="1400" b="0" i="1" u="none" strike="noStrike" cap="none" normalizeH="0" baseline="-25000">
                          <a:ln>
                            <a:noFill/>
                          </a:ln>
                          <a:solidFill>
                            <a:schemeClr val="tx1"/>
                          </a:solidFill>
                          <a:effectLst/>
                          <a:latin typeface="Times New Roman" panose="02020603050405020304" pitchFamily="18" charset="0"/>
                          <a:ea typeface="ＭＳ Ｐ明朝" panose="02020600040205080304" pitchFamily="18" charset="-128"/>
                        </a:rPr>
                        <a:t>s </a:t>
                      </a:r>
                      <a:r>
                        <a:rPr kumimoji="1" lang="en-US" altLang="ja-JP" sz="1400" b="0" i="0" u="none" strike="noStrike" cap="none" normalizeH="0" baseline="0">
                          <a:ln>
                            <a:noFill/>
                          </a:ln>
                          <a:solidFill>
                            <a:schemeClr val="tx1"/>
                          </a:solidFill>
                          <a:effectLst/>
                          <a:latin typeface="Times New Roman" panose="02020603050405020304" pitchFamily="18" charset="0"/>
                          <a:ea typeface="ＭＳ Ｐ明朝" panose="02020600040205080304" pitchFamily="18" charset="-128"/>
                        </a:rPr>
                        <a:t>[m]</a:t>
                      </a:r>
                      <a:endParaRPr kumimoji="1" lang="en-US" altLang="ja-JP" sz="1400" b="0" i="0" u="none" strike="noStrike" cap="none" normalizeH="0" baseline="-25000">
                        <a:ln>
                          <a:noFill/>
                        </a:ln>
                        <a:solidFill>
                          <a:schemeClr val="tx1"/>
                        </a:solidFill>
                        <a:effectLst/>
                        <a:latin typeface="Times New Roman" panose="02020603050405020304" pitchFamily="18" charset="0"/>
                        <a:ea typeface="ＭＳ Ｐ明朝" panose="02020600040205080304" pitchFamily="18" charset="-128"/>
                      </a:endParaRPr>
                    </a:p>
                  </a:txBody>
                  <a:tcPr marL="90000" marR="90000"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60000"/>
                        </a:spcBef>
                        <a:defRPr kumimoji="1" sz="2800">
                          <a:solidFill>
                            <a:schemeClr val="tx1"/>
                          </a:solidFill>
                          <a:latin typeface="Arial" panose="020B0604020202020204" pitchFamily="34" charset="0"/>
                        </a:defRPr>
                      </a:lvl1pPr>
                      <a:lvl2pPr marL="742950" indent="-285750" eaLnBrk="0" hangingPunct="0">
                        <a:spcBef>
                          <a:spcPct val="50000"/>
                        </a:spcBef>
                        <a:buFont typeface="Wingdings" panose="05000000000000000000" pitchFamily="2" charset="2"/>
                        <a:defRPr kumimoji="1" sz="2000">
                          <a:solidFill>
                            <a:schemeClr val="tx1"/>
                          </a:solidFill>
                          <a:latin typeface="Arial" panose="020B0604020202020204" pitchFamily="34" charset="0"/>
                        </a:defRPr>
                      </a:lvl2pPr>
                      <a:lvl3pPr marL="1143000" indent="-228600" eaLnBrk="0" hangingPunct="0">
                        <a:spcBef>
                          <a:spcPct val="20000"/>
                        </a:spcBef>
                        <a:defRPr kumimoji="1" sz="2000">
                          <a:solidFill>
                            <a:schemeClr val="tx1"/>
                          </a:solidFill>
                          <a:latin typeface="Arial" panose="020B0604020202020204" pitchFamily="34" charset="0"/>
                        </a:defRPr>
                      </a:lvl3pPr>
                      <a:lvl4pPr marL="1600200" indent="-228600" eaLnBrk="0" hangingPunct="0">
                        <a:spcBef>
                          <a:spcPct val="20000"/>
                        </a:spcBef>
                        <a:defRPr kumimoji="1">
                          <a:solidFill>
                            <a:schemeClr val="tx1"/>
                          </a:solidFill>
                          <a:latin typeface="Arial" panose="020B0604020202020204" pitchFamily="34" charset="0"/>
                        </a:defRPr>
                      </a:lvl4pPr>
                      <a:lvl5pPr marL="2057400" indent="-228600" eaLnBrk="0" hangingPunct="0">
                        <a:spcBef>
                          <a:spcPct val="20000"/>
                        </a:spcBef>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1" lang="en-US" altLang="ja-JP" sz="1400" b="0" i="0" u="none" strike="noStrike" cap="none" normalizeH="0" baseline="0">
                          <a:ln>
                            <a:noFill/>
                          </a:ln>
                          <a:solidFill>
                            <a:schemeClr val="tx1"/>
                          </a:solidFill>
                          <a:effectLst/>
                          <a:latin typeface="Times New Roman" panose="02020603050405020304" pitchFamily="18" charset="0"/>
                          <a:ea typeface="ＭＳ Ｐ明朝" panose="02020600040205080304" pitchFamily="18" charset="-128"/>
                        </a:rPr>
                        <a:t>0.45</a:t>
                      </a:r>
                    </a:p>
                  </a:txBody>
                  <a:tcPr marL="90000" marR="90000"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80407498"/>
                  </a:ext>
                </a:extLst>
              </a:tr>
              <a:tr h="337369">
                <a:tc>
                  <a:txBody>
                    <a:bodyPr/>
                    <a:lstStyle>
                      <a:lvl1pPr eaLnBrk="0" hangingPunct="0">
                        <a:spcBef>
                          <a:spcPct val="60000"/>
                        </a:spcBef>
                        <a:defRPr kumimoji="1" sz="2800">
                          <a:solidFill>
                            <a:schemeClr val="tx1"/>
                          </a:solidFill>
                          <a:latin typeface="Arial" panose="020B0604020202020204" pitchFamily="34" charset="0"/>
                        </a:defRPr>
                      </a:lvl1pPr>
                      <a:lvl2pPr marL="742950" indent="-285750" eaLnBrk="0" hangingPunct="0">
                        <a:spcBef>
                          <a:spcPct val="50000"/>
                        </a:spcBef>
                        <a:buFont typeface="Wingdings" panose="05000000000000000000" pitchFamily="2" charset="2"/>
                        <a:defRPr kumimoji="1" sz="2000">
                          <a:solidFill>
                            <a:schemeClr val="tx1"/>
                          </a:solidFill>
                          <a:latin typeface="Arial" panose="020B0604020202020204" pitchFamily="34" charset="0"/>
                        </a:defRPr>
                      </a:lvl2pPr>
                      <a:lvl3pPr marL="1143000" indent="-228600" eaLnBrk="0" hangingPunct="0">
                        <a:spcBef>
                          <a:spcPct val="20000"/>
                        </a:spcBef>
                        <a:defRPr kumimoji="1" sz="2000">
                          <a:solidFill>
                            <a:schemeClr val="tx1"/>
                          </a:solidFill>
                          <a:latin typeface="Arial" panose="020B0604020202020204" pitchFamily="34" charset="0"/>
                        </a:defRPr>
                      </a:lvl3pPr>
                      <a:lvl4pPr marL="1600200" indent="-228600" eaLnBrk="0" hangingPunct="0">
                        <a:spcBef>
                          <a:spcPct val="20000"/>
                        </a:spcBef>
                        <a:defRPr kumimoji="1">
                          <a:solidFill>
                            <a:schemeClr val="tx1"/>
                          </a:solidFill>
                          <a:latin typeface="Arial" panose="020B0604020202020204" pitchFamily="34" charset="0"/>
                        </a:defRPr>
                      </a:lvl4pPr>
                      <a:lvl5pPr marL="2057400" indent="-228600" eaLnBrk="0" hangingPunct="0">
                        <a:spcBef>
                          <a:spcPct val="20000"/>
                        </a:spcBef>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1" lang="en-US" altLang="ja-JP" sz="1400" b="0" i="0" u="none" strike="noStrike" cap="none" normalizeH="0" baseline="0">
                          <a:ln>
                            <a:noFill/>
                          </a:ln>
                          <a:solidFill>
                            <a:schemeClr val="tx1"/>
                          </a:solidFill>
                          <a:effectLst/>
                          <a:latin typeface="Times New Roman" panose="02020603050405020304" pitchFamily="18" charset="0"/>
                          <a:ea typeface="ＭＳ Ｐ明朝" panose="02020600040205080304" pitchFamily="18" charset="-128"/>
                        </a:rPr>
                        <a:t>Desired user’s pulse</a:t>
                      </a:r>
                    </a:p>
                  </a:txBody>
                  <a:tcPr marL="90000" marR="90000"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60000"/>
                        </a:spcBef>
                        <a:defRPr kumimoji="1" sz="2800">
                          <a:solidFill>
                            <a:schemeClr val="tx1"/>
                          </a:solidFill>
                          <a:latin typeface="Arial" panose="020B0604020202020204" pitchFamily="34" charset="0"/>
                        </a:defRPr>
                      </a:lvl1pPr>
                      <a:lvl2pPr marL="742950" indent="-285750" eaLnBrk="0" hangingPunct="0">
                        <a:spcBef>
                          <a:spcPct val="50000"/>
                        </a:spcBef>
                        <a:buFont typeface="Wingdings" panose="05000000000000000000" pitchFamily="2" charset="2"/>
                        <a:defRPr kumimoji="1" sz="2000">
                          <a:solidFill>
                            <a:schemeClr val="tx1"/>
                          </a:solidFill>
                          <a:latin typeface="Arial" panose="020B0604020202020204" pitchFamily="34" charset="0"/>
                        </a:defRPr>
                      </a:lvl2pPr>
                      <a:lvl3pPr marL="1143000" indent="-228600" eaLnBrk="0" hangingPunct="0">
                        <a:spcBef>
                          <a:spcPct val="20000"/>
                        </a:spcBef>
                        <a:defRPr kumimoji="1" sz="2000">
                          <a:solidFill>
                            <a:schemeClr val="tx1"/>
                          </a:solidFill>
                          <a:latin typeface="Arial" panose="020B0604020202020204" pitchFamily="34" charset="0"/>
                        </a:defRPr>
                      </a:lvl3pPr>
                      <a:lvl4pPr marL="1600200" indent="-228600" eaLnBrk="0" hangingPunct="0">
                        <a:spcBef>
                          <a:spcPct val="20000"/>
                        </a:spcBef>
                        <a:defRPr kumimoji="1">
                          <a:solidFill>
                            <a:schemeClr val="tx1"/>
                          </a:solidFill>
                          <a:latin typeface="Arial" panose="020B0604020202020204" pitchFamily="34" charset="0"/>
                        </a:defRPr>
                      </a:lvl4pPr>
                      <a:lvl5pPr marL="2057400" indent="-228600" eaLnBrk="0" hangingPunct="0">
                        <a:spcBef>
                          <a:spcPct val="20000"/>
                        </a:spcBef>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1" lang="en-US" altLang="ja-JP" sz="1600" b="1" i="0" u="none" strike="noStrike" cap="none" normalizeH="0" baseline="0">
                          <a:ln>
                            <a:noFill/>
                          </a:ln>
                          <a:solidFill>
                            <a:schemeClr val="tx1"/>
                          </a:solidFill>
                          <a:effectLst/>
                          <a:latin typeface="Times New Roman" panose="02020603050405020304" pitchFamily="18" charset="0"/>
                          <a:ea typeface="ＭＳ Ｐ明朝" panose="02020600040205080304" pitchFamily="18" charset="-128"/>
                        </a:rPr>
                        <a:t>1</a:t>
                      </a:r>
                      <a:r>
                        <a:rPr kumimoji="1" lang="en-US" altLang="ja-JP" sz="1600" b="1" i="0" u="none" strike="noStrike" cap="none" normalizeH="0" baseline="30000">
                          <a:ln>
                            <a:noFill/>
                          </a:ln>
                          <a:solidFill>
                            <a:schemeClr val="tx1"/>
                          </a:solidFill>
                          <a:effectLst/>
                          <a:latin typeface="Times New Roman" panose="02020603050405020304" pitchFamily="18" charset="0"/>
                          <a:ea typeface="ＭＳ Ｐ明朝" panose="02020600040205080304" pitchFamily="18" charset="-128"/>
                        </a:rPr>
                        <a:t>st</a:t>
                      </a:r>
                      <a:r>
                        <a:rPr kumimoji="1" lang="en-US" altLang="ja-JP" sz="1600" b="1" i="0" u="none" strike="noStrike" cap="none" normalizeH="0" baseline="0">
                          <a:ln>
                            <a:noFill/>
                          </a:ln>
                          <a:solidFill>
                            <a:schemeClr val="tx1"/>
                          </a:solidFill>
                          <a:effectLst/>
                          <a:latin typeface="Times New Roman" panose="02020603050405020304" pitchFamily="18" charset="0"/>
                          <a:ea typeface="ＭＳ Ｐ明朝" panose="02020600040205080304" pitchFamily="18" charset="-128"/>
                        </a:rPr>
                        <a:t> order MHP</a:t>
                      </a:r>
                    </a:p>
                  </a:txBody>
                  <a:tcPr marL="90000" marR="90000"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02985187"/>
                  </a:ext>
                </a:extLst>
              </a:tr>
              <a:tr h="337369">
                <a:tc>
                  <a:txBody>
                    <a:bodyPr/>
                    <a:lstStyle>
                      <a:lvl1pPr eaLnBrk="0" hangingPunct="0">
                        <a:spcBef>
                          <a:spcPct val="60000"/>
                        </a:spcBef>
                        <a:defRPr kumimoji="1" sz="2800">
                          <a:solidFill>
                            <a:schemeClr val="tx1"/>
                          </a:solidFill>
                          <a:latin typeface="Arial" panose="020B0604020202020204" pitchFamily="34" charset="0"/>
                        </a:defRPr>
                      </a:lvl1pPr>
                      <a:lvl2pPr marL="742950" indent="-285750" eaLnBrk="0" hangingPunct="0">
                        <a:spcBef>
                          <a:spcPct val="50000"/>
                        </a:spcBef>
                        <a:buFont typeface="Wingdings" panose="05000000000000000000" pitchFamily="2" charset="2"/>
                        <a:defRPr kumimoji="1" sz="2000">
                          <a:solidFill>
                            <a:schemeClr val="tx1"/>
                          </a:solidFill>
                          <a:latin typeface="Arial" panose="020B0604020202020204" pitchFamily="34" charset="0"/>
                        </a:defRPr>
                      </a:lvl2pPr>
                      <a:lvl3pPr marL="1143000" indent="-228600" eaLnBrk="0" hangingPunct="0">
                        <a:spcBef>
                          <a:spcPct val="20000"/>
                        </a:spcBef>
                        <a:defRPr kumimoji="1" sz="2000">
                          <a:solidFill>
                            <a:schemeClr val="tx1"/>
                          </a:solidFill>
                          <a:latin typeface="Arial" panose="020B0604020202020204" pitchFamily="34" charset="0"/>
                        </a:defRPr>
                      </a:lvl3pPr>
                      <a:lvl4pPr marL="1600200" indent="-228600" eaLnBrk="0" hangingPunct="0">
                        <a:spcBef>
                          <a:spcPct val="20000"/>
                        </a:spcBef>
                        <a:defRPr kumimoji="1">
                          <a:solidFill>
                            <a:schemeClr val="tx1"/>
                          </a:solidFill>
                          <a:latin typeface="Arial" panose="020B0604020202020204" pitchFamily="34" charset="0"/>
                        </a:defRPr>
                      </a:lvl4pPr>
                      <a:lvl5pPr marL="2057400" indent="-228600" eaLnBrk="0" hangingPunct="0">
                        <a:spcBef>
                          <a:spcPct val="20000"/>
                        </a:spcBef>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1" lang="en-US" altLang="ja-JP" sz="1400" b="0" i="0" u="none" strike="noStrike" cap="none" normalizeH="0" baseline="0">
                          <a:ln>
                            <a:noFill/>
                          </a:ln>
                          <a:solidFill>
                            <a:schemeClr val="tx1"/>
                          </a:solidFill>
                          <a:effectLst/>
                          <a:latin typeface="Times New Roman" panose="02020603050405020304" pitchFamily="18" charset="0"/>
                          <a:ea typeface="ＭＳ Ｐ明朝" panose="02020600040205080304" pitchFamily="18" charset="-128"/>
                        </a:rPr>
                        <a:t>Interference user’s pulse</a:t>
                      </a:r>
                    </a:p>
                  </a:txBody>
                  <a:tcPr marL="90000" marR="90000"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60000"/>
                        </a:spcBef>
                        <a:defRPr kumimoji="1" sz="2800">
                          <a:solidFill>
                            <a:schemeClr val="tx1"/>
                          </a:solidFill>
                          <a:latin typeface="Arial" panose="020B0604020202020204" pitchFamily="34" charset="0"/>
                        </a:defRPr>
                      </a:lvl1pPr>
                      <a:lvl2pPr marL="742950" indent="-285750" eaLnBrk="0" hangingPunct="0">
                        <a:spcBef>
                          <a:spcPct val="50000"/>
                        </a:spcBef>
                        <a:buFont typeface="Wingdings" panose="05000000000000000000" pitchFamily="2" charset="2"/>
                        <a:defRPr kumimoji="1" sz="2000">
                          <a:solidFill>
                            <a:schemeClr val="tx1"/>
                          </a:solidFill>
                          <a:latin typeface="Arial" panose="020B0604020202020204" pitchFamily="34" charset="0"/>
                        </a:defRPr>
                      </a:lvl2pPr>
                      <a:lvl3pPr marL="1143000" indent="-228600" eaLnBrk="0" hangingPunct="0">
                        <a:spcBef>
                          <a:spcPct val="20000"/>
                        </a:spcBef>
                        <a:defRPr kumimoji="1" sz="2000">
                          <a:solidFill>
                            <a:schemeClr val="tx1"/>
                          </a:solidFill>
                          <a:latin typeface="Arial" panose="020B0604020202020204" pitchFamily="34" charset="0"/>
                        </a:defRPr>
                      </a:lvl3pPr>
                      <a:lvl4pPr marL="1600200" indent="-228600" eaLnBrk="0" hangingPunct="0">
                        <a:spcBef>
                          <a:spcPct val="20000"/>
                        </a:spcBef>
                        <a:defRPr kumimoji="1">
                          <a:solidFill>
                            <a:schemeClr val="tx1"/>
                          </a:solidFill>
                          <a:latin typeface="Arial" panose="020B0604020202020204" pitchFamily="34" charset="0"/>
                        </a:defRPr>
                      </a:lvl4pPr>
                      <a:lvl5pPr marL="2057400" indent="-228600" eaLnBrk="0" hangingPunct="0">
                        <a:spcBef>
                          <a:spcPct val="20000"/>
                        </a:spcBef>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1" lang="en-US" altLang="ja-JP" sz="1600" b="1" i="0" u="none" strike="noStrike" cap="none" normalizeH="0" baseline="0">
                          <a:ln>
                            <a:noFill/>
                          </a:ln>
                          <a:solidFill>
                            <a:srgbClr val="0000FF"/>
                          </a:solidFill>
                          <a:effectLst/>
                          <a:latin typeface="Times New Roman" panose="02020603050405020304" pitchFamily="18" charset="0"/>
                          <a:ea typeface="ＭＳ Ｐ明朝" panose="02020600040205080304" pitchFamily="18" charset="-128"/>
                        </a:rPr>
                        <a:t>1</a:t>
                      </a:r>
                      <a:r>
                        <a:rPr kumimoji="1" lang="en-US" altLang="ja-JP" sz="1600" b="1" i="0" u="none" strike="noStrike" cap="none" normalizeH="0" baseline="30000">
                          <a:ln>
                            <a:noFill/>
                          </a:ln>
                          <a:solidFill>
                            <a:srgbClr val="0000FF"/>
                          </a:solidFill>
                          <a:effectLst/>
                          <a:latin typeface="Times New Roman" panose="02020603050405020304" pitchFamily="18" charset="0"/>
                          <a:ea typeface="ＭＳ Ｐ明朝" panose="02020600040205080304" pitchFamily="18" charset="-128"/>
                        </a:rPr>
                        <a:t>st</a:t>
                      </a:r>
                      <a:r>
                        <a:rPr kumimoji="1" lang="en-US" altLang="ja-JP" sz="1600" b="1" i="0" u="none" strike="noStrike" cap="none" normalizeH="0" baseline="0">
                          <a:ln>
                            <a:noFill/>
                          </a:ln>
                          <a:solidFill>
                            <a:srgbClr val="0000FF"/>
                          </a:solidFill>
                          <a:effectLst/>
                          <a:latin typeface="Times New Roman" panose="02020603050405020304" pitchFamily="18" charset="0"/>
                          <a:ea typeface="ＭＳ Ｐ明朝" panose="02020600040205080304" pitchFamily="18" charset="-128"/>
                        </a:rPr>
                        <a:t> order MHP</a:t>
                      </a:r>
                      <a:endParaRPr kumimoji="1" lang="en-US" altLang="ja-JP" sz="1600" b="1" i="0" u="none" strike="noStrike" cap="none" normalizeH="0" baseline="0">
                        <a:ln>
                          <a:noFill/>
                        </a:ln>
                        <a:solidFill>
                          <a:srgbClr val="FF0000"/>
                        </a:solidFill>
                        <a:effectLst/>
                        <a:latin typeface="Times New Roman" panose="02020603050405020304" pitchFamily="18" charset="0"/>
                        <a:ea typeface="ＭＳ Ｐ明朝" panose="02020600040205080304" pitchFamily="18" charset="-128"/>
                      </a:endParaRPr>
                    </a:p>
                  </a:txBody>
                  <a:tcPr marL="90000" marR="90000"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33487000"/>
                  </a:ext>
                </a:extLst>
              </a:tr>
              <a:tr h="418905">
                <a:tc>
                  <a:txBody>
                    <a:bodyPr/>
                    <a:lstStyle>
                      <a:lvl1pPr eaLnBrk="0" hangingPunct="0">
                        <a:spcBef>
                          <a:spcPct val="60000"/>
                        </a:spcBef>
                        <a:defRPr kumimoji="1" sz="2800">
                          <a:solidFill>
                            <a:schemeClr val="tx1"/>
                          </a:solidFill>
                          <a:latin typeface="Arial" panose="020B0604020202020204" pitchFamily="34" charset="0"/>
                        </a:defRPr>
                      </a:lvl1pPr>
                      <a:lvl2pPr marL="742950" indent="-285750" eaLnBrk="0" hangingPunct="0">
                        <a:spcBef>
                          <a:spcPct val="50000"/>
                        </a:spcBef>
                        <a:buFont typeface="Wingdings" panose="05000000000000000000" pitchFamily="2" charset="2"/>
                        <a:defRPr kumimoji="1" sz="2000">
                          <a:solidFill>
                            <a:schemeClr val="tx1"/>
                          </a:solidFill>
                          <a:latin typeface="Arial" panose="020B0604020202020204" pitchFamily="34" charset="0"/>
                        </a:defRPr>
                      </a:lvl2pPr>
                      <a:lvl3pPr marL="1143000" indent="-228600" eaLnBrk="0" hangingPunct="0">
                        <a:spcBef>
                          <a:spcPct val="20000"/>
                        </a:spcBef>
                        <a:defRPr kumimoji="1" sz="2000">
                          <a:solidFill>
                            <a:schemeClr val="tx1"/>
                          </a:solidFill>
                          <a:latin typeface="Arial" panose="020B0604020202020204" pitchFamily="34" charset="0"/>
                        </a:defRPr>
                      </a:lvl3pPr>
                      <a:lvl4pPr marL="1600200" indent="-228600" eaLnBrk="0" hangingPunct="0">
                        <a:spcBef>
                          <a:spcPct val="20000"/>
                        </a:spcBef>
                        <a:defRPr kumimoji="1">
                          <a:solidFill>
                            <a:schemeClr val="tx1"/>
                          </a:solidFill>
                          <a:latin typeface="Arial" panose="020B0604020202020204" pitchFamily="34" charset="0"/>
                        </a:defRPr>
                      </a:lvl4pPr>
                      <a:lvl5pPr marL="2057400" indent="-228600" eaLnBrk="0" hangingPunct="0">
                        <a:spcBef>
                          <a:spcPct val="20000"/>
                        </a:spcBef>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1" lang="en-US" altLang="ja-JP" sz="1400" b="0" i="0" u="none" strike="noStrike" cap="none" normalizeH="0" baseline="0">
                          <a:ln>
                            <a:noFill/>
                          </a:ln>
                          <a:solidFill>
                            <a:schemeClr val="tx1"/>
                          </a:solidFill>
                          <a:effectLst/>
                          <a:latin typeface="Times New Roman" panose="02020603050405020304" pitchFamily="18" charset="0"/>
                          <a:ea typeface="ＭＳ Ｐ明朝" panose="02020600040205080304" pitchFamily="18" charset="-128"/>
                        </a:rPr>
                        <a:t>Arrival angle of desired signal [degree]</a:t>
                      </a:r>
                    </a:p>
                  </a:txBody>
                  <a:tcPr marL="90000" marR="90000"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60000"/>
                        </a:spcBef>
                        <a:defRPr kumimoji="1" sz="2800">
                          <a:solidFill>
                            <a:schemeClr val="tx1"/>
                          </a:solidFill>
                          <a:latin typeface="Arial" panose="020B0604020202020204" pitchFamily="34" charset="0"/>
                        </a:defRPr>
                      </a:lvl1pPr>
                      <a:lvl2pPr marL="742950" indent="-285750" eaLnBrk="0" hangingPunct="0">
                        <a:spcBef>
                          <a:spcPct val="50000"/>
                        </a:spcBef>
                        <a:buFont typeface="Wingdings" panose="05000000000000000000" pitchFamily="2" charset="2"/>
                        <a:defRPr kumimoji="1" sz="2000">
                          <a:solidFill>
                            <a:schemeClr val="tx1"/>
                          </a:solidFill>
                          <a:latin typeface="Arial" panose="020B0604020202020204" pitchFamily="34" charset="0"/>
                        </a:defRPr>
                      </a:lvl2pPr>
                      <a:lvl3pPr marL="1143000" indent="-228600" eaLnBrk="0" hangingPunct="0">
                        <a:spcBef>
                          <a:spcPct val="20000"/>
                        </a:spcBef>
                        <a:defRPr kumimoji="1" sz="2000">
                          <a:solidFill>
                            <a:schemeClr val="tx1"/>
                          </a:solidFill>
                          <a:latin typeface="Arial" panose="020B0604020202020204" pitchFamily="34" charset="0"/>
                        </a:defRPr>
                      </a:lvl3pPr>
                      <a:lvl4pPr marL="1600200" indent="-228600" eaLnBrk="0" hangingPunct="0">
                        <a:spcBef>
                          <a:spcPct val="20000"/>
                        </a:spcBef>
                        <a:defRPr kumimoji="1">
                          <a:solidFill>
                            <a:schemeClr val="tx1"/>
                          </a:solidFill>
                          <a:latin typeface="Arial" panose="020B0604020202020204" pitchFamily="34" charset="0"/>
                        </a:defRPr>
                      </a:lvl4pPr>
                      <a:lvl5pPr marL="2057400" indent="-228600" eaLnBrk="0" hangingPunct="0">
                        <a:spcBef>
                          <a:spcPct val="20000"/>
                        </a:spcBef>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1" lang="en-US" altLang="ja-JP" sz="1600" b="1" i="0" u="none" strike="noStrike" cap="none" normalizeH="0" baseline="0">
                          <a:ln>
                            <a:noFill/>
                          </a:ln>
                          <a:solidFill>
                            <a:schemeClr val="tx1"/>
                          </a:solidFill>
                          <a:effectLst/>
                          <a:latin typeface="Times New Roman" panose="02020603050405020304" pitchFamily="18" charset="0"/>
                          <a:ea typeface="ＭＳ Ｐ明朝" panose="02020600040205080304" pitchFamily="18" charset="-128"/>
                        </a:rPr>
                        <a:t>-30</a:t>
                      </a:r>
                    </a:p>
                  </a:txBody>
                  <a:tcPr marL="90000" marR="90000"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61989012"/>
                  </a:ext>
                </a:extLst>
              </a:tr>
              <a:tr h="437946">
                <a:tc>
                  <a:txBody>
                    <a:bodyPr/>
                    <a:lstStyle>
                      <a:lvl1pPr eaLnBrk="0" hangingPunct="0">
                        <a:spcBef>
                          <a:spcPct val="60000"/>
                        </a:spcBef>
                        <a:defRPr kumimoji="1" sz="2800">
                          <a:solidFill>
                            <a:schemeClr val="tx1"/>
                          </a:solidFill>
                          <a:latin typeface="Arial" panose="020B0604020202020204" pitchFamily="34" charset="0"/>
                        </a:defRPr>
                      </a:lvl1pPr>
                      <a:lvl2pPr marL="742950" indent="-285750" eaLnBrk="0" hangingPunct="0">
                        <a:spcBef>
                          <a:spcPct val="50000"/>
                        </a:spcBef>
                        <a:buFont typeface="Wingdings" panose="05000000000000000000" pitchFamily="2" charset="2"/>
                        <a:defRPr kumimoji="1" sz="2000">
                          <a:solidFill>
                            <a:schemeClr val="tx1"/>
                          </a:solidFill>
                          <a:latin typeface="Arial" panose="020B0604020202020204" pitchFamily="34" charset="0"/>
                        </a:defRPr>
                      </a:lvl2pPr>
                      <a:lvl3pPr marL="1143000" indent="-228600" eaLnBrk="0" hangingPunct="0">
                        <a:spcBef>
                          <a:spcPct val="20000"/>
                        </a:spcBef>
                        <a:defRPr kumimoji="1" sz="2000">
                          <a:solidFill>
                            <a:schemeClr val="tx1"/>
                          </a:solidFill>
                          <a:latin typeface="Arial" panose="020B0604020202020204" pitchFamily="34" charset="0"/>
                        </a:defRPr>
                      </a:lvl3pPr>
                      <a:lvl4pPr marL="1600200" indent="-228600" eaLnBrk="0" hangingPunct="0">
                        <a:spcBef>
                          <a:spcPct val="20000"/>
                        </a:spcBef>
                        <a:defRPr kumimoji="1">
                          <a:solidFill>
                            <a:schemeClr val="tx1"/>
                          </a:solidFill>
                          <a:latin typeface="Arial" panose="020B0604020202020204" pitchFamily="34" charset="0"/>
                        </a:defRPr>
                      </a:lvl4pPr>
                      <a:lvl5pPr marL="2057400" indent="-228600" eaLnBrk="0" hangingPunct="0">
                        <a:spcBef>
                          <a:spcPct val="20000"/>
                        </a:spcBef>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1" lang="en-US" altLang="ja-JP" sz="1400" b="0" i="0" u="none" strike="noStrike" cap="none" normalizeH="0" baseline="0">
                          <a:ln>
                            <a:noFill/>
                          </a:ln>
                          <a:solidFill>
                            <a:schemeClr val="tx1"/>
                          </a:solidFill>
                          <a:effectLst/>
                          <a:latin typeface="Times New Roman" panose="02020603050405020304" pitchFamily="18" charset="0"/>
                          <a:ea typeface="ＭＳ Ｐ明朝" panose="02020600040205080304" pitchFamily="18" charset="-128"/>
                        </a:rPr>
                        <a:t>Arrival angle of interference signal [degree]</a:t>
                      </a:r>
                    </a:p>
                  </a:txBody>
                  <a:tcPr marL="90000" marR="90000"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60000"/>
                        </a:spcBef>
                        <a:defRPr kumimoji="1" sz="2800">
                          <a:solidFill>
                            <a:schemeClr val="tx1"/>
                          </a:solidFill>
                          <a:latin typeface="Arial" panose="020B0604020202020204" pitchFamily="34" charset="0"/>
                        </a:defRPr>
                      </a:lvl1pPr>
                      <a:lvl2pPr marL="742950" indent="-285750" eaLnBrk="0" hangingPunct="0">
                        <a:spcBef>
                          <a:spcPct val="50000"/>
                        </a:spcBef>
                        <a:buFont typeface="Wingdings" panose="05000000000000000000" pitchFamily="2" charset="2"/>
                        <a:defRPr kumimoji="1" sz="2000">
                          <a:solidFill>
                            <a:schemeClr val="tx1"/>
                          </a:solidFill>
                          <a:latin typeface="Arial" panose="020B0604020202020204" pitchFamily="34" charset="0"/>
                        </a:defRPr>
                      </a:lvl2pPr>
                      <a:lvl3pPr marL="1143000" indent="-228600" eaLnBrk="0" hangingPunct="0">
                        <a:spcBef>
                          <a:spcPct val="20000"/>
                        </a:spcBef>
                        <a:defRPr kumimoji="1" sz="2000">
                          <a:solidFill>
                            <a:schemeClr val="tx1"/>
                          </a:solidFill>
                          <a:latin typeface="Arial" panose="020B0604020202020204" pitchFamily="34" charset="0"/>
                        </a:defRPr>
                      </a:lvl3pPr>
                      <a:lvl4pPr marL="1600200" indent="-228600" eaLnBrk="0" hangingPunct="0">
                        <a:spcBef>
                          <a:spcPct val="20000"/>
                        </a:spcBef>
                        <a:defRPr kumimoji="1">
                          <a:solidFill>
                            <a:schemeClr val="tx1"/>
                          </a:solidFill>
                          <a:latin typeface="Arial" panose="020B0604020202020204" pitchFamily="34" charset="0"/>
                        </a:defRPr>
                      </a:lvl4pPr>
                      <a:lvl5pPr marL="2057400" indent="-228600" eaLnBrk="0" hangingPunct="0">
                        <a:spcBef>
                          <a:spcPct val="20000"/>
                        </a:spcBef>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1" lang="en-US" altLang="ja-JP" sz="1600" b="1" i="0" u="none" strike="noStrike" cap="none" normalizeH="0" baseline="0" dirty="0">
                          <a:ln>
                            <a:noFill/>
                          </a:ln>
                          <a:solidFill>
                            <a:srgbClr val="0000FF"/>
                          </a:solidFill>
                          <a:effectLst/>
                          <a:latin typeface="Times New Roman" panose="02020603050405020304" pitchFamily="18" charset="0"/>
                          <a:ea typeface="ＭＳ Ｐ明朝" panose="02020600040205080304" pitchFamily="18" charset="-128"/>
                        </a:rPr>
                        <a:t>30</a:t>
                      </a:r>
                      <a:endParaRPr kumimoji="1" lang="en-US" altLang="ja-JP" sz="1600" b="1" i="0" u="none" strike="noStrike" cap="none" normalizeH="0" baseline="0" dirty="0">
                        <a:ln>
                          <a:noFill/>
                        </a:ln>
                        <a:solidFill>
                          <a:srgbClr val="FF0000"/>
                        </a:solidFill>
                        <a:effectLst/>
                        <a:latin typeface="Times New Roman" panose="02020603050405020304" pitchFamily="18" charset="0"/>
                        <a:ea typeface="ＭＳ Ｐ明朝" panose="02020600040205080304" pitchFamily="18" charset="-128"/>
                      </a:endParaRPr>
                    </a:p>
                  </a:txBody>
                  <a:tcPr marL="90000" marR="90000"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26712409"/>
                  </a:ext>
                </a:extLst>
              </a:tr>
            </a:tbl>
          </a:graphicData>
        </a:graphic>
      </p:graphicFrame>
      <p:sp>
        <p:nvSpPr>
          <p:cNvPr id="116768" name="Rectangle 36">
            <a:extLst>
              <a:ext uri="{FF2B5EF4-FFF2-40B4-BE49-F238E27FC236}">
                <a16:creationId xmlns:a16="http://schemas.microsoft.com/office/drawing/2014/main" id="{90B6398C-768F-4905-AB0E-F3EF53B7E58D}"/>
              </a:ext>
            </a:extLst>
          </p:cNvPr>
          <p:cNvSpPr>
            <a:spLocks noChangeArrowheads="1"/>
          </p:cNvSpPr>
          <p:nvPr/>
        </p:nvSpPr>
        <p:spPr bwMode="auto">
          <a:xfrm>
            <a:off x="6889750" y="1339850"/>
            <a:ext cx="1339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i="1"/>
              <a:t>Scenario 8</a:t>
            </a:r>
          </a:p>
        </p:txBody>
      </p:sp>
      <p:pic>
        <p:nvPicPr>
          <p:cNvPr id="116769" name="Picture 43" descr="SC8">
            <a:extLst>
              <a:ext uri="{FF2B5EF4-FFF2-40B4-BE49-F238E27FC236}">
                <a16:creationId xmlns:a16="http://schemas.microsoft.com/office/drawing/2014/main" id="{293D7FA4-EA9C-4411-8318-DAF1C0BFDD3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57800" y="1706563"/>
            <a:ext cx="36576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70" name="Rectangle 44">
            <a:extLst>
              <a:ext uri="{FF2B5EF4-FFF2-40B4-BE49-F238E27FC236}">
                <a16:creationId xmlns:a16="http://schemas.microsoft.com/office/drawing/2014/main" id="{451789A7-C165-42EF-8038-7EFAB8C86AE5}"/>
              </a:ext>
            </a:extLst>
          </p:cNvPr>
          <p:cNvSpPr>
            <a:spLocks noChangeArrowheads="1"/>
          </p:cNvSpPr>
          <p:nvPr/>
        </p:nvSpPr>
        <p:spPr bwMode="auto">
          <a:xfrm>
            <a:off x="-76200" y="1850964"/>
            <a:ext cx="48101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2" eaLnBrk="1" hangingPunct="1">
              <a:spcBef>
                <a:spcPct val="0"/>
              </a:spcBef>
              <a:buFontTx/>
              <a:buNone/>
            </a:pPr>
            <a:r>
              <a:rPr lang="en-US" altLang="ja-JP" sz="2000" dirty="0">
                <a:solidFill>
                  <a:srgbClr val="FF0000"/>
                </a:solidFill>
              </a:rPr>
              <a:t>2 users use the same pulse</a:t>
            </a:r>
            <a:endParaRPr lang="ja-JP" altLang="en-US" sz="2000" dirty="0">
              <a:solidFill>
                <a:srgbClr val="FF0000"/>
              </a:solidFill>
            </a:endParaRPr>
          </a:p>
        </p:txBody>
      </p:sp>
      <p:sp>
        <p:nvSpPr>
          <p:cNvPr id="116771" name="Rectangle 45">
            <a:extLst>
              <a:ext uri="{FF2B5EF4-FFF2-40B4-BE49-F238E27FC236}">
                <a16:creationId xmlns:a16="http://schemas.microsoft.com/office/drawing/2014/main" id="{3EA91BA5-2D35-4DAB-A0D1-D3A39B818BAD}"/>
              </a:ext>
            </a:extLst>
          </p:cNvPr>
          <p:cNvSpPr>
            <a:spLocks noChangeArrowheads="1"/>
          </p:cNvSpPr>
          <p:nvPr/>
        </p:nvSpPr>
        <p:spPr bwMode="auto">
          <a:xfrm>
            <a:off x="447675" y="3001963"/>
            <a:ext cx="4572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2" eaLnBrk="1" hangingPunct="1">
              <a:spcBef>
                <a:spcPct val="0"/>
              </a:spcBef>
              <a:buFontTx/>
              <a:buNone/>
            </a:pPr>
            <a:r>
              <a:rPr lang="en-US" altLang="ja-JP" b="0" dirty="0">
                <a:solidFill>
                  <a:srgbClr val="0000FF"/>
                </a:solidFill>
              </a:rPr>
              <a:t>Time-domain </a:t>
            </a:r>
            <a:r>
              <a:rPr lang="en-US" altLang="ja-JP" b="0" dirty="0"/>
              <a:t>signal processing </a:t>
            </a:r>
            <a:r>
              <a:rPr lang="en-US" altLang="ja-JP" b="0" dirty="0">
                <a:solidFill>
                  <a:srgbClr val="FF0000"/>
                </a:solidFill>
              </a:rPr>
              <a:t>cannot reduce the interference</a:t>
            </a:r>
            <a:endParaRPr lang="ja-JP" altLang="en-US" b="0" dirty="0">
              <a:solidFill>
                <a:srgbClr val="FF0000"/>
              </a:solidFill>
            </a:endParaRPr>
          </a:p>
        </p:txBody>
      </p:sp>
      <p:sp>
        <p:nvSpPr>
          <p:cNvPr id="116772" name="AutoShape 46">
            <a:extLst>
              <a:ext uri="{FF2B5EF4-FFF2-40B4-BE49-F238E27FC236}">
                <a16:creationId xmlns:a16="http://schemas.microsoft.com/office/drawing/2014/main" id="{B4FE22DA-3590-4987-8970-E78B5DE52C81}"/>
              </a:ext>
            </a:extLst>
          </p:cNvPr>
          <p:cNvSpPr>
            <a:spLocks noChangeArrowheads="1"/>
          </p:cNvSpPr>
          <p:nvPr/>
        </p:nvSpPr>
        <p:spPr bwMode="auto">
          <a:xfrm>
            <a:off x="1676400" y="2544763"/>
            <a:ext cx="2047875" cy="457200"/>
          </a:xfrm>
          <a:prstGeom prst="flowChartMerge">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17" name="Rectangle 3">
            <a:extLst>
              <a:ext uri="{FF2B5EF4-FFF2-40B4-BE49-F238E27FC236}">
                <a16:creationId xmlns:a16="http://schemas.microsoft.com/office/drawing/2014/main" id="{BE3E0B97-731C-4CBB-B4D7-164B739F58AD}"/>
              </a:ext>
            </a:extLst>
          </p:cNvPr>
          <p:cNvSpPr>
            <a:spLocks noChangeArrowheads="1"/>
          </p:cNvSpPr>
          <p:nvPr/>
        </p:nvSpPr>
        <p:spPr bwMode="auto">
          <a:xfrm>
            <a:off x="-152400" y="806450"/>
            <a:ext cx="9296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sz="1800" dirty="0"/>
              <a:t>Characteristics evaluation on each arrival angle</a:t>
            </a:r>
            <a:endParaRPr lang="ja-JP" altLang="en-US" sz="1800" dirty="0"/>
          </a:p>
        </p:txBody>
      </p:sp>
      <p:sp>
        <p:nvSpPr>
          <p:cNvPr id="4" name="フッター プレースホルダー 3">
            <a:extLst>
              <a:ext uri="{FF2B5EF4-FFF2-40B4-BE49-F238E27FC236}">
                <a16:creationId xmlns:a16="http://schemas.microsoft.com/office/drawing/2014/main" id="{BC54D3C1-24F6-4497-8DA4-ECD700007E0B}"/>
              </a:ext>
            </a:extLst>
          </p:cNvPr>
          <p:cNvSpPr>
            <a:spLocks noGrp="1"/>
          </p:cNvSpPr>
          <p:nvPr>
            <p:ph type="ftr" sz="quarter" idx="3"/>
          </p:nvPr>
        </p:nvSpPr>
        <p:spPr/>
        <p:txBody>
          <a:bodyPr/>
          <a:lstStyle/>
          <a:p>
            <a:r>
              <a:rPr lang="en-US" altLang="ja-JP"/>
              <a:t>Takumi Kobayashi(YNU), Ryuji Kohno(YNU/CWC-Nippon)</a:t>
            </a:r>
            <a:endParaRPr lang="en-US" altLang="ja-JP" dirty="0"/>
          </a:p>
        </p:txBody>
      </p:sp>
      <p:sp>
        <p:nvSpPr>
          <p:cNvPr id="5" name="スライド番号プレースホルダー 4">
            <a:extLst>
              <a:ext uri="{FF2B5EF4-FFF2-40B4-BE49-F238E27FC236}">
                <a16:creationId xmlns:a16="http://schemas.microsoft.com/office/drawing/2014/main" id="{7F41CE8F-E039-48AD-9C8F-011C3FA543F5}"/>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39</a:t>
            </a:fld>
            <a:endParaRPr lang="en-US" altLang="ja-JP"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0" name="Rectangle 3">
            <a:extLst>
              <a:ext uri="{FF2B5EF4-FFF2-40B4-BE49-F238E27FC236}">
                <a16:creationId xmlns:a16="http://schemas.microsoft.com/office/drawing/2014/main" id="{32DF6963-3666-4F5A-B3CE-527B5D74BD4A}"/>
              </a:ext>
            </a:extLst>
          </p:cNvPr>
          <p:cNvSpPr>
            <a:spLocks noGrp="1" noChangeArrowheads="1"/>
          </p:cNvSpPr>
          <p:nvPr>
            <p:ph idx="4294967295"/>
          </p:nvPr>
        </p:nvSpPr>
        <p:spPr>
          <a:xfrm>
            <a:off x="0" y="685800"/>
            <a:ext cx="8686800" cy="1676400"/>
          </a:xfrm>
        </p:spPr>
        <p:txBody>
          <a:bodyPr/>
          <a:lstStyle/>
          <a:p>
            <a:pPr eaLnBrk="1" hangingPunct="1"/>
            <a:r>
              <a:rPr lang="en-US" altLang="ja-JP" sz="2800" dirty="0">
                <a:latin typeface="Arial" panose="020B0604020202020204" pitchFamily="34" charset="0"/>
                <a:ea typeface="ＭＳ Ｐゴシック" panose="020B0600070205080204" pitchFamily="50" charset="-128"/>
              </a:rPr>
              <a:t>Purpose and Suggestion</a:t>
            </a:r>
            <a:endParaRPr lang="ja-JP" altLang="en-US" sz="2800" dirty="0">
              <a:latin typeface="Arial" panose="020B0604020202020204" pitchFamily="34" charset="0"/>
              <a:ea typeface="ＭＳ Ｐゴシック" panose="020B0600070205080204" pitchFamily="50" charset="-128"/>
            </a:endParaRPr>
          </a:p>
          <a:p>
            <a:pPr lvl="1" eaLnBrk="1" hangingPunct="1"/>
            <a:r>
              <a:rPr lang="en-US" altLang="ja-JP" sz="2400" b="1" dirty="0" err="1">
                <a:solidFill>
                  <a:srgbClr val="FF0000"/>
                </a:solidFill>
                <a:latin typeface="Times New Roman" panose="02020603050405020304" pitchFamily="18" charset="0"/>
                <a:ea typeface="ＭＳ Ｐゴシック" panose="020B0600070205080204" pitchFamily="50" charset="-128"/>
              </a:rPr>
              <a:t>Sparate</a:t>
            </a:r>
            <a:r>
              <a:rPr lang="en-US" altLang="ja-JP" sz="2400" b="1" dirty="0">
                <a:solidFill>
                  <a:srgbClr val="FF0000"/>
                </a:solidFill>
                <a:latin typeface="Times New Roman" panose="02020603050405020304" pitchFamily="18" charset="0"/>
                <a:ea typeface="ＭＳ Ｐゴシック" panose="020B0600070205080204" pitchFamily="50" charset="-128"/>
              </a:rPr>
              <a:t> </a:t>
            </a:r>
            <a:r>
              <a:rPr lang="en-US" altLang="ja-JP" sz="2400" dirty="0">
                <a:latin typeface="Times New Roman" panose="02020603050405020304" pitchFamily="18" charset="0"/>
                <a:ea typeface="ＭＳ Ｐゴシック" panose="020B0600070205080204" pitchFamily="50" charset="-128"/>
              </a:rPr>
              <a:t>and </a:t>
            </a:r>
            <a:r>
              <a:rPr lang="en-US" altLang="ja-JP" sz="2400" b="1" dirty="0">
                <a:solidFill>
                  <a:srgbClr val="FF0000"/>
                </a:solidFill>
                <a:latin typeface="Times New Roman" panose="02020603050405020304" pitchFamily="18" charset="0"/>
                <a:ea typeface="ＭＳ Ｐゴシック" panose="020B0600070205080204" pitchFamily="50" charset="-128"/>
              </a:rPr>
              <a:t>Recognize </a:t>
            </a:r>
            <a:r>
              <a:rPr lang="en-US" altLang="ja-JP" sz="2400" dirty="0">
                <a:latin typeface="Times New Roman" panose="02020603050405020304" pitchFamily="18" charset="0"/>
                <a:ea typeface="ＭＳ Ｐゴシック" panose="020B0600070205080204" pitchFamily="50" charset="-128"/>
              </a:rPr>
              <a:t>each interference from different source. </a:t>
            </a:r>
            <a:br>
              <a:rPr lang="en-US" altLang="ja-JP" sz="2400" dirty="0">
                <a:latin typeface="Times New Roman" panose="02020603050405020304" pitchFamily="18" charset="0"/>
                <a:ea typeface="ＭＳ Ｐゴシック" panose="020B0600070205080204" pitchFamily="50" charset="-128"/>
              </a:rPr>
            </a:br>
            <a:r>
              <a:rPr lang="ja-JP" altLang="en-US" sz="2400" dirty="0">
                <a:latin typeface="Times New Roman" panose="02020603050405020304" pitchFamily="18" charset="0"/>
                <a:ea typeface="ＭＳ Ｐゴシック" panose="020B0600070205080204" pitchFamily="50" charset="-128"/>
              </a:rPr>
              <a:t>⇒ </a:t>
            </a:r>
            <a:r>
              <a:rPr lang="en-US" altLang="ja-JP" sz="2400" dirty="0">
                <a:latin typeface="Times New Roman" panose="02020603050405020304" pitchFamily="18" charset="0"/>
                <a:ea typeface="ＭＳ Ｐゴシック" panose="020B0600070205080204" pitchFamily="50" charset="-128"/>
              </a:rPr>
              <a:t>Apply suitable interference mitigation method according to source of interference.</a:t>
            </a:r>
            <a:endParaRPr lang="ja-JP" altLang="en-US" sz="2400" dirty="0">
              <a:latin typeface="Times New Roman" panose="02020603050405020304" pitchFamily="18" charset="0"/>
              <a:ea typeface="ＭＳ Ｐゴシック" panose="020B0600070205080204" pitchFamily="50" charset="-128"/>
            </a:endParaRPr>
          </a:p>
          <a:p>
            <a:pPr lvl="1" eaLnBrk="1" hangingPunct="1"/>
            <a:r>
              <a:rPr lang="en-US" altLang="ja-JP" sz="2400" dirty="0">
                <a:latin typeface="Times New Roman" panose="02020603050405020304" pitchFamily="18" charset="0"/>
                <a:ea typeface="ＭＳ Ｐゴシック" panose="020B0600070205080204" pitchFamily="50" charset="-128"/>
              </a:rPr>
              <a:t>Using both of Spatial and Temporal signal processing</a:t>
            </a:r>
            <a:r>
              <a:rPr lang="en-US" altLang="ja-JP" sz="1600" dirty="0">
                <a:latin typeface="Times New Roman" panose="02020603050405020304" pitchFamily="18" charset="0"/>
                <a:ea typeface="ＭＳ Ｐゴシック" panose="020B0600070205080204" pitchFamily="50" charset="-128"/>
              </a:rPr>
              <a:t>.</a:t>
            </a:r>
            <a:endParaRPr lang="ja-JP" altLang="en-US" sz="2400" dirty="0">
              <a:latin typeface="Times New Roman" panose="02020603050405020304" pitchFamily="18" charset="0"/>
              <a:ea typeface="ＭＳ Ｐゴシック" panose="020B0600070205080204" pitchFamily="50" charset="-128"/>
            </a:endParaRPr>
          </a:p>
        </p:txBody>
      </p:sp>
      <p:sp>
        <p:nvSpPr>
          <p:cNvPr id="28676" name="AutoShape 2">
            <a:extLst>
              <a:ext uri="{FF2B5EF4-FFF2-40B4-BE49-F238E27FC236}">
                <a16:creationId xmlns:a16="http://schemas.microsoft.com/office/drawing/2014/main" id="{BF7C3DBE-87E4-4FF7-82F1-77C3502E3867}"/>
              </a:ext>
            </a:extLst>
          </p:cNvPr>
          <p:cNvSpPr>
            <a:spLocks noChangeArrowheads="1"/>
          </p:cNvSpPr>
          <p:nvPr/>
        </p:nvSpPr>
        <p:spPr bwMode="auto">
          <a:xfrm>
            <a:off x="217611" y="5129213"/>
            <a:ext cx="3619500" cy="1160462"/>
          </a:xfrm>
          <a:prstGeom prst="roundRect">
            <a:avLst>
              <a:gd name="adj" fmla="val 16667"/>
            </a:avLst>
          </a:prstGeom>
          <a:noFill/>
          <a:ln w="38100">
            <a:solidFill>
              <a:schemeClr val="tx1">
                <a:lumMod val="50000"/>
                <a:lumOff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28677" name="AutoShape 3">
            <a:extLst>
              <a:ext uri="{FF2B5EF4-FFF2-40B4-BE49-F238E27FC236}">
                <a16:creationId xmlns:a16="http://schemas.microsoft.com/office/drawing/2014/main" id="{A66959A4-054B-4697-9528-1548AF5D6A6F}"/>
              </a:ext>
            </a:extLst>
          </p:cNvPr>
          <p:cNvSpPr>
            <a:spLocks noChangeArrowheads="1"/>
          </p:cNvSpPr>
          <p:nvPr/>
        </p:nvSpPr>
        <p:spPr bwMode="auto">
          <a:xfrm>
            <a:off x="217611" y="3505200"/>
            <a:ext cx="3619500" cy="1041400"/>
          </a:xfrm>
          <a:prstGeom prst="roundRect">
            <a:avLst>
              <a:gd name="adj" fmla="val 16667"/>
            </a:avLst>
          </a:prstGeom>
          <a:noFill/>
          <a:ln w="38100">
            <a:solidFill>
              <a:schemeClr val="tx1">
                <a:lumMod val="50000"/>
                <a:lumOff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28678" name="Rectangle 21">
            <a:extLst>
              <a:ext uri="{FF2B5EF4-FFF2-40B4-BE49-F238E27FC236}">
                <a16:creationId xmlns:a16="http://schemas.microsoft.com/office/drawing/2014/main" id="{ED56C7AB-A471-470C-9AAF-E1FF9D649281}"/>
              </a:ext>
            </a:extLst>
          </p:cNvPr>
          <p:cNvSpPr>
            <a:spLocks noChangeArrowheads="1"/>
          </p:cNvSpPr>
          <p:nvPr/>
        </p:nvSpPr>
        <p:spPr bwMode="auto">
          <a:xfrm>
            <a:off x="5119688" y="5270500"/>
            <a:ext cx="3871912" cy="1074738"/>
          </a:xfrm>
          <a:prstGeom prst="rect">
            <a:avLst/>
          </a:prstGeom>
          <a:solidFill>
            <a:schemeClr val="bg1">
              <a:lumMod val="75000"/>
            </a:schemeClr>
          </a:solidFill>
          <a:ln>
            <a:noFill/>
          </a:ln>
          <a:extLst/>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endParaRPr lang="ja-JP" altLang="en-US" sz="1800" b="0"/>
          </a:p>
        </p:txBody>
      </p:sp>
      <p:sp>
        <p:nvSpPr>
          <p:cNvPr id="28679" name="Rectangle 19">
            <a:extLst>
              <a:ext uri="{FF2B5EF4-FFF2-40B4-BE49-F238E27FC236}">
                <a16:creationId xmlns:a16="http://schemas.microsoft.com/office/drawing/2014/main" id="{8CB3D2CB-279B-41D8-A8D5-4BE403EA8207}"/>
              </a:ext>
            </a:extLst>
          </p:cNvPr>
          <p:cNvSpPr>
            <a:spLocks noChangeArrowheads="1"/>
          </p:cNvSpPr>
          <p:nvPr/>
        </p:nvSpPr>
        <p:spPr bwMode="auto">
          <a:xfrm>
            <a:off x="5119688" y="3332163"/>
            <a:ext cx="3871912" cy="1597025"/>
          </a:xfrm>
          <a:prstGeom prst="rect">
            <a:avLst/>
          </a:prstGeom>
          <a:solidFill>
            <a:schemeClr val="bg1">
              <a:lumMod val="75000"/>
            </a:schemeClr>
          </a:solidFill>
          <a:ln>
            <a:noFill/>
          </a:ln>
          <a:extLst/>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endParaRPr lang="ja-JP" altLang="en-US" sz="1800" b="0"/>
          </a:p>
        </p:txBody>
      </p:sp>
      <p:sp>
        <p:nvSpPr>
          <p:cNvPr id="7" name="右矢印 6">
            <a:extLst>
              <a:ext uri="{FF2B5EF4-FFF2-40B4-BE49-F238E27FC236}">
                <a16:creationId xmlns:a16="http://schemas.microsoft.com/office/drawing/2014/main" id="{5002B72A-4EF3-4AE7-89E8-D81EE08228EF}"/>
              </a:ext>
            </a:extLst>
          </p:cNvPr>
          <p:cNvSpPr>
            <a:spLocks noChangeArrowheads="1"/>
          </p:cNvSpPr>
          <p:nvPr/>
        </p:nvSpPr>
        <p:spPr bwMode="auto">
          <a:xfrm>
            <a:off x="4052888" y="5357813"/>
            <a:ext cx="990600" cy="708025"/>
          </a:xfrm>
          <a:prstGeom prst="rightArrow">
            <a:avLst>
              <a:gd name="adj1" fmla="val 47537"/>
              <a:gd name="adj2" fmla="val 45069"/>
            </a:avLst>
          </a:prstGeom>
          <a:solidFill>
            <a:schemeClr val="bg1">
              <a:lumMod val="75000"/>
            </a:schemeClr>
          </a:solidFill>
          <a:ln w="25400" algn="ctr">
            <a:solidFill>
              <a:schemeClr val="tx1">
                <a:lumMod val="50000"/>
                <a:lumOff val="50000"/>
              </a:schemeClr>
            </a:solidFill>
            <a:miter lim="800000"/>
            <a:headEnd/>
            <a:tailEnd/>
          </a:ln>
        </p:spPr>
        <p:txBody>
          <a:bodyPr anchor="ctr"/>
          <a:lstStyle/>
          <a:p>
            <a:pPr algn="ctr" eaLnBrk="1" hangingPunct="1">
              <a:defRPr/>
            </a:pPr>
            <a:endParaRPr lang="ja-JP" altLang="en-US" b="0">
              <a:solidFill>
                <a:schemeClr val="lt1"/>
              </a:solidFill>
              <a:latin typeface="+mn-lt"/>
              <a:ea typeface="+mn-ea"/>
            </a:endParaRPr>
          </a:p>
        </p:txBody>
      </p:sp>
      <p:sp>
        <p:nvSpPr>
          <p:cNvPr id="28684" name="Rectangle 10">
            <a:extLst>
              <a:ext uri="{FF2B5EF4-FFF2-40B4-BE49-F238E27FC236}">
                <a16:creationId xmlns:a16="http://schemas.microsoft.com/office/drawing/2014/main" id="{E2B8EB5E-BB81-480E-9FA4-059AF14A1CAE}"/>
              </a:ext>
            </a:extLst>
          </p:cNvPr>
          <p:cNvSpPr>
            <a:spLocks noChangeArrowheads="1"/>
          </p:cNvSpPr>
          <p:nvPr/>
        </p:nvSpPr>
        <p:spPr bwMode="auto">
          <a:xfrm>
            <a:off x="552574" y="3230563"/>
            <a:ext cx="2981325"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a:solidFill>
                  <a:srgbClr val="0000FF"/>
                </a:solidFill>
              </a:rPr>
              <a:t>Inter-user</a:t>
            </a:r>
            <a:r>
              <a:rPr lang="en-US" altLang="ja-JP" sz="1600">
                <a:solidFill>
                  <a:srgbClr val="0000FF"/>
                </a:solidFill>
              </a:rPr>
              <a:t> </a:t>
            </a:r>
            <a:r>
              <a:rPr lang="en-US" altLang="ja-JP" sz="1600"/>
              <a:t>interference</a:t>
            </a:r>
            <a:endParaRPr lang="ja-JP" altLang="en-US" sz="2400"/>
          </a:p>
        </p:txBody>
      </p:sp>
      <p:sp>
        <p:nvSpPr>
          <p:cNvPr id="28685" name="Rectangle 11">
            <a:extLst>
              <a:ext uri="{FF2B5EF4-FFF2-40B4-BE49-F238E27FC236}">
                <a16:creationId xmlns:a16="http://schemas.microsoft.com/office/drawing/2014/main" id="{7A5EF54E-643C-46C0-8406-A41A2A074A8E}"/>
              </a:ext>
            </a:extLst>
          </p:cNvPr>
          <p:cNvSpPr>
            <a:spLocks noChangeArrowheads="1"/>
          </p:cNvSpPr>
          <p:nvPr/>
        </p:nvSpPr>
        <p:spPr bwMode="auto">
          <a:xfrm>
            <a:off x="5430838" y="3355975"/>
            <a:ext cx="31940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a:solidFill>
                  <a:schemeClr val="bg1"/>
                </a:solidFill>
              </a:rPr>
              <a:t>Recognize and demodulate</a:t>
            </a:r>
            <a:endParaRPr lang="ja-JP" altLang="en-US" sz="2400">
              <a:solidFill>
                <a:schemeClr val="bg1"/>
              </a:solidFill>
            </a:endParaRPr>
          </a:p>
        </p:txBody>
      </p:sp>
      <p:sp>
        <p:nvSpPr>
          <p:cNvPr id="28686" name="Rectangle 13">
            <a:extLst>
              <a:ext uri="{FF2B5EF4-FFF2-40B4-BE49-F238E27FC236}">
                <a16:creationId xmlns:a16="http://schemas.microsoft.com/office/drawing/2014/main" id="{B66B7A0F-EEC4-4B8A-B848-762E720F35EB}"/>
              </a:ext>
            </a:extLst>
          </p:cNvPr>
          <p:cNvSpPr>
            <a:spLocks noChangeArrowheads="1"/>
          </p:cNvSpPr>
          <p:nvPr/>
        </p:nvSpPr>
        <p:spPr bwMode="auto">
          <a:xfrm>
            <a:off x="6064250" y="5357813"/>
            <a:ext cx="1828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chemeClr val="bg1"/>
                </a:solidFill>
              </a:rPr>
              <a:t>Remove</a:t>
            </a:r>
          </a:p>
        </p:txBody>
      </p:sp>
      <p:sp>
        <p:nvSpPr>
          <p:cNvPr id="28687" name="Rectangle 14">
            <a:extLst>
              <a:ext uri="{FF2B5EF4-FFF2-40B4-BE49-F238E27FC236}">
                <a16:creationId xmlns:a16="http://schemas.microsoft.com/office/drawing/2014/main" id="{78A2565E-D439-48E9-8C5E-880A78CDDE77}"/>
              </a:ext>
            </a:extLst>
          </p:cNvPr>
          <p:cNvSpPr>
            <a:spLocks noChangeArrowheads="1"/>
          </p:cNvSpPr>
          <p:nvPr/>
        </p:nvSpPr>
        <p:spPr bwMode="auto">
          <a:xfrm>
            <a:off x="5772150" y="5815013"/>
            <a:ext cx="2647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000" b="0" i="1"/>
              <a:t>Interference canceller</a:t>
            </a:r>
            <a:endParaRPr lang="ja-JP" altLang="en-US" sz="2000" b="0" i="1"/>
          </a:p>
        </p:txBody>
      </p:sp>
      <p:sp>
        <p:nvSpPr>
          <p:cNvPr id="28688" name="Rectangle 15">
            <a:extLst>
              <a:ext uri="{FF2B5EF4-FFF2-40B4-BE49-F238E27FC236}">
                <a16:creationId xmlns:a16="http://schemas.microsoft.com/office/drawing/2014/main" id="{E9728E8B-5E89-4752-88E7-CAD832E3E6DB}"/>
              </a:ext>
            </a:extLst>
          </p:cNvPr>
          <p:cNvSpPr>
            <a:spLocks noChangeArrowheads="1"/>
          </p:cNvSpPr>
          <p:nvPr/>
        </p:nvSpPr>
        <p:spPr bwMode="auto">
          <a:xfrm>
            <a:off x="5251450" y="4473575"/>
            <a:ext cx="350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a:spcBef>
                <a:spcPct val="0"/>
              </a:spcBef>
              <a:buFontTx/>
              <a:buNone/>
            </a:pPr>
            <a:r>
              <a:rPr lang="en-US" altLang="ja-JP" sz="2000" b="0" i="1"/>
              <a:t>Multi-user detection</a:t>
            </a:r>
            <a:endParaRPr lang="ja-JP" altLang="en-US" sz="2000" b="0" i="1"/>
          </a:p>
        </p:txBody>
      </p:sp>
      <p:sp>
        <p:nvSpPr>
          <p:cNvPr id="2" name="右矢印 6">
            <a:extLst>
              <a:ext uri="{FF2B5EF4-FFF2-40B4-BE49-F238E27FC236}">
                <a16:creationId xmlns:a16="http://schemas.microsoft.com/office/drawing/2014/main" id="{5AF874A4-74BD-4B40-99FA-9B21155327C0}"/>
              </a:ext>
            </a:extLst>
          </p:cNvPr>
          <p:cNvSpPr>
            <a:spLocks noChangeArrowheads="1"/>
          </p:cNvSpPr>
          <p:nvPr/>
        </p:nvSpPr>
        <p:spPr bwMode="auto">
          <a:xfrm>
            <a:off x="4052888" y="3716338"/>
            <a:ext cx="990600" cy="708025"/>
          </a:xfrm>
          <a:prstGeom prst="rightArrow">
            <a:avLst>
              <a:gd name="adj1" fmla="val 47537"/>
              <a:gd name="adj2" fmla="val 45069"/>
            </a:avLst>
          </a:prstGeom>
          <a:solidFill>
            <a:schemeClr val="bg1">
              <a:lumMod val="75000"/>
            </a:schemeClr>
          </a:solidFill>
          <a:ln w="25400" algn="ctr">
            <a:solidFill>
              <a:schemeClr val="tx1">
                <a:lumMod val="50000"/>
                <a:lumOff val="50000"/>
              </a:schemeClr>
            </a:solidFill>
            <a:miter lim="800000"/>
            <a:headEnd/>
            <a:tailEnd/>
          </a:ln>
        </p:spPr>
        <p:txBody>
          <a:bodyPr anchor="ctr"/>
          <a:lstStyle/>
          <a:p>
            <a:pPr algn="ctr" eaLnBrk="1" hangingPunct="1">
              <a:defRPr/>
            </a:pPr>
            <a:endParaRPr lang="ja-JP" altLang="en-US" b="0">
              <a:solidFill>
                <a:schemeClr val="lt1"/>
              </a:solidFill>
              <a:latin typeface="+mn-lt"/>
              <a:ea typeface="+mn-ea"/>
            </a:endParaRPr>
          </a:p>
        </p:txBody>
      </p:sp>
      <p:sp>
        <p:nvSpPr>
          <p:cNvPr id="28690" name="Rectangle 18">
            <a:extLst>
              <a:ext uri="{FF2B5EF4-FFF2-40B4-BE49-F238E27FC236}">
                <a16:creationId xmlns:a16="http://schemas.microsoft.com/office/drawing/2014/main" id="{D18FA729-F20C-41D9-9D68-089110BB1912}"/>
              </a:ext>
            </a:extLst>
          </p:cNvPr>
          <p:cNvSpPr>
            <a:spLocks noChangeArrowheads="1"/>
          </p:cNvSpPr>
          <p:nvPr/>
        </p:nvSpPr>
        <p:spPr bwMode="auto">
          <a:xfrm>
            <a:off x="5205413" y="4217988"/>
            <a:ext cx="350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a:spcBef>
                <a:spcPct val="0"/>
              </a:spcBef>
              <a:buFontTx/>
              <a:buNone/>
            </a:pPr>
            <a:r>
              <a:rPr lang="en-US" altLang="ja-JP" sz="2000" b="0" i="1"/>
              <a:t>Pulse shape multiple access</a:t>
            </a:r>
            <a:endParaRPr lang="ja-JP" altLang="en-US" sz="2000" b="0" i="1"/>
          </a:p>
        </p:txBody>
      </p:sp>
      <p:sp>
        <p:nvSpPr>
          <p:cNvPr id="28691" name="Rectangle 22">
            <a:extLst>
              <a:ext uri="{FF2B5EF4-FFF2-40B4-BE49-F238E27FC236}">
                <a16:creationId xmlns:a16="http://schemas.microsoft.com/office/drawing/2014/main" id="{DF614F0F-A7FC-4988-AD63-C84ACFAEB024}"/>
              </a:ext>
            </a:extLst>
          </p:cNvPr>
          <p:cNvSpPr>
            <a:spLocks noChangeArrowheads="1"/>
          </p:cNvSpPr>
          <p:nvPr/>
        </p:nvSpPr>
        <p:spPr bwMode="auto">
          <a:xfrm>
            <a:off x="755774" y="3616325"/>
            <a:ext cx="2508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a:t>“IUI” </a:t>
            </a:r>
            <a:r>
              <a:rPr lang="en-US" altLang="ja-JP" sz="1800" b="0">
                <a:latin typeface="Times New Roman" panose="02020603050405020304" pitchFamily="18" charset="0"/>
              </a:rPr>
              <a:t>in this presentation</a:t>
            </a:r>
            <a:endParaRPr lang="ja-JP" altLang="en-US" sz="1800" b="0">
              <a:latin typeface="Times New Roman" panose="02020603050405020304" pitchFamily="18" charset="0"/>
            </a:endParaRPr>
          </a:p>
        </p:txBody>
      </p:sp>
      <p:sp>
        <p:nvSpPr>
          <p:cNvPr id="28692" name="Rectangle 23">
            <a:extLst>
              <a:ext uri="{FF2B5EF4-FFF2-40B4-BE49-F238E27FC236}">
                <a16:creationId xmlns:a16="http://schemas.microsoft.com/office/drawing/2014/main" id="{AC424805-5522-4BFB-A75C-32D5462B8474}"/>
              </a:ext>
            </a:extLst>
          </p:cNvPr>
          <p:cNvSpPr>
            <a:spLocks noChangeArrowheads="1"/>
          </p:cNvSpPr>
          <p:nvPr/>
        </p:nvSpPr>
        <p:spPr bwMode="auto">
          <a:xfrm>
            <a:off x="728786" y="5286375"/>
            <a:ext cx="249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a:t>“ISI” </a:t>
            </a:r>
            <a:r>
              <a:rPr lang="en-US" altLang="ja-JP" sz="1800" b="0">
                <a:latin typeface="Times New Roman" panose="02020603050405020304" pitchFamily="18" charset="0"/>
              </a:rPr>
              <a:t>in this presentation</a:t>
            </a:r>
            <a:endParaRPr lang="ja-JP" altLang="en-US" sz="1800" b="0">
              <a:latin typeface="Times New Roman" panose="02020603050405020304" pitchFamily="18" charset="0"/>
            </a:endParaRPr>
          </a:p>
        </p:txBody>
      </p:sp>
      <p:sp>
        <p:nvSpPr>
          <p:cNvPr id="28695" name="Rectangle 23">
            <a:extLst>
              <a:ext uri="{FF2B5EF4-FFF2-40B4-BE49-F238E27FC236}">
                <a16:creationId xmlns:a16="http://schemas.microsoft.com/office/drawing/2014/main" id="{01EA28AA-F0AB-47AE-AC00-A71639953EAD}"/>
              </a:ext>
            </a:extLst>
          </p:cNvPr>
          <p:cNvSpPr>
            <a:spLocks noChangeArrowheads="1"/>
          </p:cNvSpPr>
          <p:nvPr/>
        </p:nvSpPr>
        <p:spPr bwMode="auto">
          <a:xfrm>
            <a:off x="436686" y="3984625"/>
            <a:ext cx="3178175"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a:t>Interference from a system using</a:t>
            </a:r>
            <a:br>
              <a:rPr lang="en-US" altLang="ja-JP" sz="1600" b="0"/>
            </a:br>
            <a:r>
              <a:rPr lang="ja-JP" altLang="en-US" sz="1600" b="0"/>
              <a:t> </a:t>
            </a:r>
            <a:r>
              <a:rPr lang="en-US" altLang="ja-JP" sz="1600" b="0"/>
              <a:t>the</a:t>
            </a:r>
            <a:r>
              <a:rPr lang="ja-JP" altLang="en-US" sz="1600" b="0"/>
              <a:t> </a:t>
            </a:r>
            <a:r>
              <a:rPr lang="en-US" altLang="ja-JP" sz="1600" b="0"/>
              <a:t>same</a:t>
            </a:r>
            <a:r>
              <a:rPr lang="ja-JP" altLang="en-US" sz="1600" b="0"/>
              <a:t> </a:t>
            </a:r>
            <a:r>
              <a:rPr lang="en-US" altLang="ja-JP" sz="1600" b="0"/>
              <a:t>pulse</a:t>
            </a:r>
            <a:r>
              <a:rPr lang="en-US" altLang="ja-JP" sz="1800"/>
              <a:t> </a:t>
            </a:r>
            <a:endParaRPr lang="ja-JP" altLang="en-US" sz="1800"/>
          </a:p>
        </p:txBody>
      </p:sp>
      <p:sp>
        <p:nvSpPr>
          <p:cNvPr id="28697" name="Rectangle 10">
            <a:extLst>
              <a:ext uri="{FF2B5EF4-FFF2-40B4-BE49-F238E27FC236}">
                <a16:creationId xmlns:a16="http://schemas.microsoft.com/office/drawing/2014/main" id="{A37320A4-2996-4F05-8611-50918DB1C03E}"/>
              </a:ext>
            </a:extLst>
          </p:cNvPr>
          <p:cNvSpPr>
            <a:spLocks noChangeArrowheads="1"/>
          </p:cNvSpPr>
          <p:nvPr/>
        </p:nvSpPr>
        <p:spPr bwMode="auto">
          <a:xfrm>
            <a:off x="365249" y="4921250"/>
            <a:ext cx="3222625"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a:solidFill>
                  <a:srgbClr val="0000FF"/>
                </a:solidFill>
              </a:rPr>
              <a:t>Inter-system</a:t>
            </a:r>
            <a:r>
              <a:rPr lang="en-US" altLang="ja-JP" sz="1600">
                <a:solidFill>
                  <a:srgbClr val="0000FF"/>
                </a:solidFill>
              </a:rPr>
              <a:t> </a:t>
            </a:r>
            <a:r>
              <a:rPr lang="en-US" altLang="ja-JP" sz="1600"/>
              <a:t>interference</a:t>
            </a:r>
            <a:endParaRPr lang="ja-JP" altLang="en-US" sz="2400"/>
          </a:p>
        </p:txBody>
      </p:sp>
      <p:sp>
        <p:nvSpPr>
          <p:cNvPr id="28698" name="Rectangle 23">
            <a:extLst>
              <a:ext uri="{FF2B5EF4-FFF2-40B4-BE49-F238E27FC236}">
                <a16:creationId xmlns:a16="http://schemas.microsoft.com/office/drawing/2014/main" id="{9D1C8784-3D53-4434-B715-56470165F05A}"/>
              </a:ext>
            </a:extLst>
          </p:cNvPr>
          <p:cNvSpPr>
            <a:spLocks noChangeArrowheads="1"/>
          </p:cNvSpPr>
          <p:nvPr/>
        </p:nvSpPr>
        <p:spPr bwMode="auto">
          <a:xfrm>
            <a:off x="436686" y="5665788"/>
            <a:ext cx="3178175"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a:t>Interference from a system using</a:t>
            </a:r>
            <a:br>
              <a:rPr lang="en-US" altLang="ja-JP" sz="1600" b="0"/>
            </a:br>
            <a:r>
              <a:rPr lang="ja-JP" altLang="en-US" sz="1600" b="0"/>
              <a:t> </a:t>
            </a:r>
            <a:r>
              <a:rPr lang="en-US" altLang="ja-JP" sz="1600" b="0"/>
              <a:t>overlapped frequency</a:t>
            </a:r>
            <a:endParaRPr lang="ja-JP" altLang="en-US" sz="1800"/>
          </a:p>
        </p:txBody>
      </p:sp>
      <p:sp>
        <p:nvSpPr>
          <p:cNvPr id="28699" name="正方形/長方形 3">
            <a:extLst>
              <a:ext uri="{FF2B5EF4-FFF2-40B4-BE49-F238E27FC236}">
                <a16:creationId xmlns:a16="http://schemas.microsoft.com/office/drawing/2014/main" id="{0D7AA4AA-D45E-4433-B91D-6337649C0785}"/>
              </a:ext>
            </a:extLst>
          </p:cNvPr>
          <p:cNvSpPr>
            <a:spLocks noChangeArrowheads="1"/>
          </p:cNvSpPr>
          <p:nvPr/>
        </p:nvSpPr>
        <p:spPr bwMode="auto">
          <a:xfrm>
            <a:off x="3872036" y="3460750"/>
            <a:ext cx="915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a:solidFill>
                  <a:srgbClr val="0000FF"/>
                </a:solidFill>
              </a:rPr>
              <a:t>known</a:t>
            </a:r>
            <a:endParaRPr lang="ja-JP" altLang="en-US"/>
          </a:p>
        </p:txBody>
      </p:sp>
      <p:sp>
        <p:nvSpPr>
          <p:cNvPr id="28700" name="正方形/長方形 30">
            <a:extLst>
              <a:ext uri="{FF2B5EF4-FFF2-40B4-BE49-F238E27FC236}">
                <a16:creationId xmlns:a16="http://schemas.microsoft.com/office/drawing/2014/main" id="{AE1BB6B8-3071-4F9A-BB84-7501C0BA8BE7}"/>
              </a:ext>
            </a:extLst>
          </p:cNvPr>
          <p:cNvSpPr>
            <a:spLocks noChangeArrowheads="1"/>
          </p:cNvSpPr>
          <p:nvPr/>
        </p:nvSpPr>
        <p:spPr bwMode="auto">
          <a:xfrm>
            <a:off x="3877493" y="5013325"/>
            <a:ext cx="11985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a:solidFill>
                  <a:srgbClr val="0000FF"/>
                </a:solidFill>
              </a:rPr>
              <a:t>unknown</a:t>
            </a:r>
            <a:endParaRPr lang="ja-JP" altLang="en-US"/>
          </a:p>
        </p:txBody>
      </p:sp>
      <p:sp>
        <p:nvSpPr>
          <p:cNvPr id="4" name="日付プレースホルダー 3">
            <a:extLst>
              <a:ext uri="{FF2B5EF4-FFF2-40B4-BE49-F238E27FC236}">
                <a16:creationId xmlns:a16="http://schemas.microsoft.com/office/drawing/2014/main" id="{55F758FE-323C-46C1-9342-08CF91AD90C5}"/>
              </a:ext>
            </a:extLst>
          </p:cNvPr>
          <p:cNvSpPr>
            <a:spLocks noGrp="1"/>
          </p:cNvSpPr>
          <p:nvPr>
            <p:ph type="dt" sz="half" idx="2"/>
          </p:nvPr>
        </p:nvSpPr>
        <p:spPr/>
        <p:txBody>
          <a:bodyPr/>
          <a:lstStyle/>
          <a:p>
            <a:r>
              <a:rPr lang="en-US" altLang="ja-JP"/>
              <a:t>July 2018</a:t>
            </a:r>
            <a:endParaRPr lang="en-US" altLang="ja-JP" dirty="0"/>
          </a:p>
        </p:txBody>
      </p:sp>
      <p:sp>
        <p:nvSpPr>
          <p:cNvPr id="8" name="フッター プレースホルダー 7">
            <a:extLst>
              <a:ext uri="{FF2B5EF4-FFF2-40B4-BE49-F238E27FC236}">
                <a16:creationId xmlns:a16="http://schemas.microsoft.com/office/drawing/2014/main" id="{B1B503D4-915D-42B3-B66C-AF094DCB4601}"/>
              </a:ext>
            </a:extLst>
          </p:cNvPr>
          <p:cNvSpPr>
            <a:spLocks noGrp="1"/>
          </p:cNvSpPr>
          <p:nvPr>
            <p:ph type="ftr" sz="quarter" idx="3"/>
          </p:nvPr>
        </p:nvSpPr>
        <p:spPr/>
        <p:txBody>
          <a:bodyPr/>
          <a:lstStyle/>
          <a:p>
            <a:r>
              <a:rPr lang="en-US" altLang="ja-JP"/>
              <a:t>Takumi Kobayashi(YNU), Ryuji Kohno(YNU/CWC-Nippon)</a:t>
            </a:r>
            <a:endParaRPr lang="en-US" altLang="ja-JP" dirty="0"/>
          </a:p>
        </p:txBody>
      </p:sp>
      <p:sp>
        <p:nvSpPr>
          <p:cNvPr id="9" name="スライド番号プレースホルダー 8">
            <a:extLst>
              <a:ext uri="{FF2B5EF4-FFF2-40B4-BE49-F238E27FC236}">
                <a16:creationId xmlns:a16="http://schemas.microsoft.com/office/drawing/2014/main" id="{C062E3FD-993B-4CA9-8804-1177B5FC6C01}"/>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4</a:t>
            </a:fld>
            <a:endParaRPr lang="en-US" altLang="ja-JP"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5D7B8FC-BA97-4E22-9CB7-07458238FB8F}"/>
              </a:ext>
            </a:extLst>
          </p:cNvPr>
          <p:cNvSpPr>
            <a:spLocks noGrp="1"/>
          </p:cNvSpPr>
          <p:nvPr>
            <p:ph type="dt" sz="half" idx="2"/>
          </p:nvPr>
        </p:nvSpPr>
        <p:spPr/>
        <p:txBody>
          <a:bodyPr/>
          <a:lstStyle/>
          <a:p>
            <a:r>
              <a:rPr lang="en-US" altLang="ja-JP"/>
              <a:t>July 2018</a:t>
            </a:r>
            <a:endParaRPr lang="en-US" altLang="ja-JP" dirty="0"/>
          </a:p>
        </p:txBody>
      </p:sp>
      <p:pic>
        <p:nvPicPr>
          <p:cNvPr id="118788" name="Picture 26">
            <a:extLst>
              <a:ext uri="{FF2B5EF4-FFF2-40B4-BE49-F238E27FC236}">
                <a16:creationId xmlns:a16="http://schemas.microsoft.com/office/drawing/2014/main" id="{2FE03104-3CF2-41D2-8B3F-80C011F2D60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904875"/>
            <a:ext cx="4451350" cy="391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789" name="Picture 23">
            <a:extLst>
              <a:ext uri="{FF2B5EF4-FFF2-40B4-BE49-F238E27FC236}">
                <a16:creationId xmlns:a16="http://schemas.microsoft.com/office/drawing/2014/main" id="{B98FDB23-A72A-4FB7-8886-53FAAD1C941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03750" y="895350"/>
            <a:ext cx="4441825" cy="391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8793" name="Oval 7">
            <a:extLst>
              <a:ext uri="{FF2B5EF4-FFF2-40B4-BE49-F238E27FC236}">
                <a16:creationId xmlns:a16="http://schemas.microsoft.com/office/drawing/2014/main" id="{5BF496D2-CCCD-4697-B0AB-1A5E02CA3836}"/>
              </a:ext>
            </a:extLst>
          </p:cNvPr>
          <p:cNvSpPr>
            <a:spLocks noChangeArrowheads="1"/>
          </p:cNvSpPr>
          <p:nvPr/>
        </p:nvSpPr>
        <p:spPr bwMode="auto">
          <a:xfrm>
            <a:off x="1066800" y="838200"/>
            <a:ext cx="2895600" cy="5334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118794" name="Oval 8">
            <a:extLst>
              <a:ext uri="{FF2B5EF4-FFF2-40B4-BE49-F238E27FC236}">
                <a16:creationId xmlns:a16="http://schemas.microsoft.com/office/drawing/2014/main" id="{E415F71D-8DCD-4077-974C-A730CF29B584}"/>
              </a:ext>
            </a:extLst>
          </p:cNvPr>
          <p:cNvSpPr>
            <a:spLocks noChangeArrowheads="1"/>
          </p:cNvSpPr>
          <p:nvPr/>
        </p:nvSpPr>
        <p:spPr bwMode="auto">
          <a:xfrm>
            <a:off x="5562600" y="838200"/>
            <a:ext cx="2895600" cy="5334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118795" name="Rectangle 6">
            <a:extLst>
              <a:ext uri="{FF2B5EF4-FFF2-40B4-BE49-F238E27FC236}">
                <a16:creationId xmlns:a16="http://schemas.microsoft.com/office/drawing/2014/main" id="{5EA6F59D-0C3A-4184-8C37-3057EF8EF91D}"/>
              </a:ext>
            </a:extLst>
          </p:cNvPr>
          <p:cNvSpPr>
            <a:spLocks noChangeArrowheads="1"/>
          </p:cNvSpPr>
          <p:nvPr/>
        </p:nvSpPr>
        <p:spPr bwMode="auto">
          <a:xfrm>
            <a:off x="4778375" y="5010150"/>
            <a:ext cx="4365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i="1" dirty="0">
                <a:latin typeface="Times New Roman" panose="02020603050405020304" pitchFamily="18" charset="0"/>
              </a:rPr>
              <a:t>Space-temporal interference reduction(</a:t>
            </a:r>
            <a:r>
              <a:rPr lang="en-US" altLang="ja-JP" sz="1800" i="1" dirty="0">
                <a:latin typeface="Times New Roman" panose="02020603050405020304" pitchFamily="18" charset="0"/>
              </a:rPr>
              <a:t>SC.8)</a:t>
            </a:r>
          </a:p>
        </p:txBody>
      </p:sp>
      <p:sp>
        <p:nvSpPr>
          <p:cNvPr id="118797" name="正方形/長方形 28">
            <a:extLst>
              <a:ext uri="{FF2B5EF4-FFF2-40B4-BE49-F238E27FC236}">
                <a16:creationId xmlns:a16="http://schemas.microsoft.com/office/drawing/2014/main" id="{26CC0BC1-3F27-4F51-BFB7-5B7687178306}"/>
              </a:ext>
            </a:extLst>
          </p:cNvPr>
          <p:cNvSpPr>
            <a:spLocks noChangeArrowheads="1"/>
          </p:cNvSpPr>
          <p:nvPr/>
        </p:nvSpPr>
        <p:spPr bwMode="auto">
          <a:xfrm>
            <a:off x="3810000" y="5638800"/>
            <a:ext cx="5187950" cy="707886"/>
          </a:xfrm>
          <a:prstGeom prst="rect">
            <a:avLst/>
          </a:prstGeom>
          <a:solidFill>
            <a:schemeClr val="bg1">
              <a:lumMod val="85000"/>
            </a:schemeClr>
          </a:solidFill>
          <a:ln w="57150">
            <a:solidFill>
              <a:schemeClr val="tx1">
                <a:lumMod val="50000"/>
                <a:lumOff val="50000"/>
              </a:schemeClr>
            </a:solidFill>
            <a:miter lim="800000"/>
            <a:headEnd/>
            <a:tailEnd/>
          </a:ln>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2000" dirty="0">
                <a:solidFill>
                  <a:srgbClr val="FF0000"/>
                </a:solidFill>
              </a:rPr>
              <a:t>Interference can be eliminated if either one is different from the desired signal</a:t>
            </a:r>
            <a:endParaRPr lang="ja-JP" altLang="en-US" sz="2400" dirty="0">
              <a:solidFill>
                <a:srgbClr val="FF0000"/>
              </a:solidFill>
            </a:endParaRPr>
          </a:p>
        </p:txBody>
      </p:sp>
      <p:sp>
        <p:nvSpPr>
          <p:cNvPr id="31" name="二等辺三角形 30">
            <a:extLst>
              <a:ext uri="{FF2B5EF4-FFF2-40B4-BE49-F238E27FC236}">
                <a16:creationId xmlns:a16="http://schemas.microsoft.com/office/drawing/2014/main" id="{019D53DD-B0EB-4191-BF06-8A55467E0D2F}"/>
              </a:ext>
            </a:extLst>
          </p:cNvPr>
          <p:cNvSpPr>
            <a:spLocks noChangeArrowheads="1"/>
          </p:cNvSpPr>
          <p:nvPr/>
        </p:nvSpPr>
        <p:spPr bwMode="auto">
          <a:xfrm rot="10800000">
            <a:off x="1295400" y="5432648"/>
            <a:ext cx="2259013" cy="228600"/>
          </a:xfrm>
          <a:prstGeom prst="triangle">
            <a:avLst>
              <a:gd name="adj" fmla="val 50000"/>
            </a:avLst>
          </a:prstGeom>
          <a:solidFill>
            <a:srgbClr val="FBBBBB"/>
          </a:solidFill>
          <a:ln w="25400" algn="ctr">
            <a:solidFill>
              <a:schemeClr val="tx1">
                <a:lumMod val="50000"/>
                <a:lumOff val="50000"/>
              </a:schemeClr>
            </a:solidFill>
            <a:miter lim="800000"/>
            <a:headEnd/>
            <a:tailEnd/>
          </a:ln>
        </p:spPr>
        <p:txBody>
          <a:bodyPr rot="10800000" anchor="ctr"/>
          <a:lstStyle/>
          <a:p>
            <a:pPr algn="ctr" eaLnBrk="1" hangingPunct="1">
              <a:defRPr/>
            </a:pPr>
            <a:endParaRPr lang="ja-JP" altLang="en-US" b="0">
              <a:solidFill>
                <a:schemeClr val="lt1"/>
              </a:solidFill>
              <a:latin typeface="+mn-lt"/>
              <a:ea typeface="+mn-ea"/>
            </a:endParaRPr>
          </a:p>
        </p:txBody>
      </p:sp>
      <p:sp>
        <p:nvSpPr>
          <p:cNvPr id="32" name="二等辺三角形 31">
            <a:extLst>
              <a:ext uri="{FF2B5EF4-FFF2-40B4-BE49-F238E27FC236}">
                <a16:creationId xmlns:a16="http://schemas.microsoft.com/office/drawing/2014/main" id="{04BF66E3-AAF2-4AB8-A738-7904AA03F207}"/>
              </a:ext>
            </a:extLst>
          </p:cNvPr>
          <p:cNvSpPr>
            <a:spLocks noChangeArrowheads="1"/>
          </p:cNvSpPr>
          <p:nvPr/>
        </p:nvSpPr>
        <p:spPr bwMode="auto">
          <a:xfrm rot="10800000">
            <a:off x="5562600" y="5376863"/>
            <a:ext cx="2259013" cy="228600"/>
          </a:xfrm>
          <a:prstGeom prst="triangle">
            <a:avLst>
              <a:gd name="adj" fmla="val 50000"/>
            </a:avLst>
          </a:prstGeom>
          <a:solidFill>
            <a:srgbClr val="FBBBBB"/>
          </a:solidFill>
          <a:ln w="25400" algn="ctr">
            <a:solidFill>
              <a:schemeClr val="tx1">
                <a:lumMod val="50000"/>
                <a:lumOff val="50000"/>
              </a:schemeClr>
            </a:solidFill>
            <a:miter lim="800000"/>
            <a:headEnd/>
            <a:tailEnd/>
          </a:ln>
        </p:spPr>
        <p:txBody>
          <a:bodyPr rot="10800000" anchor="ctr"/>
          <a:lstStyle/>
          <a:p>
            <a:pPr algn="ctr" eaLnBrk="1" hangingPunct="1">
              <a:defRPr/>
            </a:pPr>
            <a:endParaRPr lang="ja-JP" altLang="en-US" b="0">
              <a:solidFill>
                <a:schemeClr val="lt1"/>
              </a:solidFill>
              <a:latin typeface="+mn-lt"/>
              <a:ea typeface="+mn-ea"/>
            </a:endParaRPr>
          </a:p>
        </p:txBody>
      </p:sp>
      <p:sp>
        <p:nvSpPr>
          <p:cNvPr id="118800" name="Rectangle 6">
            <a:extLst>
              <a:ext uri="{FF2B5EF4-FFF2-40B4-BE49-F238E27FC236}">
                <a16:creationId xmlns:a16="http://schemas.microsoft.com/office/drawing/2014/main" id="{DBD7F09D-CD33-45F2-8F03-7242B78355E0}"/>
              </a:ext>
            </a:extLst>
          </p:cNvPr>
          <p:cNvSpPr>
            <a:spLocks noChangeArrowheads="1"/>
          </p:cNvSpPr>
          <p:nvPr/>
        </p:nvSpPr>
        <p:spPr bwMode="auto">
          <a:xfrm>
            <a:off x="384175" y="5010150"/>
            <a:ext cx="4219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i="1" dirty="0">
                <a:latin typeface="Times New Roman" panose="02020603050405020304" pitchFamily="18" charset="0"/>
              </a:rPr>
              <a:t>TDL-AA </a:t>
            </a:r>
            <a:r>
              <a:rPr lang="en-US" altLang="ja-JP" sz="1800" b="0" i="1" dirty="0">
                <a:solidFill>
                  <a:srgbClr val="FF0000"/>
                </a:solidFill>
                <a:latin typeface="Times New Roman" panose="02020603050405020304" pitchFamily="18" charset="0"/>
              </a:rPr>
              <a:t>without null-steering </a:t>
            </a:r>
            <a:r>
              <a:rPr lang="ja-JP" altLang="en-US" sz="1800" b="0" i="1" dirty="0">
                <a:latin typeface="Times New Roman" panose="02020603050405020304" pitchFamily="18" charset="0"/>
              </a:rPr>
              <a:t>（ </a:t>
            </a:r>
            <a:r>
              <a:rPr lang="en-US" altLang="ja-JP" sz="1800" i="1" dirty="0">
                <a:latin typeface="Times New Roman" panose="02020603050405020304" pitchFamily="18" charset="0"/>
              </a:rPr>
              <a:t>SC.8</a:t>
            </a:r>
            <a:r>
              <a:rPr lang="ja-JP" altLang="en-US" sz="1800" i="1" dirty="0">
                <a:latin typeface="Times New Roman" panose="02020603050405020304" pitchFamily="18" charset="0"/>
              </a:rPr>
              <a:t>）</a:t>
            </a:r>
          </a:p>
        </p:txBody>
      </p:sp>
      <p:sp>
        <p:nvSpPr>
          <p:cNvPr id="118801" name="Line 15">
            <a:extLst>
              <a:ext uri="{FF2B5EF4-FFF2-40B4-BE49-F238E27FC236}">
                <a16:creationId xmlns:a16="http://schemas.microsoft.com/office/drawing/2014/main" id="{4F36C9EF-954E-48A3-AC3B-FCCBBD3F226C}"/>
              </a:ext>
            </a:extLst>
          </p:cNvPr>
          <p:cNvSpPr>
            <a:spLocks noChangeShapeType="1"/>
          </p:cNvSpPr>
          <p:nvPr/>
        </p:nvSpPr>
        <p:spPr bwMode="auto">
          <a:xfrm flipV="1">
            <a:off x="3724275" y="2452688"/>
            <a:ext cx="0" cy="671512"/>
          </a:xfrm>
          <a:prstGeom prst="line">
            <a:avLst/>
          </a:prstGeom>
          <a:noFill/>
          <a:ln w="38100">
            <a:solidFill>
              <a:srgbClr val="008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8802" name="Rectangle 16">
            <a:extLst>
              <a:ext uri="{FF2B5EF4-FFF2-40B4-BE49-F238E27FC236}">
                <a16:creationId xmlns:a16="http://schemas.microsoft.com/office/drawing/2014/main" id="{E14E9DB2-D02E-45E7-B891-5E5443895068}"/>
              </a:ext>
            </a:extLst>
          </p:cNvPr>
          <p:cNvSpPr>
            <a:spLocks noChangeArrowheads="1"/>
          </p:cNvSpPr>
          <p:nvPr/>
        </p:nvSpPr>
        <p:spPr bwMode="auto">
          <a:xfrm>
            <a:off x="3038475" y="3124200"/>
            <a:ext cx="1031875" cy="366713"/>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Gain</a:t>
            </a:r>
            <a:r>
              <a:rPr lang="ja-JP" altLang="en-US" sz="1800" dirty="0">
                <a:solidFill>
                  <a:srgbClr val="FF0000"/>
                </a:solidFill>
              </a:rPr>
              <a:t>≠</a:t>
            </a:r>
            <a:r>
              <a:rPr lang="en-US" altLang="ja-JP" sz="1800" dirty="0">
                <a:solidFill>
                  <a:srgbClr val="FF0000"/>
                </a:solidFill>
              </a:rPr>
              <a:t>0</a:t>
            </a:r>
            <a:endParaRPr lang="ja-JP" altLang="en-US" sz="1800" dirty="0">
              <a:solidFill>
                <a:srgbClr val="FF0000"/>
              </a:solidFill>
            </a:endParaRPr>
          </a:p>
        </p:txBody>
      </p:sp>
      <p:sp>
        <p:nvSpPr>
          <p:cNvPr id="118803" name="Line 18">
            <a:extLst>
              <a:ext uri="{FF2B5EF4-FFF2-40B4-BE49-F238E27FC236}">
                <a16:creationId xmlns:a16="http://schemas.microsoft.com/office/drawing/2014/main" id="{166C5C5D-5BBA-4D4F-B697-FFE3DD0EC6A8}"/>
              </a:ext>
            </a:extLst>
          </p:cNvPr>
          <p:cNvSpPr>
            <a:spLocks noChangeShapeType="1"/>
          </p:cNvSpPr>
          <p:nvPr/>
        </p:nvSpPr>
        <p:spPr bwMode="auto">
          <a:xfrm>
            <a:off x="7010400" y="3490913"/>
            <a:ext cx="588963" cy="776287"/>
          </a:xfrm>
          <a:prstGeom prst="line">
            <a:avLst/>
          </a:prstGeom>
          <a:noFill/>
          <a:ln w="381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8804" name="Rectangle 19">
            <a:extLst>
              <a:ext uri="{FF2B5EF4-FFF2-40B4-BE49-F238E27FC236}">
                <a16:creationId xmlns:a16="http://schemas.microsoft.com/office/drawing/2014/main" id="{2A215434-0346-4C0E-A937-FB6D5E4CEADD}"/>
              </a:ext>
            </a:extLst>
          </p:cNvPr>
          <p:cNvSpPr>
            <a:spLocks noChangeArrowheads="1"/>
          </p:cNvSpPr>
          <p:nvPr/>
        </p:nvSpPr>
        <p:spPr bwMode="auto">
          <a:xfrm>
            <a:off x="6206544" y="3119438"/>
            <a:ext cx="1236236" cy="36933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reduction</a:t>
            </a:r>
          </a:p>
        </p:txBody>
      </p:sp>
      <p:sp>
        <p:nvSpPr>
          <p:cNvPr id="118805" name="Line 24">
            <a:extLst>
              <a:ext uri="{FF2B5EF4-FFF2-40B4-BE49-F238E27FC236}">
                <a16:creationId xmlns:a16="http://schemas.microsoft.com/office/drawing/2014/main" id="{851DE272-8A15-406D-827C-1A21229F4CAF}"/>
              </a:ext>
            </a:extLst>
          </p:cNvPr>
          <p:cNvSpPr>
            <a:spLocks noChangeShapeType="1"/>
          </p:cNvSpPr>
          <p:nvPr/>
        </p:nvSpPr>
        <p:spPr bwMode="auto">
          <a:xfrm flipV="1">
            <a:off x="6356350" y="1701800"/>
            <a:ext cx="0" cy="750888"/>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8806" name="Rectangle 25">
            <a:extLst>
              <a:ext uri="{FF2B5EF4-FFF2-40B4-BE49-F238E27FC236}">
                <a16:creationId xmlns:a16="http://schemas.microsoft.com/office/drawing/2014/main" id="{58D3C280-605A-48D4-823D-9D6284E75D92}"/>
              </a:ext>
            </a:extLst>
          </p:cNvPr>
          <p:cNvSpPr>
            <a:spLocks noChangeArrowheads="1"/>
          </p:cNvSpPr>
          <p:nvPr/>
        </p:nvSpPr>
        <p:spPr bwMode="auto">
          <a:xfrm>
            <a:off x="5324475" y="2452688"/>
            <a:ext cx="1381125" cy="36933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Max gain</a:t>
            </a:r>
            <a:endParaRPr lang="ja-JP" altLang="en-US" sz="1800" dirty="0">
              <a:solidFill>
                <a:srgbClr val="FF0000"/>
              </a:solidFill>
            </a:endParaRPr>
          </a:p>
        </p:txBody>
      </p:sp>
      <p:sp>
        <p:nvSpPr>
          <p:cNvPr id="118807" name="Line 27">
            <a:extLst>
              <a:ext uri="{FF2B5EF4-FFF2-40B4-BE49-F238E27FC236}">
                <a16:creationId xmlns:a16="http://schemas.microsoft.com/office/drawing/2014/main" id="{971E4676-2446-46DC-A21F-33FC5DAADD8B}"/>
              </a:ext>
            </a:extLst>
          </p:cNvPr>
          <p:cNvSpPr>
            <a:spLocks noChangeShapeType="1"/>
          </p:cNvSpPr>
          <p:nvPr/>
        </p:nvSpPr>
        <p:spPr bwMode="auto">
          <a:xfrm flipV="1">
            <a:off x="1762125" y="1692275"/>
            <a:ext cx="0" cy="750888"/>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8808" name="Rectangle 28">
            <a:extLst>
              <a:ext uri="{FF2B5EF4-FFF2-40B4-BE49-F238E27FC236}">
                <a16:creationId xmlns:a16="http://schemas.microsoft.com/office/drawing/2014/main" id="{5099EB41-3D32-4CE9-BAD8-83A276272A6A}"/>
              </a:ext>
            </a:extLst>
          </p:cNvPr>
          <p:cNvSpPr>
            <a:spLocks noChangeArrowheads="1"/>
          </p:cNvSpPr>
          <p:nvPr/>
        </p:nvSpPr>
        <p:spPr bwMode="auto">
          <a:xfrm>
            <a:off x="1185863" y="2452688"/>
            <a:ext cx="1404937" cy="36933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Max gain</a:t>
            </a:r>
            <a:endParaRPr lang="ja-JP" altLang="en-US" sz="1800" dirty="0">
              <a:solidFill>
                <a:srgbClr val="FF0000"/>
              </a:solidFill>
            </a:endParaRPr>
          </a:p>
        </p:txBody>
      </p:sp>
      <p:sp>
        <p:nvSpPr>
          <p:cNvPr id="26" name="正方形/長方形 25">
            <a:extLst>
              <a:ext uri="{FF2B5EF4-FFF2-40B4-BE49-F238E27FC236}">
                <a16:creationId xmlns:a16="http://schemas.microsoft.com/office/drawing/2014/main" id="{5F801E3B-C7D1-4956-BCBC-070B0EAF5C59}"/>
              </a:ext>
            </a:extLst>
          </p:cNvPr>
          <p:cNvSpPr>
            <a:spLocks noChangeArrowheads="1"/>
          </p:cNvSpPr>
          <p:nvPr/>
        </p:nvSpPr>
        <p:spPr bwMode="auto">
          <a:xfrm>
            <a:off x="105544" y="5661248"/>
            <a:ext cx="3962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dirty="0"/>
              <a:t>System has gain against an interference</a:t>
            </a:r>
            <a:r>
              <a:rPr lang="ja-JP" altLang="en-US" sz="1800" dirty="0">
                <a:solidFill>
                  <a:srgbClr val="FF0000"/>
                </a:solidFill>
              </a:rPr>
              <a:t>→</a:t>
            </a:r>
            <a:r>
              <a:rPr lang="en-US" altLang="ja-JP" sz="1800" dirty="0">
                <a:solidFill>
                  <a:srgbClr val="FF0000"/>
                </a:solidFill>
              </a:rPr>
              <a:t>residual interference</a:t>
            </a:r>
            <a:endParaRPr lang="ja-JP" altLang="en-US" sz="1800" dirty="0">
              <a:solidFill>
                <a:srgbClr val="FF0000"/>
              </a:solidFill>
            </a:endParaRPr>
          </a:p>
        </p:txBody>
      </p:sp>
      <p:sp>
        <p:nvSpPr>
          <p:cNvPr id="4" name="フッター プレースホルダー 3">
            <a:extLst>
              <a:ext uri="{FF2B5EF4-FFF2-40B4-BE49-F238E27FC236}">
                <a16:creationId xmlns:a16="http://schemas.microsoft.com/office/drawing/2014/main" id="{7CC865F8-F27A-468B-9765-6DB192B165AD}"/>
              </a:ext>
            </a:extLst>
          </p:cNvPr>
          <p:cNvSpPr>
            <a:spLocks noGrp="1"/>
          </p:cNvSpPr>
          <p:nvPr>
            <p:ph type="ftr" sz="quarter" idx="3"/>
          </p:nvPr>
        </p:nvSpPr>
        <p:spPr>
          <a:ln>
            <a:solidFill>
              <a:schemeClr val="tx1">
                <a:lumMod val="50000"/>
                <a:lumOff val="50000"/>
              </a:schemeClr>
            </a:solidFill>
          </a:ln>
        </p:spPr>
        <p:txBody>
          <a:bodyPr/>
          <a:lstStyle/>
          <a:p>
            <a:r>
              <a:rPr lang="en-US" altLang="ja-JP"/>
              <a:t>Takumi Kobayashi(YNU), Ryuji Kohno(YNU/CWC-Nippon)</a:t>
            </a:r>
            <a:endParaRPr lang="en-US" altLang="ja-JP" dirty="0"/>
          </a:p>
        </p:txBody>
      </p:sp>
      <p:sp>
        <p:nvSpPr>
          <p:cNvPr id="5" name="スライド番号プレースホルダー 4">
            <a:extLst>
              <a:ext uri="{FF2B5EF4-FFF2-40B4-BE49-F238E27FC236}">
                <a16:creationId xmlns:a16="http://schemas.microsoft.com/office/drawing/2014/main" id="{56BBFEAB-A60B-4C63-9D69-2A555CF017DA}"/>
              </a:ext>
            </a:extLst>
          </p:cNvPr>
          <p:cNvSpPr>
            <a:spLocks noGrp="1"/>
          </p:cNvSpPr>
          <p:nvPr>
            <p:ph type="sldNum" sz="quarter" idx="12"/>
          </p:nvPr>
        </p:nvSpPr>
        <p:spPr>
          <a:ln>
            <a:solidFill>
              <a:schemeClr val="tx1">
                <a:lumMod val="50000"/>
                <a:lumOff val="50000"/>
              </a:schemeClr>
            </a:solidFill>
          </a:ln>
        </p:spPr>
        <p:txBody>
          <a:bodyPr/>
          <a:lstStyle/>
          <a:p>
            <a:r>
              <a:rPr lang="en-US" altLang="ja-JP"/>
              <a:t>Slide </a:t>
            </a:r>
            <a:fld id="{266A080E-4E30-4968-B029-7CF782D6220C}" type="slidenum">
              <a:rPr lang="en-US" altLang="ja-JP" smtClean="0"/>
              <a:pPr/>
              <a:t>40</a:t>
            </a:fld>
            <a:endParaRPr lang="en-US" altLang="ja-JP"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68DEC52-687C-49F2-87E0-B110F6B850A1}"/>
              </a:ext>
            </a:extLst>
          </p:cNvPr>
          <p:cNvSpPr>
            <a:spLocks noGrp="1"/>
          </p:cNvSpPr>
          <p:nvPr>
            <p:ph type="dt" sz="half" idx="2"/>
          </p:nvPr>
        </p:nvSpPr>
        <p:spPr/>
        <p:txBody>
          <a:bodyPr/>
          <a:lstStyle/>
          <a:p>
            <a:r>
              <a:rPr lang="en-US" altLang="ja-JP"/>
              <a:t>July 2018</a:t>
            </a:r>
            <a:endParaRPr lang="en-US" altLang="ja-JP" dirty="0"/>
          </a:p>
        </p:txBody>
      </p:sp>
      <p:sp>
        <p:nvSpPr>
          <p:cNvPr id="122887" name="Rectangle 3">
            <a:extLst>
              <a:ext uri="{FF2B5EF4-FFF2-40B4-BE49-F238E27FC236}">
                <a16:creationId xmlns:a16="http://schemas.microsoft.com/office/drawing/2014/main" id="{62099058-95F6-4E55-98AE-2B13AD53784E}"/>
              </a:ext>
            </a:extLst>
          </p:cNvPr>
          <p:cNvSpPr>
            <a:spLocks noChangeArrowheads="1"/>
          </p:cNvSpPr>
          <p:nvPr/>
        </p:nvSpPr>
        <p:spPr bwMode="auto">
          <a:xfrm>
            <a:off x="152400" y="1066800"/>
            <a:ext cx="8686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lnSpc>
                <a:spcPct val="80000"/>
              </a:lnSpc>
            </a:pPr>
            <a:r>
              <a:rPr lang="en-US" altLang="ja-JP" sz="2800" b="0" dirty="0"/>
              <a:t>Conclusion</a:t>
            </a:r>
            <a:endParaRPr lang="en-US" altLang="ja-JP" sz="2000" b="0" dirty="0"/>
          </a:p>
          <a:p>
            <a:pPr lvl="1" eaLnBrk="1" hangingPunct="1">
              <a:lnSpc>
                <a:spcPct val="80000"/>
              </a:lnSpc>
            </a:pPr>
            <a:r>
              <a:rPr lang="en-US" altLang="ja-JP" sz="2000" b="0" dirty="0">
                <a:latin typeface="Times New Roman" panose="02020603050405020304" pitchFamily="18" charset="0"/>
                <a:cs typeface="Times New Roman" panose="02020603050405020304" pitchFamily="18" charset="0"/>
              </a:rPr>
              <a:t>OMF based on Modified Hermite pulse have been proposed.</a:t>
            </a:r>
          </a:p>
          <a:p>
            <a:pPr lvl="1" eaLnBrk="1" hangingPunct="1">
              <a:lnSpc>
                <a:spcPct val="80000"/>
              </a:lnSpc>
            </a:pPr>
            <a:r>
              <a:rPr lang="en-US" altLang="ja-JP" sz="2000" b="0" dirty="0">
                <a:solidFill>
                  <a:srgbClr val="FF0000"/>
                </a:solidFill>
                <a:latin typeface="Times New Roman" panose="02020603050405020304" pitchFamily="18" charset="0"/>
                <a:cs typeface="Times New Roman" panose="02020603050405020304" pitchFamily="18" charset="0"/>
              </a:rPr>
              <a:t>Interference mitigation (reduction) in Time-domain</a:t>
            </a:r>
            <a:r>
              <a:rPr lang="en-US" altLang="ja-JP" sz="2000" b="0" dirty="0">
                <a:latin typeface="Times New Roman" panose="02020603050405020304" pitchFamily="18" charset="0"/>
                <a:cs typeface="Times New Roman" panose="02020603050405020304" pitchFamily="18" charset="0"/>
              </a:rPr>
              <a:t>.</a:t>
            </a:r>
            <a:br>
              <a:rPr lang="en-US" altLang="ja-JP" sz="2000" b="0" dirty="0">
                <a:latin typeface="Times New Roman" panose="02020603050405020304" pitchFamily="18" charset="0"/>
                <a:cs typeface="Times New Roman" panose="02020603050405020304" pitchFamily="18" charset="0"/>
              </a:rPr>
            </a:br>
            <a:endParaRPr lang="en-US" altLang="ja-JP" sz="2000" b="0" dirty="0">
              <a:latin typeface="Times New Roman" panose="02020603050405020304" pitchFamily="18" charset="0"/>
              <a:cs typeface="Times New Roman" panose="02020603050405020304" pitchFamily="18" charset="0"/>
            </a:endParaRPr>
          </a:p>
          <a:p>
            <a:pPr lvl="1" eaLnBrk="1" hangingPunct="1">
              <a:lnSpc>
                <a:spcPct val="80000"/>
              </a:lnSpc>
            </a:pPr>
            <a:endParaRPr lang="en-US" altLang="ja-JP" sz="2000" b="0" dirty="0">
              <a:latin typeface="Times New Roman" panose="02020603050405020304" pitchFamily="18" charset="0"/>
              <a:cs typeface="Times New Roman" panose="02020603050405020304" pitchFamily="18" charset="0"/>
            </a:endParaRPr>
          </a:p>
          <a:p>
            <a:pPr lvl="2" eaLnBrk="1" hangingPunct="1">
              <a:lnSpc>
                <a:spcPct val="80000"/>
              </a:lnSpc>
            </a:pPr>
            <a:endParaRPr lang="en-US" altLang="ja-JP" sz="2000" b="0" dirty="0">
              <a:latin typeface="Times New Roman" panose="02020603050405020304" pitchFamily="18" charset="0"/>
              <a:cs typeface="Times New Roman" panose="02020603050405020304" pitchFamily="18" charset="0"/>
            </a:endParaRPr>
          </a:p>
          <a:p>
            <a:pPr lvl="1" eaLnBrk="1" hangingPunct="1">
              <a:lnSpc>
                <a:spcPct val="80000"/>
              </a:lnSpc>
            </a:pPr>
            <a:r>
              <a:rPr lang="en-US" altLang="ja-JP" sz="2000" b="0" dirty="0">
                <a:latin typeface="Times New Roman" panose="02020603050405020304" pitchFamily="18" charset="0"/>
                <a:cs typeface="Times New Roman" panose="02020603050405020304" pitchFamily="18" charset="0"/>
              </a:rPr>
              <a:t>By using layered structure, MHP based OMF combined with Code-based OMF.</a:t>
            </a:r>
          </a:p>
          <a:p>
            <a:pPr lvl="2" eaLnBrk="1" hangingPunct="1">
              <a:lnSpc>
                <a:spcPct val="80000"/>
              </a:lnSpc>
            </a:pPr>
            <a:r>
              <a:rPr lang="en-US" altLang="ja-JP" sz="2000" b="0" dirty="0">
                <a:latin typeface="Times New Roman" panose="02020603050405020304" pitchFamily="18" charset="0"/>
                <a:cs typeface="Times New Roman" panose="02020603050405020304" pitchFamily="18" charset="0"/>
              </a:rPr>
              <a:t>Reduce computation cost, and expand number of users (capacity)</a:t>
            </a:r>
            <a:br>
              <a:rPr lang="ja-JP" altLang="en-US" sz="2000" b="0" dirty="0">
                <a:latin typeface="Times New Roman" panose="02020603050405020304" pitchFamily="18" charset="0"/>
                <a:cs typeface="Times New Roman" panose="02020603050405020304" pitchFamily="18" charset="0"/>
              </a:rPr>
            </a:br>
            <a:endParaRPr lang="en-US" altLang="ja-JP" sz="2000" b="0" dirty="0">
              <a:latin typeface="Times New Roman" panose="02020603050405020304" pitchFamily="18" charset="0"/>
              <a:cs typeface="Times New Roman" panose="02020603050405020304" pitchFamily="18" charset="0"/>
            </a:endParaRPr>
          </a:p>
          <a:p>
            <a:pPr lvl="2" eaLnBrk="1" hangingPunct="1">
              <a:lnSpc>
                <a:spcPct val="80000"/>
              </a:lnSpc>
            </a:pPr>
            <a:endParaRPr lang="en-US" altLang="ja-JP" sz="2000" b="0" dirty="0">
              <a:latin typeface="Times New Roman" panose="02020603050405020304" pitchFamily="18" charset="0"/>
              <a:cs typeface="Times New Roman" panose="02020603050405020304" pitchFamily="18" charset="0"/>
            </a:endParaRPr>
          </a:p>
          <a:p>
            <a:pPr lvl="1" eaLnBrk="1" hangingPunct="1">
              <a:lnSpc>
                <a:spcPct val="80000"/>
              </a:lnSpc>
            </a:pPr>
            <a:r>
              <a:rPr lang="en-US" altLang="ja-JP" sz="2000" b="0" dirty="0">
                <a:latin typeface="Times New Roman" panose="02020603050405020304" pitchFamily="18" charset="0"/>
                <a:cs typeface="Times New Roman" panose="02020603050405020304" pitchFamily="18" charset="0"/>
              </a:rPr>
              <a:t>MHP based OMF is combined with TDL-AA.</a:t>
            </a:r>
          </a:p>
          <a:p>
            <a:pPr lvl="2" eaLnBrk="1" hangingPunct="1">
              <a:lnSpc>
                <a:spcPct val="80000"/>
              </a:lnSpc>
            </a:pPr>
            <a:r>
              <a:rPr lang="en-US" altLang="ja-JP" sz="2000" b="0" dirty="0">
                <a:latin typeface="Times New Roman" panose="02020603050405020304" pitchFamily="18" charset="0"/>
                <a:cs typeface="Times New Roman" panose="02020603050405020304" pitchFamily="18" charset="0"/>
              </a:rPr>
              <a:t>Interference mitigation on Time and space domains signal processing.</a:t>
            </a:r>
          </a:p>
          <a:p>
            <a:pPr lvl="2" eaLnBrk="1" hangingPunct="1">
              <a:lnSpc>
                <a:spcPct val="80000"/>
              </a:lnSpc>
            </a:pPr>
            <a:endParaRPr lang="en-US" altLang="ja-JP" sz="2000" b="0" dirty="0">
              <a:latin typeface="Times New Roman" panose="02020603050405020304" pitchFamily="18" charset="0"/>
              <a:cs typeface="Times New Roman" panose="02020603050405020304" pitchFamily="18" charset="0"/>
            </a:endParaRPr>
          </a:p>
        </p:txBody>
      </p:sp>
      <p:sp>
        <p:nvSpPr>
          <p:cNvPr id="4" name="フッター プレースホルダー 3">
            <a:extLst>
              <a:ext uri="{FF2B5EF4-FFF2-40B4-BE49-F238E27FC236}">
                <a16:creationId xmlns:a16="http://schemas.microsoft.com/office/drawing/2014/main" id="{B02F13E8-5660-4114-8ABC-6F17750C3177}"/>
              </a:ext>
            </a:extLst>
          </p:cNvPr>
          <p:cNvSpPr>
            <a:spLocks noGrp="1"/>
          </p:cNvSpPr>
          <p:nvPr>
            <p:ph type="ftr" sz="quarter" idx="3"/>
          </p:nvPr>
        </p:nvSpPr>
        <p:spPr/>
        <p:txBody>
          <a:bodyPr/>
          <a:lstStyle/>
          <a:p>
            <a:r>
              <a:rPr lang="en-US" altLang="ja-JP"/>
              <a:t>Takumi Kobayashi(YNU), Ryuji Kohno(YNU/CWC-Nippon)</a:t>
            </a:r>
            <a:endParaRPr lang="en-US" altLang="ja-JP" dirty="0"/>
          </a:p>
        </p:txBody>
      </p:sp>
      <p:sp>
        <p:nvSpPr>
          <p:cNvPr id="5" name="スライド番号プレースホルダー 4">
            <a:extLst>
              <a:ext uri="{FF2B5EF4-FFF2-40B4-BE49-F238E27FC236}">
                <a16:creationId xmlns:a16="http://schemas.microsoft.com/office/drawing/2014/main" id="{AD0ED761-3DDA-4568-89EE-222FE05D6CF1}"/>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41</a:t>
            </a:fld>
            <a:endParaRPr lang="en-US" altLang="ja-JP"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A91C335-DD08-4562-A1D1-DC146038EB3B}"/>
              </a:ext>
            </a:extLst>
          </p:cNvPr>
          <p:cNvSpPr>
            <a:spLocks noGrp="1"/>
          </p:cNvSpPr>
          <p:nvPr>
            <p:ph type="title"/>
          </p:nvPr>
        </p:nvSpPr>
        <p:spPr/>
        <p:txBody>
          <a:bodyPr/>
          <a:lstStyle/>
          <a:p>
            <a:r>
              <a:rPr kumimoji="1" lang="en-US" altLang="ja-JP" dirty="0"/>
              <a:t>References</a:t>
            </a:r>
            <a:endParaRPr kumimoji="1" lang="ja-JP" altLang="en-US" dirty="0"/>
          </a:p>
        </p:txBody>
      </p:sp>
      <p:sp>
        <p:nvSpPr>
          <p:cNvPr id="6" name="コンテンツ プレースホルダー 5">
            <a:extLst>
              <a:ext uri="{FF2B5EF4-FFF2-40B4-BE49-F238E27FC236}">
                <a16:creationId xmlns:a16="http://schemas.microsoft.com/office/drawing/2014/main" id="{6ECB238D-327C-4FB2-BC65-2343F0B97257}"/>
              </a:ext>
            </a:extLst>
          </p:cNvPr>
          <p:cNvSpPr>
            <a:spLocks noGrp="1"/>
          </p:cNvSpPr>
          <p:nvPr>
            <p:ph sz="half" idx="1"/>
          </p:nvPr>
        </p:nvSpPr>
        <p:spPr>
          <a:xfrm>
            <a:off x="685800" y="1981200"/>
            <a:ext cx="8134672" cy="4114800"/>
          </a:xfrm>
        </p:spPr>
        <p:txBody>
          <a:bodyPr/>
          <a:lstStyle/>
          <a:p>
            <a:endParaRPr lang="en-US" altLang="ja-JP" sz="1800" dirty="0">
              <a:latin typeface="+mj-lt"/>
            </a:endParaRPr>
          </a:p>
          <a:p>
            <a:r>
              <a:rPr lang="en-US" altLang="ja-JP" sz="1800" dirty="0">
                <a:latin typeface="+mj-lt"/>
              </a:rPr>
              <a:t>Takumi Kobayashi Chika Sugimoto, Ryuji Kohno, “Theoretical analysis of interference canceler using modified </a:t>
            </a:r>
            <a:r>
              <a:rPr lang="en-US" altLang="ja-JP" sz="1800" dirty="0" err="1">
                <a:latin typeface="+mj-lt"/>
              </a:rPr>
              <a:t>hermite</a:t>
            </a:r>
            <a:r>
              <a:rPr lang="en-US" altLang="ja-JP" sz="1800" dirty="0">
                <a:latin typeface="+mj-lt"/>
              </a:rPr>
              <a:t> polynomials based orthogonal matched filter for IR-UWB systems in AWGN and interference channel,” Proc. 2017 20th International Symposium on Wireless Personal Multimedia Communications (WPMC) 2017, DOI: 10.1109/WPMC.2017.8301793</a:t>
            </a:r>
          </a:p>
          <a:p>
            <a:r>
              <a:rPr lang="en-US" altLang="ja-JP" sz="1800" dirty="0">
                <a:latin typeface="+mj-lt"/>
              </a:rPr>
              <a:t>Takumi Kobayashi, Masato Suzuki, Chika Sugimoto, Ryuji Kohno, “Space temporal interference cancellation using TDL array antenna and waveform based OMF for IR-UWB systems,” ICT Express, Volume 1, Issue 2, pp.71-75, 2015. ISSN 2405-9595, https://doi.org/10.1016/j.icte.2015.09.006.</a:t>
            </a:r>
          </a:p>
          <a:p>
            <a:r>
              <a:rPr lang="en-US" altLang="ja-JP" sz="1800" dirty="0">
                <a:latin typeface="+mj-lt"/>
              </a:rPr>
              <a:t>Takumi KOBAYASHI  Chika SUGIMOTO  Ryuji KOHNO, “Interference Cancellation for Intra and Inter UWB Systems Using Modified Hermite Polynomials Based Orthogonal Matched Filter,” </a:t>
            </a:r>
            <a:r>
              <a:rPr lang="fr-FR" altLang="ja-JP" sz="1800" dirty="0">
                <a:latin typeface="+mj-lt"/>
              </a:rPr>
              <a:t>IEICE TRANSACTIONS on Communications   Vol.E99-B   No.3   pp.569-577, 2016.</a:t>
            </a:r>
            <a:endParaRPr lang="en-US" altLang="ja-JP" sz="1800" dirty="0">
              <a:latin typeface="+mj-lt"/>
            </a:endParaRPr>
          </a:p>
          <a:p>
            <a:endParaRPr lang="en-US" altLang="ja-JP" sz="1800" dirty="0">
              <a:latin typeface="+mj-lt"/>
            </a:endParaRPr>
          </a:p>
          <a:p>
            <a:endParaRPr kumimoji="1" lang="ja-JP" altLang="en-US" sz="1800" dirty="0">
              <a:latin typeface="+mj-lt"/>
            </a:endParaRPr>
          </a:p>
        </p:txBody>
      </p:sp>
      <p:sp>
        <p:nvSpPr>
          <p:cNvPr id="2" name="スライド番号プレースホルダー 1">
            <a:extLst>
              <a:ext uri="{FF2B5EF4-FFF2-40B4-BE49-F238E27FC236}">
                <a16:creationId xmlns:a16="http://schemas.microsoft.com/office/drawing/2014/main" id="{76384838-FBFA-4AC7-81D0-B36C36547345}"/>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42</a:t>
            </a:fld>
            <a:endParaRPr lang="en-US" altLang="ja-JP" dirty="0"/>
          </a:p>
        </p:txBody>
      </p:sp>
      <p:sp>
        <p:nvSpPr>
          <p:cNvPr id="3" name="フッター プレースホルダー 2">
            <a:extLst>
              <a:ext uri="{FF2B5EF4-FFF2-40B4-BE49-F238E27FC236}">
                <a16:creationId xmlns:a16="http://schemas.microsoft.com/office/drawing/2014/main" id="{B6F7E56C-F02E-4C44-AC0B-D421659B2659}"/>
              </a:ext>
            </a:extLst>
          </p:cNvPr>
          <p:cNvSpPr>
            <a:spLocks noGrp="1"/>
          </p:cNvSpPr>
          <p:nvPr>
            <p:ph type="ftr" sz="quarter" idx="3"/>
          </p:nvPr>
        </p:nvSpPr>
        <p:spPr/>
        <p:txBody>
          <a:bodyPr/>
          <a:lstStyle/>
          <a:p>
            <a:r>
              <a:rPr lang="en-US" altLang="ja-JP"/>
              <a:t>Takumi Kobayashi(YNU), Ryuji Kohno(YNU/CWC-Nippon)</a:t>
            </a:r>
            <a:endParaRPr lang="en-US" altLang="ja-JP" dirty="0"/>
          </a:p>
        </p:txBody>
      </p:sp>
      <p:sp>
        <p:nvSpPr>
          <p:cNvPr id="4" name="日付プレースホルダー 3">
            <a:extLst>
              <a:ext uri="{FF2B5EF4-FFF2-40B4-BE49-F238E27FC236}">
                <a16:creationId xmlns:a16="http://schemas.microsoft.com/office/drawing/2014/main" id="{EFDAE01D-5DFD-40A2-9621-F79AB1A60342}"/>
              </a:ext>
            </a:extLst>
          </p:cNvPr>
          <p:cNvSpPr>
            <a:spLocks noGrp="1"/>
          </p:cNvSpPr>
          <p:nvPr>
            <p:ph type="dt" sz="half" idx="13"/>
          </p:nvPr>
        </p:nvSpPr>
        <p:spPr/>
        <p:txBody>
          <a:bodyPr/>
          <a:lstStyle/>
          <a:p>
            <a:r>
              <a:rPr lang="en-US" altLang="ja-JP"/>
              <a:t>July 2018</a:t>
            </a:r>
            <a:endParaRPr lang="en-US" altLang="ja-JP" dirty="0"/>
          </a:p>
        </p:txBody>
      </p:sp>
    </p:spTree>
    <p:extLst>
      <p:ext uri="{BB962C8B-B14F-4D97-AF65-F5344CB8AC3E}">
        <p14:creationId xmlns:p14="http://schemas.microsoft.com/office/powerpoint/2010/main" val="2380463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3">
            <a:extLst>
              <a:ext uri="{FF2B5EF4-FFF2-40B4-BE49-F238E27FC236}">
                <a16:creationId xmlns:a16="http://schemas.microsoft.com/office/drawing/2014/main" id="{986D7BDC-7472-4D44-BFD0-41D6283C3765}"/>
              </a:ext>
            </a:extLst>
          </p:cNvPr>
          <p:cNvSpPr>
            <a:spLocks noChangeArrowheads="1"/>
          </p:cNvSpPr>
          <p:nvPr/>
        </p:nvSpPr>
        <p:spPr bwMode="auto">
          <a:xfrm>
            <a:off x="581025" y="2308225"/>
            <a:ext cx="7620000"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ts val="1440"/>
              </a:spcBef>
              <a:spcAft>
                <a:spcPts val="0"/>
              </a:spcAft>
              <a:buFontTx/>
              <a:buNone/>
              <a:defRPr/>
            </a:pPr>
            <a:r>
              <a:rPr lang="en-US" altLang="ja-JP" sz="2400" dirty="0">
                <a:solidFill>
                  <a:srgbClr val="000000"/>
                </a:solidFill>
              </a:rPr>
              <a:t>Interference mitigation techniques and related researches</a:t>
            </a:r>
            <a:endParaRPr lang="ja-JP" altLang="ja-JP" sz="2400" dirty="0"/>
          </a:p>
          <a:p>
            <a:pPr marL="612648" indent="-612648">
              <a:spcBef>
                <a:spcPts val="1440"/>
              </a:spcBef>
              <a:spcAft>
                <a:spcPts val="0"/>
              </a:spcAft>
              <a:defRPr/>
            </a:pPr>
            <a:r>
              <a:rPr lang="en-US" altLang="ja-JP" sz="2400" dirty="0">
                <a:solidFill>
                  <a:srgbClr val="000000"/>
                </a:solidFill>
              </a:rPr>
              <a:t>	2.1 Orthogonal Matched filter</a:t>
            </a:r>
            <a:endParaRPr lang="ja-JP" altLang="ja-JP" sz="2400" dirty="0"/>
          </a:p>
          <a:p>
            <a:pPr marL="612648" indent="-612648">
              <a:spcBef>
                <a:spcPts val="1440"/>
              </a:spcBef>
              <a:spcAft>
                <a:spcPts val="0"/>
              </a:spcAft>
              <a:defRPr/>
            </a:pPr>
            <a:r>
              <a:rPr lang="en-US" altLang="ja-JP" sz="2400" dirty="0">
                <a:solidFill>
                  <a:srgbClr val="000000"/>
                </a:solidFill>
              </a:rPr>
              <a:t>	2.2 Tapped Delay Line Array Antenna</a:t>
            </a:r>
            <a:endParaRPr lang="ja-JP" altLang="ja-JP" sz="2400" dirty="0"/>
          </a:p>
          <a:p>
            <a:pPr marL="612648" indent="-612648">
              <a:spcBef>
                <a:spcPts val="1440"/>
              </a:spcBef>
              <a:spcAft>
                <a:spcPts val="0"/>
              </a:spcAft>
              <a:defRPr/>
            </a:pPr>
            <a:r>
              <a:rPr lang="en-US" altLang="ja-JP" sz="2400" dirty="0">
                <a:solidFill>
                  <a:srgbClr val="000000"/>
                </a:solidFill>
              </a:rPr>
              <a:t>	2.3 IR-UWB Communication using Modified Hermite Pulse</a:t>
            </a:r>
            <a:endParaRPr lang="ja-JP" altLang="ja-JP" sz="2400" dirty="0"/>
          </a:p>
        </p:txBody>
      </p:sp>
      <p:sp>
        <p:nvSpPr>
          <p:cNvPr id="30726" name="Rectangle 4">
            <a:extLst>
              <a:ext uri="{FF2B5EF4-FFF2-40B4-BE49-F238E27FC236}">
                <a16:creationId xmlns:a16="http://schemas.microsoft.com/office/drawing/2014/main" id="{3EACC8CB-71F0-47C8-A2AB-7D3F5BC6D8EE}"/>
              </a:ext>
            </a:extLst>
          </p:cNvPr>
          <p:cNvSpPr>
            <a:spLocks noChangeArrowheads="1"/>
          </p:cNvSpPr>
          <p:nvPr/>
        </p:nvSpPr>
        <p:spPr bwMode="auto">
          <a:xfrm>
            <a:off x="609600" y="3932238"/>
            <a:ext cx="8077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ja-JP" altLang="en-US" sz="4000" b="0" i="1"/>
              <a:t>　　</a:t>
            </a:r>
          </a:p>
        </p:txBody>
      </p:sp>
      <p:sp>
        <p:nvSpPr>
          <p:cNvPr id="30729" name="Rectangle 2">
            <a:extLst>
              <a:ext uri="{FF2B5EF4-FFF2-40B4-BE49-F238E27FC236}">
                <a16:creationId xmlns:a16="http://schemas.microsoft.com/office/drawing/2014/main" id="{1E32110A-C942-4687-8FAD-C64514452631}"/>
              </a:ext>
            </a:extLst>
          </p:cNvPr>
          <p:cNvSpPr>
            <a:spLocks noChangeArrowheads="1"/>
          </p:cNvSpPr>
          <p:nvPr/>
        </p:nvSpPr>
        <p:spPr bwMode="auto">
          <a:xfrm>
            <a:off x="0" y="11430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3600" dirty="0">
                <a:solidFill>
                  <a:srgbClr val="000000"/>
                </a:solidFill>
              </a:rPr>
              <a:t>Chapter 2 </a:t>
            </a:r>
            <a:r>
              <a:rPr lang="ja-JP" altLang="en-US" sz="2400" b="0" dirty="0">
                <a:solidFill>
                  <a:schemeClr val="tx2"/>
                </a:solidFill>
              </a:rPr>
              <a:t>　</a:t>
            </a:r>
          </a:p>
        </p:txBody>
      </p:sp>
      <p:sp>
        <p:nvSpPr>
          <p:cNvPr id="2" name="日付プレースホルダー 1">
            <a:extLst>
              <a:ext uri="{FF2B5EF4-FFF2-40B4-BE49-F238E27FC236}">
                <a16:creationId xmlns:a16="http://schemas.microsoft.com/office/drawing/2014/main" id="{2374B067-574B-4FF5-AD59-84D58EB96C1F}"/>
              </a:ext>
            </a:extLst>
          </p:cNvPr>
          <p:cNvSpPr>
            <a:spLocks noGrp="1"/>
          </p:cNvSpPr>
          <p:nvPr>
            <p:ph type="dt" sz="half" idx="2"/>
          </p:nvPr>
        </p:nvSpPr>
        <p:spPr/>
        <p:txBody>
          <a:bodyPr/>
          <a:lstStyle/>
          <a:p>
            <a:r>
              <a:rPr lang="en-US" altLang="ja-JP"/>
              <a:t>July 2018</a:t>
            </a:r>
            <a:endParaRPr lang="en-US" altLang="ja-JP" dirty="0"/>
          </a:p>
        </p:txBody>
      </p:sp>
      <p:sp>
        <p:nvSpPr>
          <p:cNvPr id="5" name="フッター プレースホルダー 4">
            <a:extLst>
              <a:ext uri="{FF2B5EF4-FFF2-40B4-BE49-F238E27FC236}">
                <a16:creationId xmlns:a16="http://schemas.microsoft.com/office/drawing/2014/main" id="{BA531926-82BD-4D3F-8C61-5257F9857D8F}"/>
              </a:ext>
            </a:extLst>
          </p:cNvPr>
          <p:cNvSpPr>
            <a:spLocks noGrp="1"/>
          </p:cNvSpPr>
          <p:nvPr>
            <p:ph type="ftr" sz="quarter" idx="3"/>
          </p:nvPr>
        </p:nvSpPr>
        <p:spPr/>
        <p:txBody>
          <a:bodyPr/>
          <a:lstStyle/>
          <a:p>
            <a:r>
              <a:rPr lang="en-US" altLang="ja-JP"/>
              <a:t>Takumi Kobayashi(YNU), Ryuji Kohno(YNU/CWC-Nippon)</a:t>
            </a:r>
            <a:endParaRPr lang="en-US" altLang="ja-JP" dirty="0"/>
          </a:p>
        </p:txBody>
      </p:sp>
      <p:sp>
        <p:nvSpPr>
          <p:cNvPr id="6" name="スライド番号プレースホルダー 5">
            <a:extLst>
              <a:ext uri="{FF2B5EF4-FFF2-40B4-BE49-F238E27FC236}">
                <a16:creationId xmlns:a16="http://schemas.microsoft.com/office/drawing/2014/main" id="{DD396AF6-208B-4222-B630-703B458E3545}"/>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5</a:t>
            </a:fld>
            <a:endParaRPr lang="en-US" altLang="ja-JP"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F05A13E-E101-4368-AA6A-0601C98F48B1}"/>
              </a:ext>
            </a:extLst>
          </p:cNvPr>
          <p:cNvSpPr>
            <a:spLocks noGrp="1"/>
          </p:cNvSpPr>
          <p:nvPr>
            <p:ph type="dt" sz="half" idx="2"/>
          </p:nvPr>
        </p:nvSpPr>
        <p:spPr/>
        <p:txBody>
          <a:bodyPr/>
          <a:lstStyle/>
          <a:p>
            <a:r>
              <a:rPr lang="en-US" altLang="ja-JP"/>
              <a:t>July 2018</a:t>
            </a:r>
            <a:endParaRPr lang="en-US" altLang="ja-JP" dirty="0"/>
          </a:p>
        </p:txBody>
      </p:sp>
      <p:pic>
        <p:nvPicPr>
          <p:cNvPr id="32772" name="Picture 11">
            <a:extLst>
              <a:ext uri="{FF2B5EF4-FFF2-40B4-BE49-F238E27FC236}">
                <a16:creationId xmlns:a16="http://schemas.microsoft.com/office/drawing/2014/main" id="{4F430875-4A81-4730-BCB0-8BB6B336231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2362200"/>
            <a:ext cx="4419600" cy="292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5" name="Rectangle 3">
            <a:extLst>
              <a:ext uri="{FF2B5EF4-FFF2-40B4-BE49-F238E27FC236}">
                <a16:creationId xmlns:a16="http://schemas.microsoft.com/office/drawing/2014/main" id="{FC36CA33-6C05-45B8-A251-1DAB63C7F03E}"/>
              </a:ext>
            </a:extLst>
          </p:cNvPr>
          <p:cNvSpPr>
            <a:spLocks noChangeArrowheads="1"/>
          </p:cNvSpPr>
          <p:nvPr/>
        </p:nvSpPr>
        <p:spPr bwMode="auto">
          <a:xfrm>
            <a:off x="76200" y="914400"/>
            <a:ext cx="868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r>
              <a:rPr lang="en-US" altLang="ja-JP" b="0"/>
              <a:t>OMF</a:t>
            </a:r>
            <a:r>
              <a:rPr lang="ja-JP" altLang="en-US" b="0"/>
              <a:t>；</a:t>
            </a:r>
            <a:r>
              <a:rPr lang="en-US" altLang="ja-JP" b="0"/>
              <a:t> orthogonal matched filter</a:t>
            </a:r>
            <a:endParaRPr lang="ja-JP" altLang="en-US" sz="2400" b="0"/>
          </a:p>
          <a:p>
            <a:pPr lvl="2" eaLnBrk="1" hangingPunct="1"/>
            <a:endParaRPr lang="en-US" altLang="ja-JP" b="0"/>
          </a:p>
        </p:txBody>
      </p:sp>
      <p:sp>
        <p:nvSpPr>
          <p:cNvPr id="32776" name="Rectangle 51">
            <a:extLst>
              <a:ext uri="{FF2B5EF4-FFF2-40B4-BE49-F238E27FC236}">
                <a16:creationId xmlns:a16="http://schemas.microsoft.com/office/drawing/2014/main" id="{5AD20FEC-AA02-4703-A0FD-89DAAE201A66}"/>
              </a:ext>
            </a:extLst>
          </p:cNvPr>
          <p:cNvSpPr>
            <a:spLocks noChangeArrowheads="1"/>
          </p:cNvSpPr>
          <p:nvPr/>
        </p:nvSpPr>
        <p:spPr bwMode="auto">
          <a:xfrm>
            <a:off x="-381000" y="1447800"/>
            <a:ext cx="4953000"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buFontTx/>
              <a:buBlip>
                <a:blip r:embed="rId5"/>
              </a:buBlip>
            </a:pPr>
            <a:r>
              <a:rPr lang="en-US" altLang="ja-JP" sz="1800" b="0">
                <a:latin typeface="Times New Roman" panose="02020603050405020304" pitchFamily="18" charset="0"/>
              </a:rPr>
              <a:t>consists a matched filter </a:t>
            </a:r>
            <a:r>
              <a:rPr lang="ja-JP" altLang="en-US" sz="1800" b="0">
                <a:latin typeface="Times New Roman" panose="02020603050405020304" pitchFamily="18" charset="0"/>
              </a:rPr>
              <a:t>（</a:t>
            </a:r>
            <a:r>
              <a:rPr lang="en-US" altLang="ja-JP" sz="1800" b="0">
                <a:latin typeface="Times New Roman" panose="02020603050405020304" pitchFamily="18" charset="0"/>
              </a:rPr>
              <a:t>MF</a:t>
            </a:r>
            <a:r>
              <a:rPr lang="en-US" altLang="ja-JP" sz="1800" b="0" baseline="-25000">
                <a:latin typeface="Times New Roman" panose="02020603050405020304" pitchFamily="18" charset="0"/>
              </a:rPr>
              <a:t>1</a:t>
            </a:r>
            <a:r>
              <a:rPr lang="ja-JP" altLang="en-US" sz="1800" b="0">
                <a:latin typeface="Times New Roman" panose="02020603050405020304" pitchFamily="18" charset="0"/>
              </a:rPr>
              <a:t>） </a:t>
            </a:r>
            <a:r>
              <a:rPr lang="en-US" altLang="ja-JP" sz="1800" b="0">
                <a:latin typeface="Times New Roman" panose="02020603050405020304" pitchFamily="18" charset="0"/>
              </a:rPr>
              <a:t>and MF Group</a:t>
            </a:r>
            <a:r>
              <a:rPr lang="ja-JP" altLang="en-US" sz="1800" b="0">
                <a:latin typeface="Times New Roman" panose="02020603050405020304" pitchFamily="18" charset="0"/>
              </a:rPr>
              <a:t>（</a:t>
            </a:r>
            <a:r>
              <a:rPr lang="en-US" altLang="ja-JP" sz="1800" b="0">
                <a:latin typeface="Times New Roman" panose="02020603050405020304" pitchFamily="18" charset="0"/>
              </a:rPr>
              <a:t>MFG</a:t>
            </a:r>
            <a:r>
              <a:rPr lang="ja-JP" altLang="en-US" sz="1800" b="0">
                <a:latin typeface="Times New Roman" panose="02020603050405020304" pitchFamily="18" charset="0"/>
              </a:rPr>
              <a:t>）</a:t>
            </a:r>
            <a:endParaRPr lang="en-US" altLang="ja-JP" sz="1800" b="0">
              <a:latin typeface="Times New Roman" panose="02020603050405020304" pitchFamily="18" charset="0"/>
            </a:endParaRPr>
          </a:p>
          <a:p>
            <a:pPr lvl="1" eaLnBrk="1" hangingPunct="1">
              <a:buFontTx/>
              <a:buBlip>
                <a:blip r:embed="rId5"/>
              </a:buBlip>
            </a:pPr>
            <a:r>
              <a:rPr lang="en-US" altLang="ja-JP" sz="1800" b="0">
                <a:latin typeface="Times New Roman" panose="02020603050405020304" pitchFamily="18" charset="0"/>
              </a:rPr>
              <a:t>Tap coefficients of MF</a:t>
            </a:r>
            <a:r>
              <a:rPr lang="en-US" altLang="ja-JP" sz="1800" b="0" baseline="-25000"/>
              <a:t>1</a:t>
            </a:r>
            <a:r>
              <a:rPr lang="ja-JP" altLang="en-US" sz="1800" b="0">
                <a:latin typeface="Times New Roman" panose="02020603050405020304" pitchFamily="18" charset="0"/>
              </a:rPr>
              <a:t> </a:t>
            </a:r>
            <a:r>
              <a:rPr lang="en-US" altLang="ja-JP" sz="1800" b="0">
                <a:latin typeface="Times New Roman" panose="02020603050405020304" pitchFamily="18" charset="0"/>
              </a:rPr>
              <a:t>are the same as sequence of desired signal.</a:t>
            </a:r>
          </a:p>
          <a:p>
            <a:pPr lvl="1" eaLnBrk="1" hangingPunct="1">
              <a:buFontTx/>
              <a:buBlip>
                <a:blip r:embed="rId5"/>
              </a:buBlip>
            </a:pPr>
            <a:r>
              <a:rPr lang="en-US" altLang="ja-JP" sz="1800" b="0">
                <a:latin typeface="Times New Roman" panose="02020603050405020304" pitchFamily="18" charset="0"/>
              </a:rPr>
              <a:t>Coefficients of MF</a:t>
            </a:r>
            <a:r>
              <a:rPr lang="en-US" altLang="ja-JP" sz="1800" b="0" baseline="-25000"/>
              <a:t>1</a:t>
            </a:r>
            <a:r>
              <a:rPr lang="ja-JP" altLang="en-US" sz="1800" b="0">
                <a:latin typeface="Times New Roman" panose="02020603050405020304" pitchFamily="18" charset="0"/>
              </a:rPr>
              <a:t> </a:t>
            </a:r>
            <a:r>
              <a:rPr lang="en-US" altLang="ja-JP" sz="1800" b="0">
                <a:latin typeface="Times New Roman" panose="02020603050405020304" pitchFamily="18" charset="0"/>
              </a:rPr>
              <a:t>and each MF</a:t>
            </a:r>
            <a:r>
              <a:rPr lang="en-US" altLang="ja-JP" sz="1800" b="0" i="1" baseline="-25000">
                <a:latin typeface="Times New Roman" panose="02020603050405020304" pitchFamily="18" charset="0"/>
              </a:rPr>
              <a:t>k</a:t>
            </a:r>
            <a:r>
              <a:rPr lang="ja-JP" altLang="en-US" sz="1800" b="0">
                <a:latin typeface="Times New Roman" panose="02020603050405020304" pitchFamily="18" charset="0"/>
              </a:rPr>
              <a:t> </a:t>
            </a:r>
            <a:r>
              <a:rPr lang="en-US" altLang="ja-JP" sz="1800" b="0">
                <a:latin typeface="Times New Roman" panose="02020603050405020304" pitchFamily="18" charset="0"/>
              </a:rPr>
              <a:t>that constituting MFG are </a:t>
            </a:r>
            <a:r>
              <a:rPr lang="en-US" altLang="ja-JP" sz="1800" b="0">
                <a:solidFill>
                  <a:srgbClr val="FF0000"/>
                </a:solidFill>
                <a:latin typeface="Times New Roman" panose="02020603050405020304" pitchFamily="18" charset="0"/>
              </a:rPr>
              <a:t>orthogonal</a:t>
            </a:r>
            <a:r>
              <a:rPr lang="en-US" altLang="ja-JP" sz="1800" b="0">
                <a:latin typeface="Times New Roman" panose="02020603050405020304" pitchFamily="18" charset="0"/>
              </a:rPr>
              <a:t>.</a:t>
            </a:r>
            <a:endParaRPr lang="en-US" altLang="ja-JP">
              <a:solidFill>
                <a:srgbClr val="FF0000"/>
              </a:solidFill>
              <a:latin typeface="Times New Roman" panose="02020603050405020304" pitchFamily="18" charset="0"/>
            </a:endParaRPr>
          </a:p>
          <a:p>
            <a:pPr lvl="1" eaLnBrk="1" hangingPunct="1"/>
            <a:r>
              <a:rPr lang="en-US" altLang="ja-JP" sz="1800" b="0">
                <a:latin typeface="Times New Roman" panose="02020603050405020304" pitchFamily="18" charset="0"/>
              </a:rPr>
              <a:t>Desired signal does not through MF</a:t>
            </a:r>
            <a:r>
              <a:rPr lang="en-US" altLang="ja-JP" sz="1800" b="0" baseline="-25000">
                <a:latin typeface="Times New Roman" panose="02020603050405020304" pitchFamily="18" charset="0"/>
              </a:rPr>
              <a:t>2</a:t>
            </a:r>
            <a:r>
              <a:rPr lang="ja-JP" altLang="en-US" sz="1800" b="0" baseline="-25000">
                <a:latin typeface="Times New Roman" panose="02020603050405020304" pitchFamily="18" charset="0"/>
              </a:rPr>
              <a:t>～</a:t>
            </a:r>
            <a:r>
              <a:rPr lang="en-US" altLang="ja-JP" sz="1800" b="0" i="1" baseline="-25000">
                <a:latin typeface="Times New Roman" panose="02020603050405020304" pitchFamily="18" charset="0"/>
              </a:rPr>
              <a:t>K</a:t>
            </a:r>
            <a:r>
              <a:rPr lang="en-US" altLang="ja-JP" sz="1800" b="0" baseline="-25000">
                <a:latin typeface="Times New Roman" panose="02020603050405020304" pitchFamily="18" charset="0"/>
              </a:rPr>
              <a:t>-1</a:t>
            </a:r>
            <a:r>
              <a:rPr lang="ja-JP" altLang="en-US" sz="1800" b="0">
                <a:latin typeface="Times New Roman" panose="02020603050405020304" pitchFamily="18" charset="0"/>
              </a:rPr>
              <a:t> </a:t>
            </a:r>
            <a:r>
              <a:rPr lang="en-US" altLang="ja-JP" sz="1800" b="0">
                <a:latin typeface="Times New Roman" panose="02020603050405020304" pitchFamily="18" charset="0"/>
              </a:rPr>
              <a:t>because orthogonality.</a:t>
            </a:r>
            <a:br>
              <a:rPr lang="ja-JP" altLang="en-US" sz="1800" b="0">
                <a:latin typeface="Times New Roman" panose="02020603050405020304" pitchFamily="18" charset="0"/>
              </a:rPr>
            </a:br>
            <a:r>
              <a:rPr lang="ja-JP" altLang="en-US" sz="1800" b="0">
                <a:solidFill>
                  <a:srgbClr val="FF0000"/>
                </a:solidFill>
                <a:latin typeface="Times New Roman" panose="02020603050405020304" pitchFamily="18" charset="0"/>
              </a:rPr>
              <a:t>→</a:t>
            </a:r>
            <a:r>
              <a:rPr lang="en-US" altLang="ja-JP" sz="1800" b="0">
                <a:solidFill>
                  <a:srgbClr val="FF0000"/>
                </a:solidFill>
                <a:latin typeface="Times New Roman" panose="02020603050405020304" pitchFamily="18" charset="0"/>
              </a:rPr>
              <a:t>only interference can through.</a:t>
            </a:r>
          </a:p>
          <a:p>
            <a:pPr lvl="1" eaLnBrk="1" hangingPunct="1"/>
            <a:r>
              <a:rPr lang="en-US" altLang="ja-JP" sz="1800" b="0">
                <a:solidFill>
                  <a:srgbClr val="FF0000"/>
                </a:solidFill>
                <a:latin typeface="Times New Roman" panose="02020603050405020304" pitchFamily="18" charset="0"/>
              </a:rPr>
              <a:t>MFG makes replica of interference signal by lenear combination with weight vector </a:t>
            </a:r>
            <a:r>
              <a:rPr lang="en-US" altLang="ja-JP" sz="1800">
                <a:solidFill>
                  <a:srgbClr val="FF0000"/>
                </a:solidFill>
                <a:latin typeface="Times New Roman" panose="02020603050405020304" pitchFamily="18" charset="0"/>
              </a:rPr>
              <a:t>w </a:t>
            </a:r>
            <a:r>
              <a:rPr lang="en-US" altLang="ja-JP" sz="1800" b="0">
                <a:solidFill>
                  <a:srgbClr val="FF0000"/>
                </a:solidFill>
                <a:latin typeface="Times New Roman" panose="02020603050405020304" pitchFamily="18" charset="0"/>
              </a:rPr>
              <a:t>of linear combiner; LC.</a:t>
            </a:r>
            <a:r>
              <a:rPr lang="en-US" altLang="ja-JP" sz="1800" b="0">
                <a:latin typeface="Times New Roman" panose="02020603050405020304" pitchFamily="18" charset="0"/>
              </a:rPr>
              <a:t> </a:t>
            </a:r>
          </a:p>
          <a:p>
            <a:pPr lvl="1" eaLnBrk="1" hangingPunct="1"/>
            <a:r>
              <a:rPr lang="en-US" altLang="ja-JP" sz="1800" b="0">
                <a:latin typeface="Times New Roman" panose="02020603050405020304" pitchFamily="18" charset="0"/>
              </a:rPr>
              <a:t>Subtract interference replica from the output of </a:t>
            </a:r>
            <a:r>
              <a:rPr lang="en-US" altLang="ja-JP" sz="1800" b="0">
                <a:solidFill>
                  <a:srgbClr val="000000"/>
                </a:solidFill>
                <a:latin typeface="Times New Roman" panose="02020603050405020304" pitchFamily="18" charset="0"/>
              </a:rPr>
              <a:t>MF</a:t>
            </a:r>
            <a:r>
              <a:rPr lang="en-US" altLang="ja-JP" sz="1800" b="0" baseline="-25000">
                <a:solidFill>
                  <a:srgbClr val="000000"/>
                </a:solidFill>
              </a:rPr>
              <a:t>1</a:t>
            </a:r>
            <a:r>
              <a:rPr lang="ja-JP" altLang="ja-JP" sz="1800" b="0">
                <a:solidFill>
                  <a:srgbClr val="000000"/>
                </a:solidFill>
                <a:latin typeface="Times New Roman" panose="02020603050405020304" pitchFamily="18" charset="0"/>
                <a:cs typeface="Times New Roman" panose="02020603050405020304" pitchFamily="18" charset="0"/>
              </a:rPr>
              <a:t> </a:t>
            </a:r>
            <a:r>
              <a:rPr lang="en-US" altLang="ja-JP" sz="1800" b="0">
                <a:latin typeface="Times New Roman" panose="02020603050405020304" pitchFamily="18" charset="0"/>
              </a:rPr>
              <a:t>.</a:t>
            </a:r>
          </a:p>
        </p:txBody>
      </p:sp>
      <p:sp>
        <p:nvSpPr>
          <p:cNvPr id="32777" name="Rectangle 54">
            <a:extLst>
              <a:ext uri="{FF2B5EF4-FFF2-40B4-BE49-F238E27FC236}">
                <a16:creationId xmlns:a16="http://schemas.microsoft.com/office/drawing/2014/main" id="{459050EA-4F9D-4384-9A58-28E1E5B21AD9}"/>
              </a:ext>
            </a:extLst>
          </p:cNvPr>
          <p:cNvSpPr>
            <a:spLocks noChangeArrowheads="1"/>
          </p:cNvSpPr>
          <p:nvPr/>
        </p:nvSpPr>
        <p:spPr bwMode="auto">
          <a:xfrm>
            <a:off x="4876800" y="1828800"/>
            <a:ext cx="3124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b="0" baseline="-25000"/>
              <a:t>Principle of OMF</a:t>
            </a:r>
          </a:p>
        </p:txBody>
      </p:sp>
      <p:sp>
        <p:nvSpPr>
          <p:cNvPr id="32778" name="Rectangle 55">
            <a:extLst>
              <a:ext uri="{FF2B5EF4-FFF2-40B4-BE49-F238E27FC236}">
                <a16:creationId xmlns:a16="http://schemas.microsoft.com/office/drawing/2014/main" id="{3AA18544-96F6-4338-9612-3BECCDDC9B81}"/>
              </a:ext>
            </a:extLst>
          </p:cNvPr>
          <p:cNvSpPr>
            <a:spLocks noChangeArrowheads="1"/>
          </p:cNvSpPr>
          <p:nvPr/>
        </p:nvSpPr>
        <p:spPr bwMode="auto">
          <a:xfrm>
            <a:off x="4572000" y="1828800"/>
            <a:ext cx="4419600" cy="3657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b="0"/>
          </a:p>
        </p:txBody>
      </p:sp>
      <p:sp>
        <p:nvSpPr>
          <p:cNvPr id="32779" name="Rectangle 13">
            <a:extLst>
              <a:ext uri="{FF2B5EF4-FFF2-40B4-BE49-F238E27FC236}">
                <a16:creationId xmlns:a16="http://schemas.microsoft.com/office/drawing/2014/main" id="{7B734979-2F3B-4264-8DFB-943BBEC2D910}"/>
              </a:ext>
            </a:extLst>
          </p:cNvPr>
          <p:cNvSpPr>
            <a:spLocks noChangeArrowheads="1"/>
          </p:cNvSpPr>
          <p:nvPr/>
        </p:nvSpPr>
        <p:spPr bwMode="auto">
          <a:xfrm>
            <a:off x="101600" y="6061075"/>
            <a:ext cx="8940800" cy="4000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buFont typeface="Wingdings" panose="05000000000000000000" pitchFamily="2" charset="2"/>
              <a:buNone/>
            </a:pPr>
            <a:r>
              <a:rPr lang="en-US" altLang="ja-JP" sz="2000" b="0" i="1">
                <a:solidFill>
                  <a:srgbClr val="FF0000"/>
                </a:solidFill>
              </a:rPr>
              <a:t>OMF can remove interference without any pre-knowledge of interference.</a:t>
            </a:r>
            <a:endParaRPr lang="ja-JP" altLang="en-US" sz="2000" b="0" i="1">
              <a:solidFill>
                <a:srgbClr val="FF0000"/>
              </a:solidFill>
            </a:endParaRPr>
          </a:p>
        </p:txBody>
      </p:sp>
      <p:sp>
        <p:nvSpPr>
          <p:cNvPr id="4" name="フッター プレースホルダー 3">
            <a:extLst>
              <a:ext uri="{FF2B5EF4-FFF2-40B4-BE49-F238E27FC236}">
                <a16:creationId xmlns:a16="http://schemas.microsoft.com/office/drawing/2014/main" id="{D2D59B44-445F-4763-ACCD-0BCD6C44FED2}"/>
              </a:ext>
            </a:extLst>
          </p:cNvPr>
          <p:cNvSpPr>
            <a:spLocks noGrp="1"/>
          </p:cNvSpPr>
          <p:nvPr>
            <p:ph type="ftr" sz="quarter" idx="3"/>
          </p:nvPr>
        </p:nvSpPr>
        <p:spPr/>
        <p:txBody>
          <a:bodyPr/>
          <a:lstStyle/>
          <a:p>
            <a:r>
              <a:rPr lang="en-US" altLang="ja-JP"/>
              <a:t>Takumi Kobayashi(YNU), Ryuji Kohno(YNU/CWC-Nippon)</a:t>
            </a:r>
            <a:endParaRPr lang="en-US" altLang="ja-JP" dirty="0"/>
          </a:p>
        </p:txBody>
      </p:sp>
      <p:sp>
        <p:nvSpPr>
          <p:cNvPr id="5" name="スライド番号プレースホルダー 4">
            <a:extLst>
              <a:ext uri="{FF2B5EF4-FFF2-40B4-BE49-F238E27FC236}">
                <a16:creationId xmlns:a16="http://schemas.microsoft.com/office/drawing/2014/main" id="{A84843E1-4D4B-4C19-B178-3626E9BA1AE8}"/>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6</a:t>
            </a:fld>
            <a:endParaRPr lang="en-US" altLang="ja-JP"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13C177C-CFC0-4286-B4B5-BB90D17485AD}"/>
              </a:ext>
            </a:extLst>
          </p:cNvPr>
          <p:cNvSpPr>
            <a:spLocks noGrp="1"/>
          </p:cNvSpPr>
          <p:nvPr>
            <p:ph type="dt" sz="half" idx="2"/>
          </p:nvPr>
        </p:nvSpPr>
        <p:spPr/>
        <p:txBody>
          <a:bodyPr/>
          <a:lstStyle/>
          <a:p>
            <a:r>
              <a:rPr lang="en-US" altLang="ja-JP"/>
              <a:t>July 2018</a:t>
            </a:r>
            <a:endParaRPr lang="en-US" altLang="ja-JP" dirty="0"/>
          </a:p>
        </p:txBody>
      </p:sp>
      <p:pic>
        <p:nvPicPr>
          <p:cNvPr id="34820" name="Picture 12">
            <a:extLst>
              <a:ext uri="{FF2B5EF4-FFF2-40B4-BE49-F238E27FC236}">
                <a16:creationId xmlns:a16="http://schemas.microsoft.com/office/drawing/2014/main" id="{34CB1F07-FADC-43EA-84F5-3FCB77D302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19600" y="2241550"/>
            <a:ext cx="4572000" cy="321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3" name="Rectangle 3">
            <a:extLst>
              <a:ext uri="{FF2B5EF4-FFF2-40B4-BE49-F238E27FC236}">
                <a16:creationId xmlns:a16="http://schemas.microsoft.com/office/drawing/2014/main" id="{FA660DEC-DDB6-4154-BB7A-626930E72AF6}"/>
              </a:ext>
            </a:extLst>
          </p:cNvPr>
          <p:cNvSpPr>
            <a:spLocks noChangeArrowheads="1"/>
          </p:cNvSpPr>
          <p:nvPr/>
        </p:nvSpPr>
        <p:spPr bwMode="auto">
          <a:xfrm>
            <a:off x="76200" y="914400"/>
            <a:ext cx="868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r>
              <a:rPr lang="en-US" altLang="ja-JP" sz="2400" b="0"/>
              <a:t>TDL-AA</a:t>
            </a:r>
            <a:r>
              <a:rPr lang="ja-JP" altLang="en-US" sz="2400" b="0"/>
              <a:t>；</a:t>
            </a:r>
            <a:r>
              <a:rPr lang="en-US" altLang="ja-JP" sz="2400" b="0"/>
              <a:t>Tapped delay line array antenna</a:t>
            </a:r>
            <a:endParaRPr lang="en-US" altLang="ja-JP" b="0"/>
          </a:p>
        </p:txBody>
      </p:sp>
      <p:sp>
        <p:nvSpPr>
          <p:cNvPr id="34824" name="Rectangle 51">
            <a:extLst>
              <a:ext uri="{FF2B5EF4-FFF2-40B4-BE49-F238E27FC236}">
                <a16:creationId xmlns:a16="http://schemas.microsoft.com/office/drawing/2014/main" id="{CFC4506F-7B1E-4F19-99A1-3331484395AB}"/>
              </a:ext>
            </a:extLst>
          </p:cNvPr>
          <p:cNvSpPr>
            <a:spLocks noChangeArrowheads="1"/>
          </p:cNvSpPr>
          <p:nvPr/>
        </p:nvSpPr>
        <p:spPr bwMode="auto">
          <a:xfrm>
            <a:off x="-381000" y="1447800"/>
            <a:ext cx="4953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buFontTx/>
              <a:buBlip>
                <a:blip r:embed="rId5"/>
              </a:buBlip>
            </a:pPr>
            <a:r>
              <a:rPr lang="en-US" altLang="ja-JP" sz="1800" b="0">
                <a:latin typeface="Times New Roman" panose="02020603050405020304" pitchFamily="18" charset="0"/>
              </a:rPr>
              <a:t>Array antenna by using multiple antenna elements and tapped delay line.</a:t>
            </a:r>
            <a:endParaRPr lang="ja-JP" altLang="en-US" sz="1800" b="0">
              <a:latin typeface="Times New Roman" panose="02020603050405020304" pitchFamily="18" charset="0"/>
            </a:endParaRPr>
          </a:p>
          <a:p>
            <a:pPr lvl="1" eaLnBrk="1" hangingPunct="1">
              <a:buFontTx/>
              <a:buBlip>
                <a:blip r:embed="rId5"/>
              </a:buBlip>
            </a:pPr>
            <a:r>
              <a:rPr lang="en-US" altLang="ja-JP" sz="1800" b="0">
                <a:latin typeface="Times New Roman" panose="02020603050405020304" pitchFamily="18" charset="0"/>
              </a:rPr>
              <a:t>Each antenna branch has coefficients.</a:t>
            </a:r>
            <a:endParaRPr lang="ja-JP" altLang="en-US" sz="1800" b="0">
              <a:latin typeface="Times New Roman" panose="02020603050405020304" pitchFamily="18" charset="0"/>
            </a:endParaRPr>
          </a:p>
          <a:p>
            <a:pPr lvl="1" eaLnBrk="1" hangingPunct="1"/>
            <a:r>
              <a:rPr lang="en-US" altLang="ja-JP" sz="1800" b="0">
                <a:latin typeface="Times New Roman" panose="02020603050405020304" pitchFamily="18" charset="0"/>
              </a:rPr>
              <a:t>Transfer function of this antenna has parameters of signal incoming </a:t>
            </a:r>
            <a:r>
              <a:rPr lang="en-US" altLang="ja-JP" sz="1800" b="0">
                <a:solidFill>
                  <a:srgbClr val="FF0000"/>
                </a:solidFill>
                <a:latin typeface="Times New Roman" panose="02020603050405020304" pitchFamily="18" charset="0"/>
              </a:rPr>
              <a:t>angle;</a:t>
            </a:r>
            <a:r>
              <a:rPr lang="en-US" altLang="ja-JP" sz="1800" b="0" i="1">
                <a:solidFill>
                  <a:srgbClr val="FF0000"/>
                </a:solidFill>
                <a:latin typeface="Times New Roman" panose="02020603050405020304" pitchFamily="18" charset="0"/>
              </a:rPr>
              <a:t>θ </a:t>
            </a:r>
            <a:r>
              <a:rPr lang="en-US" altLang="ja-JP" sz="1800" b="0">
                <a:solidFill>
                  <a:srgbClr val="FF0000"/>
                </a:solidFill>
                <a:latin typeface="Times New Roman" panose="02020603050405020304" pitchFamily="18" charset="0"/>
              </a:rPr>
              <a:t>and frequency; </a:t>
            </a:r>
            <a:r>
              <a:rPr lang="en-US" altLang="ja-JP" sz="1800" b="0" i="1">
                <a:solidFill>
                  <a:srgbClr val="FF0000"/>
                </a:solidFill>
                <a:latin typeface="Times New Roman" panose="02020603050405020304" pitchFamily="18" charset="0"/>
              </a:rPr>
              <a:t>ω</a:t>
            </a:r>
            <a:r>
              <a:rPr lang="en-US" altLang="ja-JP" sz="1800" b="0">
                <a:solidFill>
                  <a:srgbClr val="FF0000"/>
                </a:solidFill>
                <a:latin typeface="Times New Roman" panose="02020603050405020304" pitchFamily="18" charset="0"/>
              </a:rPr>
              <a:t>.</a:t>
            </a:r>
            <a:endParaRPr lang="ja-JP" altLang="en-US" sz="1800" b="0">
              <a:latin typeface="Times New Roman" panose="02020603050405020304" pitchFamily="18" charset="0"/>
            </a:endParaRPr>
          </a:p>
          <a:p>
            <a:pPr lvl="1" eaLnBrk="1" hangingPunct="1">
              <a:buFontTx/>
              <a:buNone/>
            </a:pPr>
            <a:r>
              <a:rPr lang="ja-JP" altLang="en-US" sz="1800" b="0">
                <a:latin typeface="Times New Roman" panose="02020603050405020304" pitchFamily="18" charset="0"/>
              </a:rPr>
              <a:t>	⇒</a:t>
            </a:r>
            <a:r>
              <a:rPr lang="en-US" altLang="ja-JP" sz="1800" b="0">
                <a:solidFill>
                  <a:srgbClr val="FF0000"/>
                </a:solidFill>
                <a:latin typeface="Times New Roman" panose="02020603050405020304" pitchFamily="18" charset="0"/>
              </a:rPr>
              <a:t>has characteristics of both of spatial and time domain.</a:t>
            </a:r>
            <a:endParaRPr lang="en-US" altLang="ja-JP" sz="1800" b="0">
              <a:latin typeface="Times New Roman" panose="02020603050405020304" pitchFamily="18" charset="0"/>
            </a:endParaRPr>
          </a:p>
        </p:txBody>
      </p:sp>
      <p:sp>
        <p:nvSpPr>
          <p:cNvPr id="34825" name="Rectangle 54">
            <a:extLst>
              <a:ext uri="{FF2B5EF4-FFF2-40B4-BE49-F238E27FC236}">
                <a16:creationId xmlns:a16="http://schemas.microsoft.com/office/drawing/2014/main" id="{A9E8BD3A-CB74-402E-A59D-1E409BE50D13}"/>
              </a:ext>
            </a:extLst>
          </p:cNvPr>
          <p:cNvSpPr>
            <a:spLocks noChangeArrowheads="1"/>
          </p:cNvSpPr>
          <p:nvPr/>
        </p:nvSpPr>
        <p:spPr bwMode="auto">
          <a:xfrm>
            <a:off x="4419600" y="1752600"/>
            <a:ext cx="3124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b="0" baseline="-25000"/>
              <a:t>Principle of TDL-AA</a:t>
            </a:r>
          </a:p>
        </p:txBody>
      </p:sp>
      <p:sp>
        <p:nvSpPr>
          <p:cNvPr id="34826" name="Rectangle 55">
            <a:extLst>
              <a:ext uri="{FF2B5EF4-FFF2-40B4-BE49-F238E27FC236}">
                <a16:creationId xmlns:a16="http://schemas.microsoft.com/office/drawing/2014/main" id="{88473CF4-5C1A-426C-BF9A-876F64B41E69}"/>
              </a:ext>
            </a:extLst>
          </p:cNvPr>
          <p:cNvSpPr>
            <a:spLocks noChangeArrowheads="1"/>
          </p:cNvSpPr>
          <p:nvPr/>
        </p:nvSpPr>
        <p:spPr bwMode="auto">
          <a:xfrm>
            <a:off x="4419600" y="1828800"/>
            <a:ext cx="4572000" cy="3835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b="0"/>
          </a:p>
        </p:txBody>
      </p:sp>
      <p:sp>
        <p:nvSpPr>
          <p:cNvPr id="34827" name="Rectangle 13">
            <a:extLst>
              <a:ext uri="{FF2B5EF4-FFF2-40B4-BE49-F238E27FC236}">
                <a16:creationId xmlns:a16="http://schemas.microsoft.com/office/drawing/2014/main" id="{1517C633-A11F-4AC0-8E76-9D3D65773190}"/>
              </a:ext>
            </a:extLst>
          </p:cNvPr>
          <p:cNvSpPr>
            <a:spLocks noChangeArrowheads="1"/>
          </p:cNvSpPr>
          <p:nvPr/>
        </p:nvSpPr>
        <p:spPr bwMode="auto">
          <a:xfrm>
            <a:off x="71438" y="6029325"/>
            <a:ext cx="86788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buFont typeface="Wingdings" panose="05000000000000000000" pitchFamily="2" charset="2"/>
              <a:buNone/>
            </a:pPr>
            <a:r>
              <a:rPr lang="en-US" altLang="ja-JP" sz="1800" b="0" i="1">
                <a:solidFill>
                  <a:srgbClr val="FF0000"/>
                </a:solidFill>
              </a:rPr>
              <a:t>TDL-AA can work as interference canceller on both of time and space domains</a:t>
            </a:r>
            <a:endParaRPr lang="ja-JP" altLang="en-US" sz="1800" b="0" i="1">
              <a:solidFill>
                <a:srgbClr val="FF0000"/>
              </a:solidFill>
            </a:endParaRPr>
          </a:p>
        </p:txBody>
      </p:sp>
      <p:sp>
        <p:nvSpPr>
          <p:cNvPr id="34828" name="Rectangle 11">
            <a:extLst>
              <a:ext uri="{FF2B5EF4-FFF2-40B4-BE49-F238E27FC236}">
                <a16:creationId xmlns:a16="http://schemas.microsoft.com/office/drawing/2014/main" id="{2C09F688-BC0C-4F19-A893-F948810E8A33}"/>
              </a:ext>
            </a:extLst>
          </p:cNvPr>
          <p:cNvSpPr>
            <a:spLocks noChangeArrowheads="1"/>
          </p:cNvSpPr>
          <p:nvPr/>
        </p:nvSpPr>
        <p:spPr bwMode="auto">
          <a:xfrm>
            <a:off x="5137150" y="1325563"/>
            <a:ext cx="3689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buFontTx/>
              <a:buNone/>
            </a:pPr>
            <a:r>
              <a:rPr lang="ja-JP" altLang="en-US" sz="1800" b="0"/>
              <a:t>（</a:t>
            </a:r>
            <a:r>
              <a:rPr lang="en-US" altLang="ja-JP" sz="1800" b="0"/>
              <a:t>Tapped delay line array antenna</a:t>
            </a:r>
            <a:r>
              <a:rPr lang="ja-JP" altLang="en-US" sz="1800" b="0"/>
              <a:t>）</a:t>
            </a:r>
          </a:p>
        </p:txBody>
      </p:sp>
      <p:pic>
        <p:nvPicPr>
          <p:cNvPr id="34829" name="Picture 13">
            <a:extLst>
              <a:ext uri="{FF2B5EF4-FFF2-40B4-BE49-F238E27FC236}">
                <a16:creationId xmlns:a16="http://schemas.microsoft.com/office/drawing/2014/main" id="{72FA172A-56C3-417D-B492-6AD3D9B4F4A5}"/>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200" y="5419725"/>
            <a:ext cx="4191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30" name="Picture 14">
            <a:extLst>
              <a:ext uri="{FF2B5EF4-FFF2-40B4-BE49-F238E27FC236}">
                <a16:creationId xmlns:a16="http://schemas.microsoft.com/office/drawing/2014/main" id="{63ACA1D8-8775-41D5-B7E3-580D5976B11F}"/>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17475" y="4567238"/>
            <a:ext cx="4149725"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31" name="Picture 15">
            <a:extLst>
              <a:ext uri="{FF2B5EF4-FFF2-40B4-BE49-F238E27FC236}">
                <a16:creationId xmlns:a16="http://schemas.microsoft.com/office/drawing/2014/main" id="{82EF3DC4-303C-4263-91C1-BBD77D7672A6}"/>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19063" y="4092575"/>
            <a:ext cx="12192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フッター プレースホルダー 3">
            <a:extLst>
              <a:ext uri="{FF2B5EF4-FFF2-40B4-BE49-F238E27FC236}">
                <a16:creationId xmlns:a16="http://schemas.microsoft.com/office/drawing/2014/main" id="{E013A121-EC8A-45CF-B40D-DF16525F3A30}"/>
              </a:ext>
            </a:extLst>
          </p:cNvPr>
          <p:cNvSpPr>
            <a:spLocks noGrp="1"/>
          </p:cNvSpPr>
          <p:nvPr>
            <p:ph type="ftr" sz="quarter" idx="3"/>
          </p:nvPr>
        </p:nvSpPr>
        <p:spPr/>
        <p:txBody>
          <a:bodyPr/>
          <a:lstStyle/>
          <a:p>
            <a:r>
              <a:rPr lang="en-US" altLang="ja-JP"/>
              <a:t>Takumi Kobayashi(YNU), Ryuji Kohno(YNU/CWC-Nippon)</a:t>
            </a:r>
            <a:endParaRPr lang="en-US" altLang="ja-JP" dirty="0"/>
          </a:p>
        </p:txBody>
      </p:sp>
      <p:sp>
        <p:nvSpPr>
          <p:cNvPr id="5" name="スライド番号プレースホルダー 4">
            <a:extLst>
              <a:ext uri="{FF2B5EF4-FFF2-40B4-BE49-F238E27FC236}">
                <a16:creationId xmlns:a16="http://schemas.microsoft.com/office/drawing/2014/main" id="{3AF50D8D-E88E-497E-BBE2-8A681A03F936}"/>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7</a:t>
            </a:fld>
            <a:endParaRPr lang="en-US" altLang="ja-JP"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A2080F6-490F-4B34-A458-508DCB21373F}"/>
              </a:ext>
            </a:extLst>
          </p:cNvPr>
          <p:cNvSpPr>
            <a:spLocks noGrp="1"/>
          </p:cNvSpPr>
          <p:nvPr>
            <p:ph type="dt" sz="half" idx="2"/>
          </p:nvPr>
        </p:nvSpPr>
        <p:spPr/>
        <p:txBody>
          <a:bodyPr/>
          <a:lstStyle/>
          <a:p>
            <a:r>
              <a:rPr lang="en-US" altLang="ja-JP">
                <a:latin typeface="+mj-lt"/>
              </a:rPr>
              <a:t>July 2018</a:t>
            </a:r>
            <a:endParaRPr lang="en-US" altLang="ja-JP" dirty="0">
              <a:latin typeface="+mj-lt"/>
            </a:endParaRPr>
          </a:p>
        </p:txBody>
      </p:sp>
      <p:sp>
        <p:nvSpPr>
          <p:cNvPr id="36868" name="Rectangle 3">
            <a:extLst>
              <a:ext uri="{FF2B5EF4-FFF2-40B4-BE49-F238E27FC236}">
                <a16:creationId xmlns:a16="http://schemas.microsoft.com/office/drawing/2014/main" id="{69FF1237-AA62-4A46-AD11-62D737EA9BF5}"/>
              </a:ext>
            </a:extLst>
          </p:cNvPr>
          <p:cNvSpPr>
            <a:spLocks noGrp="1" noChangeArrowheads="1"/>
          </p:cNvSpPr>
          <p:nvPr>
            <p:ph idx="4294967295"/>
          </p:nvPr>
        </p:nvSpPr>
        <p:spPr>
          <a:xfrm>
            <a:off x="0" y="1066800"/>
            <a:ext cx="8686800" cy="4876800"/>
          </a:xfrm>
        </p:spPr>
        <p:txBody>
          <a:bodyPr/>
          <a:lstStyle/>
          <a:p>
            <a:pPr eaLnBrk="1" hangingPunct="1"/>
            <a:r>
              <a:rPr lang="en-US" altLang="ja-JP" sz="2400">
                <a:latin typeface="+mj-lt"/>
                <a:ea typeface="ＭＳ Ｐゴシック" panose="020B0600070205080204" pitchFamily="50" charset="-128"/>
              </a:rPr>
              <a:t>Modified Hermite pulse; MHP applied to IR-UWB communication (Mohammad Ghavami et al,)</a:t>
            </a:r>
            <a:endParaRPr lang="ja-JP" altLang="en-US" sz="2400">
              <a:latin typeface="+mj-lt"/>
              <a:ea typeface="ＭＳ Ｐゴシック" panose="020B0600070205080204" pitchFamily="50" charset="-128"/>
            </a:endParaRPr>
          </a:p>
        </p:txBody>
      </p:sp>
      <p:sp>
        <p:nvSpPr>
          <p:cNvPr id="36870" name="Rectangle 20">
            <a:extLst>
              <a:ext uri="{FF2B5EF4-FFF2-40B4-BE49-F238E27FC236}">
                <a16:creationId xmlns:a16="http://schemas.microsoft.com/office/drawing/2014/main" id="{9836CF46-FDB7-47D1-BB47-EBDA829224E5}"/>
              </a:ext>
            </a:extLst>
          </p:cNvPr>
          <p:cNvSpPr>
            <a:spLocks noChangeArrowheads="1"/>
          </p:cNvSpPr>
          <p:nvPr/>
        </p:nvSpPr>
        <p:spPr bwMode="auto">
          <a:xfrm>
            <a:off x="-304800" y="2209800"/>
            <a:ext cx="4724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sz="2000" b="0">
                <a:latin typeface="+mj-lt"/>
                <a:cs typeface="Times New Roman" panose="02020603050405020304" pitchFamily="18" charset="0"/>
              </a:rPr>
              <a:t>Pulse function generated by modified Hermitian polynomials.</a:t>
            </a:r>
            <a:endParaRPr lang="ja-JP" altLang="en-US" sz="2000" b="0">
              <a:latin typeface="+mj-lt"/>
              <a:cs typeface="Times New Roman" panose="02020603050405020304" pitchFamily="18" charset="0"/>
            </a:endParaRPr>
          </a:p>
          <a:p>
            <a:pPr lvl="1" eaLnBrk="1" hangingPunct="1"/>
            <a:r>
              <a:rPr lang="en-US" altLang="ja-JP" b="0">
                <a:latin typeface="+mj-lt"/>
                <a:cs typeface="Times New Roman" panose="02020603050405020304" pitchFamily="18" charset="0"/>
              </a:rPr>
              <a:t>Pulses are </a:t>
            </a:r>
            <a:r>
              <a:rPr lang="en-US" altLang="ja-JP">
                <a:solidFill>
                  <a:srgbClr val="FF0000"/>
                </a:solidFill>
                <a:latin typeface="+mj-lt"/>
                <a:cs typeface="Times New Roman" panose="02020603050405020304" pitchFamily="18" charset="0"/>
              </a:rPr>
              <a:t>orthogonal </a:t>
            </a:r>
            <a:r>
              <a:rPr lang="en-US" altLang="ja-JP" b="0">
                <a:latin typeface="+mj-lt"/>
                <a:cs typeface="Times New Roman" panose="02020603050405020304" pitchFamily="18" charset="0"/>
              </a:rPr>
              <a:t>each other in sync.</a:t>
            </a:r>
            <a:r>
              <a:rPr lang="ja-JP" altLang="en-US" b="0">
                <a:latin typeface="+mj-lt"/>
                <a:cs typeface="Times New Roman" panose="02020603050405020304" pitchFamily="18" charset="0"/>
              </a:rPr>
              <a:t>（</a:t>
            </a:r>
            <a:r>
              <a:rPr lang="en-US" altLang="ja-JP" b="0" i="1">
                <a:latin typeface="+mj-lt"/>
                <a:cs typeface="Times New Roman" panose="02020603050405020304" pitchFamily="18" charset="0"/>
              </a:rPr>
              <a:t>t</a:t>
            </a:r>
            <a:r>
              <a:rPr lang="en-US" altLang="ja-JP" b="0">
                <a:latin typeface="+mj-lt"/>
                <a:cs typeface="Times New Roman" panose="02020603050405020304" pitchFamily="18" charset="0"/>
              </a:rPr>
              <a:t>=0</a:t>
            </a:r>
            <a:r>
              <a:rPr lang="ja-JP" altLang="en-US" b="0">
                <a:latin typeface="+mj-lt"/>
                <a:cs typeface="Times New Roman" panose="02020603050405020304" pitchFamily="18" charset="0"/>
              </a:rPr>
              <a:t>）</a:t>
            </a:r>
            <a:r>
              <a:rPr lang="en-US" altLang="ja-JP" b="0">
                <a:latin typeface="+mj-lt"/>
                <a:cs typeface="Times New Roman" panose="02020603050405020304" pitchFamily="18" charset="0"/>
              </a:rPr>
              <a:t>condition.</a:t>
            </a:r>
            <a:endParaRPr lang="ja-JP" altLang="en-US" b="0">
              <a:latin typeface="+mj-lt"/>
              <a:cs typeface="Times New Roman" panose="02020603050405020304" pitchFamily="18" charset="0"/>
            </a:endParaRPr>
          </a:p>
          <a:p>
            <a:pPr lvl="1" eaLnBrk="1" hangingPunct="1"/>
            <a:r>
              <a:rPr lang="en-US" altLang="ja-JP" b="0">
                <a:latin typeface="+mj-lt"/>
                <a:cs typeface="Times New Roman" panose="02020603050405020304" pitchFamily="18" charset="0"/>
              </a:rPr>
              <a:t>Cross correlation =0.</a:t>
            </a:r>
            <a:br>
              <a:rPr lang="en-US" altLang="ja-JP" b="0">
                <a:latin typeface="+mj-lt"/>
                <a:cs typeface="Times New Roman" panose="02020603050405020304" pitchFamily="18" charset="0"/>
              </a:rPr>
            </a:br>
            <a:r>
              <a:rPr lang="ja-JP" altLang="en-US" b="0">
                <a:latin typeface="+mj-lt"/>
                <a:cs typeface="Times New Roman" panose="02020603050405020304" pitchFamily="18" charset="0"/>
              </a:rPr>
              <a:t>⇒</a:t>
            </a:r>
            <a:r>
              <a:rPr lang="en-US" altLang="ja-JP" b="0">
                <a:latin typeface="+mj-lt"/>
                <a:cs typeface="Times New Roman" panose="02020603050405020304" pitchFamily="18" charset="0"/>
              </a:rPr>
              <a:t>no interference</a:t>
            </a:r>
            <a:endParaRPr lang="ja-JP" altLang="en-US" b="0">
              <a:latin typeface="+mj-lt"/>
              <a:cs typeface="Times New Roman" panose="02020603050405020304" pitchFamily="18" charset="0"/>
            </a:endParaRPr>
          </a:p>
          <a:p>
            <a:pPr lvl="1" eaLnBrk="1" hangingPunct="1"/>
            <a:r>
              <a:rPr lang="en-US" altLang="ja-JP" sz="2000" b="0">
                <a:latin typeface="+mj-lt"/>
                <a:cs typeface="Times New Roman" panose="02020603050405020304" pitchFamily="18" charset="0"/>
              </a:rPr>
              <a:t>In async.</a:t>
            </a:r>
            <a:r>
              <a:rPr lang="ja-JP" altLang="en-US" sz="2000" b="0">
                <a:latin typeface="+mj-lt"/>
                <a:cs typeface="Times New Roman" panose="02020603050405020304" pitchFamily="18" charset="0"/>
              </a:rPr>
              <a:t>（</a:t>
            </a:r>
            <a:r>
              <a:rPr lang="en-US" altLang="ja-JP" sz="2000" b="0" i="1">
                <a:latin typeface="+mj-lt"/>
                <a:cs typeface="Times New Roman" panose="02020603050405020304" pitchFamily="18" charset="0"/>
              </a:rPr>
              <a:t>t≠</a:t>
            </a:r>
            <a:r>
              <a:rPr lang="en-US" altLang="ja-JP" sz="2000" b="0">
                <a:latin typeface="+mj-lt"/>
                <a:cs typeface="Times New Roman" panose="02020603050405020304" pitchFamily="18" charset="0"/>
              </a:rPr>
              <a:t>0</a:t>
            </a:r>
            <a:r>
              <a:rPr lang="ja-JP" altLang="en-US" sz="2000" b="0">
                <a:latin typeface="+mj-lt"/>
                <a:cs typeface="Times New Roman" panose="02020603050405020304" pitchFamily="18" charset="0"/>
              </a:rPr>
              <a:t>） </a:t>
            </a:r>
            <a:r>
              <a:rPr lang="en-US" altLang="ja-JP" sz="2000" b="0">
                <a:latin typeface="+mj-lt"/>
                <a:cs typeface="Times New Roman" panose="02020603050405020304" pitchFamily="18" charset="0"/>
              </a:rPr>
              <a:t>condition, not orthogonal.</a:t>
            </a:r>
            <a:endParaRPr lang="ja-JP" altLang="en-US" sz="2000" b="0">
              <a:latin typeface="+mj-lt"/>
              <a:cs typeface="Times New Roman" panose="02020603050405020304" pitchFamily="18" charset="0"/>
            </a:endParaRPr>
          </a:p>
        </p:txBody>
      </p:sp>
      <p:graphicFrame>
        <p:nvGraphicFramePr>
          <p:cNvPr id="36871" name="Object 21">
            <a:extLst>
              <a:ext uri="{FF2B5EF4-FFF2-40B4-BE49-F238E27FC236}">
                <a16:creationId xmlns:a16="http://schemas.microsoft.com/office/drawing/2014/main" id="{09AB97C1-528D-406C-BB73-24397CCDBD78}"/>
              </a:ext>
            </a:extLst>
          </p:cNvPr>
          <p:cNvGraphicFramePr>
            <a:graphicFrameLocks noChangeAspect="1"/>
          </p:cNvGraphicFramePr>
          <p:nvPr/>
        </p:nvGraphicFramePr>
        <p:xfrm>
          <a:off x="4114800" y="1998663"/>
          <a:ext cx="4811713" cy="1058862"/>
        </p:xfrm>
        <a:graphic>
          <a:graphicData uri="http://schemas.openxmlformats.org/presentationml/2006/ole">
            <mc:AlternateContent xmlns:mc="http://schemas.openxmlformats.org/markup-compatibility/2006">
              <mc:Choice xmlns:v="urn:schemas-microsoft-com:vml" Requires="v">
                <p:oleObj spid="_x0000_s1032" name="数式" r:id="rId6" imgW="2540000" imgH="558800" progId="Equation.3">
                  <p:embed/>
                </p:oleObj>
              </mc:Choice>
              <mc:Fallback>
                <p:oleObj name="数式" r:id="rId6" imgW="2540000" imgH="558800" progId="Equation.3">
                  <p:embed/>
                  <p:pic>
                    <p:nvPicPr>
                      <p:cNvPr id="36871" name="Object 21">
                        <a:extLst>
                          <a:ext uri="{FF2B5EF4-FFF2-40B4-BE49-F238E27FC236}">
                            <a16:creationId xmlns:a16="http://schemas.microsoft.com/office/drawing/2014/main" id="{09AB97C1-528D-406C-BB73-24397CCDBD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4800" y="1998663"/>
                        <a:ext cx="4811713"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6872" name="Picture 25">
            <a:extLst>
              <a:ext uri="{FF2B5EF4-FFF2-40B4-BE49-F238E27FC236}">
                <a16:creationId xmlns:a16="http://schemas.microsoft.com/office/drawing/2014/main" id="{F96FE1FD-D7CF-4232-BFD9-7E988C8CB050}"/>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419600" y="3171825"/>
            <a:ext cx="4724400"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フッター プレースホルダー 3">
            <a:extLst>
              <a:ext uri="{FF2B5EF4-FFF2-40B4-BE49-F238E27FC236}">
                <a16:creationId xmlns:a16="http://schemas.microsoft.com/office/drawing/2014/main" id="{DF85E1CD-A85F-4B84-BB3A-D6A234D6F96B}"/>
              </a:ext>
            </a:extLst>
          </p:cNvPr>
          <p:cNvSpPr>
            <a:spLocks noGrp="1"/>
          </p:cNvSpPr>
          <p:nvPr>
            <p:ph type="ftr" sz="quarter" idx="3"/>
          </p:nvPr>
        </p:nvSpPr>
        <p:spPr/>
        <p:txBody>
          <a:bodyPr/>
          <a:lstStyle/>
          <a:p>
            <a:r>
              <a:rPr lang="en-US" altLang="ja-JP">
                <a:latin typeface="+mj-lt"/>
              </a:rPr>
              <a:t>Takumi Kobayashi(YNU), Ryuji Kohno(YNU/CWC-Nippon)</a:t>
            </a:r>
            <a:endParaRPr lang="en-US" altLang="ja-JP" dirty="0">
              <a:latin typeface="+mj-lt"/>
            </a:endParaRPr>
          </a:p>
        </p:txBody>
      </p:sp>
      <p:sp>
        <p:nvSpPr>
          <p:cNvPr id="5" name="スライド番号プレースホルダー 4">
            <a:extLst>
              <a:ext uri="{FF2B5EF4-FFF2-40B4-BE49-F238E27FC236}">
                <a16:creationId xmlns:a16="http://schemas.microsoft.com/office/drawing/2014/main" id="{372419D8-259D-4770-9D0E-8A8826FD9290}"/>
              </a:ext>
            </a:extLst>
          </p:cNvPr>
          <p:cNvSpPr>
            <a:spLocks noGrp="1"/>
          </p:cNvSpPr>
          <p:nvPr>
            <p:ph type="sldNum" sz="quarter" idx="12"/>
          </p:nvPr>
        </p:nvSpPr>
        <p:spPr>
          <a:xfrm>
            <a:off x="4393695" y="6475413"/>
            <a:ext cx="432811" cy="184666"/>
          </a:xfrm>
        </p:spPr>
        <p:txBody>
          <a:bodyPr/>
          <a:lstStyle/>
          <a:p>
            <a:r>
              <a:rPr lang="en-US" altLang="ja-JP">
                <a:latin typeface="+mj-lt"/>
              </a:rPr>
              <a:t>Slide </a:t>
            </a:r>
            <a:fld id="{266A080E-4E30-4968-B029-7CF782D6220C}" type="slidenum">
              <a:rPr lang="en-US" altLang="ja-JP" smtClean="0">
                <a:latin typeface="+mj-lt"/>
              </a:rPr>
              <a:pPr/>
              <a:t>8</a:t>
            </a:fld>
            <a:endParaRPr lang="en-US" altLang="ja-JP" dirty="0">
              <a:latin typeface="+mj-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FB6EA9C-AAFD-45F3-AD4C-6D889B1DE65E}"/>
              </a:ext>
            </a:extLst>
          </p:cNvPr>
          <p:cNvSpPr>
            <a:spLocks noGrp="1"/>
          </p:cNvSpPr>
          <p:nvPr>
            <p:ph type="dt" sz="half" idx="2"/>
          </p:nvPr>
        </p:nvSpPr>
        <p:spPr/>
        <p:txBody>
          <a:bodyPr/>
          <a:lstStyle/>
          <a:p>
            <a:r>
              <a:rPr lang="en-US" altLang="ja-JP">
                <a:latin typeface="+mj-lt"/>
              </a:rPr>
              <a:t>July 2018</a:t>
            </a:r>
            <a:endParaRPr lang="en-US" altLang="ja-JP" dirty="0">
              <a:latin typeface="+mj-lt"/>
            </a:endParaRPr>
          </a:p>
        </p:txBody>
      </p:sp>
      <p:pic>
        <p:nvPicPr>
          <p:cNvPr id="38920" name="Picture 5">
            <a:extLst>
              <a:ext uri="{FF2B5EF4-FFF2-40B4-BE49-F238E27FC236}">
                <a16:creationId xmlns:a16="http://schemas.microsoft.com/office/drawing/2014/main" id="{88D35257-18A4-4613-B21D-65C15D69126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24500" y="3814763"/>
            <a:ext cx="3429000"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1" name="Rectangle 3">
            <a:extLst>
              <a:ext uri="{FF2B5EF4-FFF2-40B4-BE49-F238E27FC236}">
                <a16:creationId xmlns:a16="http://schemas.microsoft.com/office/drawing/2014/main" id="{882BBF97-055A-4B1E-9D0D-6626F152E1BD}"/>
              </a:ext>
            </a:extLst>
          </p:cNvPr>
          <p:cNvSpPr>
            <a:spLocks noChangeArrowheads="1"/>
          </p:cNvSpPr>
          <p:nvPr/>
        </p:nvSpPr>
        <p:spPr bwMode="auto">
          <a:xfrm>
            <a:off x="152400" y="1066800"/>
            <a:ext cx="53721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r>
              <a:rPr lang="en-US" altLang="ja-JP" sz="2400" b="0">
                <a:latin typeface="+mj-lt"/>
              </a:rPr>
              <a:t>Orthogonality of MHP</a:t>
            </a:r>
            <a:endParaRPr lang="ja-JP" altLang="en-US" sz="1800" b="0">
              <a:latin typeface="+mj-lt"/>
            </a:endParaRPr>
          </a:p>
        </p:txBody>
      </p:sp>
      <p:sp>
        <p:nvSpPr>
          <p:cNvPr id="38922" name="Rectangle 20">
            <a:extLst>
              <a:ext uri="{FF2B5EF4-FFF2-40B4-BE49-F238E27FC236}">
                <a16:creationId xmlns:a16="http://schemas.microsoft.com/office/drawing/2014/main" id="{94F5A8D7-B50E-47F9-B972-091B42D0441E}"/>
              </a:ext>
            </a:extLst>
          </p:cNvPr>
          <p:cNvSpPr>
            <a:spLocks noChangeArrowheads="1"/>
          </p:cNvSpPr>
          <p:nvPr/>
        </p:nvSpPr>
        <p:spPr bwMode="auto">
          <a:xfrm>
            <a:off x="-304800" y="1719263"/>
            <a:ext cx="5410200" cy="481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sz="1800" b="0">
                <a:solidFill>
                  <a:srgbClr val="FF0000"/>
                </a:solidFill>
                <a:latin typeface="+mj-lt"/>
                <a:cs typeface="Times New Roman" panose="02020603050405020304" pitchFamily="18" charset="0"/>
              </a:rPr>
              <a:t>MHP: Modified Hermite Pulse</a:t>
            </a:r>
            <a:endParaRPr lang="ja-JP" altLang="en-US" sz="1800" b="0">
              <a:solidFill>
                <a:srgbClr val="FF0000"/>
              </a:solidFill>
              <a:latin typeface="+mj-lt"/>
              <a:cs typeface="Times New Roman" panose="02020603050405020304" pitchFamily="18" charset="0"/>
            </a:endParaRPr>
          </a:p>
          <a:p>
            <a:pPr lvl="1" eaLnBrk="1" hangingPunct="1"/>
            <a:r>
              <a:rPr lang="en-US" altLang="ja-JP" sz="1800" b="0">
                <a:latin typeface="+mj-lt"/>
                <a:cs typeface="Times New Roman" panose="02020603050405020304" pitchFamily="18" charset="0"/>
              </a:rPr>
              <a:t>Each user uses </a:t>
            </a:r>
            <a:r>
              <a:rPr lang="en-US" altLang="ja-JP" sz="1800" b="0">
                <a:solidFill>
                  <a:srgbClr val="FF0000"/>
                </a:solidFill>
                <a:latin typeface="+mj-lt"/>
                <a:cs typeface="Times New Roman" panose="02020603050405020304" pitchFamily="18" charset="0"/>
              </a:rPr>
              <a:t>unique order MHP </a:t>
            </a:r>
            <a:r>
              <a:rPr lang="en-US" altLang="ja-JP" sz="1800" b="0">
                <a:latin typeface="+mj-lt"/>
                <a:cs typeface="Times New Roman" panose="02020603050405020304" pitchFamily="18" charset="0"/>
              </a:rPr>
              <a:t>as its transmission signal.</a:t>
            </a:r>
          </a:p>
          <a:p>
            <a:pPr lvl="1" eaLnBrk="1" hangingPunct="1"/>
            <a:r>
              <a:rPr lang="en-US" altLang="ja-JP" sz="1800" b="0">
                <a:latin typeface="+mj-lt"/>
                <a:cs typeface="Times New Roman" panose="02020603050405020304" pitchFamily="18" charset="0"/>
              </a:rPr>
              <a:t> </a:t>
            </a:r>
            <a:r>
              <a:rPr lang="en-US" altLang="ja-JP" sz="1800" b="0" i="1">
                <a:latin typeface="+mj-lt"/>
                <a:cs typeface="Times New Roman" panose="02020603050405020304" pitchFamily="18" charset="0"/>
              </a:rPr>
              <a:t>n-</a:t>
            </a:r>
            <a:r>
              <a:rPr lang="en-US" altLang="ja-JP" sz="1800" b="0">
                <a:latin typeface="+mj-lt"/>
                <a:cs typeface="Times New Roman" panose="02020603050405020304" pitchFamily="18" charset="0"/>
              </a:rPr>
              <a:t>th order MHP is generated by </a:t>
            </a:r>
            <a:r>
              <a:rPr lang="en-US" altLang="ja-JP" sz="1800" b="0" i="1">
                <a:solidFill>
                  <a:srgbClr val="0000FF"/>
                </a:solidFill>
                <a:latin typeface="+mj-lt"/>
                <a:cs typeface="Times New Roman" panose="02020603050405020304" pitchFamily="18" charset="0"/>
              </a:rPr>
              <a:t>n</a:t>
            </a:r>
            <a:r>
              <a:rPr lang="en-US" altLang="ja-JP" sz="1800" b="0">
                <a:solidFill>
                  <a:srgbClr val="0000FF"/>
                </a:solidFill>
                <a:latin typeface="+mj-lt"/>
                <a:cs typeface="Times New Roman" panose="02020603050405020304" pitchFamily="18" charset="0"/>
              </a:rPr>
              <a:t>-th order modified Hermite polynomial</a:t>
            </a:r>
            <a:r>
              <a:rPr lang="en-US" altLang="ja-JP" sz="1800" b="0">
                <a:latin typeface="+mj-lt"/>
                <a:cs typeface="Times New Roman" panose="02020603050405020304" pitchFamily="18" charset="0"/>
              </a:rPr>
              <a:t>.</a:t>
            </a:r>
            <a:endParaRPr lang="ja-JP" altLang="en-US" sz="1800" b="0">
              <a:solidFill>
                <a:srgbClr val="FF0000"/>
              </a:solidFill>
              <a:latin typeface="+mj-lt"/>
              <a:cs typeface="Times New Roman" panose="02020603050405020304" pitchFamily="18" charset="0"/>
            </a:endParaRPr>
          </a:p>
          <a:p>
            <a:pPr lvl="1" eaLnBrk="1" hangingPunct="1"/>
            <a:r>
              <a:rPr lang="en-US" altLang="ja-JP" sz="2000" b="0">
                <a:latin typeface="+mj-lt"/>
                <a:cs typeface="Times New Roman" panose="02020603050405020304" pitchFamily="18" charset="0"/>
              </a:rPr>
              <a:t>In sync.</a:t>
            </a:r>
            <a:r>
              <a:rPr lang="ja-JP" altLang="en-US" sz="2000" b="0">
                <a:latin typeface="+mj-lt"/>
                <a:cs typeface="Times New Roman" panose="02020603050405020304" pitchFamily="18" charset="0"/>
              </a:rPr>
              <a:t>（</a:t>
            </a:r>
            <a:r>
              <a:rPr lang="en-US" altLang="ja-JP" sz="2000" b="0" i="1">
                <a:latin typeface="+mj-lt"/>
                <a:cs typeface="Times New Roman" panose="02020603050405020304" pitchFamily="18" charset="0"/>
              </a:rPr>
              <a:t>t</a:t>
            </a:r>
            <a:r>
              <a:rPr lang="en-US" altLang="ja-JP" sz="2000" b="0">
                <a:latin typeface="+mj-lt"/>
                <a:cs typeface="Times New Roman" panose="02020603050405020304" pitchFamily="18" charset="0"/>
              </a:rPr>
              <a:t>=0</a:t>
            </a:r>
            <a:r>
              <a:rPr lang="ja-JP" altLang="en-US" sz="2000" b="0">
                <a:latin typeface="+mj-lt"/>
                <a:cs typeface="Times New Roman" panose="02020603050405020304" pitchFamily="18" charset="0"/>
              </a:rPr>
              <a:t>） </a:t>
            </a:r>
            <a:r>
              <a:rPr lang="en-US" altLang="ja-JP" sz="2000" b="0">
                <a:latin typeface="+mj-lt"/>
                <a:cs typeface="Times New Roman" panose="02020603050405020304" pitchFamily="18" charset="0"/>
              </a:rPr>
              <a:t>and no distortion condition, MHPs are </a:t>
            </a:r>
            <a:r>
              <a:rPr lang="en-US" altLang="ja-JP" sz="2000" b="0">
                <a:solidFill>
                  <a:srgbClr val="FF0000"/>
                </a:solidFill>
                <a:latin typeface="+mj-lt"/>
                <a:cs typeface="Times New Roman" panose="02020603050405020304" pitchFamily="18" charset="0"/>
              </a:rPr>
              <a:t>orthogonal</a:t>
            </a:r>
            <a:r>
              <a:rPr lang="en-US" altLang="ja-JP" sz="2000" b="0">
                <a:latin typeface="+mj-lt"/>
                <a:cs typeface="Times New Roman" panose="02020603050405020304" pitchFamily="18" charset="0"/>
              </a:rPr>
              <a:t>.</a:t>
            </a:r>
            <a:br>
              <a:rPr lang="en-US" altLang="ja-JP" sz="2000" b="0">
                <a:latin typeface="+mj-lt"/>
                <a:cs typeface="Times New Roman" panose="02020603050405020304" pitchFamily="18" charset="0"/>
              </a:rPr>
            </a:br>
            <a:r>
              <a:rPr lang="en-US" altLang="ja-JP" sz="2000" b="0">
                <a:latin typeface="+mj-lt"/>
                <a:cs typeface="Times New Roman" panose="02020603050405020304" pitchFamily="18" charset="0"/>
              </a:rPr>
              <a:t>(cross correlation = 0)</a:t>
            </a:r>
          </a:p>
          <a:p>
            <a:pPr lvl="1" eaLnBrk="1" hangingPunct="1"/>
            <a:r>
              <a:rPr lang="en-US" altLang="ja-JP" sz="2000" b="0">
                <a:latin typeface="+mj-lt"/>
                <a:cs typeface="Times New Roman" panose="02020603050405020304" pitchFamily="18" charset="0"/>
              </a:rPr>
              <a:t>Channel propagation makes it distortion.</a:t>
            </a:r>
            <a:br>
              <a:rPr lang="en-US" altLang="ja-JP" sz="2000" b="0">
                <a:latin typeface="+mj-lt"/>
                <a:cs typeface="Times New Roman" panose="02020603050405020304" pitchFamily="18" charset="0"/>
              </a:rPr>
            </a:br>
            <a:r>
              <a:rPr lang="ja-JP" altLang="en-US" sz="2000" b="0">
                <a:latin typeface="+mj-lt"/>
                <a:cs typeface="Times New Roman" panose="02020603050405020304" pitchFamily="18" charset="0"/>
              </a:rPr>
              <a:t>⇒</a:t>
            </a:r>
            <a:r>
              <a:rPr lang="en-US" altLang="ja-JP" sz="2000" b="0">
                <a:latin typeface="+mj-lt"/>
                <a:cs typeface="Times New Roman" panose="02020603050405020304" pitchFamily="18" charset="0"/>
              </a:rPr>
              <a:t>NOT orthogonal.</a:t>
            </a:r>
          </a:p>
        </p:txBody>
      </p:sp>
      <p:pic>
        <p:nvPicPr>
          <p:cNvPr id="38923" name="Picture 25">
            <a:extLst>
              <a:ext uri="{FF2B5EF4-FFF2-40B4-BE49-F238E27FC236}">
                <a16:creationId xmlns:a16="http://schemas.microsoft.com/office/drawing/2014/main" id="{20F6713B-1FD8-41C1-A797-F9B1957CE6AC}"/>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410200" y="1219200"/>
            <a:ext cx="34671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4" name="Oval 7">
            <a:extLst>
              <a:ext uri="{FF2B5EF4-FFF2-40B4-BE49-F238E27FC236}">
                <a16:creationId xmlns:a16="http://schemas.microsoft.com/office/drawing/2014/main" id="{16D7C10E-9F75-4023-ACDE-58D141386F6E}"/>
              </a:ext>
            </a:extLst>
          </p:cNvPr>
          <p:cNvSpPr>
            <a:spLocks noChangeArrowheads="1"/>
          </p:cNvSpPr>
          <p:nvPr/>
        </p:nvSpPr>
        <p:spPr bwMode="auto">
          <a:xfrm>
            <a:off x="7143750" y="4886325"/>
            <a:ext cx="457200" cy="457200"/>
          </a:xfrm>
          <a:prstGeom prst="ellipse">
            <a:avLst/>
          </a:prstGeom>
          <a:noFill/>
          <a:ln w="3810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b="0">
              <a:latin typeface="+mj-lt"/>
            </a:endParaRPr>
          </a:p>
        </p:txBody>
      </p:sp>
      <p:sp>
        <p:nvSpPr>
          <p:cNvPr id="38925" name="AutoShape 11">
            <a:extLst>
              <a:ext uri="{FF2B5EF4-FFF2-40B4-BE49-F238E27FC236}">
                <a16:creationId xmlns:a16="http://schemas.microsoft.com/office/drawing/2014/main" id="{88003CB8-34FD-4890-99ED-B7ACA3313373}"/>
              </a:ext>
            </a:extLst>
          </p:cNvPr>
          <p:cNvSpPr>
            <a:spLocks noChangeArrowheads="1"/>
          </p:cNvSpPr>
          <p:nvPr/>
        </p:nvSpPr>
        <p:spPr bwMode="auto">
          <a:xfrm>
            <a:off x="1676400" y="5343525"/>
            <a:ext cx="2362200" cy="390525"/>
          </a:xfrm>
          <a:prstGeom prst="flowChartMerge">
            <a:avLst/>
          </a:prstGeom>
          <a:solidFill>
            <a:schemeClr val="bg1">
              <a:lumMod val="85000"/>
            </a:schemeClr>
          </a:solidFill>
          <a:ln w="9525">
            <a:solidFill>
              <a:schemeClr val="tx1"/>
            </a:solidFill>
            <a:miter lim="800000"/>
            <a:headEnd/>
            <a:tailEnd/>
          </a:ln>
          <a:effectLst/>
          <a:extLst/>
        </p:spPr>
        <p:txBody>
          <a:bodyPr wrap="none" anchor="ct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latin typeface="+mj-lt"/>
            </a:endParaRPr>
          </a:p>
        </p:txBody>
      </p:sp>
      <p:sp>
        <p:nvSpPr>
          <p:cNvPr id="38926" name="Rectangle 12">
            <a:extLst>
              <a:ext uri="{FF2B5EF4-FFF2-40B4-BE49-F238E27FC236}">
                <a16:creationId xmlns:a16="http://schemas.microsoft.com/office/drawing/2014/main" id="{DD251629-C8D4-4B61-9505-B174F08305A6}"/>
              </a:ext>
            </a:extLst>
          </p:cNvPr>
          <p:cNvSpPr>
            <a:spLocks noChangeArrowheads="1"/>
          </p:cNvSpPr>
          <p:nvPr/>
        </p:nvSpPr>
        <p:spPr bwMode="auto">
          <a:xfrm>
            <a:off x="914400" y="5805264"/>
            <a:ext cx="3886200" cy="609600"/>
          </a:xfrm>
          <a:prstGeom prst="rect">
            <a:avLst/>
          </a:prstGeom>
          <a:solidFill>
            <a:schemeClr val="bg1">
              <a:lumMod val="65000"/>
            </a:schemeClr>
          </a:solidFill>
          <a:ln w="38100">
            <a:solidFill>
              <a:schemeClr val="tx1">
                <a:lumMod val="50000"/>
                <a:lumOff val="50000"/>
              </a:schemeClr>
            </a:solidFill>
            <a:miter lim="800000"/>
            <a:headEnd/>
            <a:tailEnd/>
          </a:ln>
          <a:effectLst/>
          <a:extLst/>
        </p:spPr>
        <p:txBody>
          <a:bodyPr wrap="none" anchor="ct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ja-JP" sz="2800">
                <a:solidFill>
                  <a:schemeClr val="bg1"/>
                </a:solidFill>
                <a:latin typeface="+mj-lt"/>
              </a:rPr>
              <a:t>Interference canceller</a:t>
            </a:r>
            <a:endParaRPr lang="ja-JP" altLang="en-US" sz="2800">
              <a:solidFill>
                <a:schemeClr val="bg1"/>
              </a:solidFill>
              <a:latin typeface="+mj-lt"/>
            </a:endParaRPr>
          </a:p>
        </p:txBody>
      </p:sp>
      <p:sp>
        <p:nvSpPr>
          <p:cNvPr id="4" name="フッター プレースホルダー 3">
            <a:extLst>
              <a:ext uri="{FF2B5EF4-FFF2-40B4-BE49-F238E27FC236}">
                <a16:creationId xmlns:a16="http://schemas.microsoft.com/office/drawing/2014/main" id="{C0F0ED38-CB5A-4FDA-81EF-B1AA99D623D7}"/>
              </a:ext>
            </a:extLst>
          </p:cNvPr>
          <p:cNvSpPr>
            <a:spLocks noGrp="1"/>
          </p:cNvSpPr>
          <p:nvPr>
            <p:ph type="ftr" sz="quarter" idx="3"/>
          </p:nvPr>
        </p:nvSpPr>
        <p:spPr/>
        <p:txBody>
          <a:bodyPr/>
          <a:lstStyle/>
          <a:p>
            <a:r>
              <a:rPr lang="en-US" altLang="ja-JP">
                <a:latin typeface="+mj-lt"/>
              </a:rPr>
              <a:t>Takumi Kobayashi(YNU), Ryuji Kohno(YNU/CWC-Nippon)</a:t>
            </a:r>
            <a:endParaRPr lang="en-US" altLang="ja-JP" dirty="0">
              <a:latin typeface="+mj-lt"/>
            </a:endParaRPr>
          </a:p>
        </p:txBody>
      </p:sp>
      <p:sp>
        <p:nvSpPr>
          <p:cNvPr id="5" name="スライド番号プレースホルダー 4">
            <a:extLst>
              <a:ext uri="{FF2B5EF4-FFF2-40B4-BE49-F238E27FC236}">
                <a16:creationId xmlns:a16="http://schemas.microsoft.com/office/drawing/2014/main" id="{88E71327-E178-4E56-933C-3F6DDFAD5FEF}"/>
              </a:ext>
            </a:extLst>
          </p:cNvPr>
          <p:cNvSpPr>
            <a:spLocks noGrp="1"/>
          </p:cNvSpPr>
          <p:nvPr>
            <p:ph type="sldNum" sz="quarter" idx="12"/>
          </p:nvPr>
        </p:nvSpPr>
        <p:spPr>
          <a:xfrm>
            <a:off x="4393695" y="6475413"/>
            <a:ext cx="432811" cy="184666"/>
          </a:xfrm>
        </p:spPr>
        <p:txBody>
          <a:bodyPr/>
          <a:lstStyle/>
          <a:p>
            <a:r>
              <a:rPr lang="en-US" altLang="ja-JP">
                <a:latin typeface="+mj-lt"/>
              </a:rPr>
              <a:t>Slide </a:t>
            </a:r>
            <a:fld id="{266A080E-4E30-4968-B029-7CF782D6220C}" type="slidenum">
              <a:rPr lang="en-US" altLang="ja-JP" smtClean="0">
                <a:latin typeface="+mj-lt"/>
              </a:rPr>
              <a:pPr/>
              <a:t>9</a:t>
            </a:fld>
            <a:endParaRPr lang="en-US" altLang="ja-JP" dirty="0">
              <a:latin typeface="+mj-lt"/>
            </a:endParaRPr>
          </a:p>
        </p:txBody>
      </p:sp>
    </p:spTree>
  </p:cSld>
  <p:clrMapOvr>
    <a:masterClrMapping/>
  </p:clrMapOvr>
</p:sld>
</file>

<file path=ppt/theme/theme1.xml><?xml version="1.0" encoding="utf-8"?>
<a:theme xmlns:a="http://schemas.openxmlformats.org/drawingml/2006/main" name="IEEE-P802_15">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6862</TotalTime>
  <Words>2995</Words>
  <Application>Microsoft Office PowerPoint</Application>
  <PresentationFormat>画面に合わせる (4:3)</PresentationFormat>
  <Paragraphs>564</Paragraphs>
  <Slides>42</Slides>
  <Notes>36</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42</vt:i4>
      </vt:variant>
    </vt:vector>
  </HeadingPairs>
  <TitlesOfParts>
    <vt:vector size="50" baseType="lpstr">
      <vt:lpstr>Hiragino Sans W5</vt:lpstr>
      <vt:lpstr>ＭＳ Ｐゴシック</vt:lpstr>
      <vt:lpstr>ＭＳ Ｐ明朝</vt:lpstr>
      <vt:lpstr>Arial</vt:lpstr>
      <vt:lpstr>Times New Roman</vt:lpstr>
      <vt:lpstr>Wingdings</vt:lpstr>
      <vt:lpstr>IEEE-P802_15</vt:lpstr>
      <vt:lpstr>数式</vt:lpstr>
      <vt:lpstr>PowerPoint プレゼンテーション</vt:lpstr>
      <vt:lpstr>Space-Time Domain Interference Mitigation Using Based on OMF and TDL-AA for Dependable UWB Wireless Body Area Networks (UWB-WBANs)</vt:lpstr>
      <vt:lpstr>Issues on multiple BAN environment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References</vt:lpstr>
    </vt:vector>
  </TitlesOfParts>
  <Company>ATR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SG SRU Opening Information for September 2013</dc:title>
  <dc:subject>IEEE 802.15 &lt;subject&gt;</dc:subject>
  <dc:creator>Shoichi Kitazawa</dc:creator>
  <dc:description>15-13-0664-00-0sru</dc:description>
  <cp:lastModifiedBy>kohno-ryuji-ns@ynu.jp</cp:lastModifiedBy>
  <cp:revision>99</cp:revision>
  <cp:lastPrinted>2013-04-17T07:57:49Z</cp:lastPrinted>
  <dcterms:created xsi:type="dcterms:W3CDTF">2013-04-16T01:38:08Z</dcterms:created>
  <dcterms:modified xsi:type="dcterms:W3CDTF">2018-07-11T20:45:18Z</dcterms:modified>
</cp:coreProperties>
</file>